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303" r:id="rId3"/>
    <p:sldId id="327" r:id="rId4"/>
    <p:sldId id="259" r:id="rId5"/>
    <p:sldId id="322" r:id="rId6"/>
    <p:sldId id="321" r:id="rId7"/>
    <p:sldId id="325" r:id="rId8"/>
    <p:sldId id="324" r:id="rId9"/>
    <p:sldId id="260" r:id="rId10"/>
    <p:sldId id="262" r:id="rId11"/>
    <p:sldId id="263" r:id="rId12"/>
    <p:sldId id="264" r:id="rId13"/>
    <p:sldId id="265" r:id="rId14"/>
    <p:sldId id="266" r:id="rId15"/>
    <p:sldId id="261" r:id="rId16"/>
    <p:sldId id="335" r:id="rId17"/>
    <p:sldId id="331" r:id="rId18"/>
    <p:sldId id="332" r:id="rId19"/>
    <p:sldId id="333" r:id="rId20"/>
    <p:sldId id="334" r:id="rId21"/>
    <p:sldId id="323"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36" r:id="rId37"/>
    <p:sldId id="287" r:id="rId38"/>
    <p:sldId id="289" r:id="rId39"/>
    <p:sldId id="291" r:id="rId40"/>
    <p:sldId id="292" r:id="rId41"/>
    <p:sldId id="293" r:id="rId42"/>
    <p:sldId id="294" r:id="rId43"/>
    <p:sldId id="295" r:id="rId44"/>
    <p:sldId id="296" r:id="rId45"/>
    <p:sldId id="297" r:id="rId46"/>
    <p:sldId id="298" r:id="rId47"/>
    <p:sldId id="300" r:id="rId48"/>
    <p:sldId id="329" r:id="rId49"/>
    <p:sldId id="304" r:id="rId50"/>
    <p:sldId id="305" r:id="rId51"/>
    <p:sldId id="282" r:id="rId52"/>
    <p:sldId id="283" r:id="rId53"/>
    <p:sldId id="320" r:id="rId54"/>
    <p:sldId id="28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7B068-FC81-49AA-BA2D-7E36F6AB6F29}" v="4" dt="2023-10-17T18:44:29.0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y Belseck" userId="d3e49e3b-80a5-48c7-89c3-14d6f9667f95" providerId="ADAL" clId="{1A07B068-FC81-49AA-BA2D-7E36F6AB6F29}"/>
    <pc:docChg chg="undo custSel modSld">
      <pc:chgData name="Nicky Belseck" userId="d3e49e3b-80a5-48c7-89c3-14d6f9667f95" providerId="ADAL" clId="{1A07B068-FC81-49AA-BA2D-7E36F6AB6F29}" dt="2023-10-17T18:56:15.303" v="479" actId="20577"/>
      <pc:docMkLst>
        <pc:docMk/>
      </pc:docMkLst>
      <pc:sldChg chg="modSp mod">
        <pc:chgData name="Nicky Belseck" userId="d3e49e3b-80a5-48c7-89c3-14d6f9667f95" providerId="ADAL" clId="{1A07B068-FC81-49AA-BA2D-7E36F6AB6F29}" dt="2023-10-17T18:56:15.303" v="479" actId="20577"/>
        <pc:sldMkLst>
          <pc:docMk/>
          <pc:sldMk cId="4255566782" sldId="256"/>
        </pc:sldMkLst>
        <pc:spChg chg="mod">
          <ac:chgData name="Nicky Belseck" userId="d3e49e3b-80a5-48c7-89c3-14d6f9667f95" providerId="ADAL" clId="{1A07B068-FC81-49AA-BA2D-7E36F6AB6F29}" dt="2023-10-17T18:56:15.303" v="479" actId="20577"/>
          <ac:spMkLst>
            <pc:docMk/>
            <pc:sldMk cId="4255566782" sldId="256"/>
            <ac:spMk id="2" creationId="{00000000-0000-0000-0000-000000000000}"/>
          </ac:spMkLst>
        </pc:spChg>
        <pc:spChg chg="mod">
          <ac:chgData name="Nicky Belseck" userId="d3e49e3b-80a5-48c7-89c3-14d6f9667f95" providerId="ADAL" clId="{1A07B068-FC81-49AA-BA2D-7E36F6AB6F29}" dt="2023-10-17T18:56:07.932" v="478" actId="20577"/>
          <ac:spMkLst>
            <pc:docMk/>
            <pc:sldMk cId="4255566782" sldId="256"/>
            <ac:spMk id="3" creationId="{00000000-0000-0000-0000-000000000000}"/>
          </ac:spMkLst>
        </pc:spChg>
      </pc:sldChg>
      <pc:sldChg chg="modSp mod">
        <pc:chgData name="Nicky Belseck" userId="d3e49e3b-80a5-48c7-89c3-14d6f9667f95" providerId="ADAL" clId="{1A07B068-FC81-49AA-BA2D-7E36F6AB6F29}" dt="2023-10-17T18:55:56.167" v="476" actId="14100"/>
        <pc:sldMkLst>
          <pc:docMk/>
          <pc:sldMk cId="1266836337" sldId="259"/>
        </pc:sldMkLst>
        <pc:spChg chg="mod">
          <ac:chgData name="Nicky Belseck" userId="d3e49e3b-80a5-48c7-89c3-14d6f9667f95" providerId="ADAL" clId="{1A07B068-FC81-49AA-BA2D-7E36F6AB6F29}" dt="2023-10-17T18:55:56.167" v="476" actId="14100"/>
          <ac:spMkLst>
            <pc:docMk/>
            <pc:sldMk cId="1266836337" sldId="259"/>
            <ac:spMk id="3" creationId="{D2FC4620-CE28-4EB3-9E0E-5947412D78BB}"/>
          </ac:spMkLst>
        </pc:spChg>
      </pc:sldChg>
      <pc:sldChg chg="modSp mod">
        <pc:chgData name="Nicky Belseck" userId="d3e49e3b-80a5-48c7-89c3-14d6f9667f95" providerId="ADAL" clId="{1A07B068-FC81-49AA-BA2D-7E36F6AB6F29}" dt="2023-10-17T18:55:11.523" v="452" actId="122"/>
        <pc:sldMkLst>
          <pc:docMk/>
          <pc:sldMk cId="3460968930" sldId="261"/>
        </pc:sldMkLst>
        <pc:spChg chg="mod">
          <ac:chgData name="Nicky Belseck" userId="d3e49e3b-80a5-48c7-89c3-14d6f9667f95" providerId="ADAL" clId="{1A07B068-FC81-49AA-BA2D-7E36F6AB6F29}" dt="2023-10-17T18:55:11.523" v="452" actId="122"/>
          <ac:spMkLst>
            <pc:docMk/>
            <pc:sldMk cId="3460968930" sldId="261"/>
            <ac:spMk id="8" creationId="{52028541-E98B-442E-B85C-AB891A92160A}"/>
          </ac:spMkLst>
        </pc:spChg>
      </pc:sldChg>
      <pc:sldChg chg="delSp mod">
        <pc:chgData name="Nicky Belseck" userId="d3e49e3b-80a5-48c7-89c3-14d6f9667f95" providerId="ADAL" clId="{1A07B068-FC81-49AA-BA2D-7E36F6AB6F29}" dt="2023-10-17T18:40:10.500" v="0" actId="478"/>
        <pc:sldMkLst>
          <pc:docMk/>
          <pc:sldMk cId="2935791683" sldId="264"/>
        </pc:sldMkLst>
        <pc:spChg chg="del">
          <ac:chgData name="Nicky Belseck" userId="d3e49e3b-80a5-48c7-89c3-14d6f9667f95" providerId="ADAL" clId="{1A07B068-FC81-49AA-BA2D-7E36F6AB6F29}" dt="2023-10-17T18:40:10.500" v="0" actId="478"/>
          <ac:spMkLst>
            <pc:docMk/>
            <pc:sldMk cId="2935791683" sldId="264"/>
            <ac:spMk id="32" creationId="{E0045613-FB67-4462-857B-03F200BF7BB6}"/>
          </ac:spMkLst>
        </pc:spChg>
      </pc:sldChg>
      <pc:sldChg chg="modSp mod">
        <pc:chgData name="Nicky Belseck" userId="d3e49e3b-80a5-48c7-89c3-14d6f9667f95" providerId="ADAL" clId="{1A07B068-FC81-49AA-BA2D-7E36F6AB6F29}" dt="2023-10-17T18:55:25.044" v="469" actId="1036"/>
        <pc:sldMkLst>
          <pc:docMk/>
          <pc:sldMk cId="1943352041" sldId="265"/>
        </pc:sldMkLst>
        <pc:spChg chg="mod">
          <ac:chgData name="Nicky Belseck" userId="d3e49e3b-80a5-48c7-89c3-14d6f9667f95" providerId="ADAL" clId="{1A07B068-FC81-49AA-BA2D-7E36F6AB6F29}" dt="2023-10-17T18:55:25.044" v="469" actId="1036"/>
          <ac:spMkLst>
            <pc:docMk/>
            <pc:sldMk cId="1943352041" sldId="265"/>
            <ac:spMk id="2" creationId="{00000000-0000-0000-0000-000000000000}"/>
          </ac:spMkLst>
        </pc:spChg>
      </pc:sldChg>
      <pc:sldChg chg="modSp mod">
        <pc:chgData name="Nicky Belseck" userId="d3e49e3b-80a5-48c7-89c3-14d6f9667f95" providerId="ADAL" clId="{1A07B068-FC81-49AA-BA2D-7E36F6AB6F29}" dt="2023-10-17T18:50:29.709" v="308" actId="1036"/>
        <pc:sldMkLst>
          <pc:docMk/>
          <pc:sldMk cId="3532269547" sldId="282"/>
        </pc:sldMkLst>
        <pc:spChg chg="mod">
          <ac:chgData name="Nicky Belseck" userId="d3e49e3b-80a5-48c7-89c3-14d6f9667f95" providerId="ADAL" clId="{1A07B068-FC81-49AA-BA2D-7E36F6AB6F29}" dt="2023-10-17T18:50:29.709" v="308" actId="1036"/>
          <ac:spMkLst>
            <pc:docMk/>
            <pc:sldMk cId="3532269547" sldId="282"/>
            <ac:spMk id="4" creationId="{00000000-0000-0000-0000-000000000000}"/>
          </ac:spMkLst>
        </pc:spChg>
      </pc:sldChg>
      <pc:sldChg chg="delSp mod">
        <pc:chgData name="Nicky Belseck" userId="d3e49e3b-80a5-48c7-89c3-14d6f9667f95" providerId="ADAL" clId="{1A07B068-FC81-49AA-BA2D-7E36F6AB6F29}" dt="2023-10-17T18:46:41.774" v="192" actId="478"/>
        <pc:sldMkLst>
          <pc:docMk/>
          <pc:sldMk cId="1668574390" sldId="287"/>
        </pc:sldMkLst>
        <pc:spChg chg="del">
          <ac:chgData name="Nicky Belseck" userId="d3e49e3b-80a5-48c7-89c3-14d6f9667f95" providerId="ADAL" clId="{1A07B068-FC81-49AA-BA2D-7E36F6AB6F29}" dt="2023-10-17T18:46:41.774" v="192" actId="478"/>
          <ac:spMkLst>
            <pc:docMk/>
            <pc:sldMk cId="1668574390" sldId="287"/>
            <ac:spMk id="17" creationId="{68A9F5BC-7AC9-45C6-9225-D982FB28603B}"/>
          </ac:spMkLst>
        </pc:spChg>
      </pc:sldChg>
      <pc:sldChg chg="modSp mod">
        <pc:chgData name="Nicky Belseck" userId="d3e49e3b-80a5-48c7-89c3-14d6f9667f95" providerId="ADAL" clId="{1A07B068-FC81-49AA-BA2D-7E36F6AB6F29}" dt="2023-10-17T18:47:11.742" v="199" actId="122"/>
        <pc:sldMkLst>
          <pc:docMk/>
          <pc:sldMk cId="3690974681" sldId="289"/>
        </pc:sldMkLst>
        <pc:spChg chg="mod">
          <ac:chgData name="Nicky Belseck" userId="d3e49e3b-80a5-48c7-89c3-14d6f9667f95" providerId="ADAL" clId="{1A07B068-FC81-49AA-BA2D-7E36F6AB6F29}" dt="2023-10-17T18:47:11.742" v="199" actId="122"/>
          <ac:spMkLst>
            <pc:docMk/>
            <pc:sldMk cId="3690974681" sldId="289"/>
            <ac:spMk id="12" creationId="{DF206156-FBD7-4F40-B1C0-290A0D9D4C35}"/>
          </ac:spMkLst>
        </pc:spChg>
      </pc:sldChg>
      <pc:sldChg chg="delSp mod">
        <pc:chgData name="Nicky Belseck" userId="d3e49e3b-80a5-48c7-89c3-14d6f9667f95" providerId="ADAL" clId="{1A07B068-FC81-49AA-BA2D-7E36F6AB6F29}" dt="2023-10-17T18:47:18.439" v="200" actId="478"/>
        <pc:sldMkLst>
          <pc:docMk/>
          <pc:sldMk cId="3906014547" sldId="291"/>
        </pc:sldMkLst>
        <pc:spChg chg="del">
          <ac:chgData name="Nicky Belseck" userId="d3e49e3b-80a5-48c7-89c3-14d6f9667f95" providerId="ADAL" clId="{1A07B068-FC81-49AA-BA2D-7E36F6AB6F29}" dt="2023-10-17T18:47:18.439" v="200" actId="478"/>
          <ac:spMkLst>
            <pc:docMk/>
            <pc:sldMk cId="3906014547" sldId="291"/>
            <ac:spMk id="27651" creationId="{00000000-0000-0000-0000-000000000000}"/>
          </ac:spMkLst>
        </pc:spChg>
      </pc:sldChg>
      <pc:sldChg chg="addSp delSp modSp mod">
        <pc:chgData name="Nicky Belseck" userId="d3e49e3b-80a5-48c7-89c3-14d6f9667f95" providerId="ADAL" clId="{1A07B068-FC81-49AA-BA2D-7E36F6AB6F29}" dt="2023-10-17T18:47:42.580" v="208" actId="20577"/>
        <pc:sldMkLst>
          <pc:docMk/>
          <pc:sldMk cId="613907296" sldId="292"/>
        </pc:sldMkLst>
        <pc:spChg chg="add del mod">
          <ac:chgData name="Nicky Belseck" userId="d3e49e3b-80a5-48c7-89c3-14d6f9667f95" providerId="ADAL" clId="{1A07B068-FC81-49AA-BA2D-7E36F6AB6F29}" dt="2023-10-17T18:47:39.646" v="206" actId="478"/>
          <ac:spMkLst>
            <pc:docMk/>
            <pc:sldMk cId="613907296" sldId="292"/>
            <ac:spMk id="3" creationId="{6F229BCA-2F85-C597-3133-3B9249F5BBC4}"/>
          </ac:spMkLst>
        </pc:spChg>
        <pc:spChg chg="mod">
          <ac:chgData name="Nicky Belseck" userId="d3e49e3b-80a5-48c7-89c3-14d6f9667f95" providerId="ADAL" clId="{1A07B068-FC81-49AA-BA2D-7E36F6AB6F29}" dt="2023-10-17T18:47:30.657" v="203" actId="14100"/>
          <ac:spMkLst>
            <pc:docMk/>
            <pc:sldMk cId="613907296" sldId="292"/>
            <ac:spMk id="5" creationId="{00000000-0000-0000-0000-000000000000}"/>
          </ac:spMkLst>
        </pc:spChg>
        <pc:spChg chg="del">
          <ac:chgData name="Nicky Belseck" userId="d3e49e3b-80a5-48c7-89c3-14d6f9667f95" providerId="ADAL" clId="{1A07B068-FC81-49AA-BA2D-7E36F6AB6F29}" dt="2023-10-17T18:47:34.801" v="204" actId="478"/>
          <ac:spMkLst>
            <pc:docMk/>
            <pc:sldMk cId="613907296" sldId="292"/>
            <ac:spMk id="12" creationId="{00000000-0000-0000-0000-000000000000}"/>
          </ac:spMkLst>
        </pc:spChg>
        <pc:spChg chg="mod">
          <ac:chgData name="Nicky Belseck" userId="d3e49e3b-80a5-48c7-89c3-14d6f9667f95" providerId="ADAL" clId="{1A07B068-FC81-49AA-BA2D-7E36F6AB6F29}" dt="2023-10-17T18:47:42.580" v="208" actId="20577"/>
          <ac:spMkLst>
            <pc:docMk/>
            <pc:sldMk cId="613907296" sldId="292"/>
            <ac:spMk id="28674" creationId="{00000000-0000-0000-0000-000000000000}"/>
          </ac:spMkLst>
        </pc:spChg>
        <pc:picChg chg="ord">
          <ac:chgData name="Nicky Belseck" userId="d3e49e3b-80a5-48c7-89c3-14d6f9667f95" providerId="ADAL" clId="{1A07B068-FC81-49AA-BA2D-7E36F6AB6F29}" dt="2023-10-17T18:47:23.895" v="201" actId="167"/>
          <ac:picMkLst>
            <pc:docMk/>
            <pc:sldMk cId="613907296" sldId="292"/>
            <ac:picMk id="4" creationId="{00000000-0000-0000-0000-000000000000}"/>
          </ac:picMkLst>
        </pc:picChg>
        <pc:picChg chg="del">
          <ac:chgData name="Nicky Belseck" userId="d3e49e3b-80a5-48c7-89c3-14d6f9667f95" providerId="ADAL" clId="{1A07B068-FC81-49AA-BA2D-7E36F6AB6F29}" dt="2023-10-17T18:47:37.455" v="205" actId="478"/>
          <ac:picMkLst>
            <pc:docMk/>
            <pc:sldMk cId="613907296" sldId="292"/>
            <ac:picMk id="28675" creationId="{00000000-0000-0000-0000-000000000000}"/>
          </ac:picMkLst>
        </pc:picChg>
      </pc:sldChg>
      <pc:sldChg chg="addSp delSp modSp mod">
        <pc:chgData name="Nicky Belseck" userId="d3e49e3b-80a5-48c7-89c3-14d6f9667f95" providerId="ADAL" clId="{1A07B068-FC81-49AA-BA2D-7E36F6AB6F29}" dt="2023-10-17T18:48:01.595" v="214" actId="478"/>
        <pc:sldMkLst>
          <pc:docMk/>
          <pc:sldMk cId="1670616326" sldId="293"/>
        </pc:sldMkLst>
        <pc:spChg chg="add del mod">
          <ac:chgData name="Nicky Belseck" userId="d3e49e3b-80a5-48c7-89c3-14d6f9667f95" providerId="ADAL" clId="{1A07B068-FC81-49AA-BA2D-7E36F6AB6F29}" dt="2023-10-17T18:48:01.595" v="214" actId="478"/>
          <ac:spMkLst>
            <pc:docMk/>
            <pc:sldMk cId="1670616326" sldId="293"/>
            <ac:spMk id="3" creationId="{43A99AB3-C593-D1D1-40BF-D266DEA654A5}"/>
          </ac:spMkLst>
        </pc:spChg>
        <pc:spChg chg="mod">
          <ac:chgData name="Nicky Belseck" userId="d3e49e3b-80a5-48c7-89c3-14d6f9667f95" providerId="ADAL" clId="{1A07B068-FC81-49AA-BA2D-7E36F6AB6F29}" dt="2023-10-17T18:47:53.602" v="211" actId="14100"/>
          <ac:spMkLst>
            <pc:docMk/>
            <pc:sldMk cId="1670616326" sldId="293"/>
            <ac:spMk id="5" creationId="{00000000-0000-0000-0000-000000000000}"/>
          </ac:spMkLst>
        </pc:spChg>
        <pc:spChg chg="del">
          <ac:chgData name="Nicky Belseck" userId="d3e49e3b-80a5-48c7-89c3-14d6f9667f95" providerId="ADAL" clId="{1A07B068-FC81-49AA-BA2D-7E36F6AB6F29}" dt="2023-10-17T18:47:55.252" v="212" actId="478"/>
          <ac:spMkLst>
            <pc:docMk/>
            <pc:sldMk cId="1670616326" sldId="293"/>
            <ac:spMk id="12" creationId="{00000000-0000-0000-0000-000000000000}"/>
          </ac:spMkLst>
        </pc:spChg>
        <pc:picChg chg="ord">
          <ac:chgData name="Nicky Belseck" userId="d3e49e3b-80a5-48c7-89c3-14d6f9667f95" providerId="ADAL" clId="{1A07B068-FC81-49AA-BA2D-7E36F6AB6F29}" dt="2023-10-17T18:47:48.295" v="209" actId="167"/>
          <ac:picMkLst>
            <pc:docMk/>
            <pc:sldMk cId="1670616326" sldId="293"/>
            <ac:picMk id="4" creationId="{00000000-0000-0000-0000-000000000000}"/>
          </ac:picMkLst>
        </pc:picChg>
        <pc:picChg chg="del">
          <ac:chgData name="Nicky Belseck" userId="d3e49e3b-80a5-48c7-89c3-14d6f9667f95" providerId="ADAL" clId="{1A07B068-FC81-49AA-BA2D-7E36F6AB6F29}" dt="2023-10-17T18:47:57.287" v="213" actId="478"/>
          <ac:picMkLst>
            <pc:docMk/>
            <pc:sldMk cId="1670616326" sldId="293"/>
            <ac:picMk id="31747" creationId="{00000000-0000-0000-0000-000000000000}"/>
          </ac:picMkLst>
        </pc:picChg>
      </pc:sldChg>
      <pc:sldChg chg="modSp mod">
        <pc:chgData name="Nicky Belseck" userId="d3e49e3b-80a5-48c7-89c3-14d6f9667f95" providerId="ADAL" clId="{1A07B068-FC81-49AA-BA2D-7E36F6AB6F29}" dt="2023-10-17T18:48:08.770" v="217" actId="122"/>
        <pc:sldMkLst>
          <pc:docMk/>
          <pc:sldMk cId="2491971952" sldId="294"/>
        </pc:sldMkLst>
        <pc:spChg chg="mod">
          <ac:chgData name="Nicky Belseck" userId="d3e49e3b-80a5-48c7-89c3-14d6f9667f95" providerId="ADAL" clId="{1A07B068-FC81-49AA-BA2D-7E36F6AB6F29}" dt="2023-10-17T18:48:08.770" v="217" actId="122"/>
          <ac:spMkLst>
            <pc:docMk/>
            <pc:sldMk cId="2491971952" sldId="294"/>
            <ac:spMk id="33795" creationId="{00000000-0000-0000-0000-000000000000}"/>
          </ac:spMkLst>
        </pc:spChg>
      </pc:sldChg>
      <pc:sldChg chg="addSp delSp modSp mod">
        <pc:chgData name="Nicky Belseck" userId="d3e49e3b-80a5-48c7-89c3-14d6f9667f95" providerId="ADAL" clId="{1A07B068-FC81-49AA-BA2D-7E36F6AB6F29}" dt="2023-10-17T18:48:27.259" v="225" actId="478"/>
        <pc:sldMkLst>
          <pc:docMk/>
          <pc:sldMk cId="3539912680" sldId="295"/>
        </pc:sldMkLst>
        <pc:spChg chg="add del mod">
          <ac:chgData name="Nicky Belseck" userId="d3e49e3b-80a5-48c7-89c3-14d6f9667f95" providerId="ADAL" clId="{1A07B068-FC81-49AA-BA2D-7E36F6AB6F29}" dt="2023-10-17T18:48:27.259" v="225" actId="478"/>
          <ac:spMkLst>
            <pc:docMk/>
            <pc:sldMk cId="3539912680" sldId="295"/>
            <ac:spMk id="3" creationId="{8FC4EB12-2936-FD0B-DBE5-C3A60112154F}"/>
          </ac:spMkLst>
        </pc:spChg>
        <pc:spChg chg="mod">
          <ac:chgData name="Nicky Belseck" userId="d3e49e3b-80a5-48c7-89c3-14d6f9667f95" providerId="ADAL" clId="{1A07B068-FC81-49AA-BA2D-7E36F6AB6F29}" dt="2023-10-17T18:48:21.362" v="222" actId="14100"/>
          <ac:spMkLst>
            <pc:docMk/>
            <pc:sldMk cId="3539912680" sldId="295"/>
            <ac:spMk id="5" creationId="{00000000-0000-0000-0000-000000000000}"/>
          </ac:spMkLst>
        </pc:spChg>
        <pc:spChg chg="del">
          <ac:chgData name="Nicky Belseck" userId="d3e49e3b-80a5-48c7-89c3-14d6f9667f95" providerId="ADAL" clId="{1A07B068-FC81-49AA-BA2D-7E36F6AB6F29}" dt="2023-10-17T18:48:12.736" v="218" actId="478"/>
          <ac:spMkLst>
            <pc:docMk/>
            <pc:sldMk cId="3539912680" sldId="295"/>
            <ac:spMk id="12" creationId="{00000000-0000-0000-0000-000000000000}"/>
          </ac:spMkLst>
        </pc:spChg>
        <pc:spChg chg="mod">
          <ac:chgData name="Nicky Belseck" userId="d3e49e3b-80a5-48c7-89c3-14d6f9667f95" providerId="ADAL" clId="{1A07B068-FC81-49AA-BA2D-7E36F6AB6F29}" dt="2023-10-17T18:48:23.568" v="224" actId="20577"/>
          <ac:spMkLst>
            <pc:docMk/>
            <pc:sldMk cId="3539912680" sldId="295"/>
            <ac:spMk id="36866" creationId="{00000000-0000-0000-0000-000000000000}"/>
          </ac:spMkLst>
        </pc:spChg>
        <pc:picChg chg="ord">
          <ac:chgData name="Nicky Belseck" userId="d3e49e3b-80a5-48c7-89c3-14d6f9667f95" providerId="ADAL" clId="{1A07B068-FC81-49AA-BA2D-7E36F6AB6F29}" dt="2023-10-17T18:48:17.257" v="220" actId="167"/>
          <ac:picMkLst>
            <pc:docMk/>
            <pc:sldMk cId="3539912680" sldId="295"/>
            <ac:picMk id="4" creationId="{00000000-0000-0000-0000-000000000000}"/>
          </ac:picMkLst>
        </pc:picChg>
        <pc:picChg chg="del">
          <ac:chgData name="Nicky Belseck" userId="d3e49e3b-80a5-48c7-89c3-14d6f9667f95" providerId="ADAL" clId="{1A07B068-FC81-49AA-BA2D-7E36F6AB6F29}" dt="2023-10-17T18:48:14.924" v="219" actId="478"/>
          <ac:picMkLst>
            <pc:docMk/>
            <pc:sldMk cId="3539912680" sldId="295"/>
            <ac:picMk id="36867" creationId="{00000000-0000-0000-0000-000000000000}"/>
          </ac:picMkLst>
        </pc:picChg>
      </pc:sldChg>
      <pc:sldChg chg="addSp delSp modSp mod">
        <pc:chgData name="Nicky Belseck" userId="d3e49e3b-80a5-48c7-89c3-14d6f9667f95" providerId="ADAL" clId="{1A07B068-FC81-49AA-BA2D-7E36F6AB6F29}" dt="2023-10-17T18:48:44.964" v="233" actId="20577"/>
        <pc:sldMkLst>
          <pc:docMk/>
          <pc:sldMk cId="1670947898" sldId="296"/>
        </pc:sldMkLst>
        <pc:spChg chg="add del mod">
          <ac:chgData name="Nicky Belseck" userId="d3e49e3b-80a5-48c7-89c3-14d6f9667f95" providerId="ADAL" clId="{1A07B068-FC81-49AA-BA2D-7E36F6AB6F29}" dt="2023-10-17T18:48:36.387" v="228" actId="478"/>
          <ac:spMkLst>
            <pc:docMk/>
            <pc:sldMk cId="1670947898" sldId="296"/>
            <ac:spMk id="3" creationId="{E9A64495-BB5D-19B2-A642-0D5CE6C6E1F8}"/>
          </ac:spMkLst>
        </pc:spChg>
        <pc:spChg chg="mod">
          <ac:chgData name="Nicky Belseck" userId="d3e49e3b-80a5-48c7-89c3-14d6f9667f95" providerId="ADAL" clId="{1A07B068-FC81-49AA-BA2D-7E36F6AB6F29}" dt="2023-10-17T18:48:42.680" v="231" actId="14100"/>
          <ac:spMkLst>
            <pc:docMk/>
            <pc:sldMk cId="1670947898" sldId="296"/>
            <ac:spMk id="5" creationId="{00000000-0000-0000-0000-000000000000}"/>
          </ac:spMkLst>
        </pc:spChg>
        <pc:spChg chg="del">
          <ac:chgData name="Nicky Belseck" userId="d3e49e3b-80a5-48c7-89c3-14d6f9667f95" providerId="ADAL" clId="{1A07B068-FC81-49AA-BA2D-7E36F6AB6F29}" dt="2023-10-17T18:48:29.708" v="226" actId="478"/>
          <ac:spMkLst>
            <pc:docMk/>
            <pc:sldMk cId="1670947898" sldId="296"/>
            <ac:spMk id="12" creationId="{00000000-0000-0000-0000-000000000000}"/>
          </ac:spMkLst>
        </pc:spChg>
        <pc:spChg chg="mod">
          <ac:chgData name="Nicky Belseck" userId="d3e49e3b-80a5-48c7-89c3-14d6f9667f95" providerId="ADAL" clId="{1A07B068-FC81-49AA-BA2D-7E36F6AB6F29}" dt="2023-10-17T18:48:44.964" v="233" actId="20577"/>
          <ac:spMkLst>
            <pc:docMk/>
            <pc:sldMk cId="1670947898" sldId="296"/>
            <ac:spMk id="39938" creationId="{00000000-0000-0000-0000-000000000000}"/>
          </ac:spMkLst>
        </pc:spChg>
        <pc:picChg chg="ord">
          <ac:chgData name="Nicky Belseck" userId="d3e49e3b-80a5-48c7-89c3-14d6f9667f95" providerId="ADAL" clId="{1A07B068-FC81-49AA-BA2D-7E36F6AB6F29}" dt="2023-10-17T18:48:38.567" v="229" actId="167"/>
          <ac:picMkLst>
            <pc:docMk/>
            <pc:sldMk cId="1670947898" sldId="296"/>
            <ac:picMk id="4" creationId="{00000000-0000-0000-0000-000000000000}"/>
          </ac:picMkLst>
        </pc:picChg>
        <pc:picChg chg="del">
          <ac:chgData name="Nicky Belseck" userId="d3e49e3b-80a5-48c7-89c3-14d6f9667f95" providerId="ADAL" clId="{1A07B068-FC81-49AA-BA2D-7E36F6AB6F29}" dt="2023-10-17T18:48:34.330" v="227" actId="478"/>
          <ac:picMkLst>
            <pc:docMk/>
            <pc:sldMk cId="1670947898" sldId="296"/>
            <ac:picMk id="39939" creationId="{00000000-0000-0000-0000-000000000000}"/>
          </ac:picMkLst>
        </pc:picChg>
      </pc:sldChg>
      <pc:sldChg chg="modSp mod">
        <pc:chgData name="Nicky Belseck" userId="d3e49e3b-80a5-48c7-89c3-14d6f9667f95" providerId="ADAL" clId="{1A07B068-FC81-49AA-BA2D-7E36F6AB6F29}" dt="2023-10-17T18:48:54.485" v="236" actId="122"/>
        <pc:sldMkLst>
          <pc:docMk/>
          <pc:sldMk cId="2305332933" sldId="297"/>
        </pc:sldMkLst>
        <pc:spChg chg="mod">
          <ac:chgData name="Nicky Belseck" userId="d3e49e3b-80a5-48c7-89c3-14d6f9667f95" providerId="ADAL" clId="{1A07B068-FC81-49AA-BA2D-7E36F6AB6F29}" dt="2023-10-17T18:48:54.485" v="236" actId="122"/>
          <ac:spMkLst>
            <pc:docMk/>
            <pc:sldMk cId="2305332933" sldId="297"/>
            <ac:spMk id="43011" creationId="{00000000-0000-0000-0000-000000000000}"/>
          </ac:spMkLst>
        </pc:spChg>
      </pc:sldChg>
      <pc:sldChg chg="modSp mod">
        <pc:chgData name="Nicky Belseck" userId="d3e49e3b-80a5-48c7-89c3-14d6f9667f95" providerId="ADAL" clId="{1A07B068-FC81-49AA-BA2D-7E36F6AB6F29}" dt="2023-10-17T18:49:02.415" v="239" actId="207"/>
        <pc:sldMkLst>
          <pc:docMk/>
          <pc:sldMk cId="602581510" sldId="298"/>
        </pc:sldMkLst>
        <pc:spChg chg="mod">
          <ac:chgData name="Nicky Belseck" userId="d3e49e3b-80a5-48c7-89c3-14d6f9667f95" providerId="ADAL" clId="{1A07B068-FC81-49AA-BA2D-7E36F6AB6F29}" dt="2023-10-17T18:49:02.415" v="239" actId="207"/>
          <ac:spMkLst>
            <pc:docMk/>
            <pc:sldMk cId="602581510" sldId="298"/>
            <ac:spMk id="5" creationId="{015ADE3A-CE37-4E0B-A832-F6B35EE3ABF3}"/>
          </ac:spMkLst>
        </pc:spChg>
      </pc:sldChg>
      <pc:sldChg chg="modSp mod">
        <pc:chgData name="Nicky Belseck" userId="d3e49e3b-80a5-48c7-89c3-14d6f9667f95" providerId="ADAL" clId="{1A07B068-FC81-49AA-BA2D-7E36F6AB6F29}" dt="2023-10-17T18:50:02.118" v="293" actId="255"/>
        <pc:sldMkLst>
          <pc:docMk/>
          <pc:sldMk cId="1628974242" sldId="304"/>
        </pc:sldMkLst>
        <pc:spChg chg="mod">
          <ac:chgData name="Nicky Belseck" userId="d3e49e3b-80a5-48c7-89c3-14d6f9667f95" providerId="ADAL" clId="{1A07B068-FC81-49AA-BA2D-7E36F6AB6F29}" dt="2023-10-17T18:50:02.118" v="293" actId="255"/>
          <ac:spMkLst>
            <pc:docMk/>
            <pc:sldMk cId="1628974242" sldId="304"/>
            <ac:spMk id="3" creationId="{00000000-0000-0000-0000-000000000000}"/>
          </ac:spMkLst>
        </pc:spChg>
        <pc:spChg chg="mod">
          <ac:chgData name="Nicky Belseck" userId="d3e49e3b-80a5-48c7-89c3-14d6f9667f95" providerId="ADAL" clId="{1A07B068-FC81-49AA-BA2D-7E36F6AB6F29}" dt="2023-10-17T18:49:52.824" v="291" actId="1035"/>
          <ac:spMkLst>
            <pc:docMk/>
            <pc:sldMk cId="1628974242" sldId="304"/>
            <ac:spMk id="40962" creationId="{00000000-0000-0000-0000-000000000000}"/>
          </ac:spMkLst>
        </pc:spChg>
        <pc:grpChg chg="mod">
          <ac:chgData name="Nicky Belseck" userId="d3e49e3b-80a5-48c7-89c3-14d6f9667f95" providerId="ADAL" clId="{1A07B068-FC81-49AA-BA2D-7E36F6AB6F29}" dt="2023-10-17T18:49:52.824" v="291" actId="1035"/>
          <ac:grpSpMkLst>
            <pc:docMk/>
            <pc:sldMk cId="1628974242" sldId="304"/>
            <ac:grpSpMk id="9" creationId="{00000000-0000-0000-0000-000000000000}"/>
          </ac:grpSpMkLst>
        </pc:grpChg>
        <pc:grpChg chg="mod">
          <ac:chgData name="Nicky Belseck" userId="d3e49e3b-80a5-48c7-89c3-14d6f9667f95" providerId="ADAL" clId="{1A07B068-FC81-49AA-BA2D-7E36F6AB6F29}" dt="2023-10-17T18:49:52.824" v="291" actId="1035"/>
          <ac:grpSpMkLst>
            <pc:docMk/>
            <pc:sldMk cId="1628974242" sldId="304"/>
            <ac:grpSpMk id="14" creationId="{00000000-0000-0000-0000-000000000000}"/>
          </ac:grpSpMkLst>
        </pc:grpChg>
        <pc:grpChg chg="mod">
          <ac:chgData name="Nicky Belseck" userId="d3e49e3b-80a5-48c7-89c3-14d6f9667f95" providerId="ADAL" clId="{1A07B068-FC81-49AA-BA2D-7E36F6AB6F29}" dt="2023-10-17T18:49:52.824" v="291" actId="1035"/>
          <ac:grpSpMkLst>
            <pc:docMk/>
            <pc:sldMk cId="1628974242" sldId="304"/>
            <ac:grpSpMk id="15" creationId="{00000000-0000-0000-0000-000000000000}"/>
          </ac:grpSpMkLst>
        </pc:grpChg>
        <pc:grpChg chg="mod">
          <ac:chgData name="Nicky Belseck" userId="d3e49e3b-80a5-48c7-89c3-14d6f9667f95" providerId="ADAL" clId="{1A07B068-FC81-49AA-BA2D-7E36F6AB6F29}" dt="2023-10-17T18:49:52.824" v="291" actId="1035"/>
          <ac:grpSpMkLst>
            <pc:docMk/>
            <pc:sldMk cId="1628974242" sldId="304"/>
            <ac:grpSpMk id="16" creationId="{00000000-0000-0000-0000-000000000000}"/>
          </ac:grpSpMkLst>
        </pc:grpChg>
        <pc:grpChg chg="mod">
          <ac:chgData name="Nicky Belseck" userId="d3e49e3b-80a5-48c7-89c3-14d6f9667f95" providerId="ADAL" clId="{1A07B068-FC81-49AA-BA2D-7E36F6AB6F29}" dt="2023-10-17T18:49:52.824" v="291" actId="1035"/>
          <ac:grpSpMkLst>
            <pc:docMk/>
            <pc:sldMk cId="1628974242" sldId="304"/>
            <ac:grpSpMk id="17" creationId="{00000000-0000-0000-0000-000000000000}"/>
          </ac:grpSpMkLst>
        </pc:grpChg>
        <pc:grpChg chg="mod">
          <ac:chgData name="Nicky Belseck" userId="d3e49e3b-80a5-48c7-89c3-14d6f9667f95" providerId="ADAL" clId="{1A07B068-FC81-49AA-BA2D-7E36F6AB6F29}" dt="2023-10-17T18:49:52.824" v="291" actId="1035"/>
          <ac:grpSpMkLst>
            <pc:docMk/>
            <pc:sldMk cId="1628974242" sldId="304"/>
            <ac:grpSpMk id="18" creationId="{00000000-0000-0000-0000-000000000000}"/>
          </ac:grpSpMkLst>
        </pc:grpChg>
      </pc:sldChg>
      <pc:sldChg chg="delSp mod">
        <pc:chgData name="Nicky Belseck" userId="d3e49e3b-80a5-48c7-89c3-14d6f9667f95" providerId="ADAL" clId="{1A07B068-FC81-49AA-BA2D-7E36F6AB6F29}" dt="2023-10-17T18:50:09.514" v="294" actId="478"/>
        <pc:sldMkLst>
          <pc:docMk/>
          <pc:sldMk cId="476787303" sldId="305"/>
        </pc:sldMkLst>
        <pc:spChg chg="del">
          <ac:chgData name="Nicky Belseck" userId="d3e49e3b-80a5-48c7-89c3-14d6f9667f95" providerId="ADAL" clId="{1A07B068-FC81-49AA-BA2D-7E36F6AB6F29}" dt="2023-10-17T18:50:09.514" v="294" actId="478"/>
          <ac:spMkLst>
            <pc:docMk/>
            <pc:sldMk cId="476787303" sldId="305"/>
            <ac:spMk id="4" creationId="{00000000-0000-0000-0000-000000000000}"/>
          </ac:spMkLst>
        </pc:spChg>
      </pc:sldChg>
      <pc:sldChg chg="modSp mod">
        <pc:chgData name="Nicky Belseck" userId="d3e49e3b-80a5-48c7-89c3-14d6f9667f95" providerId="ADAL" clId="{1A07B068-FC81-49AA-BA2D-7E36F6AB6F29}" dt="2023-10-17T18:53:00.180" v="356" actId="1076"/>
        <pc:sldMkLst>
          <pc:docMk/>
          <pc:sldMk cId="1693345510" sldId="306"/>
        </pc:sldMkLst>
        <pc:spChg chg="mod">
          <ac:chgData name="Nicky Belseck" userId="d3e49e3b-80a5-48c7-89c3-14d6f9667f95" providerId="ADAL" clId="{1A07B068-FC81-49AA-BA2D-7E36F6AB6F29}" dt="2023-10-17T18:52:24.094" v="350" actId="14100"/>
          <ac:spMkLst>
            <pc:docMk/>
            <pc:sldMk cId="1693345510" sldId="306"/>
            <ac:spMk id="42" creationId="{809685F4-A3C0-46D3-86AD-D408689FC2BE}"/>
          </ac:spMkLst>
        </pc:spChg>
        <pc:spChg chg="mod">
          <ac:chgData name="Nicky Belseck" userId="d3e49e3b-80a5-48c7-89c3-14d6f9667f95" providerId="ADAL" clId="{1A07B068-FC81-49AA-BA2D-7E36F6AB6F29}" dt="2023-10-17T18:52:56.172" v="355" actId="1076"/>
          <ac:spMkLst>
            <pc:docMk/>
            <pc:sldMk cId="1693345510" sldId="306"/>
            <ac:spMk id="49" creationId="{4ADAADF3-D7D2-4AA2-8B48-916453B0A280}"/>
          </ac:spMkLst>
        </pc:spChg>
        <pc:spChg chg="mod">
          <ac:chgData name="Nicky Belseck" userId="d3e49e3b-80a5-48c7-89c3-14d6f9667f95" providerId="ADAL" clId="{1A07B068-FC81-49AA-BA2D-7E36F6AB6F29}" dt="2023-10-17T18:53:00.180" v="356" actId="1076"/>
          <ac:spMkLst>
            <pc:docMk/>
            <pc:sldMk cId="1693345510" sldId="306"/>
            <ac:spMk id="57" creationId="{9495CFDD-48F9-465C-A075-C89F04505A25}"/>
          </ac:spMkLst>
        </pc:spChg>
        <pc:spChg chg="mod">
          <ac:chgData name="Nicky Belseck" userId="d3e49e3b-80a5-48c7-89c3-14d6f9667f95" providerId="ADAL" clId="{1A07B068-FC81-49AA-BA2D-7E36F6AB6F29}" dt="2023-10-17T18:51:57.148" v="344" actId="1036"/>
          <ac:spMkLst>
            <pc:docMk/>
            <pc:sldMk cId="1693345510" sldId="306"/>
            <ac:spMk id="58" creationId="{E3B8DBDB-5FA8-4623-8485-09F98744A73F}"/>
          </ac:spMkLst>
        </pc:spChg>
        <pc:spChg chg="mod">
          <ac:chgData name="Nicky Belseck" userId="d3e49e3b-80a5-48c7-89c3-14d6f9667f95" providerId="ADAL" clId="{1A07B068-FC81-49AA-BA2D-7E36F6AB6F29}" dt="2023-10-17T18:52:33.192" v="351" actId="255"/>
          <ac:spMkLst>
            <pc:docMk/>
            <pc:sldMk cId="1693345510" sldId="306"/>
            <ac:spMk id="60" creationId="{9745263F-0672-4248-9468-FDC5F0A70991}"/>
          </ac:spMkLst>
        </pc:spChg>
        <pc:spChg chg="mod">
          <ac:chgData name="Nicky Belseck" userId="d3e49e3b-80a5-48c7-89c3-14d6f9667f95" providerId="ADAL" clId="{1A07B068-FC81-49AA-BA2D-7E36F6AB6F29}" dt="2023-10-17T18:52:52.210" v="354" actId="14100"/>
          <ac:spMkLst>
            <pc:docMk/>
            <pc:sldMk cId="1693345510" sldId="306"/>
            <ac:spMk id="70" creationId="{62B75D13-8EBD-4F3D-92DF-101101E40021}"/>
          </ac:spMkLst>
        </pc:spChg>
      </pc:sldChg>
      <pc:sldChg chg="delSp modSp mod">
        <pc:chgData name="Nicky Belseck" userId="d3e49e3b-80a5-48c7-89c3-14d6f9667f95" providerId="ADAL" clId="{1A07B068-FC81-49AA-BA2D-7E36F6AB6F29}" dt="2023-10-17T18:43:14.359" v="60" actId="255"/>
        <pc:sldMkLst>
          <pc:docMk/>
          <pc:sldMk cId="2286331725" sldId="307"/>
        </pc:sldMkLst>
        <pc:spChg chg="mod">
          <ac:chgData name="Nicky Belseck" userId="d3e49e3b-80a5-48c7-89c3-14d6f9667f95" providerId="ADAL" clId="{1A07B068-FC81-49AA-BA2D-7E36F6AB6F29}" dt="2023-10-17T18:43:14.359" v="60" actId="255"/>
          <ac:spMkLst>
            <pc:docMk/>
            <pc:sldMk cId="2286331725" sldId="307"/>
            <ac:spMk id="22530" creationId="{00000000-0000-0000-0000-000000000000}"/>
          </ac:spMkLst>
        </pc:spChg>
        <pc:spChg chg="del">
          <ac:chgData name="Nicky Belseck" userId="d3e49e3b-80a5-48c7-89c3-14d6f9667f95" providerId="ADAL" clId="{1A07B068-FC81-49AA-BA2D-7E36F6AB6F29}" dt="2023-10-17T18:43:04.632" v="59" actId="478"/>
          <ac:spMkLst>
            <pc:docMk/>
            <pc:sldMk cId="2286331725" sldId="307"/>
            <ac:spMk id="22531" creationId="{00000000-0000-0000-0000-000000000000}"/>
          </ac:spMkLst>
        </pc:spChg>
      </pc:sldChg>
      <pc:sldChg chg="modSp mod">
        <pc:chgData name="Nicky Belseck" userId="d3e49e3b-80a5-48c7-89c3-14d6f9667f95" providerId="ADAL" clId="{1A07B068-FC81-49AA-BA2D-7E36F6AB6F29}" dt="2023-10-17T18:43:33.493" v="62" actId="255"/>
        <pc:sldMkLst>
          <pc:docMk/>
          <pc:sldMk cId="3124221866" sldId="308"/>
        </pc:sldMkLst>
        <pc:spChg chg="mod">
          <ac:chgData name="Nicky Belseck" userId="d3e49e3b-80a5-48c7-89c3-14d6f9667f95" providerId="ADAL" clId="{1A07B068-FC81-49AA-BA2D-7E36F6AB6F29}" dt="2023-10-17T18:43:33.493" v="62" actId="255"/>
          <ac:spMkLst>
            <pc:docMk/>
            <pc:sldMk cId="3124221866" sldId="308"/>
            <ac:spMk id="11" creationId="{00000000-0000-0000-0000-000000000000}"/>
          </ac:spMkLst>
        </pc:spChg>
      </pc:sldChg>
      <pc:sldChg chg="modSp mod">
        <pc:chgData name="Nicky Belseck" userId="d3e49e3b-80a5-48c7-89c3-14d6f9667f95" providerId="ADAL" clId="{1A07B068-FC81-49AA-BA2D-7E36F6AB6F29}" dt="2023-10-17T18:51:35.675" v="334" actId="20577"/>
        <pc:sldMkLst>
          <pc:docMk/>
          <pc:sldMk cId="3620698927" sldId="309"/>
        </pc:sldMkLst>
        <pc:spChg chg="mod">
          <ac:chgData name="Nicky Belseck" userId="d3e49e3b-80a5-48c7-89c3-14d6f9667f95" providerId="ADAL" clId="{1A07B068-FC81-49AA-BA2D-7E36F6AB6F29}" dt="2023-10-17T18:51:35.675" v="334" actId="20577"/>
          <ac:spMkLst>
            <pc:docMk/>
            <pc:sldMk cId="3620698927" sldId="309"/>
            <ac:spMk id="2" creationId="{00000000-0000-0000-0000-000000000000}"/>
          </ac:spMkLst>
        </pc:spChg>
        <pc:spChg chg="mod">
          <ac:chgData name="Nicky Belseck" userId="d3e49e3b-80a5-48c7-89c3-14d6f9667f95" providerId="ADAL" clId="{1A07B068-FC81-49AA-BA2D-7E36F6AB6F29}" dt="2023-10-17T18:43:48.313" v="64" actId="6549"/>
          <ac:spMkLst>
            <pc:docMk/>
            <pc:sldMk cId="3620698927" sldId="309"/>
            <ac:spMk id="5" creationId="{00000000-0000-0000-0000-000000000000}"/>
          </ac:spMkLst>
        </pc:spChg>
      </pc:sldChg>
      <pc:sldChg chg="modSp mod">
        <pc:chgData name="Nicky Belseck" userId="d3e49e3b-80a5-48c7-89c3-14d6f9667f95" providerId="ADAL" clId="{1A07B068-FC81-49AA-BA2D-7E36F6AB6F29}" dt="2023-10-17T18:44:14.096" v="67" actId="14100"/>
        <pc:sldMkLst>
          <pc:docMk/>
          <pc:sldMk cId="1901614949" sldId="310"/>
        </pc:sldMkLst>
        <pc:spChg chg="mod">
          <ac:chgData name="Nicky Belseck" userId="d3e49e3b-80a5-48c7-89c3-14d6f9667f95" providerId="ADAL" clId="{1A07B068-FC81-49AA-BA2D-7E36F6AB6F29}" dt="2023-10-17T18:44:14.096" v="67" actId="14100"/>
          <ac:spMkLst>
            <pc:docMk/>
            <pc:sldMk cId="1901614949" sldId="310"/>
            <ac:spMk id="8" creationId="{00000000-0000-0000-0000-000000000000}"/>
          </ac:spMkLst>
        </pc:spChg>
      </pc:sldChg>
      <pc:sldChg chg="modSp mod">
        <pc:chgData name="Nicky Belseck" userId="d3e49e3b-80a5-48c7-89c3-14d6f9667f95" providerId="ADAL" clId="{1A07B068-FC81-49AA-BA2D-7E36F6AB6F29}" dt="2023-10-17T18:51:26.956" v="333" actId="1035"/>
        <pc:sldMkLst>
          <pc:docMk/>
          <pc:sldMk cId="1118652624" sldId="311"/>
        </pc:sldMkLst>
        <pc:spChg chg="mod">
          <ac:chgData name="Nicky Belseck" userId="d3e49e3b-80a5-48c7-89c3-14d6f9667f95" providerId="ADAL" clId="{1A07B068-FC81-49AA-BA2D-7E36F6AB6F29}" dt="2023-10-17T18:44:47.529" v="79" actId="20577"/>
          <ac:spMkLst>
            <pc:docMk/>
            <pc:sldMk cId="1118652624" sldId="311"/>
            <ac:spMk id="2" creationId="{00000000-0000-0000-0000-000000000000}"/>
          </ac:spMkLst>
        </pc:spChg>
        <pc:spChg chg="mod">
          <ac:chgData name="Nicky Belseck" userId="d3e49e3b-80a5-48c7-89c3-14d6f9667f95" providerId="ADAL" clId="{1A07B068-FC81-49AA-BA2D-7E36F6AB6F29}" dt="2023-10-17T18:44:45.446" v="78" actId="1036"/>
          <ac:spMkLst>
            <pc:docMk/>
            <pc:sldMk cId="1118652624" sldId="311"/>
            <ac:spMk id="5" creationId="{00000000-0000-0000-0000-000000000000}"/>
          </ac:spMkLst>
        </pc:spChg>
        <pc:spChg chg="mod">
          <ac:chgData name="Nicky Belseck" userId="d3e49e3b-80a5-48c7-89c3-14d6f9667f95" providerId="ADAL" clId="{1A07B068-FC81-49AA-BA2D-7E36F6AB6F29}" dt="2023-10-17T18:51:26.956" v="333" actId="1035"/>
          <ac:spMkLst>
            <pc:docMk/>
            <pc:sldMk cId="1118652624" sldId="311"/>
            <ac:spMk id="7" creationId="{00000000-0000-0000-0000-000000000000}"/>
          </ac:spMkLst>
        </pc:spChg>
        <pc:graphicFrameChg chg="mod">
          <ac:chgData name="Nicky Belseck" userId="d3e49e3b-80a5-48c7-89c3-14d6f9667f95" providerId="ADAL" clId="{1A07B068-FC81-49AA-BA2D-7E36F6AB6F29}" dt="2023-10-17T18:51:26.956" v="333" actId="1035"/>
          <ac:graphicFrameMkLst>
            <pc:docMk/>
            <pc:sldMk cId="1118652624" sldId="311"/>
            <ac:graphicFrameMk id="4" creationId="{00000000-0000-0000-0000-000000000000}"/>
          </ac:graphicFrameMkLst>
        </pc:graphicFrameChg>
      </pc:sldChg>
      <pc:sldChg chg="modSp mod">
        <pc:chgData name="Nicky Belseck" userId="d3e49e3b-80a5-48c7-89c3-14d6f9667f95" providerId="ADAL" clId="{1A07B068-FC81-49AA-BA2D-7E36F6AB6F29}" dt="2023-10-17T18:45:05.779" v="82" actId="207"/>
        <pc:sldMkLst>
          <pc:docMk/>
          <pc:sldMk cId="2662294809" sldId="313"/>
        </pc:sldMkLst>
        <pc:spChg chg="mod">
          <ac:chgData name="Nicky Belseck" userId="d3e49e3b-80a5-48c7-89c3-14d6f9667f95" providerId="ADAL" clId="{1A07B068-FC81-49AA-BA2D-7E36F6AB6F29}" dt="2023-10-17T18:45:05.779" v="82" actId="207"/>
          <ac:spMkLst>
            <pc:docMk/>
            <pc:sldMk cId="2662294809" sldId="313"/>
            <ac:spMk id="5" creationId="{00000000-0000-0000-0000-000000000000}"/>
          </ac:spMkLst>
        </pc:spChg>
      </pc:sldChg>
      <pc:sldChg chg="modSp mod">
        <pc:chgData name="Nicky Belseck" userId="d3e49e3b-80a5-48c7-89c3-14d6f9667f95" providerId="ADAL" clId="{1A07B068-FC81-49AA-BA2D-7E36F6AB6F29}" dt="2023-10-17T18:51:14.095" v="326" actId="1036"/>
        <pc:sldMkLst>
          <pc:docMk/>
          <pc:sldMk cId="2409329733" sldId="314"/>
        </pc:sldMkLst>
        <pc:spChg chg="mod">
          <ac:chgData name="Nicky Belseck" userId="d3e49e3b-80a5-48c7-89c3-14d6f9667f95" providerId="ADAL" clId="{1A07B068-FC81-49AA-BA2D-7E36F6AB6F29}" dt="2023-10-17T18:51:03.277" v="310" actId="113"/>
          <ac:spMkLst>
            <pc:docMk/>
            <pc:sldMk cId="2409329733" sldId="314"/>
            <ac:spMk id="2"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3"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46"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50"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51"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52"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53"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58"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60"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61"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62"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63"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64"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65"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69"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71"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79" creationId="{00000000-0000-0000-0000-000000000000}"/>
          </ac:spMkLst>
        </pc:spChg>
        <pc:spChg chg="mod">
          <ac:chgData name="Nicky Belseck" userId="d3e49e3b-80a5-48c7-89c3-14d6f9667f95" providerId="ADAL" clId="{1A07B068-FC81-49AA-BA2D-7E36F6AB6F29}" dt="2023-10-17T18:51:14.095" v="326" actId="1036"/>
          <ac:spMkLst>
            <pc:docMk/>
            <pc:sldMk cId="2409329733" sldId="314"/>
            <ac:spMk id="80" creationId="{00000000-0000-0000-0000-000000000000}"/>
          </ac:spMkLst>
        </pc:spChg>
        <pc:grpChg chg="mod">
          <ac:chgData name="Nicky Belseck" userId="d3e49e3b-80a5-48c7-89c3-14d6f9667f95" providerId="ADAL" clId="{1A07B068-FC81-49AA-BA2D-7E36F6AB6F29}" dt="2023-10-17T18:51:14.095" v="326" actId="1036"/>
          <ac:grpSpMkLst>
            <pc:docMk/>
            <pc:sldMk cId="2409329733" sldId="314"/>
            <ac:grpSpMk id="74" creationId="{00000000-0000-0000-0000-000000000000}"/>
          </ac:grpSpMkLst>
        </pc:grpChg>
        <pc:grpChg chg="mod">
          <ac:chgData name="Nicky Belseck" userId="d3e49e3b-80a5-48c7-89c3-14d6f9667f95" providerId="ADAL" clId="{1A07B068-FC81-49AA-BA2D-7E36F6AB6F29}" dt="2023-10-17T18:51:14.095" v="326" actId="1036"/>
          <ac:grpSpMkLst>
            <pc:docMk/>
            <pc:sldMk cId="2409329733" sldId="314"/>
            <ac:grpSpMk id="81" creationId="{00000000-0000-0000-0000-000000000000}"/>
          </ac:grpSpMkLst>
        </pc:grpChg>
        <pc:picChg chg="mod">
          <ac:chgData name="Nicky Belseck" userId="d3e49e3b-80a5-48c7-89c3-14d6f9667f95" providerId="ADAL" clId="{1A07B068-FC81-49AA-BA2D-7E36F6AB6F29}" dt="2023-10-17T18:51:14.095" v="326" actId="1036"/>
          <ac:picMkLst>
            <pc:docMk/>
            <pc:sldMk cId="2409329733" sldId="314"/>
            <ac:picMk id="47" creationId="{00000000-0000-0000-0000-000000000000}"/>
          </ac:picMkLst>
        </pc:picChg>
        <pc:picChg chg="mod">
          <ac:chgData name="Nicky Belseck" userId="d3e49e3b-80a5-48c7-89c3-14d6f9667f95" providerId="ADAL" clId="{1A07B068-FC81-49AA-BA2D-7E36F6AB6F29}" dt="2023-10-17T18:51:14.095" v="326" actId="1036"/>
          <ac:picMkLst>
            <pc:docMk/>
            <pc:sldMk cId="2409329733" sldId="314"/>
            <ac:picMk id="68" creationId="{00000000-0000-0000-0000-000000000000}"/>
          </ac:picMkLst>
        </pc:picChg>
        <pc:picChg chg="mod">
          <ac:chgData name="Nicky Belseck" userId="d3e49e3b-80a5-48c7-89c3-14d6f9667f95" providerId="ADAL" clId="{1A07B068-FC81-49AA-BA2D-7E36F6AB6F29}" dt="2023-10-17T18:51:14.095" v="326" actId="1036"/>
          <ac:picMkLst>
            <pc:docMk/>
            <pc:sldMk cId="2409329733" sldId="314"/>
            <ac:picMk id="70" creationId="{00000000-0000-0000-0000-000000000000}"/>
          </ac:picMkLst>
        </pc:picChg>
        <pc:cxnChg chg="mod">
          <ac:chgData name="Nicky Belseck" userId="d3e49e3b-80a5-48c7-89c3-14d6f9667f95" providerId="ADAL" clId="{1A07B068-FC81-49AA-BA2D-7E36F6AB6F29}" dt="2023-10-17T18:51:14.095" v="326" actId="1036"/>
          <ac:cxnSpMkLst>
            <pc:docMk/>
            <pc:sldMk cId="2409329733" sldId="314"/>
            <ac:cxnSpMk id="67" creationId="{00000000-0000-0000-0000-000000000000}"/>
          </ac:cxnSpMkLst>
        </pc:cxnChg>
        <pc:cxnChg chg="mod">
          <ac:chgData name="Nicky Belseck" userId="d3e49e3b-80a5-48c7-89c3-14d6f9667f95" providerId="ADAL" clId="{1A07B068-FC81-49AA-BA2D-7E36F6AB6F29}" dt="2023-10-17T18:51:14.095" v="326" actId="1036"/>
          <ac:cxnSpMkLst>
            <pc:docMk/>
            <pc:sldMk cId="2409329733" sldId="314"/>
            <ac:cxnSpMk id="72" creationId="{00000000-0000-0000-0000-000000000000}"/>
          </ac:cxnSpMkLst>
        </pc:cxnChg>
        <pc:cxnChg chg="mod">
          <ac:chgData name="Nicky Belseck" userId="d3e49e3b-80a5-48c7-89c3-14d6f9667f95" providerId="ADAL" clId="{1A07B068-FC81-49AA-BA2D-7E36F6AB6F29}" dt="2023-10-17T18:51:14.095" v="326" actId="1036"/>
          <ac:cxnSpMkLst>
            <pc:docMk/>
            <pc:sldMk cId="2409329733" sldId="314"/>
            <ac:cxnSpMk id="73" creationId="{00000000-0000-0000-0000-000000000000}"/>
          </ac:cxnSpMkLst>
        </pc:cxnChg>
        <pc:cxnChg chg="mod">
          <ac:chgData name="Nicky Belseck" userId="d3e49e3b-80a5-48c7-89c3-14d6f9667f95" providerId="ADAL" clId="{1A07B068-FC81-49AA-BA2D-7E36F6AB6F29}" dt="2023-10-17T18:51:14.095" v="326" actId="1036"/>
          <ac:cxnSpMkLst>
            <pc:docMk/>
            <pc:sldMk cId="2409329733" sldId="314"/>
            <ac:cxnSpMk id="77" creationId="{00000000-0000-0000-0000-000000000000}"/>
          </ac:cxnSpMkLst>
        </pc:cxnChg>
        <pc:cxnChg chg="mod">
          <ac:chgData name="Nicky Belseck" userId="d3e49e3b-80a5-48c7-89c3-14d6f9667f95" providerId="ADAL" clId="{1A07B068-FC81-49AA-BA2D-7E36F6AB6F29}" dt="2023-10-17T18:51:14.095" v="326" actId="1036"/>
          <ac:cxnSpMkLst>
            <pc:docMk/>
            <pc:sldMk cId="2409329733" sldId="314"/>
            <ac:cxnSpMk id="78" creationId="{00000000-0000-0000-0000-000000000000}"/>
          </ac:cxnSpMkLst>
        </pc:cxnChg>
        <pc:cxnChg chg="mod">
          <ac:chgData name="Nicky Belseck" userId="d3e49e3b-80a5-48c7-89c3-14d6f9667f95" providerId="ADAL" clId="{1A07B068-FC81-49AA-BA2D-7E36F6AB6F29}" dt="2023-10-17T18:51:14.095" v="326" actId="1036"/>
          <ac:cxnSpMkLst>
            <pc:docMk/>
            <pc:sldMk cId="2409329733" sldId="314"/>
            <ac:cxnSpMk id="84" creationId="{00000000-0000-0000-0000-000000000000}"/>
          </ac:cxnSpMkLst>
        </pc:cxnChg>
        <pc:cxnChg chg="mod">
          <ac:chgData name="Nicky Belseck" userId="d3e49e3b-80a5-48c7-89c3-14d6f9667f95" providerId="ADAL" clId="{1A07B068-FC81-49AA-BA2D-7E36F6AB6F29}" dt="2023-10-17T18:51:14.095" v="326" actId="1036"/>
          <ac:cxnSpMkLst>
            <pc:docMk/>
            <pc:sldMk cId="2409329733" sldId="314"/>
            <ac:cxnSpMk id="85" creationId="{00000000-0000-0000-0000-000000000000}"/>
          </ac:cxnSpMkLst>
        </pc:cxnChg>
      </pc:sldChg>
      <pc:sldChg chg="modSp mod">
        <pc:chgData name="Nicky Belseck" userId="d3e49e3b-80a5-48c7-89c3-14d6f9667f95" providerId="ADAL" clId="{1A07B068-FC81-49AA-BA2D-7E36F6AB6F29}" dt="2023-10-17T18:45:43.715" v="181" actId="207"/>
        <pc:sldMkLst>
          <pc:docMk/>
          <pc:sldMk cId="1587778768" sldId="315"/>
        </pc:sldMkLst>
        <pc:spChg chg="mod">
          <ac:chgData name="Nicky Belseck" userId="d3e49e3b-80a5-48c7-89c3-14d6f9667f95" providerId="ADAL" clId="{1A07B068-FC81-49AA-BA2D-7E36F6AB6F29}" dt="2023-10-17T18:45:43.715" v="181" actId="207"/>
          <ac:spMkLst>
            <pc:docMk/>
            <pc:sldMk cId="1587778768" sldId="315"/>
            <ac:spMk id="5" creationId="{00000000-0000-0000-0000-000000000000}"/>
          </ac:spMkLst>
        </pc:spChg>
      </pc:sldChg>
      <pc:sldChg chg="modSp mod">
        <pc:chgData name="Nicky Belseck" userId="d3e49e3b-80a5-48c7-89c3-14d6f9667f95" providerId="ADAL" clId="{1A07B068-FC81-49AA-BA2D-7E36F6AB6F29}" dt="2023-10-17T18:45:50.198" v="182" actId="207"/>
        <pc:sldMkLst>
          <pc:docMk/>
          <pc:sldMk cId="1041961730" sldId="317"/>
        </pc:sldMkLst>
        <pc:spChg chg="mod">
          <ac:chgData name="Nicky Belseck" userId="d3e49e3b-80a5-48c7-89c3-14d6f9667f95" providerId="ADAL" clId="{1A07B068-FC81-49AA-BA2D-7E36F6AB6F29}" dt="2023-10-17T18:45:50.198" v="182" actId="207"/>
          <ac:spMkLst>
            <pc:docMk/>
            <pc:sldMk cId="1041961730" sldId="317"/>
            <ac:spMk id="5" creationId="{00000000-0000-0000-0000-000000000000}"/>
          </ac:spMkLst>
        </pc:spChg>
      </pc:sldChg>
      <pc:sldChg chg="modSp mod">
        <pc:chgData name="Nicky Belseck" userId="d3e49e3b-80a5-48c7-89c3-14d6f9667f95" providerId="ADAL" clId="{1A07B068-FC81-49AA-BA2D-7E36F6AB6F29}" dt="2023-10-17T18:45:55.354" v="183" actId="207"/>
        <pc:sldMkLst>
          <pc:docMk/>
          <pc:sldMk cId="3338580685" sldId="319"/>
        </pc:sldMkLst>
        <pc:spChg chg="mod">
          <ac:chgData name="Nicky Belseck" userId="d3e49e3b-80a5-48c7-89c3-14d6f9667f95" providerId="ADAL" clId="{1A07B068-FC81-49AA-BA2D-7E36F6AB6F29}" dt="2023-10-17T18:45:55.354" v="183" actId="207"/>
          <ac:spMkLst>
            <pc:docMk/>
            <pc:sldMk cId="3338580685" sldId="319"/>
            <ac:spMk id="5" creationId="{00000000-0000-0000-0000-000000000000}"/>
          </ac:spMkLst>
        </pc:spChg>
      </pc:sldChg>
      <pc:sldChg chg="modSp mod">
        <pc:chgData name="Nicky Belseck" userId="d3e49e3b-80a5-48c7-89c3-14d6f9667f95" providerId="ADAL" clId="{1A07B068-FC81-49AA-BA2D-7E36F6AB6F29}" dt="2023-10-17T18:50:45.070" v="309" actId="122"/>
        <pc:sldMkLst>
          <pc:docMk/>
          <pc:sldMk cId="3843770183" sldId="329"/>
        </pc:sldMkLst>
        <pc:spChg chg="mod">
          <ac:chgData name="Nicky Belseck" userId="d3e49e3b-80a5-48c7-89c3-14d6f9667f95" providerId="ADAL" clId="{1A07B068-FC81-49AA-BA2D-7E36F6AB6F29}" dt="2023-10-17T18:50:45.070" v="309" actId="122"/>
          <ac:spMkLst>
            <pc:docMk/>
            <pc:sldMk cId="3843770183" sldId="329"/>
            <ac:spMk id="2" creationId="{EE315B97-56A0-48F7-90ED-BF85B8F9EE95}"/>
          </ac:spMkLst>
        </pc:spChg>
      </pc:sldChg>
      <pc:sldChg chg="modSp mod">
        <pc:chgData name="Nicky Belseck" userId="d3e49e3b-80a5-48c7-89c3-14d6f9667f95" providerId="ADAL" clId="{1A07B068-FC81-49AA-BA2D-7E36F6AB6F29}" dt="2023-10-17T18:55:00.123" v="450" actId="122"/>
        <pc:sldMkLst>
          <pc:docMk/>
          <pc:sldMk cId="2679306988" sldId="331"/>
        </pc:sldMkLst>
        <pc:spChg chg="mod">
          <ac:chgData name="Nicky Belseck" userId="d3e49e3b-80a5-48c7-89c3-14d6f9667f95" providerId="ADAL" clId="{1A07B068-FC81-49AA-BA2D-7E36F6AB6F29}" dt="2023-10-17T18:54:44.310" v="447" actId="1035"/>
          <ac:spMkLst>
            <pc:docMk/>
            <pc:sldMk cId="2679306988" sldId="331"/>
            <ac:spMk id="2" creationId="{57D783D0-F525-45F5-B6C7-D42CCA468A74}"/>
          </ac:spMkLst>
        </pc:spChg>
        <pc:spChg chg="mod">
          <ac:chgData name="Nicky Belseck" userId="d3e49e3b-80a5-48c7-89c3-14d6f9667f95" providerId="ADAL" clId="{1A07B068-FC81-49AA-BA2D-7E36F6AB6F29}" dt="2023-10-17T18:55:00.123" v="450" actId="122"/>
          <ac:spMkLst>
            <pc:docMk/>
            <pc:sldMk cId="2679306988" sldId="331"/>
            <ac:spMk id="3" creationId="{33B8509E-87F2-4161-8960-BB685D82DBEB}"/>
          </ac:spMkLst>
        </pc:spChg>
        <pc:spChg chg="mod">
          <ac:chgData name="Nicky Belseck" userId="d3e49e3b-80a5-48c7-89c3-14d6f9667f95" providerId="ADAL" clId="{1A07B068-FC81-49AA-BA2D-7E36F6AB6F29}" dt="2023-10-17T18:54:44.310" v="447" actId="1035"/>
          <ac:spMkLst>
            <pc:docMk/>
            <pc:sldMk cId="2679306988" sldId="331"/>
            <ac:spMk id="5" creationId="{F1E4CA02-221C-457B-A856-53AC3022C7B3}"/>
          </ac:spMkLst>
        </pc:spChg>
        <pc:spChg chg="mod">
          <ac:chgData name="Nicky Belseck" userId="d3e49e3b-80a5-48c7-89c3-14d6f9667f95" providerId="ADAL" clId="{1A07B068-FC81-49AA-BA2D-7E36F6AB6F29}" dt="2023-10-17T18:54:44.310" v="447" actId="1035"/>
          <ac:spMkLst>
            <pc:docMk/>
            <pc:sldMk cId="2679306988" sldId="331"/>
            <ac:spMk id="8" creationId="{5AEC013E-D653-4B2B-871F-507542830A34}"/>
          </ac:spMkLst>
        </pc:spChg>
        <pc:spChg chg="mod">
          <ac:chgData name="Nicky Belseck" userId="d3e49e3b-80a5-48c7-89c3-14d6f9667f95" providerId="ADAL" clId="{1A07B068-FC81-49AA-BA2D-7E36F6AB6F29}" dt="2023-10-17T18:54:44.310" v="447" actId="1035"/>
          <ac:spMkLst>
            <pc:docMk/>
            <pc:sldMk cId="2679306988" sldId="331"/>
            <ac:spMk id="24" creationId="{9A35BC56-2E4C-4172-915B-B928BEA90941}"/>
          </ac:spMkLst>
        </pc:spChg>
        <pc:spChg chg="mod">
          <ac:chgData name="Nicky Belseck" userId="d3e49e3b-80a5-48c7-89c3-14d6f9667f95" providerId="ADAL" clId="{1A07B068-FC81-49AA-BA2D-7E36F6AB6F29}" dt="2023-10-17T18:54:44.310" v="447" actId="1035"/>
          <ac:spMkLst>
            <pc:docMk/>
            <pc:sldMk cId="2679306988" sldId="331"/>
            <ac:spMk id="25" creationId="{777B6F73-33EF-4019-8DD1-96BE214E5EE5}"/>
          </ac:spMkLst>
        </pc:spChg>
        <pc:spChg chg="mod">
          <ac:chgData name="Nicky Belseck" userId="d3e49e3b-80a5-48c7-89c3-14d6f9667f95" providerId="ADAL" clId="{1A07B068-FC81-49AA-BA2D-7E36F6AB6F29}" dt="2023-10-17T18:54:44.310" v="447" actId="1035"/>
          <ac:spMkLst>
            <pc:docMk/>
            <pc:sldMk cId="2679306988" sldId="331"/>
            <ac:spMk id="33" creationId="{C1186835-FF8F-42EB-A8C5-F41E93D7FF12}"/>
          </ac:spMkLst>
        </pc:spChg>
        <pc:spChg chg="mod">
          <ac:chgData name="Nicky Belseck" userId="d3e49e3b-80a5-48c7-89c3-14d6f9667f95" providerId="ADAL" clId="{1A07B068-FC81-49AA-BA2D-7E36F6AB6F29}" dt="2023-10-17T18:54:44.310" v="447" actId="1035"/>
          <ac:spMkLst>
            <pc:docMk/>
            <pc:sldMk cId="2679306988" sldId="331"/>
            <ac:spMk id="34" creationId="{9D6EB7FC-FAFE-4C13-89AC-5766F842DC4B}"/>
          </ac:spMkLst>
        </pc:spChg>
        <pc:spChg chg="mod">
          <ac:chgData name="Nicky Belseck" userId="d3e49e3b-80a5-48c7-89c3-14d6f9667f95" providerId="ADAL" clId="{1A07B068-FC81-49AA-BA2D-7E36F6AB6F29}" dt="2023-10-17T18:54:44.310" v="447" actId="1035"/>
          <ac:spMkLst>
            <pc:docMk/>
            <pc:sldMk cId="2679306988" sldId="331"/>
            <ac:spMk id="35" creationId="{B6AC9927-C90F-4036-8C23-932B299A96C1}"/>
          </ac:spMkLst>
        </pc:spChg>
        <pc:spChg chg="mod">
          <ac:chgData name="Nicky Belseck" userId="d3e49e3b-80a5-48c7-89c3-14d6f9667f95" providerId="ADAL" clId="{1A07B068-FC81-49AA-BA2D-7E36F6AB6F29}" dt="2023-10-17T18:54:44.310" v="447" actId="1035"/>
          <ac:spMkLst>
            <pc:docMk/>
            <pc:sldMk cId="2679306988" sldId="331"/>
            <ac:spMk id="36" creationId="{2F35B937-D184-4E6F-BFBF-84B3333F2A37}"/>
          </ac:spMkLst>
        </pc:spChg>
        <pc:spChg chg="mod">
          <ac:chgData name="Nicky Belseck" userId="d3e49e3b-80a5-48c7-89c3-14d6f9667f95" providerId="ADAL" clId="{1A07B068-FC81-49AA-BA2D-7E36F6AB6F29}" dt="2023-10-17T18:54:44.310" v="447" actId="1035"/>
          <ac:spMkLst>
            <pc:docMk/>
            <pc:sldMk cId="2679306988" sldId="331"/>
            <ac:spMk id="37" creationId="{69DAADF4-1555-410C-AD74-FA59C59B0C0A}"/>
          </ac:spMkLst>
        </pc:spChg>
        <pc:spChg chg="mod">
          <ac:chgData name="Nicky Belseck" userId="d3e49e3b-80a5-48c7-89c3-14d6f9667f95" providerId="ADAL" clId="{1A07B068-FC81-49AA-BA2D-7E36F6AB6F29}" dt="2023-10-17T18:54:44.310" v="447" actId="1035"/>
          <ac:spMkLst>
            <pc:docMk/>
            <pc:sldMk cId="2679306988" sldId="331"/>
            <ac:spMk id="39" creationId="{A244BE43-52ED-46E5-8827-9E388747E467}"/>
          </ac:spMkLst>
        </pc:spChg>
        <pc:spChg chg="mod">
          <ac:chgData name="Nicky Belseck" userId="d3e49e3b-80a5-48c7-89c3-14d6f9667f95" providerId="ADAL" clId="{1A07B068-FC81-49AA-BA2D-7E36F6AB6F29}" dt="2023-10-17T18:54:44.310" v="447" actId="1035"/>
          <ac:spMkLst>
            <pc:docMk/>
            <pc:sldMk cId="2679306988" sldId="331"/>
            <ac:spMk id="40" creationId="{3566FCFE-0DD6-4748-99FA-4F89937203FA}"/>
          </ac:spMkLst>
        </pc:spChg>
        <pc:grpChg chg="mod">
          <ac:chgData name="Nicky Belseck" userId="d3e49e3b-80a5-48c7-89c3-14d6f9667f95" providerId="ADAL" clId="{1A07B068-FC81-49AA-BA2D-7E36F6AB6F29}" dt="2023-10-17T18:54:44.310" v="447" actId="1035"/>
          <ac:grpSpMkLst>
            <pc:docMk/>
            <pc:sldMk cId="2679306988" sldId="331"/>
            <ac:grpSpMk id="53" creationId="{2A1208F1-4A02-4198-A4BD-C7EE83646589}"/>
          </ac:grpSpMkLst>
        </pc:grpChg>
      </pc:sldChg>
      <pc:sldChg chg="modSp mod">
        <pc:chgData name="Nicky Belseck" userId="d3e49e3b-80a5-48c7-89c3-14d6f9667f95" providerId="ADAL" clId="{1A07B068-FC81-49AA-BA2D-7E36F6AB6F29}" dt="2023-10-17T18:54:18.987" v="418" actId="1036"/>
        <pc:sldMkLst>
          <pc:docMk/>
          <pc:sldMk cId="3149780519" sldId="332"/>
        </pc:sldMkLst>
        <pc:spChg chg="mod">
          <ac:chgData name="Nicky Belseck" userId="d3e49e3b-80a5-48c7-89c3-14d6f9667f95" providerId="ADAL" clId="{1A07B068-FC81-49AA-BA2D-7E36F6AB6F29}" dt="2023-10-17T18:54:18.987" v="418" actId="1036"/>
          <ac:spMkLst>
            <pc:docMk/>
            <pc:sldMk cId="3149780519" sldId="332"/>
            <ac:spMk id="2" creationId="{4D6F8FCF-3430-440C-B27B-3B7710AD924E}"/>
          </ac:spMkLst>
        </pc:spChg>
        <pc:spChg chg="mod">
          <ac:chgData name="Nicky Belseck" userId="d3e49e3b-80a5-48c7-89c3-14d6f9667f95" providerId="ADAL" clId="{1A07B068-FC81-49AA-BA2D-7E36F6AB6F29}" dt="2023-10-17T18:53:51.958" v="405" actId="1036"/>
          <ac:spMkLst>
            <pc:docMk/>
            <pc:sldMk cId="3149780519" sldId="332"/>
            <ac:spMk id="6" creationId="{22ACFE78-D7E1-4452-AFAA-9CCF6245CBFA}"/>
          </ac:spMkLst>
        </pc:spChg>
        <pc:spChg chg="mod">
          <ac:chgData name="Nicky Belseck" userId="d3e49e3b-80a5-48c7-89c3-14d6f9667f95" providerId="ADAL" clId="{1A07B068-FC81-49AA-BA2D-7E36F6AB6F29}" dt="2023-10-17T18:54:01.822" v="409" actId="207"/>
          <ac:spMkLst>
            <pc:docMk/>
            <pc:sldMk cId="3149780519" sldId="332"/>
            <ac:spMk id="7" creationId="{EFC8C7EA-E837-437C-9A71-D47A7340E92A}"/>
          </ac:spMkLst>
        </pc:spChg>
        <pc:spChg chg="mod">
          <ac:chgData name="Nicky Belseck" userId="d3e49e3b-80a5-48c7-89c3-14d6f9667f95" providerId="ADAL" clId="{1A07B068-FC81-49AA-BA2D-7E36F6AB6F29}" dt="2023-10-17T18:54:18.987" v="418" actId="1036"/>
          <ac:spMkLst>
            <pc:docMk/>
            <pc:sldMk cId="3149780519" sldId="332"/>
            <ac:spMk id="8" creationId="{6048C1D8-E1D5-4DB5-8F50-DD7AE6B15576}"/>
          </ac:spMkLst>
        </pc:spChg>
        <pc:spChg chg="mod">
          <ac:chgData name="Nicky Belseck" userId="d3e49e3b-80a5-48c7-89c3-14d6f9667f95" providerId="ADAL" clId="{1A07B068-FC81-49AA-BA2D-7E36F6AB6F29}" dt="2023-10-17T18:54:18.987" v="418" actId="1036"/>
          <ac:spMkLst>
            <pc:docMk/>
            <pc:sldMk cId="3149780519" sldId="332"/>
            <ac:spMk id="26" creationId="{055CB424-ABB7-4B3C-8E5B-6A7D5DC8913E}"/>
          </ac:spMkLst>
        </pc:spChg>
        <pc:spChg chg="mod">
          <ac:chgData name="Nicky Belseck" userId="d3e49e3b-80a5-48c7-89c3-14d6f9667f95" providerId="ADAL" clId="{1A07B068-FC81-49AA-BA2D-7E36F6AB6F29}" dt="2023-10-17T18:54:18.987" v="418" actId="1036"/>
          <ac:spMkLst>
            <pc:docMk/>
            <pc:sldMk cId="3149780519" sldId="332"/>
            <ac:spMk id="95" creationId="{2A272E2D-7462-436E-A7A6-52EE42B60BCE}"/>
          </ac:spMkLst>
        </pc:spChg>
        <pc:spChg chg="mod">
          <ac:chgData name="Nicky Belseck" userId="d3e49e3b-80a5-48c7-89c3-14d6f9667f95" providerId="ADAL" clId="{1A07B068-FC81-49AA-BA2D-7E36F6AB6F29}" dt="2023-10-17T18:54:18.987" v="418" actId="1036"/>
          <ac:spMkLst>
            <pc:docMk/>
            <pc:sldMk cId="3149780519" sldId="332"/>
            <ac:spMk id="97" creationId="{360C345C-571E-4860-8A30-DB7B5F52EB97}"/>
          </ac:spMkLst>
        </pc:spChg>
        <pc:grpChg chg="mod">
          <ac:chgData name="Nicky Belseck" userId="d3e49e3b-80a5-48c7-89c3-14d6f9667f95" providerId="ADAL" clId="{1A07B068-FC81-49AA-BA2D-7E36F6AB6F29}" dt="2023-10-17T18:54:18.987" v="418" actId="1036"/>
          <ac:grpSpMkLst>
            <pc:docMk/>
            <pc:sldMk cId="3149780519" sldId="332"/>
            <ac:grpSpMk id="66" creationId="{5208DC23-F088-41BE-8912-FDC4D8DAD49F}"/>
          </ac:grpSpMkLst>
        </pc:grpChg>
      </pc:sldChg>
      <pc:sldChg chg="modSp mod">
        <pc:chgData name="Nicky Belseck" userId="d3e49e3b-80a5-48c7-89c3-14d6f9667f95" providerId="ADAL" clId="{1A07B068-FC81-49AA-BA2D-7E36F6AB6F29}" dt="2023-10-17T18:53:18.914" v="359" actId="6549"/>
        <pc:sldMkLst>
          <pc:docMk/>
          <pc:sldMk cId="2813388750" sldId="333"/>
        </pc:sldMkLst>
        <pc:spChg chg="mod">
          <ac:chgData name="Nicky Belseck" userId="d3e49e3b-80a5-48c7-89c3-14d6f9667f95" providerId="ADAL" clId="{1A07B068-FC81-49AA-BA2D-7E36F6AB6F29}" dt="2023-10-17T18:53:18.914" v="359" actId="6549"/>
          <ac:spMkLst>
            <pc:docMk/>
            <pc:sldMk cId="2813388750" sldId="333"/>
            <ac:spMk id="3" creationId="{0E4F21B5-A80B-4603-9303-8E27A7621762}"/>
          </ac:spMkLst>
        </pc:spChg>
      </pc:sldChg>
      <pc:sldChg chg="modSp mod">
        <pc:chgData name="Nicky Belseck" userId="d3e49e3b-80a5-48c7-89c3-14d6f9667f95" providerId="ADAL" clId="{1A07B068-FC81-49AA-BA2D-7E36F6AB6F29}" dt="2023-10-17T18:42:42.899" v="56" actId="255"/>
        <pc:sldMkLst>
          <pc:docMk/>
          <pc:sldMk cId="1411508520" sldId="334"/>
        </pc:sldMkLst>
        <pc:spChg chg="mod">
          <ac:chgData name="Nicky Belseck" userId="d3e49e3b-80a5-48c7-89c3-14d6f9667f95" providerId="ADAL" clId="{1A07B068-FC81-49AA-BA2D-7E36F6AB6F29}" dt="2023-10-17T18:42:42.899" v="56" actId="255"/>
          <ac:spMkLst>
            <pc:docMk/>
            <pc:sldMk cId="1411508520" sldId="334"/>
            <ac:spMk id="8" creationId="{52028541-E98B-442E-B85C-AB891A92160A}"/>
          </ac:spMkLst>
        </pc:spChg>
      </pc:sldChg>
      <pc:sldChg chg="modSp mod">
        <pc:chgData name="Nicky Belseck" userId="d3e49e3b-80a5-48c7-89c3-14d6f9667f95" providerId="ADAL" clId="{1A07B068-FC81-49AA-BA2D-7E36F6AB6F29}" dt="2023-10-17T18:55:05.620" v="451" actId="122"/>
        <pc:sldMkLst>
          <pc:docMk/>
          <pc:sldMk cId="2208643121" sldId="335"/>
        </pc:sldMkLst>
        <pc:spChg chg="mod">
          <ac:chgData name="Nicky Belseck" userId="d3e49e3b-80a5-48c7-89c3-14d6f9667f95" providerId="ADAL" clId="{1A07B068-FC81-49AA-BA2D-7E36F6AB6F29}" dt="2023-10-17T18:55:05.620" v="451" actId="122"/>
          <ac:spMkLst>
            <pc:docMk/>
            <pc:sldMk cId="2208643121" sldId="335"/>
            <ac:spMk id="44" creationId="{317C82DB-2A42-441D-9C7E-3AFA66D2EAC8}"/>
          </ac:spMkLst>
        </pc:spChg>
      </pc:sldChg>
      <pc:sldChg chg="modSp mod">
        <pc:chgData name="Nicky Belseck" userId="d3e49e3b-80a5-48c7-89c3-14d6f9667f95" providerId="ADAL" clId="{1A07B068-FC81-49AA-BA2D-7E36F6AB6F29}" dt="2023-10-17T18:46:26.778" v="191" actId="1076"/>
        <pc:sldMkLst>
          <pc:docMk/>
          <pc:sldMk cId="3353212063" sldId="336"/>
        </pc:sldMkLst>
        <pc:spChg chg="mod">
          <ac:chgData name="Nicky Belseck" userId="d3e49e3b-80a5-48c7-89c3-14d6f9667f95" providerId="ADAL" clId="{1A07B068-FC81-49AA-BA2D-7E36F6AB6F29}" dt="2023-10-17T18:46:26.778" v="191" actId="1076"/>
          <ac:spMkLst>
            <pc:docMk/>
            <pc:sldMk cId="3353212063" sldId="336"/>
            <ac:spMk id="19866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04919694102399"/>
          <c:y val="6.2532980012026798E-2"/>
          <c:w val="0.78102882025825704"/>
          <c:h val="0.76462710708344594"/>
        </c:manualLayout>
      </c:layout>
      <c:scatterChart>
        <c:scatterStyle val="lineMarker"/>
        <c:varyColors val="0"/>
        <c:ser>
          <c:idx val="1"/>
          <c:order val="1"/>
          <c:tx>
            <c:strRef>
              <c:f>Sheet1!$C$1</c:f>
              <c:strCache>
                <c:ptCount val="1"/>
                <c:pt idx="0">
                  <c:v>Iglar + Iasp</c:v>
                </c:pt>
              </c:strCache>
            </c:strRef>
          </c:tx>
          <c:spPr>
            <a:ln w="12700">
              <a:solidFill>
                <a:srgbClr val="002060"/>
              </a:solidFill>
            </a:ln>
          </c:spPr>
          <c:marker>
            <c:symbol val="square"/>
            <c:size val="4"/>
            <c:spPr>
              <a:solidFill>
                <a:srgbClr val="002060"/>
              </a:solidFill>
              <a:ln>
                <a:noFill/>
              </a:ln>
            </c:spPr>
          </c:marker>
          <c:dPt>
            <c:idx val="7"/>
            <c:bubble3D val="0"/>
            <c:extLst>
              <c:ext xmlns:c16="http://schemas.microsoft.com/office/drawing/2014/chart" uri="{C3380CC4-5D6E-409C-BE32-E72D297353CC}">
                <c16:uniqueId val="{00000000-5AD0-4DC4-989F-7585F7327E9E}"/>
              </c:ext>
            </c:extLst>
          </c:dPt>
          <c:dLbls>
            <c:dLbl>
              <c:idx val="0"/>
              <c:layout>
                <c:manualLayout>
                  <c:x val="-3.4002743052502098E-4"/>
                  <c:y val="7.0023764384317899E-2"/>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AD0-4DC4-989F-7585F7327E9E}"/>
                </c:ext>
              </c:extLst>
            </c:dLbl>
            <c:dLbl>
              <c:idx val="1"/>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AD0-4DC4-989F-7585F7327E9E}"/>
                </c:ext>
              </c:extLst>
            </c:dLbl>
            <c:dLbl>
              <c:idx val="2"/>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AD0-4DC4-989F-7585F7327E9E}"/>
                </c:ext>
              </c:extLst>
            </c:dLbl>
            <c:dLbl>
              <c:idx val="3"/>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AD0-4DC4-989F-7585F7327E9E}"/>
                </c:ext>
              </c:extLst>
            </c:dLbl>
            <c:dLbl>
              <c:idx val="4"/>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AD0-4DC4-989F-7585F7327E9E}"/>
                </c:ext>
              </c:extLst>
            </c:dLbl>
            <c:dLbl>
              <c:idx val="5"/>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AD0-4DC4-989F-7585F7327E9E}"/>
                </c:ext>
              </c:extLst>
            </c:dLbl>
            <c:dLbl>
              <c:idx val="6"/>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5AD0-4DC4-989F-7585F7327E9E}"/>
                </c:ext>
              </c:extLst>
            </c:dLbl>
            <c:dLbl>
              <c:idx val="7"/>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AD0-4DC4-989F-7585F7327E9E}"/>
                </c:ext>
              </c:extLst>
            </c:dLbl>
            <c:dLbl>
              <c:idx val="8"/>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5AD0-4DC4-989F-7585F7327E9E}"/>
                </c:ext>
              </c:extLst>
            </c:dLbl>
            <c:dLbl>
              <c:idx val="9"/>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AD0-4DC4-989F-7585F7327E9E}"/>
                </c:ext>
              </c:extLst>
            </c:dLbl>
            <c:dLbl>
              <c:idx val="10"/>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AD0-4DC4-989F-7585F7327E9E}"/>
                </c:ext>
              </c:extLst>
            </c:dLbl>
            <c:dLbl>
              <c:idx val="11"/>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AD0-4DC4-989F-7585F7327E9E}"/>
                </c:ext>
              </c:extLst>
            </c:dLbl>
            <c:dLbl>
              <c:idx val="12"/>
              <c:layout>
                <c:manualLayout>
                  <c:x val="-6.1873421549161298E-2"/>
                  <c:y val="5.7666356053839199E-2"/>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5AD0-4DC4-989F-7585F7327E9E}"/>
                </c:ext>
              </c:extLst>
            </c:dLbl>
            <c:numFmt formatCode="#,##0.00" sourceLinked="0"/>
            <c:spPr>
              <a:noFill/>
              <a:ln>
                <a:noFill/>
              </a:ln>
              <a:effectLst/>
            </c:spPr>
            <c:txPr>
              <a:bodyPr/>
              <a:lstStyle/>
              <a:p>
                <a:pPr>
                  <a:defRPr lang="en-GB" sz="9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errBars>
            <c:errDir val="y"/>
            <c:errBarType val="both"/>
            <c:errValType val="cust"/>
            <c:noEndCap val="1"/>
            <c:plus>
              <c:numRef>
                <c:f>Sheet1!$H$2:$H$14</c:f>
                <c:numCache>
                  <c:formatCode>General</c:formatCode>
                  <c:ptCount val="13"/>
                  <c:pt idx="0">
                    <c:v>4.4845752000000003E-2</c:v>
                  </c:pt>
                  <c:pt idx="1">
                    <c:v>5.4060039999999997E-2</c:v>
                  </c:pt>
                  <c:pt idx="2">
                    <c:v>5.4311100000000001E-2</c:v>
                  </c:pt>
                  <c:pt idx="3">
                    <c:v>4.9993500000000003E-2</c:v>
                  </c:pt>
                  <c:pt idx="4">
                    <c:v>4.9523166838748703E-2</c:v>
                  </c:pt>
                  <c:pt idx="5">
                    <c:v>4.7087714416018001E-2</c:v>
                  </c:pt>
                  <c:pt idx="6">
                    <c:v>4.6817702159226197E-2</c:v>
                  </c:pt>
                  <c:pt idx="7">
                    <c:v>4.76188669797976E-2</c:v>
                  </c:pt>
                  <c:pt idx="8">
                    <c:v>4.8360634487735199E-2</c:v>
                  </c:pt>
                  <c:pt idx="9">
                    <c:v>4.6692345399223803E-2</c:v>
                  </c:pt>
                  <c:pt idx="10">
                    <c:v>4.5265392180760797E-2</c:v>
                  </c:pt>
                  <c:pt idx="11">
                    <c:v>4.5581504924041803E-2</c:v>
                  </c:pt>
                  <c:pt idx="12">
                    <c:v>4.6075449539869098E-2</c:v>
                  </c:pt>
                </c:numCache>
              </c:numRef>
            </c:plus>
            <c:minus>
              <c:numRef>
                <c:f>Sheet1!$H$2:$H$14</c:f>
                <c:numCache>
                  <c:formatCode>General</c:formatCode>
                  <c:ptCount val="13"/>
                  <c:pt idx="0">
                    <c:v>4.4845752000000003E-2</c:v>
                  </c:pt>
                  <c:pt idx="1">
                    <c:v>5.4060039999999997E-2</c:v>
                  </c:pt>
                  <c:pt idx="2">
                    <c:v>5.4311100000000001E-2</c:v>
                  </c:pt>
                  <c:pt idx="3">
                    <c:v>4.9993500000000003E-2</c:v>
                  </c:pt>
                  <c:pt idx="4">
                    <c:v>4.9523166838748703E-2</c:v>
                  </c:pt>
                  <c:pt idx="5">
                    <c:v>4.7087714416018001E-2</c:v>
                  </c:pt>
                  <c:pt idx="6">
                    <c:v>4.6817702159226197E-2</c:v>
                  </c:pt>
                  <c:pt idx="7">
                    <c:v>4.76188669797976E-2</c:v>
                  </c:pt>
                  <c:pt idx="8">
                    <c:v>4.8360634487735199E-2</c:v>
                  </c:pt>
                  <c:pt idx="9">
                    <c:v>4.6692345399223803E-2</c:v>
                  </c:pt>
                  <c:pt idx="10">
                    <c:v>4.5265392180760797E-2</c:v>
                  </c:pt>
                  <c:pt idx="11">
                    <c:v>4.5581504924041803E-2</c:v>
                  </c:pt>
                  <c:pt idx="12">
                    <c:v>4.6075449539869098E-2</c:v>
                  </c:pt>
                </c:numCache>
              </c:numRef>
            </c:minus>
            <c:spPr>
              <a:ln w="3175">
                <a:solidFill>
                  <a:srgbClr val="001965"/>
                </a:solidFill>
              </a:ln>
            </c:spPr>
          </c:errBars>
          <c:xVal>
            <c:numRef>
              <c:f>Sheet1!$A$2:$A$14</c:f>
              <c:numCache>
                <c:formatCode>General</c:formatCode>
                <c:ptCount val="13"/>
                <c:pt idx="0">
                  <c:v>0</c:v>
                </c:pt>
                <c:pt idx="1">
                  <c:v>8</c:v>
                </c:pt>
                <c:pt idx="2">
                  <c:v>12</c:v>
                </c:pt>
                <c:pt idx="3">
                  <c:v>16</c:v>
                </c:pt>
                <c:pt idx="4">
                  <c:v>20</c:v>
                </c:pt>
                <c:pt idx="5">
                  <c:v>23</c:v>
                </c:pt>
                <c:pt idx="6">
                  <c:v>25</c:v>
                </c:pt>
                <c:pt idx="7">
                  <c:v>26</c:v>
                </c:pt>
                <c:pt idx="8">
                  <c:v>30</c:v>
                </c:pt>
                <c:pt idx="9">
                  <c:v>31</c:v>
                </c:pt>
                <c:pt idx="10">
                  <c:v>32</c:v>
                </c:pt>
                <c:pt idx="11">
                  <c:v>34</c:v>
                </c:pt>
                <c:pt idx="12">
                  <c:v>38</c:v>
                </c:pt>
              </c:numCache>
            </c:numRef>
          </c:xVal>
          <c:yVal>
            <c:numRef>
              <c:f>Sheet1!$C$2:$C$14</c:f>
              <c:numCache>
                <c:formatCode>General</c:formatCode>
                <c:ptCount val="13"/>
                <c:pt idx="0">
                  <c:v>8.130303030303029</c:v>
                </c:pt>
                <c:pt idx="1">
                  <c:v>7.6562992125984284</c:v>
                </c:pt>
                <c:pt idx="2">
                  <c:v>7.3987951807228898</c:v>
                </c:pt>
                <c:pt idx="3">
                  <c:v>7.2141129032258027</c:v>
                </c:pt>
                <c:pt idx="4">
                  <c:v>7.1351694915254189</c:v>
                </c:pt>
                <c:pt idx="5">
                  <c:v>7.106837606837594</c:v>
                </c:pt>
                <c:pt idx="6">
                  <c:v>7.1016597510373458</c:v>
                </c:pt>
                <c:pt idx="7">
                  <c:v>7.0652892561983371</c:v>
                </c:pt>
                <c:pt idx="8">
                  <c:v>7.059292035398232</c:v>
                </c:pt>
                <c:pt idx="9">
                  <c:v>7.0408510638297841</c:v>
                </c:pt>
                <c:pt idx="10">
                  <c:v>6.9652542372881427</c:v>
                </c:pt>
                <c:pt idx="11">
                  <c:v>6.9339207048458134</c:v>
                </c:pt>
                <c:pt idx="12">
                  <c:v>6.8836909871244671</c:v>
                </c:pt>
              </c:numCache>
            </c:numRef>
          </c:yVal>
          <c:smooth val="0"/>
          <c:extLst>
            <c:ext xmlns:c16="http://schemas.microsoft.com/office/drawing/2014/chart" uri="{C3380CC4-5D6E-409C-BE32-E72D297353CC}">
              <c16:uniqueId val="{0000000D-5AD0-4DC4-989F-7585F7327E9E}"/>
            </c:ext>
          </c:extLst>
        </c:ser>
        <c:dLbls>
          <c:showLegendKey val="0"/>
          <c:showVal val="0"/>
          <c:showCatName val="0"/>
          <c:showSerName val="0"/>
          <c:showPercent val="0"/>
          <c:showBubbleSize val="0"/>
        </c:dLbls>
        <c:axId val="-2121685912"/>
        <c:axId val="-2121682408"/>
      </c:scatterChart>
      <c:scatterChart>
        <c:scatterStyle val="lineMarker"/>
        <c:varyColors val="0"/>
        <c:ser>
          <c:idx val="0"/>
          <c:order val="0"/>
          <c:tx>
            <c:strRef>
              <c:f>Sheet1!$B$1</c:f>
              <c:strCache>
                <c:ptCount val="1"/>
                <c:pt idx="0">
                  <c:v>IDegAsp</c:v>
                </c:pt>
              </c:strCache>
            </c:strRef>
          </c:tx>
          <c:spPr>
            <a:ln w="12700">
              <a:solidFill>
                <a:srgbClr val="00B0F0"/>
              </a:solidFill>
            </a:ln>
          </c:spPr>
          <c:marker>
            <c:symbol val="diamond"/>
            <c:size val="5"/>
            <c:spPr>
              <a:solidFill>
                <a:srgbClr val="00B7FF"/>
              </a:solidFill>
              <a:ln>
                <a:noFill/>
              </a:ln>
            </c:spPr>
          </c:marker>
          <c:dPt>
            <c:idx val="7"/>
            <c:bubble3D val="0"/>
            <c:extLst>
              <c:ext xmlns:c16="http://schemas.microsoft.com/office/drawing/2014/chart" uri="{C3380CC4-5D6E-409C-BE32-E72D297353CC}">
                <c16:uniqueId val="{0000000E-5AD0-4DC4-989F-7585F7327E9E}"/>
              </c:ext>
            </c:extLst>
          </c:dPt>
          <c:dLbls>
            <c:dLbl>
              <c:idx val="0"/>
              <c:layout>
                <c:manualLayout>
                  <c:x val="-1.95932321582022E-3"/>
                  <c:y val="-5.6400543226792901E-2"/>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AD0-4DC4-989F-7585F7327E9E}"/>
                </c:ext>
              </c:extLst>
            </c:dLbl>
            <c:dLbl>
              <c:idx val="1"/>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5AD0-4DC4-989F-7585F7327E9E}"/>
                </c:ext>
              </c:extLst>
            </c:dLbl>
            <c:dLbl>
              <c:idx val="2"/>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5AD0-4DC4-989F-7585F7327E9E}"/>
                </c:ext>
              </c:extLst>
            </c:dLbl>
            <c:dLbl>
              <c:idx val="3"/>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5AD0-4DC4-989F-7585F7327E9E}"/>
                </c:ext>
              </c:extLst>
            </c:dLbl>
            <c:dLbl>
              <c:idx val="4"/>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5AD0-4DC4-989F-7585F7327E9E}"/>
                </c:ext>
              </c:extLst>
            </c:dLbl>
            <c:dLbl>
              <c:idx val="5"/>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5AD0-4DC4-989F-7585F7327E9E}"/>
                </c:ext>
              </c:extLst>
            </c:dLbl>
            <c:dLbl>
              <c:idx val="6"/>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AD0-4DC4-989F-7585F7327E9E}"/>
                </c:ext>
              </c:extLst>
            </c:dLbl>
            <c:dLbl>
              <c:idx val="7"/>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AD0-4DC4-989F-7585F7327E9E}"/>
                </c:ext>
              </c:extLst>
            </c:dLbl>
            <c:dLbl>
              <c:idx val="8"/>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5AD0-4DC4-989F-7585F7327E9E}"/>
                </c:ext>
              </c:extLst>
            </c:dLbl>
            <c:dLbl>
              <c:idx val="9"/>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5AD0-4DC4-989F-7585F7327E9E}"/>
                </c:ext>
              </c:extLst>
            </c:dLbl>
            <c:dLbl>
              <c:idx val="10"/>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5AD0-4DC4-989F-7585F7327E9E}"/>
                </c:ext>
              </c:extLst>
            </c:dLbl>
            <c:dLbl>
              <c:idx val="11"/>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5AD0-4DC4-989F-7585F7327E9E}"/>
                </c:ext>
              </c:extLst>
            </c:dLbl>
            <c:dLbl>
              <c:idx val="12"/>
              <c:layout>
                <c:manualLayout>
                  <c:x val="-6.3832744764981506E-2"/>
                  <c:y val="-7.0024121958562904E-2"/>
                </c:manualLayout>
              </c:layout>
              <c:tx>
                <c:rich>
                  <a:bodyPr/>
                  <a:lstStyle/>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5AD0-4DC4-989F-7585F7327E9E}"/>
                </c:ext>
              </c:extLst>
            </c:dLbl>
            <c:numFmt formatCode="#,##0.00" sourceLinked="0"/>
            <c:spPr>
              <a:noFill/>
              <a:ln>
                <a:noFill/>
              </a:ln>
              <a:effectLst/>
            </c:spPr>
            <c:txPr>
              <a:bodyPr/>
              <a:lstStyle/>
              <a:p>
                <a:pPr>
                  <a:defRPr lang="en-GB" sz="9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errBars>
            <c:errDir val="y"/>
            <c:errBarType val="both"/>
            <c:errValType val="cust"/>
            <c:noEndCap val="1"/>
            <c:plus>
              <c:numRef>
                <c:f>Sheet1!$G$2:$G$14</c:f>
                <c:numCache>
                  <c:formatCode>General</c:formatCode>
                  <c:ptCount val="13"/>
                  <c:pt idx="0">
                    <c:v>4.7101534374090398E-2</c:v>
                  </c:pt>
                  <c:pt idx="1">
                    <c:v>5.4138072036252601E-2</c:v>
                  </c:pt>
                  <c:pt idx="2">
                    <c:v>5.56224854131325E-2</c:v>
                  </c:pt>
                  <c:pt idx="3">
                    <c:v>5.5353466483321401E-2</c:v>
                  </c:pt>
                  <c:pt idx="4">
                    <c:v>5.4439260782145997E-2</c:v>
                  </c:pt>
                  <c:pt idx="5">
                    <c:v>5.5933649913992502E-2</c:v>
                  </c:pt>
                  <c:pt idx="6">
                    <c:v>5.1704978596993002E-2</c:v>
                  </c:pt>
                  <c:pt idx="7">
                    <c:v>5.2023871321470697E-2</c:v>
                  </c:pt>
                  <c:pt idx="8">
                    <c:v>4.8621620036081302E-2</c:v>
                  </c:pt>
                  <c:pt idx="9">
                    <c:v>4.7863417261074598E-2</c:v>
                  </c:pt>
                  <c:pt idx="10">
                    <c:v>4.7245771321492103E-2</c:v>
                  </c:pt>
                  <c:pt idx="11">
                    <c:v>4.7020336851851398E-2</c:v>
                  </c:pt>
                  <c:pt idx="12">
                    <c:v>4.7627440842857097E-2</c:v>
                  </c:pt>
                </c:numCache>
              </c:numRef>
            </c:plus>
            <c:minus>
              <c:numRef>
                <c:f>Sheet1!$G$2:$G$14</c:f>
                <c:numCache>
                  <c:formatCode>General</c:formatCode>
                  <c:ptCount val="13"/>
                  <c:pt idx="0">
                    <c:v>4.7101534374090398E-2</c:v>
                  </c:pt>
                  <c:pt idx="1">
                    <c:v>5.4138072036252601E-2</c:v>
                  </c:pt>
                  <c:pt idx="2">
                    <c:v>5.56224854131325E-2</c:v>
                  </c:pt>
                  <c:pt idx="3">
                    <c:v>5.5353466483321401E-2</c:v>
                  </c:pt>
                  <c:pt idx="4">
                    <c:v>5.4439260782145997E-2</c:v>
                  </c:pt>
                  <c:pt idx="5">
                    <c:v>5.5933649913992502E-2</c:v>
                  </c:pt>
                  <c:pt idx="6">
                    <c:v>5.1704978596993002E-2</c:v>
                  </c:pt>
                  <c:pt idx="7">
                    <c:v>5.2023871321470697E-2</c:v>
                  </c:pt>
                  <c:pt idx="8">
                    <c:v>4.8621620036081302E-2</c:v>
                  </c:pt>
                  <c:pt idx="9">
                    <c:v>4.7863417261074598E-2</c:v>
                  </c:pt>
                  <c:pt idx="10">
                    <c:v>4.7245771321492103E-2</c:v>
                  </c:pt>
                  <c:pt idx="11">
                    <c:v>4.7020336851851398E-2</c:v>
                  </c:pt>
                  <c:pt idx="12">
                    <c:v>4.7627440842857097E-2</c:v>
                  </c:pt>
                </c:numCache>
              </c:numRef>
            </c:minus>
            <c:spPr>
              <a:ln w="3175">
                <a:solidFill>
                  <a:srgbClr val="009FDA"/>
                </a:solidFill>
              </a:ln>
            </c:spPr>
          </c:errBars>
          <c:xVal>
            <c:numRef>
              <c:f>Sheet1!$A$2:$A$14</c:f>
              <c:numCache>
                <c:formatCode>General</c:formatCode>
                <c:ptCount val="13"/>
                <c:pt idx="0">
                  <c:v>0</c:v>
                </c:pt>
                <c:pt idx="1">
                  <c:v>8</c:v>
                </c:pt>
                <c:pt idx="2">
                  <c:v>12</c:v>
                </c:pt>
                <c:pt idx="3">
                  <c:v>16</c:v>
                </c:pt>
                <c:pt idx="4">
                  <c:v>20</c:v>
                </c:pt>
                <c:pt idx="5">
                  <c:v>23</c:v>
                </c:pt>
                <c:pt idx="6">
                  <c:v>25</c:v>
                </c:pt>
                <c:pt idx="7">
                  <c:v>26</c:v>
                </c:pt>
                <c:pt idx="8">
                  <c:v>30</c:v>
                </c:pt>
                <c:pt idx="9">
                  <c:v>31</c:v>
                </c:pt>
                <c:pt idx="10">
                  <c:v>32</c:v>
                </c:pt>
                <c:pt idx="11">
                  <c:v>34</c:v>
                </c:pt>
                <c:pt idx="12">
                  <c:v>38</c:v>
                </c:pt>
              </c:numCache>
            </c:numRef>
          </c:xVal>
          <c:yVal>
            <c:numRef>
              <c:f>Sheet1!$B$2:$B$14</c:f>
              <c:numCache>
                <c:formatCode>General</c:formatCode>
                <c:ptCount val="13"/>
                <c:pt idx="0">
                  <c:v>8.2222222222222197</c:v>
                </c:pt>
                <c:pt idx="1">
                  <c:v>7.6881422924901122</c:v>
                </c:pt>
                <c:pt idx="2">
                  <c:v>7.4307999999999996</c:v>
                </c:pt>
                <c:pt idx="3">
                  <c:v>7.3112449799196781</c:v>
                </c:pt>
                <c:pt idx="4">
                  <c:v>7.2214574898785377</c:v>
                </c:pt>
                <c:pt idx="5">
                  <c:v>7.1920833333333354</c:v>
                </c:pt>
                <c:pt idx="6">
                  <c:v>7.1324999999999976</c:v>
                </c:pt>
                <c:pt idx="7">
                  <c:v>7.0946058091286366</c:v>
                </c:pt>
                <c:pt idx="8">
                  <c:v>7.0506550218340633</c:v>
                </c:pt>
                <c:pt idx="9">
                  <c:v>7.00343347639485</c:v>
                </c:pt>
                <c:pt idx="10">
                  <c:v>6.9880851063829779</c:v>
                </c:pt>
                <c:pt idx="11">
                  <c:v>6.9752173913043602</c:v>
                </c:pt>
                <c:pt idx="12">
                  <c:v>6.9247863247863206</c:v>
                </c:pt>
              </c:numCache>
            </c:numRef>
          </c:yVal>
          <c:smooth val="0"/>
          <c:extLst>
            <c:ext xmlns:c16="http://schemas.microsoft.com/office/drawing/2014/chart" uri="{C3380CC4-5D6E-409C-BE32-E72D297353CC}">
              <c16:uniqueId val="{0000001B-5AD0-4DC4-989F-7585F7327E9E}"/>
            </c:ext>
          </c:extLst>
        </c:ser>
        <c:dLbls>
          <c:showLegendKey val="0"/>
          <c:showVal val="0"/>
          <c:showCatName val="0"/>
          <c:showSerName val="0"/>
          <c:showPercent val="0"/>
          <c:showBubbleSize val="0"/>
        </c:dLbls>
        <c:axId val="-2121676248"/>
        <c:axId val="-2121679256"/>
      </c:scatterChart>
      <c:valAx>
        <c:axId val="-2121685912"/>
        <c:scaling>
          <c:orientation val="minMax"/>
          <c:max val="38"/>
          <c:min val="0"/>
        </c:scaling>
        <c:delete val="0"/>
        <c:axPos val="b"/>
        <c:numFmt formatCode="General" sourceLinked="1"/>
        <c:majorTickMark val="out"/>
        <c:minorTickMark val="none"/>
        <c:tickLblPos val="low"/>
        <c:spPr>
          <a:ln w="12700">
            <a:solidFill>
              <a:srgbClr val="001965"/>
            </a:solidFill>
          </a:ln>
        </c:spPr>
        <c:txPr>
          <a:bodyPr rot="0" vert="horz"/>
          <a:lstStyle/>
          <a:p>
            <a:pPr>
              <a:defRPr sz="1000" b="0" i="0" u="none" strike="noStrike" baseline="0">
                <a:solidFill>
                  <a:srgbClr val="001965"/>
                </a:solidFill>
                <a:latin typeface="Verdana"/>
                <a:ea typeface="Verdana"/>
                <a:cs typeface="Verdana"/>
              </a:defRPr>
            </a:pPr>
            <a:endParaRPr lang="en-US"/>
          </a:p>
        </c:txPr>
        <c:crossAx val="-2121682408"/>
        <c:crosses val="autoZero"/>
        <c:crossBetween val="midCat"/>
        <c:majorUnit val="2"/>
      </c:valAx>
      <c:valAx>
        <c:axId val="-2121682408"/>
        <c:scaling>
          <c:orientation val="minMax"/>
          <c:max val="9.2000000000000011"/>
          <c:min val="5.6"/>
        </c:scaling>
        <c:delete val="0"/>
        <c:axPos val="l"/>
        <c:numFmt formatCode="#,##0.0" sourceLinked="0"/>
        <c:majorTickMark val="out"/>
        <c:minorTickMark val="none"/>
        <c:tickLblPos val="nextTo"/>
        <c:spPr>
          <a:ln w="12700">
            <a:solidFill>
              <a:srgbClr val="001965"/>
            </a:solidFill>
          </a:ln>
        </c:spPr>
        <c:txPr>
          <a:bodyPr/>
          <a:lstStyle/>
          <a:p>
            <a:pPr>
              <a:defRPr sz="1000"/>
            </a:pPr>
            <a:endParaRPr lang="en-US"/>
          </a:p>
        </c:txPr>
        <c:crossAx val="-2121685912"/>
        <c:crossesAt val="-2"/>
        <c:crossBetween val="midCat"/>
        <c:majorUnit val="0.4"/>
      </c:valAx>
      <c:valAx>
        <c:axId val="-2121679256"/>
        <c:scaling>
          <c:orientation val="minMax"/>
          <c:max val="9.2000000000000011"/>
          <c:min val="5.6"/>
        </c:scaling>
        <c:delete val="1"/>
        <c:axPos val="r"/>
        <c:numFmt formatCode="General" sourceLinked="1"/>
        <c:majorTickMark val="out"/>
        <c:minorTickMark val="none"/>
        <c:tickLblPos val="nextTo"/>
        <c:crossAx val="-2121676248"/>
        <c:crosses val="max"/>
        <c:crossBetween val="midCat"/>
        <c:majorUnit val="0.4"/>
      </c:valAx>
      <c:valAx>
        <c:axId val="-2121676248"/>
        <c:scaling>
          <c:orientation val="minMax"/>
        </c:scaling>
        <c:delete val="1"/>
        <c:axPos val="b"/>
        <c:numFmt formatCode="General" sourceLinked="1"/>
        <c:majorTickMark val="out"/>
        <c:minorTickMark val="none"/>
        <c:tickLblPos val="nextTo"/>
        <c:crossAx val="-2121679256"/>
        <c:crossesAt val="5.5"/>
        <c:crossBetween val="midCat"/>
      </c:valAx>
      <c:spPr>
        <a:noFill/>
        <a:ln w="25400">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04381548358599"/>
          <c:y val="4.53002660585329E-2"/>
          <c:w val="0.86495618451641298"/>
          <c:h val="0.5305393386545039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sz="1100" dirty="0"/>
                      <a:t>54.4%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2A4-43D7-AD37-FA0EBFDB4C4A}"/>
                </c:ext>
              </c:extLst>
            </c:dLbl>
            <c:dLbl>
              <c:idx val="1"/>
              <c:tx>
                <c:rich>
                  <a:bodyPr/>
                  <a:lstStyle/>
                  <a:p>
                    <a:r>
                      <a:rPr lang="en-US" sz="1100" dirty="0"/>
                      <a:t>81.4%</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2A4-43D7-AD37-FA0EBFDB4C4A}"/>
                </c:ext>
              </c:extLst>
            </c:dLbl>
            <c:dLbl>
              <c:idx val="2"/>
              <c:tx>
                <c:rich>
                  <a:bodyPr/>
                  <a:lstStyle/>
                  <a:p>
                    <a:r>
                      <a:rPr lang="en-US" sz="1100" dirty="0"/>
                      <a:t>23.1%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2A4-43D7-AD37-FA0EBFDB4C4A}"/>
                </c:ext>
              </c:extLst>
            </c:dLbl>
            <c:dLbl>
              <c:idx val="3"/>
              <c:tx>
                <c:rich>
                  <a:bodyPr/>
                  <a:lstStyle/>
                  <a:p>
                    <a:r>
                      <a:rPr lang="en-US" sz="1100" dirty="0"/>
                      <a:t>27.6%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2A4-43D7-AD37-FA0EBFDB4C4A}"/>
                </c:ext>
              </c:extLst>
            </c:dLbl>
            <c:spPr>
              <a:noFill/>
              <a:ln>
                <a:noFill/>
              </a:ln>
              <a:effectLst/>
            </c:spPr>
            <c:txPr>
              <a:bodyPr rot="0" vert="horz"/>
              <a:lstStyle/>
              <a:p>
                <a:pPr>
                  <a:defRPr lang="en-GB" sz="11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Hard to live normal life while managing diabetes</c:v>
                </c:pt>
                <c:pt idx="1">
                  <c:v>Wish insulin regimen would fit daily life changes</c:v>
                </c:pt>
                <c:pt idx="2">
                  <c:v>Number of daily injections</c:v>
                </c:pt>
                <c:pt idx="3">
                  <c:v>Taking insulin at prescribed time/meals everyday</c:v>
                </c:pt>
              </c:strCache>
            </c:strRef>
          </c:cat>
          <c:val>
            <c:numRef>
              <c:f>Sheet1!$B$2:$B$5</c:f>
              <c:numCache>
                <c:formatCode>0.0%</c:formatCode>
                <c:ptCount val="4"/>
                <c:pt idx="0">
                  <c:v>0.54400000000000004</c:v>
                </c:pt>
                <c:pt idx="1">
                  <c:v>0.81399999999999995</c:v>
                </c:pt>
                <c:pt idx="2">
                  <c:v>0.23100000000000001</c:v>
                </c:pt>
                <c:pt idx="3">
                  <c:v>0.27600000000000002</c:v>
                </c:pt>
              </c:numCache>
            </c:numRef>
          </c:val>
          <c:extLst>
            <c:ext xmlns:c16="http://schemas.microsoft.com/office/drawing/2014/chart" uri="{C3380CC4-5D6E-409C-BE32-E72D297353CC}">
              <c16:uniqueId val="{00000004-52A4-43D7-AD37-FA0EBFDB4C4A}"/>
            </c:ext>
          </c:extLst>
        </c:ser>
        <c:dLbls>
          <c:dLblPos val="inEnd"/>
          <c:showLegendKey val="0"/>
          <c:showVal val="1"/>
          <c:showCatName val="0"/>
          <c:showSerName val="0"/>
          <c:showPercent val="0"/>
          <c:showBubbleSize val="0"/>
        </c:dLbls>
        <c:gapWidth val="50"/>
        <c:axId val="-2122725848"/>
        <c:axId val="-2122652008"/>
      </c:barChart>
      <c:catAx>
        <c:axId val="-2122725848"/>
        <c:scaling>
          <c:orientation val="maxMin"/>
        </c:scaling>
        <c:delete val="0"/>
        <c:axPos val="b"/>
        <c:numFmt formatCode="General" sourceLinked="1"/>
        <c:majorTickMark val="out"/>
        <c:minorTickMark val="none"/>
        <c:tickLblPos val="nextTo"/>
        <c:spPr>
          <a:noFill/>
          <a:ln w="19050" cap="sq" cmpd="sng" algn="ctr">
            <a:solidFill>
              <a:schemeClr val="tx2"/>
            </a:solidFill>
            <a:miter lim="800000"/>
          </a:ln>
          <a:effectLst/>
        </c:spPr>
        <c:txPr>
          <a:bodyPr rot="-60000000" vert="horz"/>
          <a:lstStyle/>
          <a:p>
            <a:pPr>
              <a:defRPr sz="1000"/>
            </a:pPr>
            <a:endParaRPr lang="en-US"/>
          </a:p>
        </c:txPr>
        <c:crossAx val="-2122652008"/>
        <c:crosses val="autoZero"/>
        <c:auto val="1"/>
        <c:lblAlgn val="ctr"/>
        <c:lblOffset val="100"/>
        <c:noMultiLvlLbl val="0"/>
      </c:catAx>
      <c:valAx>
        <c:axId val="-2122652008"/>
        <c:scaling>
          <c:orientation val="minMax"/>
          <c:max val="1"/>
          <c:min val="0"/>
        </c:scaling>
        <c:delete val="0"/>
        <c:axPos val="l"/>
        <c:numFmt formatCode="0%" sourceLinked="0"/>
        <c:majorTickMark val="out"/>
        <c:minorTickMark val="none"/>
        <c:tickLblPos val="nextTo"/>
        <c:spPr>
          <a:noFill/>
          <a:ln w="19050" cap="sq">
            <a:solidFill>
              <a:schemeClr val="tx2"/>
            </a:solidFill>
            <a:miter lim="800000"/>
          </a:ln>
          <a:effectLst/>
        </c:spPr>
        <c:txPr>
          <a:bodyPr rot="-60000000" vert="horz"/>
          <a:lstStyle/>
          <a:p>
            <a:pPr>
              <a:defRPr sz="800"/>
            </a:pPr>
            <a:endParaRPr lang="en-US"/>
          </a:p>
        </c:txPr>
        <c:crossAx val="-2122725848"/>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b="0">
          <a:solidFill>
            <a:schemeClr val="accent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237511280097"/>
          <c:y val="6.4608513873052095E-2"/>
          <c:w val="0.85255506640990997"/>
          <c:h val="0.73230446343330102"/>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tx>
                <c:rich>
                  <a:bodyPr/>
                  <a:lstStyle/>
                  <a:p>
                    <a:r>
                      <a:rPr lang="en-US" sz="1000" dirty="0"/>
                      <a:t>27.5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5C9-4BBF-B8E5-CD875B1B0B6C}"/>
                </c:ext>
              </c:extLst>
            </c:dLbl>
            <c:dLbl>
              <c:idx val="1"/>
              <c:tx>
                <c:rich>
                  <a:bodyPr/>
                  <a:lstStyle/>
                  <a:p>
                    <a:r>
                      <a:rPr lang="en-US" sz="1000" dirty="0"/>
                      <a:t>20.1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C9-4BBF-B8E5-CD875B1B0B6C}"/>
                </c:ext>
              </c:extLst>
            </c:dLbl>
            <c:dLbl>
              <c:idx val="2"/>
              <c:tx>
                <c:rich>
                  <a:bodyPr/>
                  <a:lstStyle/>
                  <a:p>
                    <a:r>
                      <a:rPr lang="en-US" sz="1000" dirty="0"/>
                      <a:t>12.3</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5C9-4BBF-B8E5-CD875B1B0B6C}"/>
                </c:ext>
              </c:extLst>
            </c:dLbl>
            <c:dLbl>
              <c:idx val="3"/>
              <c:tx>
                <c:rich>
                  <a:bodyPr/>
                  <a:lstStyle/>
                  <a:p>
                    <a:r>
                      <a:rPr lang="en-US" sz="1000" dirty="0"/>
                      <a:t>6.2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5C9-4BBF-B8E5-CD875B1B0B6C}"/>
                </c:ext>
              </c:extLst>
            </c:dLbl>
            <c:spPr>
              <a:noFill/>
              <a:ln>
                <a:noFill/>
              </a:ln>
              <a:effectLst/>
            </c:spPr>
            <c:txPr>
              <a:bodyPr rot="0" vert="horz"/>
              <a:lstStyle/>
              <a:p>
                <a:pPr>
                  <a:defRPr lang="en-GB" sz="10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Severe/very severe</c:v>
                </c:pt>
                <c:pt idx="1">
                  <c:v>Moderate</c:v>
                </c:pt>
                <c:pt idx="2">
                  <c:v>Mild</c:v>
                </c:pt>
                <c:pt idx="3">
                  <c:v>No symptoms</c:v>
                </c:pt>
              </c:strCache>
            </c:strRef>
          </c:cat>
          <c:val>
            <c:numRef>
              <c:f>Sheet1!$B$2:$B$5</c:f>
              <c:numCache>
                <c:formatCode>0.0</c:formatCode>
                <c:ptCount val="4"/>
                <c:pt idx="0">
                  <c:v>27.5</c:v>
                </c:pt>
                <c:pt idx="1">
                  <c:v>20.100000000000001</c:v>
                </c:pt>
                <c:pt idx="2">
                  <c:v>12.3</c:v>
                </c:pt>
                <c:pt idx="3">
                  <c:v>6.2</c:v>
                </c:pt>
              </c:numCache>
            </c:numRef>
          </c:val>
          <c:extLst>
            <c:ext xmlns:c16="http://schemas.microsoft.com/office/drawing/2014/chart" uri="{C3380CC4-5D6E-409C-BE32-E72D297353CC}">
              <c16:uniqueId val="{00000004-C5C9-4BBF-B8E5-CD875B1B0B6C}"/>
            </c:ext>
          </c:extLst>
        </c:ser>
        <c:dLbls>
          <c:dLblPos val="inEnd"/>
          <c:showLegendKey val="0"/>
          <c:showVal val="1"/>
          <c:showCatName val="0"/>
          <c:showSerName val="0"/>
          <c:showPercent val="0"/>
          <c:showBubbleSize val="0"/>
        </c:dLbls>
        <c:gapWidth val="50"/>
        <c:axId val="-2121199784"/>
        <c:axId val="-2121196408"/>
      </c:barChart>
      <c:catAx>
        <c:axId val="-2121199784"/>
        <c:scaling>
          <c:orientation val="maxMin"/>
        </c:scaling>
        <c:delete val="0"/>
        <c:axPos val="b"/>
        <c:numFmt formatCode="General" sourceLinked="1"/>
        <c:majorTickMark val="out"/>
        <c:minorTickMark val="none"/>
        <c:tickLblPos val="nextTo"/>
        <c:spPr>
          <a:noFill/>
          <a:ln w="19050" cap="sq" cmpd="sng" algn="ctr">
            <a:solidFill>
              <a:schemeClr val="tx2"/>
            </a:solidFill>
            <a:miter lim="800000"/>
          </a:ln>
          <a:effectLst/>
        </c:spPr>
        <c:txPr>
          <a:bodyPr rot="-60000000" vert="horz"/>
          <a:lstStyle/>
          <a:p>
            <a:pPr>
              <a:defRPr sz="1000"/>
            </a:pPr>
            <a:endParaRPr lang="en-US"/>
          </a:p>
        </c:txPr>
        <c:crossAx val="-2121196408"/>
        <c:crosses val="autoZero"/>
        <c:auto val="1"/>
        <c:lblAlgn val="ctr"/>
        <c:lblOffset val="100"/>
        <c:noMultiLvlLbl val="0"/>
      </c:catAx>
      <c:valAx>
        <c:axId val="-2121196408"/>
        <c:scaling>
          <c:orientation val="minMax"/>
        </c:scaling>
        <c:delete val="0"/>
        <c:axPos val="l"/>
        <c:title>
          <c:tx>
            <c:rich>
              <a:bodyPr/>
              <a:lstStyle/>
              <a:p>
                <a:pPr>
                  <a:defRPr lang="en-GB"/>
                </a:pPr>
                <a:r>
                  <a:rPr lang="en-GB" dirty="0"/>
                  <a:t>Mean HFS II worry score</a:t>
                </a:r>
              </a:p>
            </c:rich>
          </c:tx>
          <c:layout>
            <c:manualLayout>
              <c:xMode val="edge"/>
              <c:yMode val="edge"/>
              <c:x val="0"/>
              <c:y val="5.4027110406261597E-2"/>
            </c:manualLayout>
          </c:layout>
          <c:overlay val="0"/>
        </c:title>
        <c:numFmt formatCode="General" sourceLinked="0"/>
        <c:majorTickMark val="out"/>
        <c:minorTickMark val="none"/>
        <c:tickLblPos val="nextTo"/>
        <c:spPr>
          <a:noFill/>
          <a:ln w="19050" cap="sq">
            <a:solidFill>
              <a:schemeClr val="tx2"/>
            </a:solidFill>
            <a:miter lim="800000"/>
          </a:ln>
          <a:effectLst/>
        </c:spPr>
        <c:txPr>
          <a:bodyPr rot="-60000000" vert="horz"/>
          <a:lstStyle/>
          <a:p>
            <a:pPr>
              <a:defRPr sz="1100"/>
            </a:pPr>
            <a:endParaRPr lang="en-US"/>
          </a:p>
        </c:txPr>
        <c:crossAx val="-2121199784"/>
        <c:crosses val="max"/>
        <c:crossBetween val="between"/>
      </c:valAx>
      <c:spPr>
        <a:noFill/>
        <a:ln>
          <a:noFill/>
        </a:ln>
        <a:effectLst/>
      </c:spPr>
    </c:plotArea>
    <c:plotVisOnly val="1"/>
    <c:dispBlanksAs val="gap"/>
    <c:showDLblsOverMax val="0"/>
  </c:chart>
  <c:spPr>
    <a:noFill/>
    <a:ln>
      <a:noFill/>
    </a:ln>
    <a:effectLst/>
  </c:spPr>
  <c:txPr>
    <a:bodyPr/>
    <a:lstStyle/>
    <a:p>
      <a:pPr>
        <a:defRPr sz="1100" b="0">
          <a:solidFill>
            <a:schemeClr val="accent2"/>
          </a:solidFil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hyperlink" Target="mailto:pa@drsbhana.co.za"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pa@drsbhana.co.za"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E1E5A-2739-45E5-9EC9-44832C43EA08}"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67066DF7-B91C-48C5-9B04-52AA9C1B9691}">
      <dgm:prSet/>
      <dgm:spPr/>
      <dgm:t>
        <a:bodyPr/>
        <a:lstStyle/>
        <a:p>
          <a:r>
            <a:rPr lang="en-US" dirty="0"/>
            <a:t>Contact us on:</a:t>
          </a:r>
        </a:p>
      </dgm:t>
    </dgm:pt>
    <dgm:pt modelId="{C2410482-5DAE-4809-A2B8-29D68A016EED}" type="parTrans" cxnId="{2237679F-342E-4CF5-BDC1-93F9C8195260}">
      <dgm:prSet/>
      <dgm:spPr/>
      <dgm:t>
        <a:bodyPr/>
        <a:lstStyle/>
        <a:p>
          <a:endParaRPr lang="en-US"/>
        </a:p>
      </dgm:t>
    </dgm:pt>
    <dgm:pt modelId="{94FAA496-8EAD-4DFD-8250-FF3D59E63295}" type="sibTrans" cxnId="{2237679F-342E-4CF5-BDC1-93F9C8195260}">
      <dgm:prSet/>
      <dgm:spPr/>
      <dgm:t>
        <a:bodyPr/>
        <a:lstStyle/>
        <a:p>
          <a:endParaRPr lang="en-US"/>
        </a:p>
      </dgm:t>
    </dgm:pt>
    <dgm:pt modelId="{0543239E-B5FD-43E6-8EE1-91A3E6791B9E}">
      <dgm:prSet/>
      <dgm:spPr/>
      <dgm:t>
        <a:bodyPr/>
        <a:lstStyle/>
        <a:p>
          <a:r>
            <a:rPr lang="en-US"/>
            <a:t>010 109 6177 or 011 440 8721</a:t>
          </a:r>
        </a:p>
      </dgm:t>
    </dgm:pt>
    <dgm:pt modelId="{151574F0-6A29-49EA-8692-06EA51EA0AC7}" type="parTrans" cxnId="{052CA01B-AB0A-40D0-B9DD-4840D8CDC060}">
      <dgm:prSet/>
      <dgm:spPr/>
      <dgm:t>
        <a:bodyPr/>
        <a:lstStyle/>
        <a:p>
          <a:endParaRPr lang="en-US"/>
        </a:p>
      </dgm:t>
    </dgm:pt>
    <dgm:pt modelId="{47561F25-CDAC-4AC9-A557-4EF28EF4FE5B}" type="sibTrans" cxnId="{052CA01B-AB0A-40D0-B9DD-4840D8CDC060}">
      <dgm:prSet/>
      <dgm:spPr/>
      <dgm:t>
        <a:bodyPr/>
        <a:lstStyle/>
        <a:p>
          <a:endParaRPr lang="en-US"/>
        </a:p>
      </dgm:t>
    </dgm:pt>
    <dgm:pt modelId="{85D005A0-2967-48DC-A318-25EE6FA1F4AC}">
      <dgm:prSet/>
      <dgm:spPr/>
      <dgm:t>
        <a:bodyPr/>
        <a:lstStyle/>
        <a:p>
          <a:r>
            <a:rPr lang="en-US"/>
            <a:t>Or </a:t>
          </a:r>
          <a:r>
            <a:rPr lang="en-US">
              <a:hlinkClick xmlns:r="http://schemas.openxmlformats.org/officeDocument/2006/relationships" r:id="rId1"/>
            </a:rPr>
            <a:t>pa@drsbhana.co.za</a:t>
          </a:r>
          <a:endParaRPr lang="en-US"/>
        </a:p>
      </dgm:t>
    </dgm:pt>
    <dgm:pt modelId="{FBB4F5C1-67E1-4422-92B5-21C250AFE6C1}" type="parTrans" cxnId="{A192B35C-6CCA-4B0E-BAF9-70E9FCE43837}">
      <dgm:prSet/>
      <dgm:spPr/>
      <dgm:t>
        <a:bodyPr/>
        <a:lstStyle/>
        <a:p>
          <a:endParaRPr lang="en-US"/>
        </a:p>
      </dgm:t>
    </dgm:pt>
    <dgm:pt modelId="{F7663D1E-8C0B-45C7-94ED-5A5F2B521649}" type="sibTrans" cxnId="{A192B35C-6CCA-4B0E-BAF9-70E9FCE43837}">
      <dgm:prSet/>
      <dgm:spPr/>
      <dgm:t>
        <a:bodyPr/>
        <a:lstStyle/>
        <a:p>
          <a:endParaRPr lang="en-US"/>
        </a:p>
      </dgm:t>
    </dgm:pt>
    <dgm:pt modelId="{1B51797F-2145-4101-A023-41905FC29D72}" type="pres">
      <dgm:prSet presAssocID="{734E1E5A-2739-45E5-9EC9-44832C43EA08}" presName="linear" presStyleCnt="0">
        <dgm:presLayoutVars>
          <dgm:animLvl val="lvl"/>
          <dgm:resizeHandles val="exact"/>
        </dgm:presLayoutVars>
      </dgm:prSet>
      <dgm:spPr/>
    </dgm:pt>
    <dgm:pt modelId="{E6E6FD5F-74B5-4BF5-A60D-6D3BFE12D166}" type="pres">
      <dgm:prSet presAssocID="{67066DF7-B91C-48C5-9B04-52AA9C1B9691}" presName="parentText" presStyleLbl="node1" presStyleIdx="0" presStyleCnt="3">
        <dgm:presLayoutVars>
          <dgm:chMax val="0"/>
          <dgm:bulletEnabled val="1"/>
        </dgm:presLayoutVars>
      </dgm:prSet>
      <dgm:spPr/>
    </dgm:pt>
    <dgm:pt modelId="{36CD97B0-440C-4323-A715-95067204B00F}" type="pres">
      <dgm:prSet presAssocID="{94FAA496-8EAD-4DFD-8250-FF3D59E63295}" presName="spacer" presStyleCnt="0"/>
      <dgm:spPr/>
    </dgm:pt>
    <dgm:pt modelId="{4D6B45B5-77F6-44A3-B608-03105AB87AFB}" type="pres">
      <dgm:prSet presAssocID="{0543239E-B5FD-43E6-8EE1-91A3E6791B9E}" presName="parentText" presStyleLbl="node1" presStyleIdx="1" presStyleCnt="3">
        <dgm:presLayoutVars>
          <dgm:chMax val="0"/>
          <dgm:bulletEnabled val="1"/>
        </dgm:presLayoutVars>
      </dgm:prSet>
      <dgm:spPr/>
    </dgm:pt>
    <dgm:pt modelId="{79EF8DE5-69F9-4F8A-9BD6-076694213688}" type="pres">
      <dgm:prSet presAssocID="{47561F25-CDAC-4AC9-A557-4EF28EF4FE5B}" presName="spacer" presStyleCnt="0"/>
      <dgm:spPr/>
    </dgm:pt>
    <dgm:pt modelId="{533A8CD7-113C-4DEA-BCB6-425BDE378AB0}" type="pres">
      <dgm:prSet presAssocID="{85D005A0-2967-48DC-A318-25EE6FA1F4AC}" presName="parentText" presStyleLbl="node1" presStyleIdx="2" presStyleCnt="3">
        <dgm:presLayoutVars>
          <dgm:chMax val="0"/>
          <dgm:bulletEnabled val="1"/>
        </dgm:presLayoutVars>
      </dgm:prSet>
      <dgm:spPr/>
    </dgm:pt>
  </dgm:ptLst>
  <dgm:cxnLst>
    <dgm:cxn modelId="{052CA01B-AB0A-40D0-B9DD-4840D8CDC060}" srcId="{734E1E5A-2739-45E5-9EC9-44832C43EA08}" destId="{0543239E-B5FD-43E6-8EE1-91A3E6791B9E}" srcOrd="1" destOrd="0" parTransId="{151574F0-6A29-49EA-8692-06EA51EA0AC7}" sibTransId="{47561F25-CDAC-4AC9-A557-4EF28EF4FE5B}"/>
    <dgm:cxn modelId="{A192B35C-6CCA-4B0E-BAF9-70E9FCE43837}" srcId="{734E1E5A-2739-45E5-9EC9-44832C43EA08}" destId="{85D005A0-2967-48DC-A318-25EE6FA1F4AC}" srcOrd="2" destOrd="0" parTransId="{FBB4F5C1-67E1-4422-92B5-21C250AFE6C1}" sibTransId="{F7663D1E-8C0B-45C7-94ED-5A5F2B521649}"/>
    <dgm:cxn modelId="{257B0273-3718-A84B-A932-AD4748D167F0}" type="presOf" srcId="{0543239E-B5FD-43E6-8EE1-91A3E6791B9E}" destId="{4D6B45B5-77F6-44A3-B608-03105AB87AFB}" srcOrd="0" destOrd="0" presId="urn:microsoft.com/office/officeart/2005/8/layout/vList2"/>
    <dgm:cxn modelId="{2237679F-342E-4CF5-BDC1-93F9C8195260}" srcId="{734E1E5A-2739-45E5-9EC9-44832C43EA08}" destId="{67066DF7-B91C-48C5-9B04-52AA9C1B9691}" srcOrd="0" destOrd="0" parTransId="{C2410482-5DAE-4809-A2B8-29D68A016EED}" sibTransId="{94FAA496-8EAD-4DFD-8250-FF3D59E63295}"/>
    <dgm:cxn modelId="{0D6815CC-F244-7C48-9C5B-DBB658E80373}" type="presOf" srcId="{67066DF7-B91C-48C5-9B04-52AA9C1B9691}" destId="{E6E6FD5F-74B5-4BF5-A60D-6D3BFE12D166}" srcOrd="0" destOrd="0" presId="urn:microsoft.com/office/officeart/2005/8/layout/vList2"/>
    <dgm:cxn modelId="{C989E8D6-CCCD-6242-BB0F-621461BD7200}" type="presOf" srcId="{734E1E5A-2739-45E5-9EC9-44832C43EA08}" destId="{1B51797F-2145-4101-A023-41905FC29D72}" srcOrd="0" destOrd="0" presId="urn:microsoft.com/office/officeart/2005/8/layout/vList2"/>
    <dgm:cxn modelId="{855481EF-F260-5A46-8446-311387939BC0}" type="presOf" srcId="{85D005A0-2967-48DC-A318-25EE6FA1F4AC}" destId="{533A8CD7-113C-4DEA-BCB6-425BDE378AB0}" srcOrd="0" destOrd="0" presId="urn:microsoft.com/office/officeart/2005/8/layout/vList2"/>
    <dgm:cxn modelId="{53B6C157-5037-B340-93B1-AD2472BD9E3E}" type="presParOf" srcId="{1B51797F-2145-4101-A023-41905FC29D72}" destId="{E6E6FD5F-74B5-4BF5-A60D-6D3BFE12D166}" srcOrd="0" destOrd="0" presId="urn:microsoft.com/office/officeart/2005/8/layout/vList2"/>
    <dgm:cxn modelId="{0F87891F-7663-E745-B08C-12897FED8AA6}" type="presParOf" srcId="{1B51797F-2145-4101-A023-41905FC29D72}" destId="{36CD97B0-440C-4323-A715-95067204B00F}" srcOrd="1" destOrd="0" presId="urn:microsoft.com/office/officeart/2005/8/layout/vList2"/>
    <dgm:cxn modelId="{07E027AE-92C8-1F42-AF42-9482B0545013}" type="presParOf" srcId="{1B51797F-2145-4101-A023-41905FC29D72}" destId="{4D6B45B5-77F6-44A3-B608-03105AB87AFB}" srcOrd="2" destOrd="0" presId="urn:microsoft.com/office/officeart/2005/8/layout/vList2"/>
    <dgm:cxn modelId="{F1A288A6-E693-314C-92F7-F6A081E95BC1}" type="presParOf" srcId="{1B51797F-2145-4101-A023-41905FC29D72}" destId="{79EF8DE5-69F9-4F8A-9BD6-076694213688}" srcOrd="3" destOrd="0" presId="urn:microsoft.com/office/officeart/2005/8/layout/vList2"/>
    <dgm:cxn modelId="{C3885299-190C-5D4A-A3A9-03EBBC83534A}" type="presParOf" srcId="{1B51797F-2145-4101-A023-41905FC29D72}" destId="{533A8CD7-113C-4DEA-BCB6-425BDE378A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6FD5F-74B5-4BF5-A60D-6D3BFE12D166}">
      <dsp:nvSpPr>
        <dsp:cNvPr id="0" name=""/>
        <dsp:cNvSpPr/>
      </dsp:nvSpPr>
      <dsp:spPr>
        <a:xfrm>
          <a:off x="0" y="358964"/>
          <a:ext cx="8229600" cy="11752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Contact us on:</a:t>
          </a:r>
        </a:p>
      </dsp:txBody>
      <dsp:txXfrm>
        <a:off x="57372" y="416336"/>
        <a:ext cx="8114856" cy="1060520"/>
      </dsp:txXfrm>
    </dsp:sp>
    <dsp:sp modelId="{4D6B45B5-77F6-44A3-B608-03105AB87AFB}">
      <dsp:nvSpPr>
        <dsp:cNvPr id="0" name=""/>
        <dsp:cNvSpPr/>
      </dsp:nvSpPr>
      <dsp:spPr>
        <a:xfrm>
          <a:off x="0" y="1675349"/>
          <a:ext cx="8229600" cy="11752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010 109 6177 or 011 440 8721</a:t>
          </a:r>
        </a:p>
      </dsp:txBody>
      <dsp:txXfrm>
        <a:off x="57372" y="1732721"/>
        <a:ext cx="8114856" cy="1060520"/>
      </dsp:txXfrm>
    </dsp:sp>
    <dsp:sp modelId="{533A8CD7-113C-4DEA-BCB6-425BDE378AB0}">
      <dsp:nvSpPr>
        <dsp:cNvPr id="0" name=""/>
        <dsp:cNvSpPr/>
      </dsp:nvSpPr>
      <dsp:spPr>
        <a:xfrm>
          <a:off x="0" y="2991733"/>
          <a:ext cx="8229600" cy="117526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a:t>Or </a:t>
          </a:r>
          <a:r>
            <a:rPr lang="en-US" sz="4900" kern="1200">
              <a:hlinkClick xmlns:r="http://schemas.openxmlformats.org/officeDocument/2006/relationships" r:id="rId1"/>
            </a:rPr>
            <a:t>pa@drsbhana.co.za</a:t>
          </a:r>
          <a:endParaRPr lang="en-US" sz="4900" kern="1200"/>
        </a:p>
      </dsp:txBody>
      <dsp:txXfrm>
        <a:off x="57372" y="3049105"/>
        <a:ext cx="8114856" cy="1060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4A63F-8237-E24C-83E6-45D0E80E83EF}" type="datetimeFigureOut">
              <a:rPr lang="en-US" smtClean="0"/>
              <a:t>10/17/2023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87C13-B99E-4141-B1D4-336701523F1B}" type="slidenum">
              <a:rPr lang="en-US" smtClean="0"/>
              <a:t>‹#›</a:t>
            </a:fld>
            <a:endParaRPr lang="en-US"/>
          </a:p>
        </p:txBody>
      </p:sp>
    </p:spTree>
    <p:extLst>
      <p:ext uri="{BB962C8B-B14F-4D97-AF65-F5344CB8AC3E}">
        <p14:creationId xmlns:p14="http://schemas.microsoft.com/office/powerpoint/2010/main" val="33587369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ervier.com/Smart/ImageBank.aspx?id=729"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SLIDES_API1266209548_4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SLIDES_API1266209548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1189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53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833438"/>
            <a:ext cx="5557838" cy="4167187"/>
          </a:xfrm>
        </p:spPr>
      </p:sp>
      <p:sp>
        <p:nvSpPr>
          <p:cNvPr id="3" name="Notes Placeholder 2"/>
          <p:cNvSpPr>
            <a:spLocks noGrp="1"/>
          </p:cNvSpPr>
          <p:nvPr>
            <p:ph type="body" idx="1"/>
          </p:nvPr>
        </p:nvSpPr>
        <p:spPr>
          <a:xfrm>
            <a:off x="394407" y="5077110"/>
            <a:ext cx="6310488" cy="4190902"/>
          </a:xfrm>
        </p:spPr>
        <p:txBody>
          <a:bodyPr/>
          <a:lstStyle/>
          <a:p>
            <a:r>
              <a:rPr lang="en-US" sz="800" b="1" dirty="0">
                <a:latin typeface="Verdana" panose="020B0604030504040204" pitchFamily="34" charset="0"/>
                <a:ea typeface="Verdana" panose="020B0604030504040204" pitchFamily="34" charset="0"/>
                <a:cs typeface="Verdana" panose="020B0604030504040204" pitchFamily="34" charset="0"/>
              </a:rPr>
              <a:t>NB</a:t>
            </a:r>
            <a:r>
              <a:rPr lang="en-US" sz="800" dirty="0">
                <a:latin typeface="Verdana" panose="020B0604030504040204" pitchFamily="34" charset="0"/>
                <a:ea typeface="Verdana" panose="020B0604030504040204" pitchFamily="34" charset="0"/>
                <a:cs typeface="Verdana" panose="020B0604030504040204" pitchFamily="34" charset="0"/>
              </a:rPr>
              <a:t>: These data are taken from (mostly) epidemiological and observational studies. The inclusion criteria from some of the studies means that the data cannot be interpreted as the mean HbA</a:t>
            </a:r>
            <a:r>
              <a:rPr lang="en-US" sz="800" baseline="-25000" dirty="0">
                <a:latin typeface="Verdana" panose="020B0604030504040204" pitchFamily="34" charset="0"/>
                <a:ea typeface="Verdana" panose="020B0604030504040204" pitchFamily="34" charset="0"/>
                <a:cs typeface="Verdana" panose="020B0604030504040204" pitchFamily="34" charset="0"/>
              </a:rPr>
              <a:t>1C </a:t>
            </a:r>
            <a:r>
              <a:rPr lang="en-US" sz="800" dirty="0">
                <a:latin typeface="Verdana" panose="020B0604030504040204" pitchFamily="34" charset="0"/>
                <a:ea typeface="Verdana" panose="020B0604030504040204" pitchFamily="34" charset="0"/>
                <a:cs typeface="Verdana" panose="020B0604030504040204" pitchFamily="34" charset="0"/>
              </a:rPr>
              <a:t>for all people with T2D in each particular study. However, the slide provides a useful overview of the extent of the problem of </a:t>
            </a:r>
            <a:r>
              <a:rPr lang="en-US" sz="800" dirty="0" err="1">
                <a:latin typeface="Verdana" panose="020B0604030504040204" pitchFamily="34" charset="0"/>
                <a:ea typeface="Verdana" panose="020B0604030504040204" pitchFamily="34" charset="0"/>
                <a:cs typeface="Verdana" panose="020B0604030504040204" pitchFamily="34" charset="0"/>
              </a:rPr>
              <a:t>glycaemic</a:t>
            </a:r>
            <a:r>
              <a:rPr lang="en-US" sz="800" dirty="0">
                <a:latin typeface="Verdana" panose="020B0604030504040204" pitchFamily="34" charset="0"/>
                <a:ea typeface="Verdana" panose="020B0604030504040204" pitchFamily="34" charset="0"/>
                <a:cs typeface="Verdana" panose="020B0604030504040204" pitchFamily="34" charset="0"/>
              </a:rPr>
              <a:t> control for a population of people with diabetes in each country and globally. The following notes provide information about the studies and their inclusion/exclusion criteria that may skew the data. </a:t>
            </a:r>
          </a:p>
          <a:p>
            <a:endParaRPr lang="en-US" sz="800" dirty="0">
              <a:latin typeface="Verdana" panose="020B0604030504040204" pitchFamily="34" charset="0"/>
              <a:ea typeface="Verdana" panose="020B0604030504040204" pitchFamily="34" charset="0"/>
              <a:cs typeface="Verdana" panose="020B0604030504040204" pitchFamily="34" charset="0"/>
            </a:endParaRPr>
          </a:p>
          <a:p>
            <a:r>
              <a:rPr lang="en-US" sz="800" b="1" dirty="0">
                <a:latin typeface="Verdana" panose="020B0604030504040204" pitchFamily="34" charset="0"/>
                <a:ea typeface="Verdana" panose="020B0604030504040204" pitchFamily="34" charset="0"/>
                <a:cs typeface="Verdana" panose="020B0604030504040204" pitchFamily="34" charset="0"/>
              </a:rPr>
              <a:t>1. McKnight </a:t>
            </a:r>
            <a:r>
              <a:rPr lang="en-US" sz="800" b="1" i="1" dirty="0">
                <a:latin typeface="Verdana" panose="020B0604030504040204" pitchFamily="34" charset="0"/>
                <a:ea typeface="Verdana" panose="020B0604030504040204" pitchFamily="34" charset="0"/>
                <a:cs typeface="Verdana" panose="020B0604030504040204" pitchFamily="34" charset="0"/>
              </a:rPr>
              <a:t>et al. </a:t>
            </a:r>
            <a:r>
              <a:rPr lang="en-US" sz="800" b="1" dirty="0">
                <a:latin typeface="Verdana" panose="020B0604030504040204" pitchFamily="34" charset="0"/>
                <a:ea typeface="Verdana" panose="020B0604030504040204" pitchFamily="34" charset="0"/>
                <a:cs typeface="Verdana" panose="020B0604030504040204" pitchFamily="34" charset="0"/>
              </a:rPr>
              <a:t>2015. </a:t>
            </a:r>
            <a:r>
              <a:rPr lang="en-US" sz="800" dirty="0"/>
              <a:t>This paper reported data gathered in regional or national registries. Data were obtained for children and/or adults with T1D from the following countries (or regions): Western Australia, Austria, Denmark, England, Champagne-Ardenne (France), Germany, Epirus, Thessaly and Thessaloniki (Greece), Galway (Ireland), several Italian regions, Latvia, Rotterdam (the Netherlands), Otago (New Zealand), Norway, Northern Ireland, Scotland, Sweden, </a:t>
            </a:r>
            <a:r>
              <a:rPr lang="en-US" sz="800" dirty="0" err="1"/>
              <a:t>Volyn</a:t>
            </a:r>
            <a:r>
              <a:rPr lang="en-US" sz="800" dirty="0"/>
              <a:t> (Ukraine), USA and Wales) from population or clinic-based registries. The sample size with available data varied from 355 to 173 880. Proportions with HbA1c &lt;58 </a:t>
            </a:r>
            <a:r>
              <a:rPr lang="en-US" sz="800" dirty="0" err="1"/>
              <a:t>mmol</a:t>
            </a:r>
            <a:r>
              <a:rPr lang="en-US" sz="800" dirty="0"/>
              <a:t>/</a:t>
            </a:r>
            <a:r>
              <a:rPr lang="en-US" sz="800" dirty="0" err="1"/>
              <a:t>mol</a:t>
            </a:r>
            <a:r>
              <a:rPr lang="en-US" sz="800" dirty="0"/>
              <a:t> (&lt;7.5%) and ≥75 </a:t>
            </a:r>
            <a:r>
              <a:rPr lang="en-US" sz="800" dirty="0" err="1"/>
              <a:t>mmol</a:t>
            </a:r>
            <a:r>
              <a:rPr lang="en-US" sz="800" dirty="0"/>
              <a:t>/</a:t>
            </a:r>
            <a:r>
              <a:rPr lang="en-US" sz="800" dirty="0" err="1"/>
              <a:t>mol</a:t>
            </a:r>
            <a:r>
              <a:rPr lang="en-US" sz="800" dirty="0"/>
              <a:t> (≥9.0%) were compared by age and sex.</a:t>
            </a:r>
          </a:p>
          <a:p>
            <a:endParaRPr lang="en-US" sz="800" b="1" dirty="0">
              <a:latin typeface="Verdana" panose="020B0604030504040204" pitchFamily="34" charset="0"/>
              <a:ea typeface="Verdana" panose="020B0604030504040204" pitchFamily="34" charset="0"/>
              <a:cs typeface="Verdana" panose="020B0604030504040204" pitchFamily="34" charset="0"/>
            </a:endParaRPr>
          </a:p>
          <a:p>
            <a:r>
              <a:rPr lang="en-US" sz="800" b="1" dirty="0">
                <a:latin typeface="Verdana" panose="020B0604030504040204" pitchFamily="34" charset="0"/>
                <a:ea typeface="Verdana" panose="020B0604030504040204" pitchFamily="34" charset="0"/>
                <a:cs typeface="Verdana" panose="020B0604030504040204" pitchFamily="34" charset="0"/>
              </a:rPr>
              <a:t>2. </a:t>
            </a:r>
            <a:r>
              <a:rPr lang="en-US" sz="800" b="1" dirty="0" err="1">
                <a:latin typeface="Verdana" panose="020B0604030504040204" pitchFamily="34" charset="0"/>
                <a:ea typeface="Verdana" panose="020B0604030504040204" pitchFamily="34" charset="0"/>
                <a:cs typeface="Verdana" panose="020B0604030504040204" pitchFamily="34" charset="0"/>
              </a:rPr>
              <a:t>Oguz</a:t>
            </a:r>
            <a:r>
              <a:rPr lang="en-US" sz="800" b="1" dirty="0">
                <a:latin typeface="Verdana" panose="020B0604030504040204" pitchFamily="34" charset="0"/>
                <a:ea typeface="Verdana" panose="020B0604030504040204" pitchFamily="34" charset="0"/>
                <a:cs typeface="Verdana" panose="020B0604030504040204" pitchFamily="34" charset="0"/>
              </a:rPr>
              <a:t> </a:t>
            </a:r>
            <a:r>
              <a:rPr lang="en-US" sz="800" b="1" i="1" dirty="0">
                <a:latin typeface="Verdana" panose="020B0604030504040204" pitchFamily="34" charset="0"/>
                <a:ea typeface="Verdana" panose="020B0604030504040204" pitchFamily="34" charset="0"/>
                <a:cs typeface="Verdana" panose="020B0604030504040204" pitchFamily="34" charset="0"/>
              </a:rPr>
              <a:t>et al </a:t>
            </a:r>
            <a:r>
              <a:rPr lang="en-US" sz="800" b="1" dirty="0">
                <a:latin typeface="Verdana" panose="020B0604030504040204" pitchFamily="34" charset="0"/>
                <a:ea typeface="Verdana" panose="020B0604030504040204" pitchFamily="34" charset="0"/>
                <a:cs typeface="Verdana" panose="020B0604030504040204" pitchFamily="34" charset="0"/>
              </a:rPr>
              <a:t>2013</a:t>
            </a:r>
          </a:p>
          <a:p>
            <a:r>
              <a:rPr lang="en-US" sz="800" dirty="0">
                <a:latin typeface="Verdana" panose="020B0604030504040204" pitchFamily="34" charset="0"/>
                <a:ea typeface="Verdana" panose="020B0604030504040204" pitchFamily="34" charset="0"/>
                <a:cs typeface="Verdana" panose="020B0604030504040204" pitchFamily="34" charset="0"/>
              </a:rPr>
              <a:t>Study name ‘TREAT’. This was a prospective 24-month, observational study in patients with T2D initiating insulin in clinical practice. Patient characteristics were collected at baseline and metabolic outcomes at 3, 6, 12, 18 and 24 months after initiation. 985 patients were enrolled, 886 at baseline and 734 at 24 months.</a:t>
            </a:r>
          </a:p>
          <a:p>
            <a:endParaRPr lang="en-US" sz="800" dirty="0">
              <a:latin typeface="Verdana" panose="020B0604030504040204" pitchFamily="34" charset="0"/>
              <a:ea typeface="Verdana" panose="020B0604030504040204" pitchFamily="34" charset="0"/>
              <a:cs typeface="Verdana" panose="020B0604030504040204" pitchFamily="34" charset="0"/>
            </a:endParaRPr>
          </a:p>
          <a:p>
            <a:r>
              <a:rPr lang="en-US" sz="800" b="1" dirty="0">
                <a:latin typeface="Verdana" panose="020B0604030504040204" pitchFamily="34" charset="0"/>
                <a:ea typeface="Verdana" panose="020B0604030504040204" pitchFamily="34" charset="0"/>
                <a:cs typeface="Verdana" panose="020B0604030504040204" pitchFamily="34" charset="0"/>
              </a:rPr>
              <a:t>3. </a:t>
            </a:r>
            <a:r>
              <a:rPr lang="en-US" sz="800" b="1" dirty="0" err="1">
                <a:latin typeface="Verdana" panose="020B0604030504040204" pitchFamily="34" charset="0"/>
                <a:ea typeface="Verdana" panose="020B0604030504040204" pitchFamily="34" charset="0"/>
                <a:cs typeface="Verdana" panose="020B0604030504040204" pitchFamily="34" charset="0"/>
              </a:rPr>
              <a:t>Polinski</a:t>
            </a:r>
            <a:r>
              <a:rPr lang="en-US" sz="800" b="1" dirty="0">
                <a:latin typeface="Verdana" panose="020B0604030504040204" pitchFamily="34" charset="0"/>
                <a:ea typeface="Verdana" panose="020B0604030504040204" pitchFamily="34" charset="0"/>
                <a:cs typeface="Verdana" panose="020B0604030504040204" pitchFamily="34" charset="0"/>
              </a:rPr>
              <a:t> </a:t>
            </a:r>
            <a:r>
              <a:rPr lang="en-US" sz="800" b="1" i="1" dirty="0">
                <a:latin typeface="Verdana" panose="020B0604030504040204" pitchFamily="34" charset="0"/>
                <a:ea typeface="Verdana" panose="020B0604030504040204" pitchFamily="34" charset="0"/>
                <a:cs typeface="Verdana" panose="020B0604030504040204" pitchFamily="34" charset="0"/>
              </a:rPr>
              <a:t>et al</a:t>
            </a:r>
            <a:r>
              <a:rPr lang="en-US" sz="800" b="1" dirty="0">
                <a:latin typeface="Verdana" panose="020B0604030504040204" pitchFamily="34" charset="0"/>
                <a:ea typeface="Verdana" panose="020B0604030504040204" pitchFamily="34" charset="0"/>
                <a:cs typeface="Verdana" panose="020B0604030504040204" pitchFamily="34" charset="0"/>
              </a:rPr>
              <a:t>. 2015 </a:t>
            </a:r>
            <a:r>
              <a:rPr lang="en-US" sz="800" dirty="0" err="1"/>
              <a:t>MOSAIc</a:t>
            </a:r>
            <a:r>
              <a:rPr lang="en-US" sz="800" dirty="0"/>
              <a:t> is a longitudinal, observational study following patients' diabetes care in 18 countries: United Arab Emirates (UAE), Argentina, Brazil, Canada, China, Germany, India, Israel, Italy, Japan, Mexico, Russia, Saudi Arabia, South Korea, Spain, Turkey, United Kingdom, United States. Eligible patients are age ≥18 years, have T2D, and have used insulin for ≥3 months with/without other antidiabetic medications. </a:t>
            </a:r>
            <a:endParaRPr lang="en-US" sz="800" dirty="0">
              <a:latin typeface="Verdana" panose="020B0604030504040204" pitchFamily="34" charset="0"/>
              <a:ea typeface="Verdana" panose="020B0604030504040204" pitchFamily="34" charset="0"/>
              <a:cs typeface="Verdana" panose="020B0604030504040204" pitchFamily="34" charset="0"/>
            </a:endParaRPr>
          </a:p>
          <a:p>
            <a:endParaRPr lang="en-US" sz="800" dirty="0">
              <a:latin typeface="Verdana" panose="020B0604030504040204" pitchFamily="34" charset="0"/>
              <a:ea typeface="Verdana" panose="020B0604030504040204" pitchFamily="34" charset="0"/>
              <a:cs typeface="Verdana" panose="020B0604030504040204" pitchFamily="34" charset="0"/>
            </a:endParaRPr>
          </a:p>
          <a:p>
            <a:r>
              <a:rPr lang="en-US" sz="800" b="1" dirty="0">
                <a:latin typeface="Verdana" panose="020B0604030504040204" pitchFamily="34" charset="0"/>
                <a:ea typeface="Verdana" panose="020B0604030504040204" pitchFamily="34" charset="0"/>
                <a:cs typeface="Verdana" panose="020B0604030504040204" pitchFamily="34" charset="0"/>
              </a:rPr>
              <a:t>4. </a:t>
            </a:r>
            <a:r>
              <a:rPr lang="en-US" sz="800" b="1" dirty="0" err="1">
                <a:latin typeface="Verdana" panose="020B0604030504040204" pitchFamily="34" charset="0"/>
                <a:ea typeface="Verdana" panose="020B0604030504040204" pitchFamily="34" charset="0"/>
                <a:cs typeface="Verdana" panose="020B0604030504040204" pitchFamily="34" charset="0"/>
              </a:rPr>
              <a:t>Mendivil</a:t>
            </a:r>
            <a:r>
              <a:rPr lang="en-US" sz="800" b="1" dirty="0">
                <a:latin typeface="Verdana" panose="020B0604030504040204" pitchFamily="34" charset="0"/>
                <a:ea typeface="Verdana" panose="020B0604030504040204" pitchFamily="34" charset="0"/>
                <a:cs typeface="Verdana" panose="020B0604030504040204" pitchFamily="34" charset="0"/>
              </a:rPr>
              <a:t> </a:t>
            </a:r>
            <a:r>
              <a:rPr lang="en-US" sz="800" b="1" i="1" dirty="0">
                <a:latin typeface="Verdana" panose="020B0604030504040204" pitchFamily="34" charset="0"/>
                <a:ea typeface="Verdana" panose="020B0604030504040204" pitchFamily="34" charset="0"/>
                <a:cs typeface="Verdana" panose="020B0604030504040204" pitchFamily="34" charset="0"/>
              </a:rPr>
              <a:t>et al. </a:t>
            </a:r>
            <a:r>
              <a:rPr lang="en-US" sz="800" b="1" dirty="0">
                <a:latin typeface="Verdana" panose="020B0604030504040204" pitchFamily="34" charset="0"/>
                <a:ea typeface="Verdana" panose="020B0604030504040204" pitchFamily="34" charset="0"/>
                <a:cs typeface="Verdana" panose="020B0604030504040204" pitchFamily="34" charset="0"/>
              </a:rPr>
              <a:t>2014. </a:t>
            </a:r>
            <a:r>
              <a:rPr lang="en-US" sz="800" dirty="0">
                <a:latin typeface="Verdana" panose="020B0604030504040204" pitchFamily="34" charset="0"/>
                <a:ea typeface="Verdana" panose="020B0604030504040204" pitchFamily="34" charset="0"/>
                <a:cs typeface="Verdana" panose="020B0604030504040204" pitchFamily="34" charset="0"/>
              </a:rPr>
              <a:t>The objective of the EDGE-Latin America study was to assess the proportion of patients on </a:t>
            </a:r>
            <a:r>
              <a:rPr lang="en-US" sz="800" dirty="0" err="1">
                <a:latin typeface="Verdana" panose="020B0604030504040204" pitchFamily="34" charset="0"/>
                <a:ea typeface="Verdana" panose="020B0604030504040204" pitchFamily="34" charset="0"/>
                <a:cs typeface="Verdana" panose="020B0604030504040204" pitchFamily="34" charset="0"/>
              </a:rPr>
              <a:t>vildagliptin</a:t>
            </a:r>
            <a:r>
              <a:rPr lang="en-US" sz="800" dirty="0">
                <a:latin typeface="Verdana" panose="020B0604030504040204" pitchFamily="34" charset="0"/>
                <a:ea typeface="Verdana" panose="020B0604030504040204" pitchFamily="34" charset="0"/>
                <a:cs typeface="Verdana" panose="020B0604030504040204" pitchFamily="34" charset="0"/>
              </a:rPr>
              <a:t> add-on dual therapy who respond to treatment over a 12-month follow-up, relative to comparator oral anti-diabetes dual therapy, in a usual care setting. </a:t>
            </a:r>
            <a:r>
              <a:rPr lang="en-US" sz="800" dirty="0"/>
              <a:t>Participants were patients with type 2 diabetes (T2D) aged 18 years and older from 311 </a:t>
            </a:r>
            <a:r>
              <a:rPr lang="en-US" sz="800" dirty="0" err="1"/>
              <a:t>centres</a:t>
            </a:r>
            <a:r>
              <a:rPr lang="en-US" sz="800" dirty="0"/>
              <a:t> in Argentina, Colombia, Ecuador, Mexico and Venezuela. Patients were taking monotherapy with an oral </a:t>
            </a:r>
            <a:r>
              <a:rPr lang="en-US" sz="800" dirty="0" err="1"/>
              <a:t>antidiabetes</a:t>
            </a:r>
            <a:r>
              <a:rPr lang="en-US" sz="800" dirty="0"/>
              <a:t> drug (OAD), and were prescribed a new add-on OAD based on the judgment of their personal physician. According to this choice, patients were assigned to one of the two cohorts: </a:t>
            </a:r>
            <a:r>
              <a:rPr lang="en-US" sz="800" dirty="0" err="1"/>
              <a:t>vildagliptin</a:t>
            </a:r>
            <a:r>
              <a:rPr lang="en-US" sz="800" dirty="0"/>
              <a:t> or comparator OADs.</a:t>
            </a:r>
            <a:endParaRPr lang="en-US" sz="800" dirty="0">
              <a:latin typeface="Verdana" panose="020B0604030504040204" pitchFamily="34" charset="0"/>
              <a:ea typeface="Verdana" panose="020B0604030504040204" pitchFamily="34" charset="0"/>
              <a:cs typeface="Verdana" panose="020B0604030504040204" pitchFamily="34" charset="0"/>
            </a:endParaRPr>
          </a:p>
          <a:p>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3B8F2-A641-4FD0-93EE-E62BEC97D7E6}" type="slidenum">
              <a:rPr kumimoji="0" lang="en-US"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161159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Patients and health care professionals face many potential barriers to achieving glycaemic control with ongoing basal insulin therapy. These include fear of hypoglycaemia, potential weight gain and complex and inflexible regimens, all of which adds to a patient’s burden and affects patient adherence to treatment.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US"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78870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439738"/>
            <a:ext cx="4543425" cy="3408362"/>
          </a:xfrm>
        </p:spPr>
      </p:sp>
      <p:sp>
        <p:nvSpPr>
          <p:cNvPr id="3" name="Notes Placeholder 2"/>
          <p:cNvSpPr>
            <a:spLocks noGrp="1"/>
          </p:cNvSpPr>
          <p:nvPr>
            <p:ph type="body" idx="1"/>
          </p:nvPr>
        </p:nvSpPr>
        <p:spPr/>
        <p:txBody>
          <a:bodyPr/>
          <a:lstStyle/>
          <a:p>
            <a:pPr marL="0" indent="0" defTabSz="461315">
              <a:buNone/>
              <a:defRPr/>
            </a:pPr>
            <a:r>
              <a:rPr lang="en-GB" b="1" dirty="0"/>
              <a:t>Notes</a:t>
            </a:r>
          </a:p>
          <a:p>
            <a:pPr marL="172993" indent="-172993">
              <a:defRPr/>
            </a:pPr>
            <a:r>
              <a:rPr lang="en-GB" dirty="0"/>
              <a:t>Metformin is a first-line glucose-lowering agent and is most widely used to treat T2D</a:t>
            </a:r>
          </a:p>
          <a:p>
            <a:pPr marL="172993" indent="-172993">
              <a:defRPr/>
            </a:pPr>
            <a:r>
              <a:rPr lang="en-GB" dirty="0"/>
              <a:t>Metformin decreases hyperglycaemia primarily by suppressing glucose production (inhibition of gluconeogenesis)</a:t>
            </a:r>
            <a:r>
              <a:rPr lang="en-GB" baseline="0" dirty="0"/>
              <a:t> </a:t>
            </a:r>
            <a:r>
              <a:rPr lang="en-GB" dirty="0"/>
              <a:t>by the liver</a:t>
            </a:r>
          </a:p>
          <a:p>
            <a:pPr marL="172993" indent="-172993">
              <a:defRPr/>
            </a:pPr>
            <a:r>
              <a:rPr lang="en-GB" dirty="0"/>
              <a:t>In addition to its glucose-lowering effect, metformin has been found to provide various benefits, e.g. improving plasma lipid profile, as shown in large clinical trials</a:t>
            </a:r>
            <a:r>
              <a:rPr lang="en-GB" baseline="30000" dirty="0"/>
              <a:t>1</a:t>
            </a:r>
          </a:p>
          <a:p>
            <a:pPr marL="172993" indent="-172993">
              <a:defRPr/>
            </a:pPr>
            <a:r>
              <a:rPr lang="en-GB" dirty="0"/>
              <a:t>The effects of metformin on CV risk factors require further assessment, but may include improved lipid profiles, anti-</a:t>
            </a:r>
            <a:r>
              <a:rPr lang="en-GB" dirty="0" err="1"/>
              <a:t>atherogenic</a:t>
            </a:r>
            <a:r>
              <a:rPr lang="en-GB" dirty="0"/>
              <a:t> effects, decreased ischaemic injury and amelioration of oxidative stress</a:t>
            </a:r>
            <a:r>
              <a:rPr lang="en-GB" baseline="30000" dirty="0"/>
              <a:t>1</a:t>
            </a:r>
          </a:p>
          <a:p>
            <a:pPr marL="172993" indent="-172993">
              <a:defRPr/>
            </a:pPr>
            <a:r>
              <a:rPr lang="en-GB" dirty="0"/>
              <a:t>Recent research at the gut level reveals new pharmacological actions of metformin including alteration of bile acid recirculation and gut microbiota resulting in enhanced </a:t>
            </a:r>
            <a:r>
              <a:rPr lang="en-GB" dirty="0" err="1"/>
              <a:t>enteroendocrine</a:t>
            </a:r>
            <a:r>
              <a:rPr lang="en-GB" dirty="0"/>
              <a:t> hormone secretion (particularly GLP-1)</a:t>
            </a:r>
            <a:r>
              <a:rPr lang="en-GB" baseline="30000" dirty="0"/>
              <a:t>2</a:t>
            </a:r>
          </a:p>
          <a:p>
            <a:endParaRPr lang="en-GB" dirty="0"/>
          </a:p>
          <a:p>
            <a:pPr marL="0" indent="0">
              <a:buNone/>
            </a:pPr>
            <a:r>
              <a:rPr lang="en-GB" b="1" dirty="0"/>
              <a:t>Abbreviations</a:t>
            </a:r>
          </a:p>
          <a:p>
            <a:pPr marL="0" indent="0">
              <a:buNone/>
            </a:pPr>
            <a:r>
              <a:rPr lang="en-GB" dirty="0"/>
              <a:t>CV, cardiovascular; </a:t>
            </a:r>
            <a:r>
              <a:rPr lang="it-IT" dirty="0"/>
              <a:t>GLP-1, glucagon-like peptide-1; T2D, type 2 diabetes</a:t>
            </a:r>
            <a:endParaRPr lang="en-GB" dirty="0"/>
          </a:p>
          <a:p>
            <a:endParaRPr lang="en-GB" dirty="0"/>
          </a:p>
          <a:p>
            <a:pPr marL="0" indent="0">
              <a:buNone/>
            </a:pPr>
            <a:r>
              <a:rPr lang="en-GB" b="1" dirty="0"/>
              <a:t>Reference</a:t>
            </a:r>
          </a:p>
          <a:p>
            <a:pPr marL="0" indent="0">
              <a:buNone/>
            </a:pPr>
            <a:r>
              <a:rPr lang="en-GB" dirty="0"/>
              <a:t>1. </a:t>
            </a:r>
            <a:r>
              <a:rPr lang="en-GB" dirty="0" err="1"/>
              <a:t>Batchuluun</a:t>
            </a:r>
            <a:r>
              <a:rPr lang="en-GB" dirty="0"/>
              <a:t> </a:t>
            </a:r>
            <a:r>
              <a:rPr lang="en-GB" i="1" dirty="0"/>
              <a:t>et al. </a:t>
            </a:r>
            <a:r>
              <a:rPr lang="pt-BR" i="1" dirty="0"/>
              <a:t>J Endocrinol Diabetes Obes</a:t>
            </a:r>
            <a:r>
              <a:rPr lang="pt-BR" dirty="0"/>
              <a:t> 2014;2:1035</a:t>
            </a:r>
            <a:endParaRPr lang="en-GB" dirty="0"/>
          </a:p>
          <a:p>
            <a:pPr marL="0" indent="0" defTabSz="461315">
              <a:buNone/>
              <a:defRPr/>
            </a:pPr>
            <a:r>
              <a:rPr lang="en-GB" dirty="0"/>
              <a:t>2. Napolitano A </a:t>
            </a:r>
            <a:r>
              <a:rPr lang="en-GB" i="1" dirty="0"/>
              <a:t>et al. </a:t>
            </a:r>
            <a:r>
              <a:rPr lang="en-GB" i="1" dirty="0" err="1"/>
              <a:t>PLoS</a:t>
            </a:r>
            <a:r>
              <a:rPr lang="en-GB" i="1" dirty="0"/>
              <a:t> One</a:t>
            </a:r>
            <a:r>
              <a:rPr lang="en-GB" dirty="0"/>
              <a:t> 2014; 9(7): e100778</a:t>
            </a:r>
          </a:p>
          <a:p>
            <a:pPr marL="0" indent="0" defTabSz="461315">
              <a:buNone/>
              <a:defRPr/>
            </a:pPr>
            <a:endParaRPr lang="en-GB" dirty="0"/>
          </a:p>
          <a:p>
            <a:pPr marL="0" indent="0" defTabSz="461315">
              <a:buNone/>
              <a:defRPr/>
            </a:pPr>
            <a:r>
              <a:rPr lang="en-GB" b="1" dirty="0"/>
              <a:t>Copyright</a:t>
            </a:r>
          </a:p>
          <a:p>
            <a:pPr marL="0" indent="0" defTabSz="461315">
              <a:buNone/>
              <a:defRPr/>
            </a:pPr>
            <a:r>
              <a:rPr lang="en-US" dirty="0"/>
              <a:t>Bailey CJ &amp; </a:t>
            </a:r>
            <a:r>
              <a:rPr lang="en-US" dirty="0" err="1"/>
              <a:t>Feher</a:t>
            </a:r>
            <a:r>
              <a:rPr lang="en-US" dirty="0"/>
              <a:t> MD</a:t>
            </a:r>
            <a:r>
              <a:rPr lang="en-US" i="1" dirty="0"/>
              <a:t>. Therapies for Diabetes</a:t>
            </a:r>
            <a:r>
              <a:rPr lang="en-US" dirty="0"/>
              <a:t> 2004. Figure 6.5 </a:t>
            </a:r>
            <a:endParaRPr lang="en-GB" b="1" dirty="0"/>
          </a:p>
        </p:txBody>
      </p:sp>
      <p:sp>
        <p:nvSpPr>
          <p:cNvPr id="4" name="Slide Number Placeholder 3"/>
          <p:cNvSpPr>
            <a:spLocks noGrp="1"/>
          </p:cNvSpPr>
          <p:nvPr>
            <p:ph type="sldNum" sz="quarter" idx="10"/>
          </p:nvPr>
        </p:nvSpPr>
        <p:spPr/>
        <p:txBody>
          <a:bodyPr/>
          <a:lstStyle/>
          <a:p>
            <a:fld id="{17C4EF32-F5A4-4763-8409-3C7C3FAE0618}" type="slidenum">
              <a:rPr lang="en-GB" smtClean="0"/>
              <a:t>24</a:t>
            </a:fld>
            <a:endParaRPr lang="en-GB"/>
          </a:p>
        </p:txBody>
      </p:sp>
    </p:spTree>
    <p:extLst>
      <p:ext uri="{BB962C8B-B14F-4D97-AF65-F5344CB8AC3E}">
        <p14:creationId xmlns:p14="http://schemas.microsoft.com/office/powerpoint/2010/main" val="308307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439738"/>
            <a:ext cx="4543425" cy="3408362"/>
          </a:xfrm>
        </p:spPr>
      </p:sp>
      <p:sp>
        <p:nvSpPr>
          <p:cNvPr id="3" name="Notes Placeholder 2"/>
          <p:cNvSpPr>
            <a:spLocks noGrp="1"/>
          </p:cNvSpPr>
          <p:nvPr>
            <p:ph type="body" idx="1"/>
          </p:nvPr>
        </p:nvSpPr>
        <p:spPr/>
        <p:txBody>
          <a:bodyPr/>
          <a:lstStyle/>
          <a:p>
            <a:pPr marL="0" indent="0">
              <a:buNone/>
            </a:pPr>
            <a:r>
              <a:rPr lang="en-GB" b="1" dirty="0"/>
              <a:t>Notes</a:t>
            </a:r>
          </a:p>
          <a:p>
            <a:pPr marL="172993" indent="-172993"/>
            <a:r>
              <a:rPr lang="en-GB" dirty="0"/>
              <a:t>SUs are a common second-line therapy for T2D (after metformin)</a:t>
            </a:r>
            <a:endParaRPr lang="en-GB" baseline="30000" dirty="0"/>
          </a:p>
          <a:p>
            <a:pPr marL="172993" indent="-172993"/>
            <a:r>
              <a:rPr lang="en-GB" dirty="0"/>
              <a:t>SUs lower glucose by stimulating insulin secretion from the pancreas</a:t>
            </a:r>
            <a:endParaRPr lang="en-GB" baseline="30000" dirty="0"/>
          </a:p>
          <a:p>
            <a:pPr marL="172993" indent="-172993"/>
            <a:r>
              <a:rPr lang="en-GB" dirty="0"/>
              <a:t>Normally, the metabolism of an influx of glucose causes the ATP/ADP ratio to rise, leading to closure of the K</a:t>
            </a:r>
            <a:r>
              <a:rPr lang="en-GB" baseline="-25000" dirty="0"/>
              <a:t>ATP</a:t>
            </a:r>
            <a:r>
              <a:rPr lang="en-GB" dirty="0"/>
              <a:t> channel, depolarisation of the </a:t>
            </a:r>
            <a:r>
              <a:rPr lang="el-GR" dirty="0">
                <a:latin typeface="Arial"/>
                <a:cs typeface="Arial"/>
              </a:rPr>
              <a:t>β</a:t>
            </a:r>
            <a:r>
              <a:rPr lang="en-GB" dirty="0"/>
              <a:t>-cell membrane, influx of calcium ions and, finally, the release of insulin from storage granules</a:t>
            </a:r>
          </a:p>
          <a:p>
            <a:pPr marL="172993" indent="-172993"/>
            <a:r>
              <a:rPr lang="en-GB" dirty="0"/>
              <a:t>SUs bind to a specific receptor on the K</a:t>
            </a:r>
            <a:r>
              <a:rPr lang="en-GB" baseline="-25000" dirty="0"/>
              <a:t>ATP</a:t>
            </a:r>
            <a:r>
              <a:rPr lang="en-GB" dirty="0"/>
              <a:t> channel, causing it to close and triggering the same series of events, and also </a:t>
            </a:r>
            <a:r>
              <a:rPr lang="en-GB" dirty="0">
                <a:solidFill>
                  <a:srgbClr val="FF0000"/>
                </a:solidFill>
              </a:rPr>
              <a:t>causing</a:t>
            </a:r>
            <a:r>
              <a:rPr lang="en-GB" dirty="0"/>
              <a:t> </a:t>
            </a:r>
            <a:r>
              <a:rPr lang="en-GB" altLang="en-US" dirty="0">
                <a:latin typeface="Arial"/>
                <a:ea typeface="msgothic" charset="0"/>
                <a:cs typeface="msgothic" charset="0"/>
              </a:rPr>
              <a:t>impaired ischaemic pre-conditioning in cardiac </a:t>
            </a:r>
            <a:r>
              <a:rPr lang="en-GB" altLang="en-US" dirty="0" err="1">
                <a:latin typeface="Arial"/>
                <a:ea typeface="msgothic" charset="0"/>
                <a:cs typeface="msgothic" charset="0"/>
              </a:rPr>
              <a:t>myocytes</a:t>
            </a:r>
            <a:endParaRPr lang="en-GB" dirty="0"/>
          </a:p>
          <a:p>
            <a:endParaRPr lang="en-GB" dirty="0"/>
          </a:p>
          <a:p>
            <a:pPr marL="0" indent="0">
              <a:buNone/>
            </a:pPr>
            <a:r>
              <a:rPr lang="en-GB" b="1" dirty="0"/>
              <a:t>Abbreviations</a:t>
            </a:r>
          </a:p>
          <a:p>
            <a:pPr marL="0" indent="0">
              <a:buNone/>
            </a:pPr>
            <a:r>
              <a:rPr lang="en-GB" dirty="0"/>
              <a:t>ADP, adenosine </a:t>
            </a:r>
            <a:r>
              <a:rPr lang="en-GB" dirty="0" err="1"/>
              <a:t>diphosphate</a:t>
            </a:r>
            <a:r>
              <a:rPr lang="en-GB" dirty="0"/>
              <a:t>; ATP, adenosine triphosphate; K</a:t>
            </a:r>
            <a:r>
              <a:rPr lang="en-GB" baseline="-25000" dirty="0"/>
              <a:t>ATP</a:t>
            </a:r>
            <a:r>
              <a:rPr lang="en-GB" dirty="0"/>
              <a:t>, adenosine </a:t>
            </a:r>
            <a:br>
              <a:rPr lang="en-GB" dirty="0"/>
            </a:br>
            <a:r>
              <a:rPr lang="en-GB" dirty="0"/>
              <a:t>triphosphate-dependent potassium channel; SU, </a:t>
            </a:r>
            <a:r>
              <a:rPr lang="en-GB" dirty="0" err="1"/>
              <a:t>sulphonylurea</a:t>
            </a:r>
            <a:r>
              <a:rPr lang="en-GB" dirty="0"/>
              <a:t>; </a:t>
            </a:r>
            <a:r>
              <a:rPr lang="it-IT" dirty="0"/>
              <a:t>T2D, </a:t>
            </a:r>
            <a:r>
              <a:rPr lang="it-IT" dirty="0" err="1"/>
              <a:t>type</a:t>
            </a:r>
            <a:r>
              <a:rPr lang="it-IT" dirty="0"/>
              <a:t> 2 </a:t>
            </a:r>
            <a:r>
              <a:rPr lang="it-IT" dirty="0" err="1"/>
              <a:t>diabetes</a:t>
            </a:r>
            <a:endParaRPr lang="en-GB" dirty="0"/>
          </a:p>
          <a:p>
            <a:endParaRPr lang="en-GB" dirty="0"/>
          </a:p>
          <a:p>
            <a:pPr marL="0" indent="0">
              <a:buNone/>
            </a:pPr>
            <a:r>
              <a:rPr lang="en-GB" b="1" dirty="0"/>
              <a:t>Reference</a:t>
            </a:r>
          </a:p>
          <a:p>
            <a:pPr marL="0" indent="0">
              <a:buNone/>
            </a:pPr>
            <a:r>
              <a:rPr lang="en-US" dirty="0"/>
              <a:t>The figure was produced using </a:t>
            </a:r>
            <a:r>
              <a:rPr lang="en-US" dirty="0" err="1"/>
              <a:t>Servier</a:t>
            </a:r>
            <a:r>
              <a:rPr lang="en-US" dirty="0"/>
              <a:t> Medical Art: </a:t>
            </a:r>
            <a:r>
              <a:rPr lang="en-US" dirty="0">
                <a:hlinkClick r:id="rId3"/>
              </a:rPr>
              <a:t>http://www.servier.com/Smart/ImageBank.aspx?id=729</a:t>
            </a:r>
            <a:r>
              <a:rPr lang="en-US" dirty="0"/>
              <a:t>.</a:t>
            </a:r>
          </a:p>
          <a:p>
            <a:endParaRPr lang="en-US" b="1" dirty="0"/>
          </a:p>
          <a:p>
            <a:pPr marL="0" indent="0">
              <a:buNone/>
            </a:pPr>
            <a:r>
              <a:rPr lang="en-US" b="1" dirty="0"/>
              <a:t>Copyright</a:t>
            </a:r>
          </a:p>
          <a:p>
            <a:pPr marL="0" indent="0">
              <a:buNone/>
            </a:pPr>
            <a:r>
              <a:rPr lang="en-US" dirty="0"/>
              <a:t>Gore MO and McGuire DK</a:t>
            </a:r>
            <a:r>
              <a:rPr lang="en-US" i="1" dirty="0"/>
              <a:t>. </a:t>
            </a:r>
            <a:r>
              <a:rPr lang="en-US" i="1" dirty="0" err="1"/>
              <a:t>Eur</a:t>
            </a:r>
            <a:r>
              <a:rPr lang="en-US" i="1" dirty="0"/>
              <a:t> Heart J</a:t>
            </a:r>
            <a:r>
              <a:rPr lang="en-US" dirty="0"/>
              <a:t> 2011;32:1832. Figure 1 </a:t>
            </a:r>
          </a:p>
          <a:p>
            <a:endParaRPr lang="en-GB" dirty="0"/>
          </a:p>
          <a:p>
            <a:endParaRPr lang="en-GB" dirty="0"/>
          </a:p>
        </p:txBody>
      </p:sp>
      <p:sp>
        <p:nvSpPr>
          <p:cNvPr id="4" name="Slide Number Placeholder 3"/>
          <p:cNvSpPr>
            <a:spLocks noGrp="1"/>
          </p:cNvSpPr>
          <p:nvPr>
            <p:ph type="sldNum" sz="quarter" idx="10"/>
          </p:nvPr>
        </p:nvSpPr>
        <p:spPr/>
        <p:txBody>
          <a:bodyPr/>
          <a:lstStyle/>
          <a:p>
            <a:fld id="{17C4EF32-F5A4-4763-8409-3C7C3FAE0618}" type="slidenum">
              <a:rPr lang="en-GB" smtClean="0"/>
              <a:t>26</a:t>
            </a:fld>
            <a:endParaRPr lang="en-GB"/>
          </a:p>
        </p:txBody>
      </p:sp>
    </p:spTree>
    <p:extLst>
      <p:ext uri="{BB962C8B-B14F-4D97-AF65-F5344CB8AC3E}">
        <p14:creationId xmlns:p14="http://schemas.microsoft.com/office/powerpoint/2010/main" val="189176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439738"/>
            <a:ext cx="4543425" cy="3408362"/>
          </a:xfrm>
        </p:spPr>
      </p:sp>
      <p:sp>
        <p:nvSpPr>
          <p:cNvPr id="3" name="Notes Placeholder 2"/>
          <p:cNvSpPr>
            <a:spLocks noGrp="1"/>
          </p:cNvSpPr>
          <p:nvPr>
            <p:ph type="body" idx="1"/>
          </p:nvPr>
        </p:nvSpPr>
        <p:spPr/>
        <p:txBody>
          <a:bodyPr/>
          <a:lstStyle/>
          <a:p>
            <a:pPr marL="0" indent="0">
              <a:buNone/>
            </a:pPr>
            <a:r>
              <a:rPr lang="en-GB" b="1" dirty="0"/>
              <a:t>Notes</a:t>
            </a:r>
          </a:p>
          <a:p>
            <a:pPr marL="172993" indent="-172993"/>
            <a:r>
              <a:rPr lang="en-GB" dirty="0"/>
              <a:t>PPAR activation regulates the expression of multiple target genes involved in glucose homeostasis, fatty acid oxidation and lipid metabolism</a:t>
            </a:r>
            <a:endParaRPr lang="en-GB" baseline="30000" dirty="0"/>
          </a:p>
          <a:p>
            <a:pPr marL="172993" indent="-172993"/>
            <a:r>
              <a:rPr lang="en-GB" dirty="0"/>
              <a:t>In addition to improving glucose control and insulin sensitivity, TZDs reduce concentrations of </a:t>
            </a:r>
            <a:r>
              <a:rPr lang="en-GB" dirty="0" err="1"/>
              <a:t>atherogenic</a:t>
            </a:r>
            <a:r>
              <a:rPr lang="en-GB" dirty="0"/>
              <a:t> lipoproteins and decrease inflammatory mediators</a:t>
            </a:r>
            <a:endParaRPr lang="en-GB" baseline="30000" dirty="0"/>
          </a:p>
          <a:p>
            <a:endParaRPr lang="en-GB" dirty="0"/>
          </a:p>
          <a:p>
            <a:pPr marL="0" indent="0">
              <a:buNone/>
            </a:pPr>
            <a:r>
              <a:rPr lang="en-GB" b="1" dirty="0"/>
              <a:t>Abbreviations</a:t>
            </a:r>
          </a:p>
          <a:p>
            <a:pPr marL="0" indent="0">
              <a:buNone/>
            </a:pPr>
            <a:r>
              <a:rPr lang="en-GB" dirty="0"/>
              <a:t>PPAR, peroxisome proliferator-activated receptor; </a:t>
            </a:r>
            <a:r>
              <a:rPr lang="it-IT" dirty="0"/>
              <a:t>TZD, thiazolidinedione</a:t>
            </a:r>
          </a:p>
          <a:p>
            <a:endParaRPr lang="it-IT" dirty="0"/>
          </a:p>
          <a:p>
            <a:pPr marL="0" indent="0">
              <a:buNone/>
            </a:pPr>
            <a:r>
              <a:rPr lang="it-IT" b="1" dirty="0"/>
              <a:t>Copyright</a:t>
            </a:r>
          </a:p>
          <a:p>
            <a:pPr marL="0" marR="0" indent="0" algn="l" defTabSz="457200" rtl="0" eaLnBrk="1" fontAlgn="auto" latinLnBrk="0" hangingPunct="1">
              <a:lnSpc>
                <a:spcPct val="100000"/>
              </a:lnSpc>
              <a:spcBef>
                <a:spcPct val="0"/>
              </a:spcBef>
              <a:spcAft>
                <a:spcPct val="0"/>
              </a:spcAft>
              <a:buClrTx/>
              <a:buSzTx/>
              <a:buFont typeface="Arial" panose="020B0604020202020204" pitchFamily="34" charset="0"/>
              <a:buNone/>
              <a:defRPr/>
            </a:pPr>
            <a:r>
              <a:rPr lang="pt-BR" dirty="0"/>
              <a:t>Adapted from </a:t>
            </a:r>
            <a:r>
              <a:rPr lang="en-GB" dirty="0"/>
              <a:t>Bailey CJ &amp; </a:t>
            </a:r>
            <a:r>
              <a:rPr lang="en-GB" dirty="0" err="1"/>
              <a:t>Feher</a:t>
            </a:r>
            <a:r>
              <a:rPr lang="en-GB" dirty="0"/>
              <a:t> MD. Therapies for diabetes including oral agents and insulins</a:t>
            </a:r>
            <a:r>
              <a:rPr lang="en-GB" i="1" dirty="0"/>
              <a:t>. Sherborne Gibbs Limited</a:t>
            </a:r>
            <a:r>
              <a:rPr lang="en-GB" dirty="0"/>
              <a:t>, 2004.</a:t>
            </a:r>
            <a:r>
              <a:rPr lang="en-GB" baseline="0" dirty="0"/>
              <a:t> </a:t>
            </a:r>
            <a:r>
              <a:rPr lang="en-US" dirty="0"/>
              <a:t>Figure 7.5 </a:t>
            </a:r>
            <a:endParaRPr lang="it-IT" b="1" dirty="0"/>
          </a:p>
        </p:txBody>
      </p:sp>
      <p:sp>
        <p:nvSpPr>
          <p:cNvPr id="4" name="Slide Number Placeholder 3"/>
          <p:cNvSpPr>
            <a:spLocks noGrp="1"/>
          </p:cNvSpPr>
          <p:nvPr>
            <p:ph type="sldNum" sz="quarter" idx="10"/>
          </p:nvPr>
        </p:nvSpPr>
        <p:spPr/>
        <p:txBody>
          <a:bodyPr/>
          <a:lstStyle/>
          <a:p>
            <a:fld id="{17C4EF32-F5A4-4763-8409-3C7C3FAE0618}" type="slidenum">
              <a:rPr lang="en-GB" smtClean="0">
                <a:solidFill>
                  <a:prstClr val="black"/>
                </a:solidFill>
              </a:rPr>
              <a:t>28</a:t>
            </a:fld>
            <a:endParaRPr lang="en-GB">
              <a:solidFill>
                <a:prstClr val="black"/>
              </a:solidFill>
            </a:endParaRPr>
          </a:p>
        </p:txBody>
      </p:sp>
    </p:spTree>
    <p:extLst>
      <p:ext uri="{BB962C8B-B14F-4D97-AF65-F5344CB8AC3E}">
        <p14:creationId xmlns:p14="http://schemas.microsoft.com/office/powerpoint/2010/main" val="1326779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75ED0A-E718-BA45-A87A-A6ACBA5847C0}" type="slidenum">
              <a:rPr lang="en-US" smtClean="0"/>
              <a:t>30</a:t>
            </a:fld>
            <a:endParaRPr lang="en-US" dirty="0"/>
          </a:p>
        </p:txBody>
      </p:sp>
    </p:spTree>
    <p:extLst>
      <p:ext uri="{BB962C8B-B14F-4D97-AF65-F5344CB8AC3E}">
        <p14:creationId xmlns:p14="http://schemas.microsoft.com/office/powerpoint/2010/main" val="404029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404813"/>
            <a:ext cx="4187825" cy="3140075"/>
          </a:xfrm>
        </p:spPr>
      </p:sp>
      <p:sp>
        <p:nvSpPr>
          <p:cNvPr id="3" name="Notes Placeholder 2"/>
          <p:cNvSpPr>
            <a:spLocks noGrp="1"/>
          </p:cNvSpPr>
          <p:nvPr>
            <p:ph type="body" idx="1"/>
          </p:nvPr>
        </p:nvSpPr>
        <p:spPr/>
        <p:txBody>
          <a:bodyPr/>
          <a:lstStyle/>
          <a:p>
            <a:pPr marL="0" indent="0">
              <a:buNone/>
            </a:pPr>
            <a:endParaRPr lang="en-GB" b="0" dirty="0"/>
          </a:p>
        </p:txBody>
      </p:sp>
      <p:sp>
        <p:nvSpPr>
          <p:cNvPr id="4" name="Slide Number Placeholder 3"/>
          <p:cNvSpPr>
            <a:spLocks noGrp="1"/>
          </p:cNvSpPr>
          <p:nvPr>
            <p:ph type="sldNum" sz="quarter" idx="10"/>
          </p:nvPr>
        </p:nvSpPr>
        <p:spPr/>
        <p:txBody>
          <a:bodyPr/>
          <a:lstStyle/>
          <a:p>
            <a:fld id="{CD75ED0A-E718-BA45-A87A-A6ACBA5847C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955023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A65B3-F3AE-3B4F-9450-0B19368C366F}" type="slidenum">
              <a:rPr lang="en-ZA"/>
              <a:pPr/>
              <a:t>36</a:t>
            </a:fld>
            <a:endParaRPr lang="en-ZA"/>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a:xfrm>
            <a:off x="914400" y="4343400"/>
            <a:ext cx="5029200" cy="4114800"/>
          </a:xfrm>
        </p:spPr>
        <p:txBody>
          <a:bodyPr/>
          <a:lstStyle/>
          <a:p>
            <a:endParaRPr lang="en-ZA"/>
          </a:p>
        </p:txBody>
      </p:sp>
    </p:spTree>
    <p:extLst>
      <p:ext uri="{BB962C8B-B14F-4D97-AF65-F5344CB8AC3E}">
        <p14:creationId xmlns:p14="http://schemas.microsoft.com/office/powerpoint/2010/main" val="2898226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eaLnBrk="1" fontAlgn="auto" hangingPunct="1">
              <a:spcBef>
                <a:spcPts val="0"/>
              </a:spcBef>
              <a:spcAft>
                <a:spcPts val="0"/>
              </a:spcAft>
              <a:defRPr/>
            </a:pP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095E70-43D7-4671-A82F-BEEFF3A32C6E}"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E7F0A06D-4DD7-45E6-AD0D-0548EF6FD3D9}"/>
              </a:ext>
            </a:extLst>
          </p:cNvPr>
          <p:cNvSpPr/>
          <p:nvPr/>
        </p:nvSpPr>
        <p:spPr>
          <a:xfrm>
            <a:off x="-4052591" y="2490342"/>
            <a:ext cx="3799840" cy="807023"/>
          </a:xfrm>
          <a:prstGeom prst="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fr-FR" sz="1333" b="1" i="0" u="none" strike="noStrike" kern="1200" cap="none" spc="0" normalizeH="0" baseline="0" noProof="0" dirty="0">
                <a:ln>
                  <a:noFill/>
                </a:ln>
                <a:solidFill>
                  <a:srgbClr val="001965"/>
                </a:solidFill>
                <a:effectLst/>
                <a:uLnTx/>
                <a:uFillTx/>
                <a:latin typeface="Verdana"/>
                <a:ea typeface="+mn-ea"/>
                <a:cs typeface="+mn-cs"/>
              </a:rPr>
              <a:t>García-Pérez LE et al. </a:t>
            </a:r>
            <a:r>
              <a:rPr kumimoji="0" lang="fr-FR" sz="1333" b="1" i="1" u="none" strike="noStrike" kern="1200" cap="none" spc="0" normalizeH="0" baseline="0" noProof="0" dirty="0">
                <a:ln>
                  <a:noFill/>
                </a:ln>
                <a:solidFill>
                  <a:srgbClr val="001965"/>
                </a:solidFill>
                <a:effectLst/>
                <a:uLnTx/>
                <a:uFillTx/>
                <a:latin typeface="Verdana"/>
                <a:ea typeface="+mn-ea"/>
                <a:cs typeface="+mn-cs"/>
              </a:rPr>
              <a:t>Diabetes Ther. </a:t>
            </a:r>
            <a:r>
              <a:rPr kumimoji="0" lang="fr-FR" sz="1333" b="1" i="0" u="none" strike="noStrike" kern="1200" cap="none" spc="0" normalizeH="0" baseline="0" noProof="0" dirty="0">
                <a:ln>
                  <a:noFill/>
                </a:ln>
                <a:solidFill>
                  <a:srgbClr val="001965"/>
                </a:solidFill>
                <a:effectLst/>
                <a:uLnTx/>
                <a:uFillTx/>
                <a:latin typeface="Verdana"/>
                <a:ea typeface="+mn-ea"/>
                <a:cs typeface="+mn-cs"/>
              </a:rPr>
              <a:t>2013;4: pg 180, 182, 185.</a:t>
            </a:r>
          </a:p>
        </p:txBody>
      </p:sp>
      <p:sp>
        <p:nvSpPr>
          <p:cNvPr id="6" name="Rectangle: Rounded Corners 5">
            <a:extLst>
              <a:ext uri="{FF2B5EF4-FFF2-40B4-BE49-F238E27FC236}">
                <a16:creationId xmlns:a16="http://schemas.microsoft.com/office/drawing/2014/main" id="{6F9820D2-1BBD-4C25-8EDF-D10AD32FBE5C}"/>
              </a:ext>
            </a:extLst>
          </p:cNvPr>
          <p:cNvSpPr/>
          <p:nvPr/>
        </p:nvSpPr>
        <p:spPr>
          <a:xfrm>
            <a:off x="6571322" y="2133238"/>
            <a:ext cx="2776396" cy="1105623"/>
          </a:xfrm>
          <a:prstGeom prst="round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1965"/>
                </a:solidFill>
                <a:effectLst/>
                <a:uLnTx/>
                <a:uFillTx/>
                <a:latin typeface="Verdana"/>
                <a:ea typeface="+mn-ea"/>
                <a:cs typeface="+mn-cs"/>
              </a:rPr>
              <a:t>Core science deck:</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333" b="1" i="0" u="none" strike="noStrike" kern="1200" cap="none" spc="0" normalizeH="0" baseline="0" noProof="0" dirty="0">
                <a:ln>
                  <a:noFill/>
                </a:ln>
                <a:solidFill>
                  <a:srgbClr val="001965"/>
                </a:solidFill>
                <a:effectLst/>
                <a:uLnTx/>
                <a:uFillTx/>
                <a:latin typeface="Verdana"/>
                <a:ea typeface="+mn-ea"/>
                <a:cs typeface="+mn-cs"/>
              </a:rPr>
              <a:t>Slide 17</a:t>
            </a:r>
            <a:endParaRPr kumimoji="0" lang="en-GB" sz="1333" b="1" i="0" u="none" strike="noStrike" kern="1200" cap="none" spc="0" normalizeH="0" baseline="0" noProof="0" dirty="0">
              <a:ln>
                <a:noFill/>
              </a:ln>
              <a:solidFill>
                <a:srgbClr val="001965"/>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D28F08F2-1350-412C-AA31-480FDD2C51F2}"/>
              </a:ext>
            </a:extLst>
          </p:cNvPr>
          <p:cNvSpPr/>
          <p:nvPr/>
        </p:nvSpPr>
        <p:spPr>
          <a:xfrm>
            <a:off x="-4052591" y="3646802"/>
            <a:ext cx="3799840" cy="807023"/>
          </a:xfrm>
          <a:prstGeom prst="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da-DK" sz="1333" b="1" i="0" u="none" strike="noStrike" kern="1200" cap="none" spc="0" normalizeH="0" baseline="0" noProof="0" dirty="0">
                <a:ln>
                  <a:noFill/>
                </a:ln>
                <a:solidFill>
                  <a:srgbClr val="001965"/>
                </a:solidFill>
                <a:effectLst/>
                <a:uLnTx/>
                <a:uFillTx/>
                <a:latin typeface="Verdana"/>
                <a:ea typeface="+mn-ea"/>
                <a:cs typeface="+mn-cs"/>
              </a:rPr>
              <a:t>Carls G et al. </a:t>
            </a:r>
            <a:r>
              <a:rPr kumimoji="0" lang="da-DK" sz="1333" b="1" i="1" u="none" strike="noStrike" kern="1200" cap="none" spc="0" normalizeH="0" baseline="0" noProof="0" dirty="0">
                <a:ln>
                  <a:noFill/>
                </a:ln>
                <a:solidFill>
                  <a:srgbClr val="001965"/>
                </a:solidFill>
                <a:effectLst/>
                <a:uLnTx/>
                <a:uFillTx/>
                <a:latin typeface="Verdana"/>
                <a:ea typeface="+mn-ea"/>
                <a:cs typeface="+mn-cs"/>
              </a:rPr>
              <a:t>Diabetes Ther. </a:t>
            </a:r>
            <a:r>
              <a:rPr kumimoji="0" lang="da-DK" sz="1333" b="1" i="0" u="none" strike="noStrike" kern="1200" cap="none" spc="0" normalizeH="0" baseline="0" noProof="0" dirty="0">
                <a:ln>
                  <a:noFill/>
                </a:ln>
                <a:solidFill>
                  <a:srgbClr val="001965"/>
                </a:solidFill>
                <a:effectLst/>
                <a:uLnTx/>
                <a:uFillTx/>
                <a:latin typeface="Verdana"/>
                <a:ea typeface="+mn-ea"/>
                <a:cs typeface="+mn-cs"/>
              </a:rPr>
              <a:t>2017;8: pg 871.</a:t>
            </a:r>
          </a:p>
        </p:txBody>
      </p:sp>
      <p:sp>
        <p:nvSpPr>
          <p:cNvPr id="8" name="Rectangle 7">
            <a:extLst>
              <a:ext uri="{FF2B5EF4-FFF2-40B4-BE49-F238E27FC236}">
                <a16:creationId xmlns:a16="http://schemas.microsoft.com/office/drawing/2014/main" id="{0DE08389-C30D-4D00-A3A7-D35A3E17865D}"/>
              </a:ext>
            </a:extLst>
          </p:cNvPr>
          <p:cNvSpPr/>
          <p:nvPr/>
        </p:nvSpPr>
        <p:spPr>
          <a:xfrm>
            <a:off x="-4052591" y="1375882"/>
            <a:ext cx="3799840" cy="807023"/>
          </a:xfrm>
          <a:prstGeom prst="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srgbClr val="001965"/>
                </a:solidFill>
                <a:effectLst/>
                <a:uLnTx/>
                <a:uFillTx/>
                <a:latin typeface="Verdana"/>
                <a:ea typeface="+mn-ea"/>
                <a:cs typeface="+mn-cs"/>
              </a:rPr>
              <a:t>Ross SA. </a:t>
            </a:r>
            <a:r>
              <a:rPr kumimoji="0" lang="en-CA" sz="1333" b="1" i="1" u="none" strike="noStrike" kern="1200" cap="none" spc="0" normalizeH="0" baseline="0" noProof="0" dirty="0">
                <a:ln>
                  <a:noFill/>
                </a:ln>
                <a:solidFill>
                  <a:srgbClr val="001965"/>
                </a:solidFill>
                <a:effectLst/>
                <a:uLnTx/>
                <a:uFillTx/>
                <a:latin typeface="Verdana"/>
                <a:ea typeface="+mn-ea"/>
                <a:cs typeface="+mn-cs"/>
              </a:rPr>
              <a:t>Am J Med. </a:t>
            </a:r>
            <a:r>
              <a:rPr kumimoji="0" lang="en-CA" sz="1333" b="1" i="0" u="none" strike="noStrike" kern="1200" cap="none" spc="0" normalizeH="0" baseline="0" noProof="0" dirty="0">
                <a:ln>
                  <a:noFill/>
                </a:ln>
                <a:solidFill>
                  <a:srgbClr val="001965"/>
                </a:solidFill>
                <a:effectLst/>
                <a:uLnTx/>
                <a:uFillTx/>
                <a:latin typeface="Verdana"/>
                <a:ea typeface="+mn-ea"/>
                <a:cs typeface="+mn-cs"/>
              </a:rPr>
              <a:t>2013;126:</a:t>
            </a:r>
            <a:br>
              <a:rPr kumimoji="0" lang="en-CA" sz="1333" b="1" i="0" u="none" strike="noStrike" kern="1200" cap="none" spc="0" normalizeH="0" baseline="0" noProof="0" dirty="0">
                <a:ln>
                  <a:noFill/>
                </a:ln>
                <a:solidFill>
                  <a:srgbClr val="001965"/>
                </a:solidFill>
                <a:effectLst/>
                <a:uLnTx/>
                <a:uFillTx/>
                <a:latin typeface="Verdana"/>
                <a:ea typeface="+mn-ea"/>
                <a:cs typeface="+mn-cs"/>
              </a:rPr>
            </a:br>
            <a:r>
              <a:rPr kumimoji="0" lang="en-CA" sz="1333" b="1" i="0" u="none" strike="noStrike" kern="1200" cap="none" spc="0" normalizeH="0" baseline="0" noProof="0" dirty="0">
                <a:ln>
                  <a:noFill/>
                </a:ln>
                <a:solidFill>
                  <a:srgbClr val="001965"/>
                </a:solidFill>
                <a:effectLst/>
                <a:uLnTx/>
                <a:uFillTx/>
                <a:latin typeface="Verdana"/>
                <a:ea typeface="+mn-ea"/>
                <a:cs typeface="+mn-cs"/>
              </a:rPr>
              <a:t>S39.</a:t>
            </a:r>
            <a:endParaRPr kumimoji="0" lang="en-CA" sz="1333" b="1" i="1" u="none" strike="noStrike" kern="1200" cap="none" spc="0" normalizeH="0" baseline="0" noProof="0" dirty="0">
              <a:ln>
                <a:noFill/>
              </a:ln>
              <a:solidFill>
                <a:srgbClr val="001965"/>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AEAE2432-E2BF-480E-A086-53E87AB8BEF2}"/>
              </a:ext>
            </a:extLst>
          </p:cNvPr>
          <p:cNvSpPr/>
          <p:nvPr/>
        </p:nvSpPr>
        <p:spPr>
          <a:xfrm>
            <a:off x="-4081198" y="4803262"/>
            <a:ext cx="3799840" cy="807023"/>
          </a:xfrm>
          <a:prstGeom prst="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da-DK" sz="1333" b="1" i="0" u="none" strike="noStrike" kern="1200" cap="none" spc="0" normalizeH="0" baseline="0" noProof="0" dirty="0">
                <a:ln>
                  <a:noFill/>
                </a:ln>
                <a:solidFill>
                  <a:srgbClr val="001965"/>
                </a:solidFill>
                <a:effectLst/>
                <a:uLnTx/>
                <a:uFillTx/>
                <a:latin typeface="Verdana"/>
                <a:ea typeface="+mn-ea"/>
                <a:cs typeface="+mn-cs"/>
              </a:rPr>
              <a:t>Farr et al. Adv Ther. 2014 Dec;31(12):1287-305</a:t>
            </a:r>
          </a:p>
        </p:txBody>
      </p:sp>
      <p:sp>
        <p:nvSpPr>
          <p:cNvPr id="10" name="Rectangle 9">
            <a:extLst>
              <a:ext uri="{FF2B5EF4-FFF2-40B4-BE49-F238E27FC236}">
                <a16:creationId xmlns:a16="http://schemas.microsoft.com/office/drawing/2014/main" id="{EA2D44D8-AF7D-4D61-B271-68643C354807}"/>
              </a:ext>
            </a:extLst>
          </p:cNvPr>
          <p:cNvSpPr/>
          <p:nvPr/>
        </p:nvSpPr>
        <p:spPr>
          <a:xfrm>
            <a:off x="-4081198" y="5959722"/>
            <a:ext cx="3799840" cy="807023"/>
          </a:xfrm>
          <a:prstGeom prst="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da-DK" sz="1333" b="1" i="0" u="none" strike="noStrike" kern="1200" cap="none" spc="0" normalizeH="0" baseline="0" noProof="0" dirty="0">
                <a:ln>
                  <a:noFill/>
                </a:ln>
                <a:solidFill>
                  <a:srgbClr val="001965"/>
                </a:solidFill>
                <a:effectLst/>
                <a:uLnTx/>
                <a:uFillTx/>
                <a:latin typeface="Verdana"/>
                <a:ea typeface="+mn-ea"/>
                <a:cs typeface="+mn-cs"/>
              </a:rPr>
              <a:t>Nakar S, et al. J Diabetes Complications. 2007; 21:220-226</a:t>
            </a:r>
          </a:p>
        </p:txBody>
      </p:sp>
      <p:sp>
        <p:nvSpPr>
          <p:cNvPr id="11" name="Rectangle 10">
            <a:extLst>
              <a:ext uri="{FF2B5EF4-FFF2-40B4-BE49-F238E27FC236}">
                <a16:creationId xmlns:a16="http://schemas.microsoft.com/office/drawing/2014/main" id="{69837C0E-0DEE-4738-A5AF-703D831E278F}"/>
              </a:ext>
            </a:extLst>
          </p:cNvPr>
          <p:cNvSpPr/>
          <p:nvPr/>
        </p:nvSpPr>
        <p:spPr>
          <a:xfrm>
            <a:off x="-4081198" y="261474"/>
            <a:ext cx="3799840" cy="807023"/>
          </a:xfrm>
          <a:prstGeom prst="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srgbClr val="001965"/>
                </a:solidFill>
                <a:effectLst/>
                <a:uLnTx/>
                <a:uFillTx/>
                <a:latin typeface="Verdana"/>
                <a:ea typeface="+mn-ea"/>
                <a:cs typeface="+mn-cs"/>
              </a:rPr>
              <a:t>Petznick AM, et al. J Am Osteopath Assoc. 2013;113 (Suppl 2):S6-S16</a:t>
            </a:r>
            <a:endParaRPr kumimoji="0" lang="en-CA" sz="1333" b="1" i="1" u="none" strike="noStrike" kern="1200" cap="none" spc="0" normalizeH="0" baseline="0" noProof="0" dirty="0">
              <a:ln>
                <a:noFill/>
              </a:ln>
              <a:solidFill>
                <a:srgbClr val="001965"/>
              </a:solidFill>
              <a:effectLst/>
              <a:uLnTx/>
              <a:uFillTx/>
              <a:latin typeface="Verdana"/>
              <a:ea typeface="+mn-ea"/>
              <a:cs typeface="+mn-cs"/>
            </a:endParaRPr>
          </a:p>
        </p:txBody>
      </p:sp>
      <p:sp>
        <p:nvSpPr>
          <p:cNvPr id="12" name="Rectangle 11">
            <a:extLst>
              <a:ext uri="{FF2B5EF4-FFF2-40B4-BE49-F238E27FC236}">
                <a16:creationId xmlns:a16="http://schemas.microsoft.com/office/drawing/2014/main" id="{ECD1B395-74E2-4AE8-8853-08CFD47F1873}"/>
              </a:ext>
            </a:extLst>
          </p:cNvPr>
          <p:cNvSpPr/>
          <p:nvPr/>
        </p:nvSpPr>
        <p:spPr>
          <a:xfrm>
            <a:off x="-4081198" y="7116182"/>
            <a:ext cx="3799840" cy="807023"/>
          </a:xfrm>
          <a:prstGeom prst="rect">
            <a:avLst/>
          </a:prstGeom>
          <a:solidFill>
            <a:srgbClr val="F385E3"/>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CA" sz="1333" b="1" i="0" u="none" strike="noStrike" kern="1200" cap="none" spc="0" normalizeH="0" baseline="0" noProof="0" dirty="0">
                <a:ln>
                  <a:noFill/>
                </a:ln>
                <a:solidFill>
                  <a:srgbClr val="001965"/>
                </a:solidFill>
                <a:effectLst/>
                <a:uLnTx/>
                <a:uFillTx/>
                <a:latin typeface="Verdana"/>
                <a:ea typeface="+mn-ea"/>
                <a:cs typeface="+mn-cs"/>
              </a:rPr>
              <a:t>Polonsky WH et al. Diab Care. 2005;28:2543-2545</a:t>
            </a:r>
            <a:endParaRPr kumimoji="0" lang="en-CA" sz="1333" b="1" i="1"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51353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2AAF34-12CB-7042-8FFD-636B4BCE040C}" type="slidenum">
              <a:rPr lang="en-ZA"/>
              <a:pPr>
                <a:defRPr/>
              </a:pPr>
              <a:t>9</a:t>
            </a:fld>
            <a:endParaRPr lang="en-ZA"/>
          </a:p>
        </p:txBody>
      </p:sp>
      <p:sp>
        <p:nvSpPr>
          <p:cNvPr id="125954" name="Rectangle 2"/>
          <p:cNvSpPr>
            <a:spLocks noGrp="1" noRot="1" noChangeAspect="1" noChangeArrowheads="1" noTextEdit="1"/>
          </p:cNvSpPr>
          <p:nvPr>
            <p:ph type="sldImg"/>
          </p:nvPr>
        </p:nvSpPr>
        <p:spPr>
          <a:xfrm>
            <a:off x="681038" y="723900"/>
            <a:ext cx="5511800" cy="4133850"/>
          </a:xfrm>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a:xfrm>
            <a:off x="593725" y="5086350"/>
            <a:ext cx="5738813" cy="4114800"/>
          </a:xfrm>
        </p:spPr>
        <p:txBody>
          <a:bodyPr/>
          <a:lstStyle/>
          <a:p>
            <a:pPr marL="158750" indent="-158750" eaLnBrk="1" hangingPunct="1">
              <a:defRPr/>
            </a:pPr>
            <a:r>
              <a:rPr lang="en-GB" dirty="0">
                <a:cs typeface="+mn-cs"/>
              </a:rPr>
              <a:t>Treatment for T2DM needs to be target driven and intensified as the disease progresses.</a:t>
            </a:r>
          </a:p>
          <a:p>
            <a:pPr marL="158750" indent="-158750" eaLnBrk="1" hangingPunct="1">
              <a:defRPr/>
            </a:pPr>
            <a:r>
              <a:rPr lang="en-GB" dirty="0">
                <a:cs typeface="+mn-cs"/>
              </a:rPr>
              <a:t>The stepwise strategy, which begins with lifestyle modification followed by oral agents and then insulin therapy, is frequently applied at a slow pace with long delays between steps.</a:t>
            </a:r>
          </a:p>
          <a:p>
            <a:pPr marL="158750" indent="-158750" eaLnBrk="1" hangingPunct="1">
              <a:defRPr/>
            </a:pPr>
            <a:r>
              <a:rPr lang="en-GB" dirty="0">
                <a:cs typeface="+mn-cs"/>
              </a:rPr>
              <a:t>Insulin treatment strategies should be used earlier to achieve and sustain HbA</a:t>
            </a:r>
            <a:r>
              <a:rPr lang="en-GB" baseline="-25000" dirty="0">
                <a:cs typeface="+mn-cs"/>
              </a:rPr>
              <a:t>1c </a:t>
            </a:r>
            <a:r>
              <a:rPr lang="en-GB" dirty="0">
                <a:cs typeface="+mn-cs"/>
              </a:rPr>
              <a:t>&lt;7%.</a:t>
            </a:r>
          </a:p>
          <a:p>
            <a:pPr marL="158750" indent="-158750" eaLnBrk="1" hangingPunct="1">
              <a:defRPr/>
            </a:pPr>
            <a:endParaRPr lang="en-GB" dirty="0">
              <a:cs typeface="+mn-cs"/>
            </a:endParaRPr>
          </a:p>
          <a:p>
            <a:pPr marL="158750" indent="-158750" eaLnBrk="1" hangingPunct="1">
              <a:defRPr/>
            </a:pPr>
            <a:endParaRPr lang="en-GB" dirty="0">
              <a:cs typeface="+mn-cs"/>
            </a:endParaRPr>
          </a:p>
          <a:p>
            <a:pPr marL="158750" indent="-158750" eaLnBrk="1" hangingPunct="1">
              <a:defRPr/>
            </a:pPr>
            <a:endParaRPr lang="en-GB" dirty="0">
              <a:cs typeface="+mn-cs"/>
            </a:endParaRPr>
          </a:p>
          <a:p>
            <a:pPr marL="158750" indent="-158750">
              <a:spcBef>
                <a:spcPct val="20000"/>
              </a:spcBef>
              <a:defRPr/>
            </a:pPr>
            <a:r>
              <a:rPr lang="en-GB" sz="800" dirty="0">
                <a:cs typeface="+mn-cs"/>
              </a:rPr>
              <a:t>Riddle M. Endo </a:t>
            </a:r>
            <a:r>
              <a:rPr lang="en-GB" sz="800" dirty="0" err="1">
                <a:cs typeface="+mn-cs"/>
              </a:rPr>
              <a:t>Metab</a:t>
            </a:r>
            <a:r>
              <a:rPr lang="en-GB" sz="800" dirty="0">
                <a:cs typeface="+mn-cs"/>
              </a:rPr>
              <a:t> Clin NA 1997;26:659―77.</a:t>
            </a:r>
          </a:p>
          <a:p>
            <a:pPr marL="158750" indent="-158750">
              <a:spcBef>
                <a:spcPct val="20000"/>
              </a:spcBef>
              <a:defRPr/>
            </a:pPr>
            <a:r>
              <a:rPr lang="en-GB" sz="800" dirty="0">
                <a:cs typeface="+mn-cs"/>
              </a:rPr>
              <a:t>Riddle M. Am J Med 2004;116:35―95.</a:t>
            </a:r>
          </a:p>
          <a:p>
            <a:pPr marL="158750" indent="-158750" eaLnBrk="1" hangingPunct="1">
              <a:defRPr/>
            </a:pPr>
            <a:endParaRPr lang="en-GB" sz="800" dirty="0">
              <a:cs typeface="+mn-cs"/>
            </a:endParaRPr>
          </a:p>
          <a:p>
            <a:pPr marL="158750" indent="-158750" eaLnBrk="1" hangingPunct="1">
              <a:defRPr/>
            </a:pPr>
            <a:endParaRPr lang="en-GB" sz="800" dirty="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52A7F-8C35-4765-8BEE-EDB2B5E9D4ED}"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2715692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42773-5E4D-4A39-A449-F58911285471}"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3237223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a:t>Miccoli R, Penno G, Del Prato S. Multidrug Treatment of Type 2 Diabetes A challenge for compliance. </a:t>
            </a:r>
            <a:r>
              <a:rPr lang="en-CA" altLang="en-US" i="1"/>
              <a:t>Diabetes Care. </a:t>
            </a:r>
            <a:r>
              <a:rPr lang="en-CA" altLang="en-US"/>
              <a:t>2011;34(Supplement 2):S231-S235.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37B24-323A-40ED-A11D-D88AB0833E5A}" type="slidenum">
              <a:rPr kumimoji="0" lang="en-CA" sz="9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246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3CE5C7-47BB-49AE-BA49-7231E23E5211}"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5609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78DD1-04FC-4CBA-A4F2-15066FDE0619}"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4068598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CA" altLang="en-US"/>
              <a:t>Osterberg, L., &amp; Blaschke, T. Adherence to medication. </a:t>
            </a:r>
            <a:r>
              <a:rPr lang="en-CA" altLang="en-US" i="1"/>
              <a:t>New England Journal of Medicine</a:t>
            </a:r>
            <a:r>
              <a:rPr lang="en-CA" altLang="en-US"/>
              <a:t> 2005:</a:t>
            </a:r>
            <a:r>
              <a:rPr lang="en-CA" altLang="en-US" i="1"/>
              <a:t>353</a:t>
            </a:r>
            <a:r>
              <a:rPr lang="en-CA" altLang="en-US"/>
              <a:t>(5);487-497. </a:t>
            </a:r>
          </a:p>
          <a:p>
            <a:pPr eaLnBrk="1" hangingPunct="1">
              <a:spcBef>
                <a:spcPct val="0"/>
              </a:spcBef>
            </a:pPr>
            <a:r>
              <a:rPr lang="en-CA" altLang="en-US"/>
              <a:t>Claxton, AJ, Cramer J, Pierce, C. A systematic review of the associations between dose regimens and medication compliance. </a:t>
            </a:r>
            <a:r>
              <a:rPr lang="en-CA" altLang="en-US" i="1"/>
              <a:t>Clinical therapeutics</a:t>
            </a:r>
            <a:r>
              <a:rPr lang="en-CA" altLang="en-US"/>
              <a:t> 2001:23(8);1296-1310. </a:t>
            </a:r>
          </a:p>
          <a:p>
            <a:pPr eaLnBrk="1" hangingPunct="1">
              <a:spcBef>
                <a:spcPct val="0"/>
              </a:spcBef>
            </a:pPr>
            <a:endParaRPr lang="en-CA" altLang="en-US"/>
          </a:p>
          <a:p>
            <a:pPr eaLnBrk="1" hangingPunct="1">
              <a:spcBef>
                <a:spcPct val="0"/>
              </a:spcBef>
            </a:pPr>
            <a:r>
              <a:rPr lang="en-CA" altLang="en-US"/>
              <a:t>Notes on study: data are taken from a systematic review in which medication compliance was measured by EM devices to determine the associations between dosing frequency and and compliance (Claxton et al) – general adherence, not diabetes-specific.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0F008E-08C3-4069-96F6-05A194333E1F}" type="slidenum">
              <a:rPr kumimoji="0" lang="en-CA"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9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086421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70B7B2-2E1C-4FFA-BCB4-CA4C4CA25EA3}"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900" b="0" i="0" u="none" strike="noStrike" kern="1200" cap="none" spc="0" normalizeH="0" baseline="0" noProof="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2913915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900" b="0" i="0" u="none" strike="noStrike" kern="1200" cap="none" spc="0" normalizeH="0" baseline="0" noProof="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1255650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Dosed twice-daily IDegAsp offers less complex dosing for patients with T2D compared with basal–bolus based on the</a:t>
            </a:r>
            <a:r>
              <a:rPr lang="en-GB" baseline="0" dirty="0"/>
              <a:t> number of daily and weekly injections</a:t>
            </a:r>
            <a:endParaRPr lang="en-GB" dirty="0">
              <a:latin typeface="Verdana" pitchFamily="34" charset="0"/>
              <a:ea typeface="ヒラギノ角ゴ Pro W3" pitchFamily="122"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pitchFamily="122" charset="-128"/>
              </a:defRPr>
            </a:lvl1pPr>
            <a:lvl2pPr marL="739904" indent="-284578" eaLnBrk="0" hangingPunct="0">
              <a:defRPr>
                <a:solidFill>
                  <a:schemeClr val="tx1"/>
                </a:solidFill>
                <a:latin typeface="Arial" pitchFamily="34" charset="0"/>
                <a:ea typeface="ヒラギノ角ゴ Pro W3" pitchFamily="122" charset="-128"/>
              </a:defRPr>
            </a:lvl2pPr>
            <a:lvl3pPr marL="1138314" indent="-227663" eaLnBrk="0" hangingPunct="0">
              <a:defRPr>
                <a:solidFill>
                  <a:schemeClr val="tx1"/>
                </a:solidFill>
                <a:latin typeface="Arial" pitchFamily="34" charset="0"/>
                <a:ea typeface="ヒラギノ角ゴ Pro W3" pitchFamily="122" charset="-128"/>
              </a:defRPr>
            </a:lvl3pPr>
            <a:lvl4pPr marL="1593639" indent="-227663" eaLnBrk="0" hangingPunct="0">
              <a:defRPr>
                <a:solidFill>
                  <a:schemeClr val="tx1"/>
                </a:solidFill>
                <a:latin typeface="Arial" pitchFamily="34" charset="0"/>
                <a:ea typeface="ヒラギノ角ゴ Pro W3" pitchFamily="122" charset="-128"/>
              </a:defRPr>
            </a:lvl4pPr>
            <a:lvl5pPr marL="2048965" indent="-227663" eaLnBrk="0" hangingPunct="0">
              <a:defRPr>
                <a:solidFill>
                  <a:schemeClr val="tx1"/>
                </a:solidFill>
                <a:latin typeface="Arial" pitchFamily="34" charset="0"/>
                <a:ea typeface="ヒラギノ角ゴ Pro W3" pitchFamily="122" charset="-128"/>
              </a:defRPr>
            </a:lvl5pPr>
            <a:lvl6pPr marL="2504290" indent="-227663" defTabSz="455325" eaLnBrk="0" fontAlgn="base" hangingPunct="0">
              <a:spcBef>
                <a:spcPct val="0"/>
              </a:spcBef>
              <a:spcAft>
                <a:spcPct val="0"/>
              </a:spcAft>
              <a:defRPr>
                <a:solidFill>
                  <a:schemeClr val="tx1"/>
                </a:solidFill>
                <a:latin typeface="Arial" pitchFamily="34" charset="0"/>
                <a:ea typeface="ヒラギノ角ゴ Pro W3" pitchFamily="122" charset="-128"/>
              </a:defRPr>
            </a:lvl6pPr>
            <a:lvl7pPr marL="2959616" indent="-227663" defTabSz="455325" eaLnBrk="0" fontAlgn="base" hangingPunct="0">
              <a:spcBef>
                <a:spcPct val="0"/>
              </a:spcBef>
              <a:spcAft>
                <a:spcPct val="0"/>
              </a:spcAft>
              <a:defRPr>
                <a:solidFill>
                  <a:schemeClr val="tx1"/>
                </a:solidFill>
                <a:latin typeface="Arial" pitchFamily="34" charset="0"/>
                <a:ea typeface="ヒラギノ角ゴ Pro W3" pitchFamily="122" charset="-128"/>
              </a:defRPr>
            </a:lvl7pPr>
            <a:lvl8pPr marL="3414941" indent="-227663" defTabSz="455325" eaLnBrk="0" fontAlgn="base" hangingPunct="0">
              <a:spcBef>
                <a:spcPct val="0"/>
              </a:spcBef>
              <a:spcAft>
                <a:spcPct val="0"/>
              </a:spcAft>
              <a:defRPr>
                <a:solidFill>
                  <a:schemeClr val="tx1"/>
                </a:solidFill>
                <a:latin typeface="Arial" pitchFamily="34" charset="0"/>
                <a:ea typeface="ヒラギノ角ゴ Pro W3" pitchFamily="122" charset="-128"/>
              </a:defRPr>
            </a:lvl8pPr>
            <a:lvl9pPr marL="3870267" indent="-227663" defTabSz="455325" eaLnBrk="0" fontAlgn="base" hangingPunct="0">
              <a:spcBef>
                <a:spcPct val="0"/>
              </a:spcBef>
              <a:spcAft>
                <a:spcPct val="0"/>
              </a:spcAft>
              <a:defRPr>
                <a:solidFill>
                  <a:schemeClr val="tx1"/>
                </a:solidFill>
                <a:latin typeface="Arial" pitchFamily="34" charset="0"/>
                <a:ea typeface="ヒラギノ角ゴ Pro W3" pitchFamily="122"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432A581-5B20-4254-AE0E-98F690CC47B8}" type="slidenum">
              <a:rPr kumimoji="0" lang="en-GB" sz="900" b="0" i="0" u="none" strike="noStrike" kern="1200" cap="none" spc="0" normalizeH="0" baseline="0" noProof="0" smtClean="0">
                <a:ln>
                  <a:noFill/>
                </a:ln>
                <a:solidFill>
                  <a:prstClr val="black"/>
                </a:solidFill>
                <a:effectLst/>
                <a:uLnTx/>
                <a:uFillTx/>
                <a:latin typeface="Verdana" pitchFamily="34" charset="0"/>
                <a:ea typeface="ヒラギノ角ゴ Pro W3" pitchFamily="122"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900" b="0" i="0" u="none" strike="noStrike" kern="1200" cap="none" spc="0" normalizeH="0" baseline="0" noProof="0" dirty="0">
              <a:ln>
                <a:noFill/>
              </a:ln>
              <a:solidFill>
                <a:prstClr val="black"/>
              </a:solidFill>
              <a:effectLst/>
              <a:uLnTx/>
              <a:uFillTx/>
              <a:latin typeface="Verdana" pitchFamily="34" charset="0"/>
              <a:ea typeface="ヒラギノ角ゴ Pro W3" pitchFamily="122" charset="-128"/>
              <a:cs typeface="+mn-cs"/>
            </a:endParaRPr>
          </a:p>
        </p:txBody>
      </p:sp>
    </p:spTree>
    <p:extLst>
      <p:ext uri="{BB962C8B-B14F-4D97-AF65-F5344CB8AC3E}">
        <p14:creationId xmlns:p14="http://schemas.microsoft.com/office/powerpoint/2010/main" val="8790077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xfrm>
            <a:off x="1117600" y="671513"/>
            <a:ext cx="4845050" cy="3633787"/>
          </a:xfrm>
          <a:ln/>
        </p:spPr>
      </p:sp>
      <p:sp>
        <p:nvSpPr>
          <p:cNvPr id="164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pPr>
              <a:defRPr/>
            </a:pPr>
            <a:r>
              <a:rPr lang="en-GB" sz="1200" kern="1200" dirty="0">
                <a:solidFill>
                  <a:schemeClr val="tx1"/>
                </a:solidFill>
                <a:effectLst/>
              </a:rPr>
              <a:t>Hypoglycaemia, the fear of hypoglycaemia and the complex and inflexible</a:t>
            </a:r>
            <a:r>
              <a:rPr lang="en-GB" sz="1200" kern="1200" baseline="0" dirty="0">
                <a:solidFill>
                  <a:schemeClr val="tx1"/>
                </a:solidFill>
                <a:effectLst/>
              </a:rPr>
              <a:t> nature of insulin regimens </a:t>
            </a:r>
            <a:r>
              <a:rPr lang="en-GB" sz="1200" kern="1200" dirty="0">
                <a:solidFill>
                  <a:schemeClr val="tx1"/>
                </a:solidFill>
                <a:effectLst/>
              </a:rPr>
              <a:t>are significant barriers to achieving glycaemic control with insulin. </a:t>
            </a:r>
            <a:endParaRPr lang="en-GB" sz="1000" b="1" dirty="0">
              <a:latin typeface="Verdana" panose="020B0604030504040204" pitchFamily="34" charset="0"/>
              <a:ea typeface="Verdana" panose="020B0604030504040204" pitchFamily="34" charset="0"/>
              <a:cs typeface="Verdana" panose="020B0604030504040204" pitchFamily="34" charset="0"/>
            </a:endParaRPr>
          </a:p>
          <a:p>
            <a:pPr>
              <a:defRPr/>
            </a:pPr>
            <a:endParaRPr lang="en-GB" sz="1000" b="1" dirty="0">
              <a:latin typeface="Verdana" panose="020B0604030504040204" pitchFamily="34" charset="0"/>
              <a:ea typeface="Verdana" panose="020B0604030504040204" pitchFamily="34" charset="0"/>
              <a:cs typeface="Verdana" panose="020B0604030504040204" pitchFamily="34" charset="0"/>
            </a:endParaRPr>
          </a:p>
          <a:p>
            <a:pPr>
              <a:defRPr/>
            </a:pPr>
            <a:r>
              <a:rPr lang="en-GB" sz="1000" b="1" dirty="0">
                <a:latin typeface="Verdana" panose="020B0604030504040204" pitchFamily="34" charset="0"/>
                <a:ea typeface="Verdana" panose="020B0604030504040204" pitchFamily="34" charset="0"/>
                <a:cs typeface="Verdana" panose="020B0604030504040204" pitchFamily="34" charset="0"/>
              </a:rPr>
              <a:t>Abstracts: </a:t>
            </a:r>
          </a:p>
          <a:p>
            <a:pPr defTabSz="914356">
              <a:defRPr/>
            </a:pPr>
            <a:r>
              <a:rPr lang="en-GB" sz="900" b="1" dirty="0" err="1">
                <a:cs typeface="Arial" panose="020B0604020202020204" pitchFamily="34" charset="0"/>
              </a:rPr>
              <a:t>Peyrot</a:t>
            </a:r>
            <a:r>
              <a:rPr lang="en-GB" sz="900" b="1" dirty="0">
                <a:cs typeface="Arial" panose="020B0604020202020204" pitchFamily="34" charset="0"/>
              </a:rPr>
              <a:t> </a:t>
            </a:r>
            <a:r>
              <a:rPr lang="en-GB" sz="900" b="1" i="1" dirty="0">
                <a:cs typeface="Arial" panose="020B0604020202020204" pitchFamily="34" charset="0"/>
              </a:rPr>
              <a:t>et al. Diabetic Med </a:t>
            </a:r>
            <a:r>
              <a:rPr lang="en-GB" sz="900" b="1" dirty="0">
                <a:cs typeface="Arial" panose="020B0604020202020204" pitchFamily="34" charset="0"/>
              </a:rPr>
              <a:t>2012;29:682–9</a:t>
            </a:r>
          </a:p>
          <a:p>
            <a:pPr>
              <a:spcBef>
                <a:spcPct val="0"/>
              </a:spcBef>
              <a:defRPr/>
            </a:pPr>
            <a:r>
              <a:rPr lang="en-GB" sz="1000" b="1" dirty="0">
                <a:latin typeface="Verdana" panose="020B0604030504040204" pitchFamily="34" charset="0"/>
                <a:ea typeface="Verdana" panose="020B0604030504040204" pitchFamily="34" charset="0"/>
                <a:cs typeface="Verdana" panose="020B0604030504040204" pitchFamily="34" charset="0"/>
              </a:rPr>
              <a:t>Aims:</a:t>
            </a:r>
            <a:r>
              <a:rPr lang="en-GB" sz="1000" dirty="0">
                <a:latin typeface="Verdana" panose="020B0604030504040204" pitchFamily="34" charset="0"/>
                <a:ea typeface="Verdana" panose="020B0604030504040204" pitchFamily="34" charset="0"/>
                <a:cs typeface="Verdana" panose="020B0604030504040204" pitchFamily="34" charset="0"/>
              </a:rPr>
              <a:t>  To examine patient and physician beliefs regarding insulin therapy and the degree to which patients adhere to their insulin regimens. </a:t>
            </a:r>
          </a:p>
          <a:p>
            <a:pPr>
              <a:spcBef>
                <a:spcPct val="0"/>
              </a:spcBef>
              <a:defRPr/>
            </a:pPr>
            <a:r>
              <a:rPr lang="en-GB" sz="1000" b="1" dirty="0">
                <a:latin typeface="Verdana" panose="020B0604030504040204" pitchFamily="34" charset="0"/>
                <a:ea typeface="Verdana" panose="020B0604030504040204" pitchFamily="34" charset="0"/>
                <a:cs typeface="Verdana" panose="020B0604030504040204" pitchFamily="34" charset="0"/>
              </a:rPr>
              <a:t>Methods:</a:t>
            </a:r>
            <a:r>
              <a:rPr lang="en-GB" sz="1000" dirty="0">
                <a:latin typeface="Verdana" panose="020B0604030504040204" pitchFamily="34" charset="0"/>
                <a:ea typeface="Verdana" panose="020B0604030504040204" pitchFamily="34" charset="0"/>
                <a:cs typeface="Verdana" panose="020B0604030504040204" pitchFamily="34" charset="0"/>
              </a:rPr>
              <a:t>  Internet survey of 1250 physicians (600 specialists, 650 primary care physicians) who treat patients with diabetes and telephone survey of 1530 insulin-treated patients (180 with Type 1 diabetes, 1350 with Type</a:t>
            </a:r>
            <a:r>
              <a:rPr lang="en-GB" sz="1000" baseline="0" dirty="0">
                <a:latin typeface="Verdana" panose="020B0604030504040204" pitchFamily="34" charset="0"/>
                <a:ea typeface="Verdana" panose="020B0604030504040204" pitchFamily="34" charset="0"/>
                <a:cs typeface="Verdana" panose="020B0604030504040204" pitchFamily="34" charset="0"/>
              </a:rPr>
              <a:t> </a:t>
            </a:r>
            <a:r>
              <a:rPr lang="en-GB" sz="1000" dirty="0">
                <a:latin typeface="Verdana" panose="020B0604030504040204" pitchFamily="34" charset="0"/>
                <a:ea typeface="Verdana" panose="020B0604030504040204" pitchFamily="34" charset="0"/>
                <a:cs typeface="Verdana" panose="020B0604030504040204" pitchFamily="34" charset="0"/>
              </a:rPr>
              <a:t>2 diabetes) in China, France, Japan, Germany, Spain, Turkey, the UK or the USA. </a:t>
            </a:r>
          </a:p>
          <a:p>
            <a:pPr>
              <a:spcBef>
                <a:spcPct val="0"/>
              </a:spcBef>
              <a:defRPr/>
            </a:pPr>
            <a:r>
              <a:rPr lang="en-GB" sz="1000" b="1" dirty="0">
                <a:latin typeface="Verdana" panose="020B0604030504040204" pitchFamily="34" charset="0"/>
                <a:ea typeface="Verdana" panose="020B0604030504040204" pitchFamily="34" charset="0"/>
                <a:cs typeface="Verdana" panose="020B0604030504040204" pitchFamily="34" charset="0"/>
              </a:rPr>
              <a:t>Results:</a:t>
            </a:r>
            <a:r>
              <a:rPr lang="en-GB" sz="1000" dirty="0">
                <a:latin typeface="Verdana" panose="020B0604030504040204" pitchFamily="34" charset="0"/>
                <a:ea typeface="Verdana" panose="020B0604030504040204" pitchFamily="34" charset="0"/>
                <a:cs typeface="Verdana" panose="020B0604030504040204" pitchFamily="34" charset="0"/>
              </a:rPr>
              <a:t>  One third (33.2%) of patients reported insulin omission/non-adherence at least 1 day in the last month, with an average of 3.3 days. Three quarters (72.5%) of physicians report that their typical patient does not take their insulin as prescribed, with a mean of 4.3 days per month of basal insulin omission/non-adherence and 5.7 days per month of prandial insulin omission/non-adherence. Patients and providers indicated the same five most common reasons for insulin omission/non-adherence: too busy; travelling; skipped meals; stress/emotional problems; public embarrassment. Physicians reported low patient success at initiating insulin in a timely fashion and adjusting insulin doses. Most physicians report that many insulin-treated patients do not have adequate glucose control (87.6%) and that they would treat more aggressively if not for concern about hypoglycaemia (75.5%). Although a majority of patients (and physicians) regard insulin treatment as restrictive, more patients see insulin treatment as having positive than negative impacts on their lives. </a:t>
            </a:r>
          </a:p>
          <a:p>
            <a:pPr>
              <a:spcBef>
                <a:spcPct val="0"/>
              </a:spcBef>
              <a:defRPr/>
            </a:pPr>
            <a:r>
              <a:rPr lang="en-GB" sz="1000" b="1" dirty="0">
                <a:latin typeface="Verdana" panose="020B0604030504040204" pitchFamily="34" charset="0"/>
                <a:ea typeface="Verdana" panose="020B0604030504040204" pitchFamily="34" charset="0"/>
                <a:cs typeface="Verdana" panose="020B0604030504040204" pitchFamily="34" charset="0"/>
              </a:rPr>
              <a:t>Conclusions: </a:t>
            </a:r>
            <a:r>
              <a:rPr lang="en-GB" sz="1000" dirty="0">
                <a:latin typeface="Verdana" panose="020B0604030504040204" pitchFamily="34" charset="0"/>
                <a:ea typeface="Verdana" panose="020B0604030504040204" pitchFamily="34" charset="0"/>
                <a:cs typeface="Verdana" panose="020B0604030504040204" pitchFamily="34" charset="0"/>
              </a:rPr>
              <a:t> Glucose control is inadequate among insulin-treated patients, in part attributable to insulin omission/non-adherence and lack of dose adjustment. There is a need for insulin regimens that are less restrictive and burdensome with lower risk of hypoglycaemia. </a:t>
            </a:r>
            <a:endParaRPr lang="en-GB" sz="1000" b="1" dirty="0">
              <a:latin typeface="Verdana" panose="020B0604030504040204" pitchFamily="34" charset="0"/>
              <a:ea typeface="Verdana" panose="020B0604030504040204" pitchFamily="34" charset="0"/>
              <a:cs typeface="Verdana" panose="020B0604030504040204" pitchFamily="34" charset="0"/>
            </a:endParaRPr>
          </a:p>
          <a:p>
            <a:pPr>
              <a:spcBef>
                <a:spcPct val="0"/>
              </a:spcBef>
              <a:defRPr/>
            </a:pPr>
            <a:endParaRPr lang="en-GB" sz="1000" b="1" i="1"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GB" sz="1000" b="1" dirty="0" err="1">
                <a:latin typeface="Verdana" panose="020B0604030504040204" pitchFamily="34" charset="0"/>
                <a:ea typeface="Verdana" panose="020B0604030504040204" pitchFamily="34" charset="0"/>
                <a:cs typeface="Verdana" panose="020B0604030504040204" pitchFamily="34" charset="0"/>
              </a:rPr>
              <a:t>Peyrot</a:t>
            </a:r>
            <a:r>
              <a:rPr lang="en-GB" sz="1000" b="1" dirty="0">
                <a:latin typeface="Verdana" panose="020B0604030504040204" pitchFamily="34" charset="0"/>
                <a:ea typeface="Verdana" panose="020B0604030504040204" pitchFamily="34" charset="0"/>
                <a:cs typeface="Verdana" panose="020B0604030504040204" pitchFamily="34" charset="0"/>
              </a:rPr>
              <a:t> </a:t>
            </a:r>
            <a:r>
              <a:rPr lang="en-GB" sz="1000" b="1" i="1" dirty="0">
                <a:latin typeface="Verdana" panose="020B0604030504040204" pitchFamily="34" charset="0"/>
                <a:ea typeface="Verdana" panose="020B0604030504040204" pitchFamily="34" charset="0"/>
                <a:cs typeface="Verdana" panose="020B0604030504040204" pitchFamily="34" charset="0"/>
              </a:rPr>
              <a:t>et al.</a:t>
            </a:r>
            <a:r>
              <a:rPr lang="en-GB" sz="1000" b="1" i="1" baseline="0" dirty="0">
                <a:latin typeface="Verdana" panose="020B0604030504040204" pitchFamily="34" charset="0"/>
                <a:ea typeface="Verdana" panose="020B0604030504040204" pitchFamily="34" charset="0"/>
                <a:cs typeface="Verdana" panose="020B0604030504040204" pitchFamily="34" charset="0"/>
              </a:rPr>
              <a:t> Diabetes Care</a:t>
            </a:r>
          </a:p>
          <a:p>
            <a:pPr eaLnBrk="1" hangingPunct="1">
              <a:spcBef>
                <a:spcPct val="0"/>
              </a:spcBef>
            </a:pPr>
            <a:r>
              <a:rPr lang="en-GB" sz="1000" b="1" dirty="0">
                <a:latin typeface="Verdana" panose="020B0604030504040204" pitchFamily="34" charset="0"/>
                <a:ea typeface="Verdana" panose="020B0604030504040204" pitchFamily="34" charset="0"/>
                <a:cs typeface="Verdana" panose="020B0604030504040204" pitchFamily="34" charset="0"/>
              </a:rPr>
              <a:t>Objective: </a:t>
            </a:r>
            <a:r>
              <a:rPr lang="en-GB" sz="1000" dirty="0">
                <a:latin typeface="Verdana" panose="020B0604030504040204" pitchFamily="34" charset="0"/>
                <a:ea typeface="Verdana" panose="020B0604030504040204" pitchFamily="34" charset="0"/>
                <a:cs typeface="Verdana" panose="020B0604030504040204" pitchFamily="34" charset="0"/>
              </a:rPr>
              <a:t>The purpose of this study was to assess factors associated with patient frequency of intentionally skipping insulin injections.</a:t>
            </a:r>
          </a:p>
          <a:p>
            <a:pPr eaLnBrk="1" hangingPunct="1">
              <a:spcBef>
                <a:spcPct val="0"/>
              </a:spcBef>
            </a:pPr>
            <a:r>
              <a:rPr lang="en-GB" sz="1000" b="1" dirty="0">
                <a:latin typeface="Verdana" panose="020B0604030504040204" pitchFamily="34" charset="0"/>
                <a:ea typeface="Verdana" panose="020B0604030504040204" pitchFamily="34" charset="0"/>
                <a:cs typeface="Verdana" panose="020B0604030504040204" pitchFamily="34" charset="0"/>
              </a:rPr>
              <a:t>Methods: </a:t>
            </a:r>
            <a:r>
              <a:rPr lang="en-GB" sz="1000" dirty="0">
                <a:latin typeface="Verdana" panose="020B0604030504040204" pitchFamily="34" charset="0"/>
                <a:ea typeface="Verdana" panose="020B0604030504040204" pitchFamily="34" charset="0"/>
                <a:cs typeface="Verdana" panose="020B0604030504040204" pitchFamily="34" charset="0"/>
              </a:rPr>
              <a:t>Data were obtained through an Internet survey of 502 U.S. adults self-identified as taking insulin by injection to treat type 1 or type 2 diabetes. Multiple regression analysis assessed independent associations of various demographic, disease, and injection-specific factors with insulin omission.</a:t>
            </a:r>
          </a:p>
          <a:p>
            <a:pPr eaLnBrk="1" hangingPunct="1">
              <a:spcBef>
                <a:spcPct val="0"/>
              </a:spcBef>
            </a:pPr>
            <a:r>
              <a:rPr lang="en-GB" sz="1000" b="1" dirty="0">
                <a:latin typeface="Verdana" panose="020B0604030504040204" pitchFamily="34" charset="0"/>
                <a:ea typeface="Verdana" panose="020B0604030504040204" pitchFamily="34" charset="0"/>
                <a:cs typeface="Verdana" panose="020B0604030504040204" pitchFamily="34" charset="0"/>
              </a:rPr>
              <a:t>Results: </a:t>
            </a:r>
            <a:r>
              <a:rPr lang="en-GB" sz="1000" dirty="0">
                <a:latin typeface="Verdana" panose="020B0604030504040204" pitchFamily="34" charset="0"/>
                <a:ea typeface="Verdana" panose="020B0604030504040204" pitchFamily="34" charset="0"/>
                <a:cs typeface="Verdana" panose="020B0604030504040204" pitchFamily="34" charset="0"/>
              </a:rPr>
              <a:t>Intentional insulin omission was reported by more than half of respondents; regular omission was reported by 20%. Significant independent risk factors for insulin omission were younger age, lower income and higher education, type 2 diabetes, not following a healthy diet, taking more daily injections, interference of injections with daily activities, and injection pain and embarrassment. Risk factors differed between type 1 and type 2 diabetic patients, with diet nonadherence more prominent in type 1 diabetes and age, education, income, pain, and embarrassment more prominent in type 2 diabetes.</a:t>
            </a:r>
          </a:p>
          <a:p>
            <a:pPr eaLnBrk="1" hangingPunct="1">
              <a:spcBef>
                <a:spcPct val="0"/>
              </a:spcBef>
            </a:pPr>
            <a:r>
              <a:rPr lang="en-GB" sz="1000" b="1" dirty="0">
                <a:latin typeface="Verdana" panose="020B0604030504040204" pitchFamily="34" charset="0"/>
                <a:ea typeface="Verdana" panose="020B0604030504040204" pitchFamily="34" charset="0"/>
                <a:cs typeface="Verdana" panose="020B0604030504040204" pitchFamily="34" charset="0"/>
              </a:rPr>
              <a:t>Conclusions: </a:t>
            </a:r>
            <a:r>
              <a:rPr lang="en-GB" sz="1000" dirty="0">
                <a:latin typeface="Verdana" panose="020B0604030504040204" pitchFamily="34" charset="0"/>
                <a:ea typeface="Verdana" panose="020B0604030504040204" pitchFamily="34" charset="0"/>
                <a:cs typeface="Verdana" panose="020B0604030504040204" pitchFamily="34" charset="0"/>
              </a:rPr>
              <a:t>Whereas most patients did not report regular intentional omission of insulin injections, a substantial number did. Our findings suggest that it is important to identify patients who intentionally omit insulin and be aware of the potential risk factors identified here. For patients who report injection-related problems (interference with daily activities, injection pain, and embarrassment), providers should consider recommending strategies and tools for addressing these problems to increase adherence to prescribed insulin regimens. This could improve clinical outcomes.</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b="1">
                <a:solidFill>
                  <a:srgbClr val="001965"/>
                </a:solidFill>
                <a:latin typeface="Verdana" panose="020B0604030504040204" pitchFamily="34" charset="0"/>
                <a:ea typeface="ＭＳ Ｐゴシック" panose="020B0600070205080204" pitchFamily="34" charset="-128"/>
              </a:defRPr>
            </a:lvl1pPr>
            <a:lvl2pPr marL="742850" indent="-285711" eaLnBrk="0" hangingPunct="0">
              <a:defRPr b="1">
                <a:solidFill>
                  <a:srgbClr val="001965"/>
                </a:solidFill>
                <a:latin typeface="Verdana" panose="020B0604030504040204" pitchFamily="34" charset="0"/>
                <a:ea typeface="ＭＳ Ｐゴシック" panose="020B0600070205080204" pitchFamily="34" charset="-128"/>
              </a:defRPr>
            </a:lvl2pPr>
            <a:lvl3pPr marL="1142847" indent="-228570" eaLnBrk="0" hangingPunct="0">
              <a:defRPr b="1">
                <a:solidFill>
                  <a:srgbClr val="001965"/>
                </a:solidFill>
                <a:latin typeface="Verdana" panose="020B0604030504040204" pitchFamily="34" charset="0"/>
                <a:ea typeface="ＭＳ Ｐゴシック" panose="020B0600070205080204" pitchFamily="34" charset="-128"/>
              </a:defRPr>
            </a:lvl3pPr>
            <a:lvl4pPr marL="1599985" indent="-228570" eaLnBrk="0" hangingPunct="0">
              <a:defRPr b="1">
                <a:solidFill>
                  <a:srgbClr val="001965"/>
                </a:solidFill>
                <a:latin typeface="Verdana" panose="020B0604030504040204" pitchFamily="34" charset="0"/>
                <a:ea typeface="ＭＳ Ｐゴシック" panose="020B0600070205080204" pitchFamily="34" charset="-128"/>
              </a:defRPr>
            </a:lvl4pPr>
            <a:lvl5pPr marL="2057124" indent="-228570" eaLnBrk="0" hangingPunct="0">
              <a:defRPr b="1">
                <a:solidFill>
                  <a:srgbClr val="001965"/>
                </a:solidFill>
                <a:latin typeface="Verdana" panose="020B0604030504040204" pitchFamily="34" charset="0"/>
                <a:ea typeface="ＭＳ Ｐゴシック" panose="020B0600070205080204" pitchFamily="34" charset="-128"/>
              </a:defRPr>
            </a:lvl5pPr>
            <a:lvl6pPr marL="2514262" indent="-22857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6pPr>
            <a:lvl7pPr marL="2971401" indent="-22857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7pPr>
            <a:lvl8pPr marL="3428539" indent="-22857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8pPr>
            <a:lvl9pPr marL="3885678" indent="-228570" eaLnBrk="0" fontAlgn="base" hangingPunct="0">
              <a:spcBef>
                <a:spcPct val="0"/>
              </a:spcBef>
              <a:spcAft>
                <a:spcPct val="0"/>
              </a:spcAft>
              <a:defRPr b="1">
                <a:solidFill>
                  <a:srgbClr val="001965"/>
                </a:solidFill>
                <a:latin typeface="Verdana" panose="020B0604030504040204" pitchFamily="34" charset="0"/>
                <a:ea typeface="ＭＳ Ｐゴシック" panose="020B0600070205080204" pitchFamily="34" charset="-128"/>
              </a:defRPr>
            </a:lvl9pPr>
          </a:lstStyle>
          <a:p>
            <a:pPr eaLnBrk="1" hangingPunct="1"/>
            <a:fld id="{7C013D82-EE23-42F0-95A8-C36227B25C6C}" type="slidenum">
              <a:rPr lang="en-GB" b="0" smtClean="0">
                <a:solidFill>
                  <a:srgbClr val="000000"/>
                </a:solidFill>
                <a:latin typeface="Calibri" panose="020F0502020204030204" pitchFamily="34" charset="0"/>
              </a:rPr>
              <a:pPr eaLnBrk="1" hangingPunct="1"/>
              <a:t>51</a:t>
            </a:fld>
            <a:endParaRPr lang="en-GB"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2365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F63F72-674B-9145-8FCA-73CBD243006F}" type="slidenum">
              <a:rPr lang="en-ZA"/>
              <a:pPr>
                <a:defRPr/>
              </a:pPr>
              <a:t>10</a:t>
            </a:fld>
            <a:endParaRPr lang="en-ZA"/>
          </a:p>
        </p:txBody>
      </p:sp>
      <p:sp>
        <p:nvSpPr>
          <p:cNvPr id="70658" name="Rectangle 2"/>
          <p:cNvSpPr>
            <a:spLocks noGrp="1" noRot="1" noChangeAspect="1" noChangeArrowheads="1" noTextEdit="1"/>
          </p:cNvSpPr>
          <p:nvPr>
            <p:ph type="sldImg"/>
          </p:nvPr>
        </p:nvSpPr>
        <p:spPr>
          <a:xfrm>
            <a:off x="1449388" y="684213"/>
            <a:ext cx="2522537" cy="1892300"/>
          </a:xfrm>
          <a:ln w="12700" cap="flat">
            <a:solidFill>
              <a:schemeClr val="tx1"/>
            </a:solidFill>
          </a:ln>
          <a:extLst>
            <a:ext uri="{909E8E84-426E-40dd-AFC4-6F175D3DCCD1}">
              <a14:hiddenFill xmlns:a14="http://schemas.microsoft.com/office/drawing/2010/main" xmlns="">
                <a:no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a:xfrm>
            <a:off x="914400" y="4343400"/>
            <a:ext cx="5029200" cy="4114800"/>
          </a:xfrm>
          <a:ln/>
        </p:spPr>
        <p:txBody>
          <a:bodyPr lIns="96838" tIns="47625" rIns="96838" bIns="47625"/>
          <a:lstStyle/>
          <a:p>
            <a:pPr eaLnBrk="1" hangingPunct="1">
              <a:defRPr/>
            </a:pPr>
            <a:endParaRPr lang="en-GB">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Notes</a:t>
            </a:r>
          </a:p>
          <a:p>
            <a:r>
              <a:rPr lang="en-GB" dirty="0"/>
              <a:t>Both American (American Diabetes Association) and European (European Society of Cardiology/European Association for the Study of Diabetes) guidelines on management of patients with diabetes stress the importance of a multifactorial approach for the control of CV risk</a:t>
            </a:r>
          </a:p>
          <a:p>
            <a:r>
              <a:rPr lang="en-GB" dirty="0"/>
              <a:t>This includes management of hypertension, dyslipidaemia, hyperglycaemia, and risk of thrombosis, as well as cessation of smoking</a:t>
            </a:r>
          </a:p>
          <a:p>
            <a:endParaRPr lang="en-GB" dirty="0"/>
          </a:p>
          <a:p>
            <a:pPr marL="0" indent="0">
              <a:buNone/>
            </a:pPr>
            <a:r>
              <a:rPr lang="en-GB" b="1" dirty="0"/>
              <a:t>Abbreviations</a:t>
            </a:r>
          </a:p>
          <a:p>
            <a:pPr marL="0" indent="0">
              <a:buNone/>
            </a:pPr>
            <a:r>
              <a:rPr lang="en-GB" dirty="0"/>
              <a:t>ACE, angiotensin converting enzyme; ARB angiotensin receptor blocker; ASA, acetyl salicylic acid; CV, cardiovascular; HbA1c, glycosylated haemoglobin; LDL, low-density lipoprotein</a:t>
            </a:r>
          </a:p>
        </p:txBody>
      </p:sp>
      <p:sp>
        <p:nvSpPr>
          <p:cNvPr id="4" name="Slide Number Placeholder 3"/>
          <p:cNvSpPr>
            <a:spLocks noGrp="1"/>
          </p:cNvSpPr>
          <p:nvPr>
            <p:ph type="sldNum" sz="quarter" idx="10"/>
          </p:nvPr>
        </p:nvSpPr>
        <p:spPr/>
        <p:txBody>
          <a:bodyPr/>
          <a:lstStyle/>
          <a:p>
            <a:fld id="{17C4EF32-F5A4-4763-8409-3C7C3FAE0618}" type="slidenum">
              <a:rPr lang="en-GB" smtClean="0">
                <a:solidFill>
                  <a:prstClr val="black"/>
                </a:solidFill>
              </a:rPr>
              <a:pPr/>
              <a:t>14</a:t>
            </a:fld>
            <a:endParaRPr lang="en-GB"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71695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537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46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54FBD-0F72-4552-A725-6D8F00C70C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70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54FBD-0F72-4552-A725-6D8F00C70C3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441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634D48-88E8-334F-88F4-3414DA1C8F8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399936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4D48-88E8-334F-88F4-3414DA1C8F8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335015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4D48-88E8-334F-88F4-3414DA1C8F8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197678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292433"/>
            <a:ext cx="8482004" cy="621965"/>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380182"/>
            <a:ext cx="8272212" cy="465529"/>
          </a:xfrm>
        </p:spPr>
        <p:txBody>
          <a:bodyPr>
            <a:noAutofit/>
          </a:bodyPr>
          <a:lstStyle>
            <a:lvl1pPr>
              <a:defRPr sz="3200">
                <a:solidFill>
                  <a:schemeClr val="bg1"/>
                </a:solidFill>
                <a:latin typeface="+mn-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35895" y="2180497"/>
            <a:ext cx="8272211" cy="36783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1D12D7B-6851-40ED-A429-9EBC937BB863}" type="datetimeFigureOut">
              <a:rPr lang="en-ZA" smtClean="0"/>
              <a:pPr/>
              <a:t>2023/10/17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7918725" y="5956138"/>
            <a:ext cx="789381" cy="365125"/>
          </a:xfrm>
        </p:spPr>
        <p:txBody>
          <a:bodyPr/>
          <a:lstStyle/>
          <a:p>
            <a:fld id="{4F5A275B-7994-49EC-8663-2F4D8019D84D}" type="slidenum">
              <a:rPr lang="en-ZA" smtClean="0"/>
              <a:pPr/>
              <a:t>‹#›</a:t>
            </a:fld>
            <a:endParaRPr lang="en-ZA"/>
          </a:p>
        </p:txBody>
      </p:sp>
    </p:spTree>
    <p:extLst>
      <p:ext uri="{BB962C8B-B14F-4D97-AF65-F5344CB8AC3E}">
        <p14:creationId xmlns:p14="http://schemas.microsoft.com/office/powerpoint/2010/main" val="373151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Norm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lstStyle>
            <a:lvl1pPr>
              <a:defRPr sz="3200"/>
            </a:lvl1pPr>
          </a:lstStyle>
          <a:p>
            <a:r>
              <a:rPr lang="en-US" noProof="0"/>
              <a:t>Click to edit Master title style</a:t>
            </a:r>
            <a:endParaRPr lang="en-GB" noProof="0" dirty="0"/>
          </a:p>
        </p:txBody>
      </p:sp>
      <p:sp>
        <p:nvSpPr>
          <p:cNvPr id="12" name="Text Placeholder 7"/>
          <p:cNvSpPr>
            <a:spLocks noGrp="1"/>
          </p:cNvSpPr>
          <p:nvPr>
            <p:ph type="body" sz="quarter" idx="13" hasCustomPrompt="1"/>
          </p:nvPr>
        </p:nvSpPr>
        <p:spPr>
          <a:xfrm>
            <a:off x="316801" y="6022612"/>
            <a:ext cx="7800374" cy="431107"/>
          </a:xfrm>
        </p:spPr>
        <p:txBody>
          <a:bodyPr anchor="b">
            <a:noAutofit/>
          </a:bodyPr>
          <a:lstStyle>
            <a:lvl1pPr marL="0" indent="0">
              <a:spcBef>
                <a:spcPts val="0"/>
              </a:spcBef>
              <a:buNone/>
              <a:defRPr sz="800">
                <a:solidFill>
                  <a:schemeClr val="accent3"/>
                </a:solidFill>
              </a:defRPr>
            </a:lvl1pPr>
            <a:lvl2pPr>
              <a:defRPr sz="1067"/>
            </a:lvl2pPr>
            <a:lvl3pPr>
              <a:defRPr sz="1067"/>
            </a:lvl3pPr>
            <a:lvl4pPr>
              <a:defRPr sz="1067"/>
            </a:lvl4pPr>
            <a:lvl5pPr>
              <a:defRPr sz="1067"/>
            </a:lvl5pPr>
          </a:lstStyle>
          <a:p>
            <a:pPr lvl="0"/>
            <a:r>
              <a:rPr lang="en-US" dirty="0"/>
              <a:t>Click to edit Master text styles</a:t>
            </a:r>
          </a:p>
        </p:txBody>
      </p:sp>
    </p:spTree>
    <p:extLst>
      <p:ext uri="{BB962C8B-B14F-4D97-AF65-F5344CB8AC3E}">
        <p14:creationId xmlns:p14="http://schemas.microsoft.com/office/powerpoint/2010/main" val="1585237471"/>
      </p:ext>
    </p:extLst>
  </p:cSld>
  <p:clrMapOvr>
    <a:masterClrMapping/>
  </p:clrMapOvr>
  <p:transition/>
  <p:extLst>
    <p:ext uri="{DCECCB84-F9BA-43D5-87BE-67443E8EF086}">
      <p15:sldGuideLst xmlns:p15="http://schemas.microsoft.com/office/powerpoint/2012/main">
        <p15:guide id="1" orient="horz" pos="30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457200" y="1962000"/>
            <a:ext cx="8229600" cy="4204800"/>
          </a:xfrm>
        </p:spPr>
        <p:txBody>
          <a:bodyPr/>
          <a:lstStyle/>
          <a:p>
            <a:r>
              <a:rPr lang="en-US"/>
              <a:t>Click icon to add table</a:t>
            </a:r>
            <a:endParaRPr lang="en-GB"/>
          </a:p>
        </p:txBody>
      </p:sp>
      <p:sp>
        <p:nvSpPr>
          <p:cNvPr id="4" name="Footer Placeholder 3"/>
          <p:cNvSpPr>
            <a:spLocks noGrp="1"/>
          </p:cNvSpPr>
          <p:nvPr>
            <p:ph type="ftr" sz="quarter" idx="12"/>
          </p:nvPr>
        </p:nvSpPr>
        <p:spPr/>
        <p:txBody>
          <a:bodyPr/>
          <a:lstStyle/>
          <a:p>
            <a:r>
              <a:rPr lang="en-GB">
                <a:solidFill>
                  <a:srgbClr val="5A5A5A"/>
                </a:solidFill>
              </a:rPr>
              <a:t>AUC, area under the curve; </a:t>
            </a:r>
            <a:r>
              <a:rPr lang="el-GR">
                <a:solidFill>
                  <a:srgbClr val="5A5A5A"/>
                </a:solidFill>
              </a:rPr>
              <a:t>β</a:t>
            </a:r>
            <a:r>
              <a:rPr lang="en-GB">
                <a:solidFill>
                  <a:srgbClr val="5A5A5A"/>
                </a:solidFill>
              </a:rPr>
              <a:t>HB, beta-hydroxybutyrate; UGE, urinary glucose excretion  Ferrannini E et al. Diabetes 2016;65:1190</a:t>
            </a:r>
            <a:endParaRPr lang="en-GB" dirty="0">
              <a:solidFill>
                <a:srgbClr val="5A5A5A"/>
              </a:solidFill>
            </a:endParaRPr>
          </a:p>
        </p:txBody>
      </p:sp>
      <p:sp>
        <p:nvSpPr>
          <p:cNvPr id="5" name="Title 4"/>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03876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27"/>
            <a:ext cx="8510400" cy="521883"/>
          </a:xfrm>
        </p:spPr>
        <p:txBody>
          <a:bodyPr/>
          <a:lstStyle>
            <a:lvl1pPr>
              <a:defRPr sz="2400"/>
            </a:lvl1pPr>
          </a:lstStyle>
          <a:p>
            <a:r>
              <a:rPr lang="en-US" noProof="0"/>
              <a:t>Click to edit Master title style</a:t>
            </a:r>
            <a:endParaRPr lang="en-GB" noProof="0" dirty="0"/>
          </a:p>
        </p:txBody>
      </p:sp>
      <p:sp>
        <p:nvSpPr>
          <p:cNvPr id="3" name="Text Placeholder 2"/>
          <p:cNvSpPr>
            <a:spLocks noGrp="1"/>
          </p:cNvSpPr>
          <p:nvPr>
            <p:ph type="body" sz="quarter" idx="10"/>
          </p:nvPr>
        </p:nvSpPr>
        <p:spPr>
          <a:xfrm>
            <a:off x="316800" y="6279728"/>
            <a:ext cx="8510400" cy="232833"/>
          </a:xfrm>
        </p:spPr>
        <p:txBody>
          <a:bodyPr anchor="b"/>
          <a:lstStyle>
            <a:lvl1pPr marL="0" indent="0">
              <a:buNone/>
              <a:defRPr sz="800"/>
            </a:lvl1pPr>
            <a:lvl2pPr marL="265112" indent="0">
              <a:buNone/>
              <a:defRPr/>
            </a:lvl2pPr>
            <a:lvl3pPr marL="536575" indent="0">
              <a:buNone/>
              <a:defRPr/>
            </a:lvl3pPr>
            <a:lvl4pPr marL="808038" indent="0">
              <a:buNone/>
              <a:defRPr/>
            </a:lvl4pPr>
            <a:lvl5pPr marL="1073150" indent="0">
              <a:buNone/>
              <a:defRPr/>
            </a:lvl5pPr>
          </a:lstStyle>
          <a:p>
            <a:pPr lvl="0"/>
            <a:r>
              <a:rPr lang="de-DE"/>
              <a:t>Mastertextformat bearbeiten</a:t>
            </a:r>
          </a:p>
        </p:txBody>
      </p:sp>
    </p:spTree>
    <p:extLst>
      <p:ext uri="{BB962C8B-B14F-4D97-AF65-F5344CB8AC3E}">
        <p14:creationId xmlns:p14="http://schemas.microsoft.com/office/powerpoint/2010/main" val="37847373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p>
            <a:r>
              <a:rPr lang="en-US" dirty="0"/>
              <a:t>Click to edit Master title style</a:t>
            </a:r>
          </a:p>
        </p:txBody>
      </p:sp>
      <p:sp>
        <p:nvSpPr>
          <p:cNvPr id="3" name="Text Placeholder 2"/>
          <p:cNvSpPr>
            <a:spLocks noGrp="1"/>
          </p:cNvSpPr>
          <p:nvPr>
            <p:ph type="body" sz="quarter" idx="13"/>
          </p:nvPr>
        </p:nvSpPr>
        <p:spPr>
          <a:xfrm>
            <a:off x="246063" y="6195484"/>
            <a:ext cx="8373600" cy="624416"/>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2000" tIns="72000" rIns="72000" bIns="72000" anchor="b"/>
          <a:lstStyle>
            <a:lvl1pPr marL="0" indent="0">
              <a:spcBef>
                <a:spcPts val="0"/>
              </a:spcBef>
              <a:buNone/>
              <a:defRPr lang="en-US" sz="800" dirty="0">
                <a:solidFill>
                  <a:srgbClr val="001965"/>
                </a:solidFill>
              </a:defRPr>
            </a:lvl1pPr>
          </a:lstStyle>
          <a:p>
            <a:pPr marL="0" lvl="0" defTabSz="914378" eaLnBrk="1" latinLnBrk="0" hangingPunct="1"/>
            <a:endParaRPr lang="en-US" dirty="0"/>
          </a:p>
        </p:txBody>
      </p:sp>
    </p:spTree>
    <p:extLst>
      <p:ext uri="{BB962C8B-B14F-4D97-AF65-F5344CB8AC3E}">
        <p14:creationId xmlns:p14="http://schemas.microsoft.com/office/powerpoint/2010/main" val="356550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_Title and Content">
    <p:bg>
      <p:bgPr>
        <a:solidFill>
          <a:srgbClr val="FFFFFF"/>
        </a:solidFill>
        <a:effectLst/>
      </p:bgPr>
    </p:bg>
    <p:spTree>
      <p:nvGrpSpPr>
        <p:cNvPr id="1" name=""/>
        <p:cNvGrpSpPr/>
        <p:nvPr/>
      </p:nvGrpSpPr>
      <p:grpSpPr>
        <a:xfrm>
          <a:off x="0" y="0"/>
          <a:ext cx="0" cy="0"/>
          <a:chOff x="0" y="0"/>
          <a:chExt cx="0" cy="0"/>
        </a:xfrm>
      </p:grpSpPr>
      <p:sp>
        <p:nvSpPr>
          <p:cNvPr id="870" name="Body Level One…"/>
          <p:cNvSpPr txBox="1">
            <a:spLocks noGrp="1"/>
          </p:cNvSpPr>
          <p:nvPr>
            <p:ph type="body" idx="1"/>
          </p:nvPr>
        </p:nvSpPr>
        <p:spPr>
          <a:xfrm>
            <a:off x="457200" y="1551960"/>
            <a:ext cx="8229600" cy="482026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71" name="Title Text"/>
          <p:cNvSpPr txBox="1">
            <a:spLocks noGrp="1"/>
          </p:cNvSpPr>
          <p:nvPr>
            <p:ph type="title"/>
          </p:nvPr>
        </p:nvSpPr>
        <p:spPr>
          <a:xfrm>
            <a:off x="793026" y="80042"/>
            <a:ext cx="7716797" cy="1143001"/>
          </a:xfrm>
          <a:prstGeom prst="rect">
            <a:avLst/>
          </a:prstGeom>
        </p:spPr>
        <p:txBody>
          <a:bodyPr anchor="b">
            <a:normAutofit/>
          </a:bodyPr>
          <a:lstStyle/>
          <a:p>
            <a:r>
              <a:t>Title Text</a:t>
            </a:r>
          </a:p>
        </p:txBody>
      </p:sp>
      <p:sp>
        <p:nvSpPr>
          <p:cNvPr id="872" name="Slide Number"/>
          <p:cNvSpPr txBox="1">
            <a:spLocks noGrp="1"/>
          </p:cNvSpPr>
          <p:nvPr>
            <p:ph type="sldNum" sz="quarter" idx="2"/>
          </p:nvPr>
        </p:nvSpPr>
        <p:spPr>
          <a:xfrm>
            <a:off x="6553200" y="6356350"/>
            <a:ext cx="2133600" cy="368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9540566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28"/>
            <a:ext cx="8510400" cy="521883"/>
          </a:xfrm>
        </p:spPr>
        <p:txBody>
          <a:bodyPr/>
          <a:lstStyle>
            <a:lvl1pPr>
              <a:defRPr sz="2400"/>
            </a:lvl1pPr>
          </a:lstStyle>
          <a:p>
            <a:r>
              <a:rPr lang="en-US" noProof="0"/>
              <a:t>Click to edit Master title style</a:t>
            </a:r>
            <a:endParaRPr lang="en-GB" noProof="0" dirty="0"/>
          </a:p>
        </p:txBody>
      </p:sp>
      <p:sp>
        <p:nvSpPr>
          <p:cNvPr id="8" name="Text Placeholder 7"/>
          <p:cNvSpPr>
            <a:spLocks noGrp="1"/>
          </p:cNvSpPr>
          <p:nvPr>
            <p:ph type="body" sz="quarter" idx="10" hasCustomPrompt="1"/>
          </p:nvPr>
        </p:nvSpPr>
        <p:spPr>
          <a:xfrm>
            <a:off x="263527" y="6401379"/>
            <a:ext cx="8563675" cy="230716"/>
          </a:xfrm>
        </p:spPr>
        <p:txBody>
          <a:bodyPr lIns="72000" anchor="b"/>
          <a:lstStyle>
            <a:lvl1pPr marL="0" indent="0">
              <a:buNone/>
              <a:defRPr sz="800"/>
            </a:lvl1pPr>
            <a:lvl2pPr marL="265106" indent="0">
              <a:buNone/>
              <a:defRPr sz="800"/>
            </a:lvl2pPr>
            <a:lvl3pPr marL="536561" indent="0">
              <a:buNone/>
              <a:defRPr sz="800"/>
            </a:lvl3pPr>
            <a:lvl4pPr marL="808018" indent="0">
              <a:buNone/>
              <a:defRPr sz="800"/>
            </a:lvl4pPr>
            <a:lvl5pPr marL="1073123" indent="0">
              <a:buNone/>
              <a:defRPr sz="800"/>
            </a:lvl5pPr>
          </a:lstStyle>
          <a:p>
            <a:pPr lvl="0"/>
            <a:r>
              <a:rPr lang="en-US" dirty="0"/>
              <a:t>References</a:t>
            </a:r>
            <a:endParaRPr lang="en-GB" dirty="0"/>
          </a:p>
        </p:txBody>
      </p:sp>
    </p:spTree>
    <p:extLst>
      <p:ext uri="{BB962C8B-B14F-4D97-AF65-F5344CB8AC3E}">
        <p14:creationId xmlns:p14="http://schemas.microsoft.com/office/powerpoint/2010/main" val="333173605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Placeholder 1"/>
          <p:cNvSpPr>
            <a:spLocks noGrp="1"/>
          </p:cNvSpPr>
          <p:nvPr>
            <p:ph type="title"/>
          </p:nvPr>
        </p:nvSpPr>
        <p:spPr bwMode="auto">
          <a:xfrm>
            <a:off x="317500" y="654061"/>
            <a:ext cx="8509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8" name="Text Placeholder 5">
            <a:extLst>
              <a:ext uri="{FF2B5EF4-FFF2-40B4-BE49-F238E27FC236}">
                <a16:creationId xmlns:a16="http://schemas.microsoft.com/office/drawing/2014/main" id="{A17219DD-6BEE-4F78-8081-E9462C87D429}"/>
              </a:ext>
            </a:extLst>
          </p:cNvPr>
          <p:cNvSpPr>
            <a:spLocks noGrp="1"/>
          </p:cNvSpPr>
          <p:nvPr>
            <p:ph type="body" sz="quarter" idx="14" hasCustomPrompt="1"/>
          </p:nvPr>
        </p:nvSpPr>
        <p:spPr>
          <a:xfrm>
            <a:off x="1803730" y="6025661"/>
            <a:ext cx="6303407" cy="448000"/>
          </a:xfrm>
        </p:spPr>
        <p:txBody>
          <a:bodyPr anchor="b"/>
          <a:lstStyle>
            <a:lvl1pPr marL="0" indent="0">
              <a:spcBef>
                <a:spcPts val="0"/>
              </a:spcBef>
              <a:buNone/>
              <a:defRPr sz="800" baseline="0">
                <a:solidFill>
                  <a:srgbClr val="82786F"/>
                </a:solidFill>
              </a:defRPr>
            </a:lvl1pPr>
          </a:lstStyle>
          <a:p>
            <a:pPr lvl="0"/>
            <a:r>
              <a:rPr lang="en-GB" dirty="0"/>
              <a:t>Click to add text</a:t>
            </a:r>
          </a:p>
        </p:txBody>
      </p:sp>
      <p:sp>
        <p:nvSpPr>
          <p:cNvPr id="7" name="Rectangle 5">
            <a:extLst>
              <a:ext uri="{FF2B5EF4-FFF2-40B4-BE49-F238E27FC236}">
                <a16:creationId xmlns:a16="http://schemas.microsoft.com/office/drawing/2014/main" id="{63E45A18-8ACF-4CCC-BD30-BB03D9C5C19F}"/>
              </a:ext>
            </a:extLst>
          </p:cNvPr>
          <p:cNvSpPr>
            <a:spLocks noGrp="1" noChangeArrowheads="1"/>
          </p:cNvSpPr>
          <p:nvPr>
            <p:ph type="ftr" sz="quarter" idx="3"/>
          </p:nvPr>
        </p:nvSpPr>
        <p:spPr bwMode="auto">
          <a:xfrm>
            <a:off x="5926138" y="137584"/>
            <a:ext cx="2900362" cy="1354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fontAlgn="auto" hangingPunct="1">
              <a:spcBef>
                <a:spcPct val="0"/>
              </a:spcBef>
              <a:spcAft>
                <a:spcPts val="0"/>
              </a:spcAft>
              <a:defRPr lang="en-CA" b="0" i="0" smtClean="0">
                <a:effectLst/>
              </a:defRPr>
            </a:lvl1pPr>
          </a:lstStyle>
          <a:p>
            <a:r>
              <a:rPr lang="en-CA"/>
              <a:t>Step-by-Step: our journey | NN5401-4266 | RM 27 Sep 2018 | v0.9</a:t>
            </a:r>
            <a:endParaRPr lang="en-CA" dirty="0"/>
          </a:p>
        </p:txBody>
      </p:sp>
    </p:spTree>
    <p:extLst>
      <p:ext uri="{BB962C8B-B14F-4D97-AF65-F5344CB8AC3E}">
        <p14:creationId xmlns:p14="http://schemas.microsoft.com/office/powerpoint/2010/main" val="18986181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634D48-88E8-334F-88F4-3414DA1C8F8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289583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AFD37DDD-A0F0-4DF0-958A-4DF0EFF6AA32}"/>
              </a:ext>
            </a:extLst>
          </p:cNvPr>
          <p:cNvSpPr>
            <a:spLocks noGrp="1"/>
          </p:cNvSpPr>
          <p:nvPr>
            <p:ph type="body" sz="quarter" idx="14" hasCustomPrompt="1"/>
          </p:nvPr>
        </p:nvSpPr>
        <p:spPr>
          <a:xfrm>
            <a:off x="1803730" y="6025661"/>
            <a:ext cx="6303407" cy="448000"/>
          </a:xfrm>
        </p:spPr>
        <p:txBody>
          <a:bodyPr anchor="b"/>
          <a:lstStyle>
            <a:lvl1pPr marL="0" indent="0">
              <a:spcBef>
                <a:spcPts val="0"/>
              </a:spcBef>
              <a:buNone/>
              <a:defRPr sz="800" baseline="0">
                <a:solidFill>
                  <a:srgbClr val="82786F"/>
                </a:solidFill>
              </a:defRPr>
            </a:lvl1pPr>
          </a:lstStyle>
          <a:p>
            <a:pPr lvl="0"/>
            <a:r>
              <a:rPr lang="en-GB" dirty="0"/>
              <a:t>Click to add text</a:t>
            </a:r>
          </a:p>
        </p:txBody>
      </p:sp>
      <p:sp>
        <p:nvSpPr>
          <p:cNvPr id="4" name="Footer Placeholder 2">
            <a:extLst>
              <a:ext uri="{FF2B5EF4-FFF2-40B4-BE49-F238E27FC236}">
                <a16:creationId xmlns:a16="http://schemas.microsoft.com/office/drawing/2014/main" id="{1F1C0870-11FA-44D1-AFB2-50B993645C64}"/>
              </a:ext>
            </a:extLst>
          </p:cNvPr>
          <p:cNvSpPr>
            <a:spLocks noGrp="1"/>
          </p:cNvSpPr>
          <p:nvPr>
            <p:ph type="ftr" sz="quarter" idx="15"/>
          </p:nvPr>
        </p:nvSpPr>
        <p:spPr>
          <a:xfrm>
            <a:off x="5926138" y="137584"/>
            <a:ext cx="2900362" cy="264115"/>
          </a:xfrm>
        </p:spPr>
        <p:txBody>
          <a:bodyPr/>
          <a:lstStyle/>
          <a:p>
            <a:pPr algn="r">
              <a:defRPr/>
            </a:pPr>
            <a:r>
              <a:rPr lang="en-CA"/>
              <a:t>Trial results | NN5401-4266 | RM 27 Sep 2018 | v0.11</a:t>
            </a:r>
            <a:endParaRPr lang="en-CA" dirty="0"/>
          </a:p>
        </p:txBody>
      </p:sp>
    </p:spTree>
    <p:extLst>
      <p:ext uri="{BB962C8B-B14F-4D97-AF65-F5344CB8AC3E}">
        <p14:creationId xmlns:p14="http://schemas.microsoft.com/office/powerpoint/2010/main" val="53436207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316800" y="256032"/>
            <a:ext cx="8510400" cy="731520"/>
          </a:xfrm>
          <a:noFill/>
          <a:ln w="9525">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0" tIns="0" rIns="0" bIns="0" numCol="1" anchor="ctr" anchorCtr="0" compatLnSpc="1">
            <a:prstTxWarp prst="textNoShape">
              <a:avLst/>
            </a:prstTxWarp>
          </a:bodyPr>
          <a:lstStyle>
            <a:lvl1pPr>
              <a:defRPr lang="en-GB" sz="3200" noProof="0" dirty="0"/>
            </a:lvl1pPr>
          </a:lstStyle>
          <a:p>
            <a:pPr lvl="0"/>
            <a:r>
              <a:rPr lang="en-US" noProof="0" dirty="0"/>
              <a:t>Click to edit Master title style</a:t>
            </a:r>
            <a:endParaRPr lang="en-GB" noProof="0" dirty="0"/>
          </a:p>
        </p:txBody>
      </p:sp>
      <p:sp>
        <p:nvSpPr>
          <p:cNvPr id="3" name="Text Placeholder 2">
            <a:extLst>
              <a:ext uri="{FF2B5EF4-FFF2-40B4-BE49-F238E27FC236}">
                <a16:creationId xmlns:a16="http://schemas.microsoft.com/office/drawing/2014/main" id="{EA8300F2-5F3B-47B3-A9E1-F47F4BA7CBC6}"/>
              </a:ext>
            </a:extLst>
          </p:cNvPr>
          <p:cNvSpPr>
            <a:spLocks noGrp="1"/>
          </p:cNvSpPr>
          <p:nvPr>
            <p:ph type="body" sz="quarter" idx="13"/>
          </p:nvPr>
        </p:nvSpPr>
        <p:spPr>
          <a:xfrm>
            <a:off x="316800" y="6096000"/>
            <a:ext cx="8510400" cy="576704"/>
          </a:xfrm>
        </p:spPr>
        <p:txBody>
          <a:bodyPr rIns="0" anchor="b"/>
          <a:lstStyle>
            <a:lvl1pPr marL="0" indent="0">
              <a:buNone/>
              <a:defRPr sz="1067">
                <a:solidFill>
                  <a:srgbClr val="82786F"/>
                </a:solidFill>
              </a:defRPr>
            </a:lvl1pPr>
          </a:lstStyle>
          <a:p>
            <a:pPr lvl="0"/>
            <a:r>
              <a:rPr lang="en-US" dirty="0"/>
              <a:t>Edit</a:t>
            </a:r>
            <a:endParaRPr lang="en-GB" dirty="0"/>
          </a:p>
        </p:txBody>
      </p:sp>
      <p:sp>
        <p:nvSpPr>
          <p:cNvPr id="4" name="Rectangle 3">
            <a:extLst>
              <a:ext uri="{FF2B5EF4-FFF2-40B4-BE49-F238E27FC236}">
                <a16:creationId xmlns:a16="http://schemas.microsoft.com/office/drawing/2014/main" id="{F4439735-19F7-4654-8051-0B5CC8002FE1}"/>
              </a:ext>
            </a:extLst>
          </p:cNvPr>
          <p:cNvSpPr/>
          <p:nvPr userDrawn="1"/>
        </p:nvSpPr>
        <p:spPr>
          <a:xfrm rot="16200000" flipH="1">
            <a:off x="4432517" y="-4432515"/>
            <a:ext cx="278969" cy="9144001"/>
          </a:xfrm>
          <a:prstGeom prst="rect">
            <a:avLst/>
          </a:prstGeom>
          <a:gradFill flip="none" rotWithShape="1">
            <a:gsLst>
              <a:gs pos="100000">
                <a:srgbClr val="45B9E4"/>
              </a:gs>
              <a:gs pos="3000">
                <a:srgbClr val="FFFFFF">
                  <a:alpha val="18000"/>
                </a:srgb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5" name="Picture 4">
            <a:extLst>
              <a:ext uri="{FF2B5EF4-FFF2-40B4-BE49-F238E27FC236}">
                <a16:creationId xmlns:a16="http://schemas.microsoft.com/office/drawing/2014/main" id="{AEB62FC5-965E-4B7A-8B23-975B983C2BE4}"/>
              </a:ext>
            </a:extLst>
          </p:cNvPr>
          <p:cNvPicPr>
            <a:picLocks noChangeAspect="1"/>
          </p:cNvPicPr>
          <p:nvPr userDrawn="1"/>
        </p:nvPicPr>
        <p:blipFill>
          <a:blip r:embed="rId2">
            <a:lum bright="70000" contrast="-70000"/>
          </a:blip>
          <a:stretch>
            <a:fillRect/>
          </a:stretch>
        </p:blipFill>
        <p:spPr>
          <a:xfrm>
            <a:off x="8823969" y="-1"/>
            <a:ext cx="320032" cy="914401"/>
          </a:xfrm>
          <a:prstGeom prst="rect">
            <a:avLst/>
          </a:prstGeom>
        </p:spPr>
      </p:pic>
    </p:spTree>
    <p:extLst>
      <p:ext uri="{BB962C8B-B14F-4D97-AF65-F5344CB8AC3E}">
        <p14:creationId xmlns:p14="http://schemas.microsoft.com/office/powerpoint/2010/main" val="15842912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316800" y="687230"/>
            <a:ext cx="8510400" cy="521883"/>
          </a:xfrm>
        </p:spPr>
        <p:txBody>
          <a:bodyPr/>
          <a:lstStyle>
            <a:lvl1pPr>
              <a:defRPr sz="3200"/>
            </a:lvl1pPr>
          </a:lstStyle>
          <a:p>
            <a:r>
              <a:rPr lang="en-US" noProof="0"/>
              <a:t>Click to edit Master title style</a:t>
            </a:r>
            <a:endParaRPr lang="en-GB" noProof="0" dirty="0"/>
          </a:p>
        </p:txBody>
      </p:sp>
    </p:spTree>
    <p:extLst>
      <p:ext uri="{BB962C8B-B14F-4D97-AF65-F5344CB8AC3E}">
        <p14:creationId xmlns:p14="http://schemas.microsoft.com/office/powerpoint/2010/main" val="229870213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4a - Title and 1 column" type="tx">
  <p:cSld name="04a - Title and 1 column">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571450" y="576900"/>
            <a:ext cx="7431600" cy="508800"/>
          </a:xfrm>
          <a:prstGeom prst="rect">
            <a:avLst/>
          </a:prstGeom>
        </p:spPr>
        <p:txBody>
          <a:bodyPr spcFirstLastPara="1" wrap="square" lIns="0" tIns="91425" rIns="91425" bIns="91425" anchor="t" anchorCtr="0">
            <a:noAutofit/>
          </a:bodyPr>
          <a:lstStyle>
            <a:lvl1pPr lvl="0" rtl="0">
              <a:spcBef>
                <a:spcPts val="0"/>
              </a:spcBef>
              <a:spcAft>
                <a:spcPts val="0"/>
              </a:spcAft>
              <a:buSzPts val="2200"/>
              <a:buFont typeface="Roche Sans Medium"/>
              <a:buNone/>
              <a:defRPr sz="2200">
                <a:latin typeface="Roche Sans Medium"/>
                <a:ea typeface="Roche Sans Medium"/>
                <a:cs typeface="Roche Sans Medium"/>
                <a:sym typeface="Roche Sans Medium"/>
              </a:defRPr>
            </a:lvl1pPr>
            <a:lvl2pPr lvl="1" rtl="0">
              <a:spcBef>
                <a:spcPts val="0"/>
              </a:spcBef>
              <a:spcAft>
                <a:spcPts val="0"/>
              </a:spcAft>
              <a:buClr>
                <a:schemeClr val="dk1"/>
              </a:buClr>
              <a:buSzPts val="2400"/>
              <a:buNone/>
              <a:defRPr>
                <a:solidFill>
                  <a:schemeClr val="dk1"/>
                </a:solidFill>
              </a:defRPr>
            </a:lvl2pPr>
            <a:lvl3pPr lvl="2" rtl="0">
              <a:spcBef>
                <a:spcPts val="0"/>
              </a:spcBef>
              <a:spcAft>
                <a:spcPts val="0"/>
              </a:spcAft>
              <a:buClr>
                <a:schemeClr val="dk1"/>
              </a:buClr>
              <a:buSzPts val="2400"/>
              <a:buNone/>
              <a:defRPr>
                <a:solidFill>
                  <a:schemeClr val="dk1"/>
                </a:solidFill>
              </a:defRPr>
            </a:lvl3pPr>
            <a:lvl4pPr lvl="3" rtl="0">
              <a:spcBef>
                <a:spcPts val="0"/>
              </a:spcBef>
              <a:spcAft>
                <a:spcPts val="0"/>
              </a:spcAft>
              <a:buClr>
                <a:schemeClr val="dk1"/>
              </a:buClr>
              <a:buSzPts val="2400"/>
              <a:buNone/>
              <a:defRPr>
                <a:solidFill>
                  <a:schemeClr val="dk1"/>
                </a:solidFill>
              </a:defRPr>
            </a:lvl4pPr>
            <a:lvl5pPr lvl="4" rtl="0">
              <a:spcBef>
                <a:spcPts val="0"/>
              </a:spcBef>
              <a:spcAft>
                <a:spcPts val="0"/>
              </a:spcAft>
              <a:buClr>
                <a:schemeClr val="dk1"/>
              </a:buClr>
              <a:buSzPts val="2400"/>
              <a:buNone/>
              <a:defRPr>
                <a:solidFill>
                  <a:schemeClr val="dk1"/>
                </a:solidFill>
              </a:defRPr>
            </a:lvl5pPr>
            <a:lvl6pPr lvl="5" rtl="0">
              <a:spcBef>
                <a:spcPts val="0"/>
              </a:spcBef>
              <a:spcAft>
                <a:spcPts val="0"/>
              </a:spcAft>
              <a:buClr>
                <a:schemeClr val="dk1"/>
              </a:buClr>
              <a:buSzPts val="2400"/>
              <a:buNone/>
              <a:defRPr>
                <a:solidFill>
                  <a:schemeClr val="dk1"/>
                </a:solidFill>
              </a:defRPr>
            </a:lvl6pPr>
            <a:lvl7pPr lvl="6" rtl="0">
              <a:spcBef>
                <a:spcPts val="0"/>
              </a:spcBef>
              <a:spcAft>
                <a:spcPts val="0"/>
              </a:spcAft>
              <a:buClr>
                <a:schemeClr val="dk1"/>
              </a:buClr>
              <a:buSzPts val="2400"/>
              <a:buNone/>
              <a:defRPr>
                <a:solidFill>
                  <a:schemeClr val="dk1"/>
                </a:solidFill>
              </a:defRPr>
            </a:lvl7pPr>
            <a:lvl8pPr lvl="7" rtl="0">
              <a:spcBef>
                <a:spcPts val="0"/>
              </a:spcBef>
              <a:spcAft>
                <a:spcPts val="0"/>
              </a:spcAft>
              <a:buClr>
                <a:schemeClr val="dk1"/>
              </a:buClr>
              <a:buSzPts val="2400"/>
              <a:buNone/>
              <a:defRPr>
                <a:solidFill>
                  <a:schemeClr val="dk1"/>
                </a:solidFill>
              </a:defRPr>
            </a:lvl8pPr>
            <a:lvl9pPr lvl="8" rtl="0">
              <a:spcBef>
                <a:spcPts val="0"/>
              </a:spcBef>
              <a:spcAft>
                <a:spcPts val="0"/>
              </a:spcAft>
              <a:buClr>
                <a:schemeClr val="dk1"/>
              </a:buClr>
              <a:buSzPts val="2400"/>
              <a:buNone/>
              <a:defRPr>
                <a:solidFill>
                  <a:schemeClr val="dk1"/>
                </a:solidFill>
              </a:defRPr>
            </a:lvl9pPr>
          </a:lstStyle>
          <a:p>
            <a:endParaRPr/>
          </a:p>
        </p:txBody>
      </p:sp>
      <p:sp>
        <p:nvSpPr>
          <p:cNvPr id="167" name="Google Shape;167;p28"/>
          <p:cNvSpPr txBox="1">
            <a:spLocks noGrp="1"/>
          </p:cNvSpPr>
          <p:nvPr>
            <p:ph type="subTitle" idx="1"/>
          </p:nvPr>
        </p:nvSpPr>
        <p:spPr>
          <a:xfrm>
            <a:off x="571450" y="1084800"/>
            <a:ext cx="7431600" cy="432000"/>
          </a:xfrm>
          <a:prstGeom prst="rect">
            <a:avLst/>
          </a:prstGeom>
        </p:spPr>
        <p:txBody>
          <a:bodyPr spcFirstLastPara="1" wrap="square" lIns="0" tIns="0" rIns="91425" bIns="18000" anchor="t" anchorCtr="0">
            <a:noAutofit/>
          </a:bodyPr>
          <a:lstStyle>
            <a:lvl1pPr lvl="0" rtl="0">
              <a:spcBef>
                <a:spcPts val="0"/>
              </a:spcBef>
              <a:spcAft>
                <a:spcPts val="0"/>
              </a:spcAft>
              <a:buClr>
                <a:srgbClr val="706B69"/>
              </a:buClr>
              <a:buSzPts val="1700"/>
              <a:buFont typeface="Roche Sans Condensed Light"/>
              <a:buNone/>
              <a:defRPr sz="1700">
                <a:solidFill>
                  <a:srgbClr val="706B69"/>
                </a:solidFill>
                <a:latin typeface="Roche Sans Condensed Light"/>
                <a:ea typeface="Roche Sans Condensed Light"/>
                <a:cs typeface="Roche Sans Condensed Light"/>
                <a:sym typeface="Roche Sans Condensed Light"/>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endParaRPr/>
          </a:p>
        </p:txBody>
      </p:sp>
      <p:sp>
        <p:nvSpPr>
          <p:cNvPr id="168" name="Google Shape;168;p28"/>
          <p:cNvSpPr txBox="1">
            <a:spLocks noGrp="1"/>
          </p:cNvSpPr>
          <p:nvPr>
            <p:ph type="body" idx="2"/>
          </p:nvPr>
        </p:nvSpPr>
        <p:spPr>
          <a:xfrm>
            <a:off x="571450" y="1923567"/>
            <a:ext cx="8229600" cy="4480800"/>
          </a:xfrm>
          <a:prstGeom prst="rect">
            <a:avLst/>
          </a:prstGeom>
        </p:spPr>
        <p:txBody>
          <a:bodyPr spcFirstLastPara="1" wrap="square" lIns="0" tIns="0" rIns="0" bIns="0" anchor="t" anchorCtr="0">
            <a:noAutofit/>
          </a:bodyPr>
          <a:lstStyle>
            <a:lvl1pPr marL="457200" lvl="0" indent="-304800" rtl="0">
              <a:lnSpc>
                <a:spcPct val="105000"/>
              </a:lnSpc>
              <a:spcBef>
                <a:spcPts val="400"/>
              </a:spcBef>
              <a:spcAft>
                <a:spcPts val="0"/>
              </a:spcAft>
              <a:buSzPts val="1200"/>
              <a:buChar char="■"/>
              <a:defRPr sz="1400"/>
            </a:lvl1pPr>
            <a:lvl2pPr marL="914400" lvl="1" indent="-304800" rtl="0">
              <a:lnSpc>
                <a:spcPct val="105000"/>
              </a:lnSpc>
              <a:spcBef>
                <a:spcPts val="300"/>
              </a:spcBef>
              <a:spcAft>
                <a:spcPts val="0"/>
              </a:spcAft>
              <a:buClr>
                <a:schemeClr val="dk1"/>
              </a:buClr>
              <a:buSzPts val="1200"/>
              <a:buChar char="■"/>
              <a:defRPr/>
            </a:lvl2pPr>
            <a:lvl3pPr marL="1371600" lvl="2" indent="-304800" rtl="0">
              <a:lnSpc>
                <a:spcPct val="100000"/>
              </a:lnSpc>
              <a:spcBef>
                <a:spcPts val="300"/>
              </a:spcBef>
              <a:spcAft>
                <a:spcPts val="0"/>
              </a:spcAft>
              <a:buSzPts val="1200"/>
              <a:buChar char="■"/>
              <a:defRPr/>
            </a:lvl3pPr>
            <a:lvl4pPr marL="1828800" lvl="3" indent="-304800" rtl="0">
              <a:lnSpc>
                <a:spcPct val="100000"/>
              </a:lnSpc>
              <a:spcBef>
                <a:spcPts val="0"/>
              </a:spcBef>
              <a:spcAft>
                <a:spcPts val="0"/>
              </a:spcAft>
              <a:buClr>
                <a:schemeClr val="dk1"/>
              </a:buClr>
              <a:buSzPts val="1200"/>
              <a:buChar char="■"/>
              <a:defRPr/>
            </a:lvl4pPr>
            <a:lvl5pPr marL="2286000" lvl="4" indent="-304800" rtl="0">
              <a:lnSpc>
                <a:spcPct val="100000"/>
              </a:lnSpc>
              <a:spcBef>
                <a:spcPts val="0"/>
              </a:spcBef>
              <a:spcAft>
                <a:spcPts val="0"/>
              </a:spcAft>
              <a:buClr>
                <a:schemeClr val="dk1"/>
              </a:buClr>
              <a:buSzPts val="1200"/>
              <a:buChar char="■"/>
              <a:defRPr/>
            </a:lvl5pPr>
            <a:lvl6pPr marL="2743200" lvl="5" indent="-304800" rtl="0">
              <a:lnSpc>
                <a:spcPct val="100000"/>
              </a:lnSpc>
              <a:spcBef>
                <a:spcPts val="0"/>
              </a:spcBef>
              <a:spcAft>
                <a:spcPts val="0"/>
              </a:spcAft>
              <a:buClr>
                <a:schemeClr val="dk1"/>
              </a:buClr>
              <a:buSzPts val="1200"/>
              <a:buChar char="■"/>
              <a:defRPr/>
            </a:lvl6pPr>
            <a:lvl7pPr marL="3200400" lvl="6" indent="-304800" rtl="0">
              <a:lnSpc>
                <a:spcPct val="100000"/>
              </a:lnSpc>
              <a:spcBef>
                <a:spcPts val="0"/>
              </a:spcBef>
              <a:spcAft>
                <a:spcPts val="0"/>
              </a:spcAft>
              <a:buClr>
                <a:schemeClr val="dk1"/>
              </a:buClr>
              <a:buSzPts val="1200"/>
              <a:buChar char="■"/>
              <a:defRPr/>
            </a:lvl7pPr>
            <a:lvl8pPr marL="3657600" lvl="7" indent="-304800" rtl="0">
              <a:lnSpc>
                <a:spcPct val="100000"/>
              </a:lnSpc>
              <a:spcBef>
                <a:spcPts val="0"/>
              </a:spcBef>
              <a:spcAft>
                <a:spcPts val="0"/>
              </a:spcAft>
              <a:buClr>
                <a:schemeClr val="dk1"/>
              </a:buClr>
              <a:buSzPts val="1200"/>
              <a:buChar char="■"/>
              <a:defRPr/>
            </a:lvl8pPr>
            <a:lvl9pPr marL="4114800" lvl="8" indent="-304800" rtl="0">
              <a:lnSpc>
                <a:spcPct val="100000"/>
              </a:lnSpc>
              <a:spcBef>
                <a:spcPts val="0"/>
              </a:spcBef>
              <a:spcAft>
                <a:spcPts val="0"/>
              </a:spcAft>
              <a:buClr>
                <a:schemeClr val="dk1"/>
              </a:buClr>
              <a:buSzPts val="1200"/>
              <a:buChar char="■"/>
              <a:defRPr/>
            </a:lvl9pPr>
          </a:lstStyle>
          <a:p>
            <a:endParaRPr/>
          </a:p>
        </p:txBody>
      </p:sp>
    </p:spTree>
    <p:extLst>
      <p:ext uri="{BB962C8B-B14F-4D97-AF65-F5344CB8AC3E}">
        <p14:creationId xmlns:p14="http://schemas.microsoft.com/office/powerpoint/2010/main" val="2980170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30"/>
            <a:ext cx="8510400" cy="521883"/>
          </a:xfrm>
        </p:spPr>
        <p:txBody>
          <a:bodyPr anchor="b" anchorCtr="0"/>
          <a:lstStyle>
            <a:lvl1pPr>
              <a:defRPr sz="2400"/>
            </a:lvl1pPr>
          </a:lstStyle>
          <a:p>
            <a:r>
              <a:rPr lang="en-US" noProof="0" dirty="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7">
            <a:extLst>
              <a:ext uri="{FF2B5EF4-FFF2-40B4-BE49-F238E27FC236}">
                <a16:creationId xmlns:a16="http://schemas.microsoft.com/office/drawing/2014/main" id="{FFEED4F5-4747-4FA8-8E26-09112DA65177}"/>
              </a:ext>
            </a:extLst>
          </p:cNvPr>
          <p:cNvSpPr>
            <a:spLocks noGrp="1"/>
          </p:cNvSpPr>
          <p:nvPr>
            <p:ph type="body" sz="quarter" idx="13" hasCustomPrompt="1"/>
          </p:nvPr>
        </p:nvSpPr>
        <p:spPr>
          <a:xfrm>
            <a:off x="316801" y="6022616"/>
            <a:ext cx="7800374" cy="431107"/>
          </a:xfrm>
        </p:spPr>
        <p:txBody>
          <a:bodyPr anchor="b">
            <a:noAutofit/>
          </a:bodyPr>
          <a:lstStyle>
            <a:lvl1pPr marL="0" indent="0">
              <a:spcBef>
                <a:spcPts val="0"/>
              </a:spcBef>
              <a:buNone/>
              <a:defRPr sz="700">
                <a:solidFill>
                  <a:schemeClr val="accent3"/>
                </a:solidFill>
              </a:defRPr>
            </a:lvl1pPr>
            <a:lvl2pPr>
              <a:defRPr sz="800"/>
            </a:lvl2pPr>
            <a:lvl3pPr>
              <a:defRPr sz="800"/>
            </a:lvl3pPr>
            <a:lvl4pPr>
              <a:defRPr sz="800"/>
            </a:lvl4pPr>
            <a:lvl5pPr>
              <a:defRPr sz="800"/>
            </a:lvl5pPr>
          </a:lstStyle>
          <a:p>
            <a:pPr lvl="0"/>
            <a:r>
              <a:rPr lang="en-US"/>
              <a:t>Click to edit Master text styles</a:t>
            </a:r>
          </a:p>
        </p:txBody>
      </p:sp>
      <p:sp>
        <p:nvSpPr>
          <p:cNvPr id="6" name="Rectangle 3">
            <a:extLst>
              <a:ext uri="{FF2B5EF4-FFF2-40B4-BE49-F238E27FC236}">
                <a16:creationId xmlns:a16="http://schemas.microsoft.com/office/drawing/2014/main" id="{7F42ACDC-245D-4F4D-8E33-7417D6E5C163}"/>
              </a:ext>
            </a:extLst>
          </p:cNvPr>
          <p:cNvSpPr>
            <a:spLocks noGrp="1" noChangeArrowheads="1"/>
          </p:cNvSpPr>
          <p:nvPr>
            <p:ph type="subTitle" idx="14" hasCustomPrompt="1"/>
          </p:nvPr>
        </p:nvSpPr>
        <p:spPr>
          <a:xfrm>
            <a:off x="316800" y="1209115"/>
            <a:ext cx="8510400" cy="266301"/>
          </a:xfrm>
          <a:extLst>
            <a:ext uri="{909E8E84-426E-40dd-AFC4-6F175D3DCCD1}">
              <a14:hiddenFill xmlns:a14="http://schemas.microsoft.com/office/drawing/2010/main" xmlns="">
                <a:solidFill>
                  <a:schemeClr val="accent1"/>
                </a:solidFill>
              </a14:hiddenFill>
            </a:ext>
          </a:extLst>
        </p:spPr>
        <p:txBody>
          <a:bodyPr wrap="none" lIns="18000" anchor="ctr" anchorCtr="0"/>
          <a:lstStyle>
            <a:lvl1pPr marL="0" indent="0" algn="l">
              <a:buFontTx/>
              <a:buNone/>
              <a:defRPr sz="1100" b="1" baseline="0">
                <a:solidFill>
                  <a:schemeClr val="accent1"/>
                </a:solidFill>
              </a:defRPr>
            </a:lvl1pPr>
          </a:lstStyle>
          <a:p>
            <a:pPr lvl="0"/>
            <a:r>
              <a:rPr lang="en-GB" noProof="0" dirty="0"/>
              <a:t>Insert subtitle</a:t>
            </a:r>
          </a:p>
        </p:txBody>
      </p:sp>
    </p:spTree>
    <p:extLst>
      <p:ext uri="{BB962C8B-B14F-4D97-AF65-F5344CB8AC3E}">
        <p14:creationId xmlns:p14="http://schemas.microsoft.com/office/powerpoint/2010/main" val="4067750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04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34D48-88E8-334F-88F4-3414DA1C8F8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123857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634D48-88E8-334F-88F4-3414DA1C8F8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11597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634D48-88E8-334F-88F4-3414DA1C8F8A}"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317671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634D48-88E8-334F-88F4-3414DA1C8F8A}"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324800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34D48-88E8-334F-88F4-3414DA1C8F8A}"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133206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34D48-88E8-334F-88F4-3414DA1C8F8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2004909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634D48-88E8-334F-88F4-3414DA1C8F8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5CAA4-E1DE-D947-B70F-8E9F4FF10D8E}" type="slidenum">
              <a:rPr lang="en-US" smtClean="0"/>
              <a:t>‹#›</a:t>
            </a:fld>
            <a:endParaRPr lang="en-US"/>
          </a:p>
        </p:txBody>
      </p:sp>
    </p:spTree>
    <p:extLst>
      <p:ext uri="{BB962C8B-B14F-4D97-AF65-F5344CB8AC3E}">
        <p14:creationId xmlns:p14="http://schemas.microsoft.com/office/powerpoint/2010/main" val="1980639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4D48-88E8-334F-88F4-3414DA1C8F8A}" type="datetimeFigureOut">
              <a:rPr lang="en-US" smtClean="0"/>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5CAA4-E1DE-D947-B70F-8E9F4FF10D8E}" type="slidenum">
              <a:rPr lang="en-US" smtClean="0"/>
              <a:t>‹#›</a:t>
            </a:fld>
            <a:endParaRPr lang="en-US"/>
          </a:p>
        </p:txBody>
      </p:sp>
    </p:spTree>
    <p:extLst>
      <p:ext uri="{BB962C8B-B14F-4D97-AF65-F5344CB8AC3E}">
        <p14:creationId xmlns:p14="http://schemas.microsoft.com/office/powerpoint/2010/main" val="16390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70" r:id="rId20"/>
    <p:sldLayoutId id="2147483672" r:id="rId21"/>
    <p:sldLayoutId id="2147483673" r:id="rId22"/>
    <p:sldLayoutId id="2147483674" r:id="rId23"/>
    <p:sldLayoutId id="2147483675" r:id="rId2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2.xml"/><Relationship Id="rId2" Type="http://schemas.openxmlformats.org/officeDocument/2006/relationships/tags" Target="../tags/tag2.xml"/><Relationship Id="rId16"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2.gif"/></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pubmed/?term=New+drugs+for+the+treatment+of+diabetes+mellitus:+part+I:+Thiazolidinediones+and+their+evolving+cardiovascular+implications" TargetMode="External"/><Relationship Id="rId2" Type="http://schemas.openxmlformats.org/officeDocument/2006/relationships/hyperlink" Target="http://www.ncbi.nlm.nih.gov/pubmed/156552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8.xml"/><Relationship Id="rId7"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37.png"/><Relationship Id="rId5" Type="http://schemas.openxmlformats.org/officeDocument/2006/relationships/tags" Target="../tags/tag20.xml"/><Relationship Id="rId10" Type="http://schemas.openxmlformats.org/officeDocument/2006/relationships/image" Target="../media/image36.png"/><Relationship Id="rId4" Type="http://schemas.openxmlformats.org/officeDocument/2006/relationships/tags" Target="../tags/tag19.xml"/><Relationship Id="rId9"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diabetes.diabetesjournals.org/content/63/2/407"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medscape.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slide" Target="slide4.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pPr>
              <a:lnSpc>
                <a:spcPct val="90000"/>
              </a:lnSpc>
            </a:pPr>
            <a:r>
              <a:rPr lang="en-US" sz="3700" dirty="0"/>
              <a:t>The role of pharmacists in</a:t>
            </a:r>
            <a:br>
              <a:rPr lang="en-US" sz="3700" dirty="0"/>
            </a:br>
            <a:r>
              <a:rPr lang="en-US" sz="3700" dirty="0"/>
              <a:t> Type 2 DM</a:t>
            </a:r>
          </a:p>
        </p:txBody>
      </p:sp>
      <p:sp>
        <p:nvSpPr>
          <p:cNvPr id="3" name="Subtitle 2"/>
          <p:cNvSpPr>
            <a:spLocks noGrp="1"/>
          </p:cNvSpPr>
          <p:nvPr>
            <p:ph sz="half" idx="1"/>
          </p:nvPr>
        </p:nvSpPr>
        <p:spPr>
          <a:xfrm>
            <a:off x="457200" y="1600200"/>
            <a:ext cx="4038600" cy="4525963"/>
          </a:xfrm>
        </p:spPr>
        <p:txBody>
          <a:bodyPr>
            <a:normAutofit/>
          </a:bodyPr>
          <a:lstStyle/>
          <a:p>
            <a:pPr>
              <a:lnSpc>
                <a:spcPct val="90000"/>
              </a:lnSpc>
            </a:pPr>
            <a:r>
              <a:rPr lang="en-ZA" sz="1500" b="1" dirty="0"/>
              <a:t>By Dr Sindeep Bhana </a:t>
            </a:r>
          </a:p>
          <a:p>
            <a:pPr>
              <a:lnSpc>
                <a:spcPct val="90000"/>
              </a:lnSpc>
            </a:pPr>
            <a:r>
              <a:rPr lang="en-ZA" sz="1500" dirty="0"/>
              <a:t>BSc(Wits), MBBCh(Wits), FCP(SA), </a:t>
            </a:r>
            <a:r>
              <a:rPr lang="en-ZA" sz="1500" dirty="0" err="1"/>
              <a:t>MMed</a:t>
            </a:r>
            <a:r>
              <a:rPr lang="en-ZA" sz="1500" dirty="0"/>
              <a:t>(Wits), Cert Endo(SA)</a:t>
            </a:r>
          </a:p>
          <a:p>
            <a:pPr>
              <a:lnSpc>
                <a:spcPct val="90000"/>
              </a:lnSpc>
            </a:pPr>
            <a:endParaRPr lang="en-ZA" sz="1500" dirty="0"/>
          </a:p>
          <a:p>
            <a:pPr>
              <a:lnSpc>
                <a:spcPct val="90000"/>
              </a:lnSpc>
            </a:pPr>
            <a:r>
              <a:rPr lang="en-ZA" sz="1500" dirty="0"/>
              <a:t>Director and Founder of Centre of Advanced Medicine</a:t>
            </a:r>
          </a:p>
          <a:p>
            <a:pPr marL="0" indent="0">
              <a:lnSpc>
                <a:spcPct val="90000"/>
              </a:lnSpc>
              <a:buNone/>
            </a:pPr>
            <a:endParaRPr lang="en-ZA" sz="1500" dirty="0"/>
          </a:p>
          <a:p>
            <a:pPr>
              <a:lnSpc>
                <a:spcPct val="90000"/>
              </a:lnSpc>
            </a:pPr>
            <a:r>
              <a:rPr lang="en-ZA" sz="1500" dirty="0"/>
              <a:t>Honorary Lecturer in the Department of Internal Medicine and Division of Endocrinology at Chris Hani Baragwanath Academic Hospital and School of Health Science/Internal Medicine, University of Witwatersrand </a:t>
            </a:r>
          </a:p>
          <a:p>
            <a:pPr>
              <a:lnSpc>
                <a:spcPct val="90000"/>
              </a:lnSpc>
            </a:pPr>
            <a:endParaRPr lang="en-ZA" sz="1500" dirty="0"/>
          </a:p>
          <a:p>
            <a:pPr>
              <a:lnSpc>
                <a:spcPct val="90000"/>
              </a:lnSpc>
            </a:pPr>
            <a:r>
              <a:rPr lang="en-ZA" sz="1500" b="1" dirty="0"/>
              <a:t>Tel: 010 109 6177</a:t>
            </a:r>
          </a:p>
          <a:p>
            <a:pPr>
              <a:lnSpc>
                <a:spcPct val="90000"/>
              </a:lnSpc>
            </a:pPr>
            <a:r>
              <a:rPr lang="en-ZA" sz="1500" b="1" dirty="0"/>
              <a:t>Email:  pa@drsbhana.co.za</a:t>
            </a:r>
          </a:p>
          <a:p>
            <a:pPr>
              <a:lnSpc>
                <a:spcPct val="90000"/>
              </a:lnSpc>
            </a:pPr>
            <a:endParaRPr lang="en-US" sz="1500" dirty="0"/>
          </a:p>
        </p:txBody>
      </p:sp>
      <p:pic>
        <p:nvPicPr>
          <p:cNvPr id="1026" name="Picture 2" descr="143,100+ Pharmacist Stock Photos, Pictures &amp; Royalty-Free Images - iStock |  Pharmacy, Pharmacist and patient, Pharmacists group">
            <a:extLst>
              <a:ext uri="{FF2B5EF4-FFF2-40B4-BE49-F238E27FC236}">
                <a16:creationId xmlns:a16="http://schemas.microsoft.com/office/drawing/2014/main" id="{27B4DF76-97AA-84B4-2E3F-97216740B3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04" r="26903" b="-2"/>
          <a:stretch/>
        </p:blipFill>
        <p:spPr bwMode="auto">
          <a:xfrm>
            <a:off x="4648200" y="1600200"/>
            <a:ext cx="4038600" cy="4525963"/>
          </a:xfrm>
          <a:prstGeom prst="rect">
            <a:avLst/>
          </a:prstGeom>
          <a:solidFill>
            <a:srgbClr val="FFFFFF"/>
          </a:solidFill>
        </p:spPr>
      </p:pic>
    </p:spTree>
    <p:extLst>
      <p:ext uri="{BB962C8B-B14F-4D97-AF65-F5344CB8AC3E}">
        <p14:creationId xmlns:p14="http://schemas.microsoft.com/office/powerpoint/2010/main" val="4255566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4577" name="Group 2"/>
          <p:cNvGrpSpPr>
            <a:grpSpLocks/>
          </p:cNvGrpSpPr>
          <p:nvPr/>
        </p:nvGrpSpPr>
        <p:grpSpPr bwMode="auto">
          <a:xfrm>
            <a:off x="3538538" y="4984750"/>
            <a:ext cx="1536700" cy="996950"/>
            <a:chOff x="2430" y="3448"/>
            <a:chExt cx="891" cy="529"/>
          </a:xfrm>
        </p:grpSpPr>
        <p:sp>
          <p:nvSpPr>
            <p:cNvPr id="69635" name="Freeform 3"/>
            <p:cNvSpPr>
              <a:spLocks/>
            </p:cNvSpPr>
            <p:nvPr/>
          </p:nvSpPr>
          <p:spPr bwMode="auto">
            <a:xfrm>
              <a:off x="2430" y="3448"/>
              <a:ext cx="891" cy="529"/>
            </a:xfrm>
            <a:custGeom>
              <a:avLst/>
              <a:gdLst>
                <a:gd name="T0" fmla="*/ 564 w 850"/>
                <a:gd name="T1" fmla="*/ 86 h 551"/>
                <a:gd name="T2" fmla="*/ 510 w 850"/>
                <a:gd name="T3" fmla="*/ 99 h 551"/>
                <a:gd name="T4" fmla="*/ 430 w 850"/>
                <a:gd name="T5" fmla="*/ 118 h 551"/>
                <a:gd name="T6" fmla="*/ 354 w 850"/>
                <a:gd name="T7" fmla="*/ 120 h 551"/>
                <a:gd name="T8" fmla="*/ 318 w 850"/>
                <a:gd name="T9" fmla="*/ 136 h 551"/>
                <a:gd name="T10" fmla="*/ 302 w 850"/>
                <a:gd name="T11" fmla="*/ 136 h 551"/>
                <a:gd name="T12" fmla="*/ 272 w 850"/>
                <a:gd name="T13" fmla="*/ 134 h 551"/>
                <a:gd name="T14" fmla="*/ 233 w 850"/>
                <a:gd name="T15" fmla="*/ 157 h 551"/>
                <a:gd name="T16" fmla="*/ 142 w 850"/>
                <a:gd name="T17" fmla="*/ 166 h 551"/>
                <a:gd name="T18" fmla="*/ 94 w 850"/>
                <a:gd name="T19" fmla="*/ 195 h 551"/>
                <a:gd name="T20" fmla="*/ 75 w 850"/>
                <a:gd name="T21" fmla="*/ 214 h 551"/>
                <a:gd name="T22" fmla="*/ 52 w 850"/>
                <a:gd name="T23" fmla="*/ 225 h 551"/>
                <a:gd name="T24" fmla="*/ 6 w 850"/>
                <a:gd name="T25" fmla="*/ 288 h 551"/>
                <a:gd name="T26" fmla="*/ 2 w 850"/>
                <a:gd name="T27" fmla="*/ 342 h 551"/>
                <a:gd name="T28" fmla="*/ 4 w 850"/>
                <a:gd name="T29" fmla="*/ 361 h 551"/>
                <a:gd name="T30" fmla="*/ 10 w 850"/>
                <a:gd name="T31" fmla="*/ 409 h 551"/>
                <a:gd name="T32" fmla="*/ 27 w 850"/>
                <a:gd name="T33" fmla="*/ 430 h 551"/>
                <a:gd name="T34" fmla="*/ 41 w 850"/>
                <a:gd name="T35" fmla="*/ 460 h 551"/>
                <a:gd name="T36" fmla="*/ 67 w 850"/>
                <a:gd name="T37" fmla="*/ 489 h 551"/>
                <a:gd name="T38" fmla="*/ 107 w 850"/>
                <a:gd name="T39" fmla="*/ 506 h 551"/>
                <a:gd name="T40" fmla="*/ 121 w 850"/>
                <a:gd name="T41" fmla="*/ 518 h 551"/>
                <a:gd name="T42" fmla="*/ 149 w 850"/>
                <a:gd name="T43" fmla="*/ 533 h 551"/>
                <a:gd name="T44" fmla="*/ 201 w 850"/>
                <a:gd name="T45" fmla="*/ 533 h 551"/>
                <a:gd name="T46" fmla="*/ 266 w 850"/>
                <a:gd name="T47" fmla="*/ 550 h 551"/>
                <a:gd name="T48" fmla="*/ 308 w 850"/>
                <a:gd name="T49" fmla="*/ 529 h 551"/>
                <a:gd name="T50" fmla="*/ 342 w 850"/>
                <a:gd name="T51" fmla="*/ 520 h 551"/>
                <a:gd name="T52" fmla="*/ 344 w 850"/>
                <a:gd name="T53" fmla="*/ 502 h 551"/>
                <a:gd name="T54" fmla="*/ 360 w 850"/>
                <a:gd name="T55" fmla="*/ 495 h 551"/>
                <a:gd name="T56" fmla="*/ 369 w 850"/>
                <a:gd name="T57" fmla="*/ 485 h 551"/>
                <a:gd name="T58" fmla="*/ 379 w 850"/>
                <a:gd name="T59" fmla="*/ 474 h 551"/>
                <a:gd name="T60" fmla="*/ 386 w 850"/>
                <a:gd name="T61" fmla="*/ 447 h 551"/>
                <a:gd name="T62" fmla="*/ 396 w 850"/>
                <a:gd name="T63" fmla="*/ 422 h 551"/>
                <a:gd name="T64" fmla="*/ 405 w 850"/>
                <a:gd name="T65" fmla="*/ 397 h 551"/>
                <a:gd name="T66" fmla="*/ 400 w 850"/>
                <a:gd name="T67" fmla="*/ 386 h 551"/>
                <a:gd name="T68" fmla="*/ 394 w 850"/>
                <a:gd name="T69" fmla="*/ 378 h 551"/>
                <a:gd name="T70" fmla="*/ 434 w 850"/>
                <a:gd name="T71" fmla="*/ 369 h 551"/>
                <a:gd name="T72" fmla="*/ 465 w 850"/>
                <a:gd name="T73" fmla="*/ 348 h 551"/>
                <a:gd name="T74" fmla="*/ 482 w 850"/>
                <a:gd name="T75" fmla="*/ 330 h 551"/>
                <a:gd name="T76" fmla="*/ 514 w 850"/>
                <a:gd name="T77" fmla="*/ 311 h 551"/>
                <a:gd name="T78" fmla="*/ 537 w 850"/>
                <a:gd name="T79" fmla="*/ 296 h 551"/>
                <a:gd name="T80" fmla="*/ 554 w 850"/>
                <a:gd name="T81" fmla="*/ 287 h 551"/>
                <a:gd name="T82" fmla="*/ 575 w 850"/>
                <a:gd name="T83" fmla="*/ 275 h 551"/>
                <a:gd name="T84" fmla="*/ 619 w 850"/>
                <a:gd name="T85" fmla="*/ 258 h 551"/>
                <a:gd name="T86" fmla="*/ 663 w 850"/>
                <a:gd name="T87" fmla="*/ 244 h 551"/>
                <a:gd name="T88" fmla="*/ 696 w 850"/>
                <a:gd name="T89" fmla="*/ 231 h 551"/>
                <a:gd name="T90" fmla="*/ 715 w 850"/>
                <a:gd name="T91" fmla="*/ 229 h 551"/>
                <a:gd name="T92" fmla="*/ 726 w 850"/>
                <a:gd name="T93" fmla="*/ 222 h 551"/>
                <a:gd name="T94" fmla="*/ 736 w 850"/>
                <a:gd name="T95" fmla="*/ 222 h 551"/>
                <a:gd name="T96" fmla="*/ 753 w 850"/>
                <a:gd name="T97" fmla="*/ 210 h 551"/>
                <a:gd name="T98" fmla="*/ 772 w 850"/>
                <a:gd name="T99" fmla="*/ 210 h 551"/>
                <a:gd name="T100" fmla="*/ 795 w 850"/>
                <a:gd name="T101" fmla="*/ 189 h 551"/>
                <a:gd name="T102" fmla="*/ 818 w 850"/>
                <a:gd name="T103" fmla="*/ 159 h 551"/>
                <a:gd name="T104" fmla="*/ 820 w 850"/>
                <a:gd name="T105" fmla="*/ 124 h 551"/>
                <a:gd name="T106" fmla="*/ 843 w 850"/>
                <a:gd name="T107" fmla="*/ 65 h 551"/>
                <a:gd name="T108" fmla="*/ 843 w 850"/>
                <a:gd name="T109" fmla="*/ 10 h 551"/>
                <a:gd name="T110" fmla="*/ 829 w 850"/>
                <a:gd name="T111" fmla="*/ 2 h 551"/>
                <a:gd name="T112" fmla="*/ 793 w 850"/>
                <a:gd name="T113" fmla="*/ 10 h 551"/>
                <a:gd name="T114" fmla="*/ 755 w 850"/>
                <a:gd name="T115" fmla="*/ 32 h 551"/>
                <a:gd name="T116" fmla="*/ 730 w 850"/>
                <a:gd name="T117" fmla="*/ 42 h 551"/>
                <a:gd name="T118" fmla="*/ 684 w 850"/>
                <a:gd name="T119" fmla="*/ 75 h 551"/>
                <a:gd name="T120" fmla="*/ 623 w 850"/>
                <a:gd name="T121" fmla="*/ 6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0" h="551">
                  <a:moveTo>
                    <a:pt x="614" y="67"/>
                  </a:moveTo>
                  <a:lnTo>
                    <a:pt x="600" y="69"/>
                  </a:lnTo>
                  <a:lnTo>
                    <a:pt x="589" y="73"/>
                  </a:lnTo>
                  <a:lnTo>
                    <a:pt x="579" y="76"/>
                  </a:lnTo>
                  <a:lnTo>
                    <a:pt x="572" y="80"/>
                  </a:lnTo>
                  <a:lnTo>
                    <a:pt x="564" y="86"/>
                  </a:lnTo>
                  <a:lnTo>
                    <a:pt x="556" y="90"/>
                  </a:lnTo>
                  <a:lnTo>
                    <a:pt x="547" y="96"/>
                  </a:lnTo>
                  <a:lnTo>
                    <a:pt x="539" y="97"/>
                  </a:lnTo>
                  <a:lnTo>
                    <a:pt x="528" y="99"/>
                  </a:lnTo>
                  <a:lnTo>
                    <a:pt x="518" y="101"/>
                  </a:lnTo>
                  <a:lnTo>
                    <a:pt x="510" y="99"/>
                  </a:lnTo>
                  <a:lnTo>
                    <a:pt x="501" y="99"/>
                  </a:lnTo>
                  <a:lnTo>
                    <a:pt x="491" y="99"/>
                  </a:lnTo>
                  <a:lnTo>
                    <a:pt x="478" y="101"/>
                  </a:lnTo>
                  <a:lnTo>
                    <a:pt x="463" y="107"/>
                  </a:lnTo>
                  <a:lnTo>
                    <a:pt x="442" y="115"/>
                  </a:lnTo>
                  <a:lnTo>
                    <a:pt x="430" y="118"/>
                  </a:lnTo>
                  <a:lnTo>
                    <a:pt x="421" y="120"/>
                  </a:lnTo>
                  <a:lnTo>
                    <a:pt x="411" y="118"/>
                  </a:lnTo>
                  <a:lnTo>
                    <a:pt x="402" y="117"/>
                  </a:lnTo>
                  <a:lnTo>
                    <a:pt x="388" y="115"/>
                  </a:lnTo>
                  <a:lnTo>
                    <a:pt x="373" y="115"/>
                  </a:lnTo>
                  <a:lnTo>
                    <a:pt x="354" y="120"/>
                  </a:lnTo>
                  <a:lnTo>
                    <a:pt x="329" y="132"/>
                  </a:lnTo>
                  <a:lnTo>
                    <a:pt x="327" y="132"/>
                  </a:lnTo>
                  <a:lnTo>
                    <a:pt x="325" y="132"/>
                  </a:lnTo>
                  <a:lnTo>
                    <a:pt x="323" y="132"/>
                  </a:lnTo>
                  <a:lnTo>
                    <a:pt x="321" y="134"/>
                  </a:lnTo>
                  <a:lnTo>
                    <a:pt x="318" y="136"/>
                  </a:lnTo>
                  <a:lnTo>
                    <a:pt x="316" y="136"/>
                  </a:lnTo>
                  <a:lnTo>
                    <a:pt x="316" y="138"/>
                  </a:lnTo>
                  <a:lnTo>
                    <a:pt x="316" y="139"/>
                  </a:lnTo>
                  <a:lnTo>
                    <a:pt x="310" y="138"/>
                  </a:lnTo>
                  <a:lnTo>
                    <a:pt x="306" y="136"/>
                  </a:lnTo>
                  <a:lnTo>
                    <a:pt x="302" y="136"/>
                  </a:lnTo>
                  <a:lnTo>
                    <a:pt x="297" y="134"/>
                  </a:lnTo>
                  <a:lnTo>
                    <a:pt x="293" y="134"/>
                  </a:lnTo>
                  <a:lnTo>
                    <a:pt x="289" y="134"/>
                  </a:lnTo>
                  <a:lnTo>
                    <a:pt x="283" y="134"/>
                  </a:lnTo>
                  <a:lnTo>
                    <a:pt x="279" y="134"/>
                  </a:lnTo>
                  <a:lnTo>
                    <a:pt x="272" y="134"/>
                  </a:lnTo>
                  <a:lnTo>
                    <a:pt x="266" y="138"/>
                  </a:lnTo>
                  <a:lnTo>
                    <a:pt x="258" y="141"/>
                  </a:lnTo>
                  <a:lnTo>
                    <a:pt x="253" y="147"/>
                  </a:lnTo>
                  <a:lnTo>
                    <a:pt x="247" y="151"/>
                  </a:lnTo>
                  <a:lnTo>
                    <a:pt x="239" y="155"/>
                  </a:lnTo>
                  <a:lnTo>
                    <a:pt x="233" y="157"/>
                  </a:lnTo>
                  <a:lnTo>
                    <a:pt x="226" y="157"/>
                  </a:lnTo>
                  <a:lnTo>
                    <a:pt x="203" y="153"/>
                  </a:lnTo>
                  <a:lnTo>
                    <a:pt x="184" y="153"/>
                  </a:lnTo>
                  <a:lnTo>
                    <a:pt x="169" y="157"/>
                  </a:lnTo>
                  <a:lnTo>
                    <a:pt x="153" y="160"/>
                  </a:lnTo>
                  <a:lnTo>
                    <a:pt x="142" y="166"/>
                  </a:lnTo>
                  <a:lnTo>
                    <a:pt x="130" y="174"/>
                  </a:lnTo>
                  <a:lnTo>
                    <a:pt x="117" y="181"/>
                  </a:lnTo>
                  <a:lnTo>
                    <a:pt x="104" y="189"/>
                  </a:lnTo>
                  <a:lnTo>
                    <a:pt x="100" y="191"/>
                  </a:lnTo>
                  <a:lnTo>
                    <a:pt x="96" y="193"/>
                  </a:lnTo>
                  <a:lnTo>
                    <a:pt x="94" y="195"/>
                  </a:lnTo>
                  <a:lnTo>
                    <a:pt x="90" y="199"/>
                  </a:lnTo>
                  <a:lnTo>
                    <a:pt x="86" y="201"/>
                  </a:lnTo>
                  <a:lnTo>
                    <a:pt x="85" y="204"/>
                  </a:lnTo>
                  <a:lnTo>
                    <a:pt x="81" y="208"/>
                  </a:lnTo>
                  <a:lnTo>
                    <a:pt x="77" y="210"/>
                  </a:lnTo>
                  <a:lnTo>
                    <a:pt x="75" y="214"/>
                  </a:lnTo>
                  <a:lnTo>
                    <a:pt x="71" y="216"/>
                  </a:lnTo>
                  <a:lnTo>
                    <a:pt x="67" y="218"/>
                  </a:lnTo>
                  <a:lnTo>
                    <a:pt x="63" y="220"/>
                  </a:lnTo>
                  <a:lnTo>
                    <a:pt x="60" y="222"/>
                  </a:lnTo>
                  <a:lnTo>
                    <a:pt x="56" y="222"/>
                  </a:lnTo>
                  <a:lnTo>
                    <a:pt x="52" y="225"/>
                  </a:lnTo>
                  <a:lnTo>
                    <a:pt x="48" y="227"/>
                  </a:lnTo>
                  <a:lnTo>
                    <a:pt x="39" y="237"/>
                  </a:lnTo>
                  <a:lnTo>
                    <a:pt x="27" y="248"/>
                  </a:lnTo>
                  <a:lnTo>
                    <a:pt x="20" y="262"/>
                  </a:lnTo>
                  <a:lnTo>
                    <a:pt x="12" y="275"/>
                  </a:lnTo>
                  <a:lnTo>
                    <a:pt x="6" y="288"/>
                  </a:lnTo>
                  <a:lnTo>
                    <a:pt x="2" y="304"/>
                  </a:lnTo>
                  <a:lnTo>
                    <a:pt x="0" y="319"/>
                  </a:lnTo>
                  <a:lnTo>
                    <a:pt x="0" y="334"/>
                  </a:lnTo>
                  <a:lnTo>
                    <a:pt x="0" y="336"/>
                  </a:lnTo>
                  <a:lnTo>
                    <a:pt x="0" y="338"/>
                  </a:lnTo>
                  <a:lnTo>
                    <a:pt x="2" y="342"/>
                  </a:lnTo>
                  <a:lnTo>
                    <a:pt x="4" y="344"/>
                  </a:lnTo>
                  <a:lnTo>
                    <a:pt x="4" y="346"/>
                  </a:lnTo>
                  <a:lnTo>
                    <a:pt x="6" y="348"/>
                  </a:lnTo>
                  <a:lnTo>
                    <a:pt x="6" y="350"/>
                  </a:lnTo>
                  <a:lnTo>
                    <a:pt x="6" y="353"/>
                  </a:lnTo>
                  <a:lnTo>
                    <a:pt x="4" y="361"/>
                  </a:lnTo>
                  <a:lnTo>
                    <a:pt x="2" y="371"/>
                  </a:lnTo>
                  <a:lnTo>
                    <a:pt x="2" y="378"/>
                  </a:lnTo>
                  <a:lnTo>
                    <a:pt x="2" y="386"/>
                  </a:lnTo>
                  <a:lnTo>
                    <a:pt x="2" y="393"/>
                  </a:lnTo>
                  <a:lnTo>
                    <a:pt x="6" y="401"/>
                  </a:lnTo>
                  <a:lnTo>
                    <a:pt x="10" y="409"/>
                  </a:lnTo>
                  <a:lnTo>
                    <a:pt x="16" y="416"/>
                  </a:lnTo>
                  <a:lnTo>
                    <a:pt x="18" y="420"/>
                  </a:lnTo>
                  <a:lnTo>
                    <a:pt x="20" y="422"/>
                  </a:lnTo>
                  <a:lnTo>
                    <a:pt x="23" y="424"/>
                  </a:lnTo>
                  <a:lnTo>
                    <a:pt x="25" y="428"/>
                  </a:lnTo>
                  <a:lnTo>
                    <a:pt x="27" y="430"/>
                  </a:lnTo>
                  <a:lnTo>
                    <a:pt x="29" y="434"/>
                  </a:lnTo>
                  <a:lnTo>
                    <a:pt x="31" y="437"/>
                  </a:lnTo>
                  <a:lnTo>
                    <a:pt x="31" y="441"/>
                  </a:lnTo>
                  <a:lnTo>
                    <a:pt x="33" y="449"/>
                  </a:lnTo>
                  <a:lnTo>
                    <a:pt x="37" y="455"/>
                  </a:lnTo>
                  <a:lnTo>
                    <a:pt x="41" y="460"/>
                  </a:lnTo>
                  <a:lnTo>
                    <a:pt x="46" y="464"/>
                  </a:lnTo>
                  <a:lnTo>
                    <a:pt x="50" y="470"/>
                  </a:lnTo>
                  <a:lnTo>
                    <a:pt x="56" y="474"/>
                  </a:lnTo>
                  <a:lnTo>
                    <a:pt x="60" y="478"/>
                  </a:lnTo>
                  <a:lnTo>
                    <a:pt x="63" y="481"/>
                  </a:lnTo>
                  <a:lnTo>
                    <a:pt x="67" y="489"/>
                  </a:lnTo>
                  <a:lnTo>
                    <a:pt x="73" y="493"/>
                  </a:lnTo>
                  <a:lnTo>
                    <a:pt x="79" y="497"/>
                  </a:lnTo>
                  <a:lnTo>
                    <a:pt x="85" y="500"/>
                  </a:lnTo>
                  <a:lnTo>
                    <a:pt x="92" y="504"/>
                  </a:lnTo>
                  <a:lnTo>
                    <a:pt x="100" y="504"/>
                  </a:lnTo>
                  <a:lnTo>
                    <a:pt x="107" y="506"/>
                  </a:lnTo>
                  <a:lnTo>
                    <a:pt x="117" y="506"/>
                  </a:lnTo>
                  <a:lnTo>
                    <a:pt x="117" y="508"/>
                  </a:lnTo>
                  <a:lnTo>
                    <a:pt x="117" y="512"/>
                  </a:lnTo>
                  <a:lnTo>
                    <a:pt x="119" y="514"/>
                  </a:lnTo>
                  <a:lnTo>
                    <a:pt x="119" y="516"/>
                  </a:lnTo>
                  <a:lnTo>
                    <a:pt x="121" y="518"/>
                  </a:lnTo>
                  <a:lnTo>
                    <a:pt x="123" y="520"/>
                  </a:lnTo>
                  <a:lnTo>
                    <a:pt x="125" y="521"/>
                  </a:lnTo>
                  <a:lnTo>
                    <a:pt x="125" y="523"/>
                  </a:lnTo>
                  <a:lnTo>
                    <a:pt x="134" y="527"/>
                  </a:lnTo>
                  <a:lnTo>
                    <a:pt x="142" y="529"/>
                  </a:lnTo>
                  <a:lnTo>
                    <a:pt x="149" y="533"/>
                  </a:lnTo>
                  <a:lnTo>
                    <a:pt x="159" y="535"/>
                  </a:lnTo>
                  <a:lnTo>
                    <a:pt x="167" y="535"/>
                  </a:lnTo>
                  <a:lnTo>
                    <a:pt x="174" y="537"/>
                  </a:lnTo>
                  <a:lnTo>
                    <a:pt x="182" y="535"/>
                  </a:lnTo>
                  <a:lnTo>
                    <a:pt x="188" y="535"/>
                  </a:lnTo>
                  <a:lnTo>
                    <a:pt x="201" y="533"/>
                  </a:lnTo>
                  <a:lnTo>
                    <a:pt x="214" y="537"/>
                  </a:lnTo>
                  <a:lnTo>
                    <a:pt x="226" y="541"/>
                  </a:lnTo>
                  <a:lnTo>
                    <a:pt x="237" y="544"/>
                  </a:lnTo>
                  <a:lnTo>
                    <a:pt x="249" y="548"/>
                  </a:lnTo>
                  <a:lnTo>
                    <a:pt x="260" y="550"/>
                  </a:lnTo>
                  <a:lnTo>
                    <a:pt x="266" y="550"/>
                  </a:lnTo>
                  <a:lnTo>
                    <a:pt x="270" y="550"/>
                  </a:lnTo>
                  <a:lnTo>
                    <a:pt x="276" y="548"/>
                  </a:lnTo>
                  <a:lnTo>
                    <a:pt x="281" y="544"/>
                  </a:lnTo>
                  <a:lnTo>
                    <a:pt x="291" y="537"/>
                  </a:lnTo>
                  <a:lnTo>
                    <a:pt x="300" y="533"/>
                  </a:lnTo>
                  <a:lnTo>
                    <a:pt x="308" y="529"/>
                  </a:lnTo>
                  <a:lnTo>
                    <a:pt x="314" y="529"/>
                  </a:lnTo>
                  <a:lnTo>
                    <a:pt x="321" y="527"/>
                  </a:lnTo>
                  <a:lnTo>
                    <a:pt x="327" y="527"/>
                  </a:lnTo>
                  <a:lnTo>
                    <a:pt x="333" y="525"/>
                  </a:lnTo>
                  <a:lnTo>
                    <a:pt x="340" y="521"/>
                  </a:lnTo>
                  <a:lnTo>
                    <a:pt x="342" y="520"/>
                  </a:lnTo>
                  <a:lnTo>
                    <a:pt x="342" y="518"/>
                  </a:lnTo>
                  <a:lnTo>
                    <a:pt x="342" y="514"/>
                  </a:lnTo>
                  <a:lnTo>
                    <a:pt x="344" y="512"/>
                  </a:lnTo>
                  <a:lnTo>
                    <a:pt x="344" y="508"/>
                  </a:lnTo>
                  <a:lnTo>
                    <a:pt x="344" y="506"/>
                  </a:lnTo>
                  <a:lnTo>
                    <a:pt x="344" y="502"/>
                  </a:lnTo>
                  <a:lnTo>
                    <a:pt x="346" y="502"/>
                  </a:lnTo>
                  <a:lnTo>
                    <a:pt x="348" y="500"/>
                  </a:lnTo>
                  <a:lnTo>
                    <a:pt x="352" y="499"/>
                  </a:lnTo>
                  <a:lnTo>
                    <a:pt x="354" y="499"/>
                  </a:lnTo>
                  <a:lnTo>
                    <a:pt x="356" y="497"/>
                  </a:lnTo>
                  <a:lnTo>
                    <a:pt x="360" y="495"/>
                  </a:lnTo>
                  <a:lnTo>
                    <a:pt x="361" y="495"/>
                  </a:lnTo>
                  <a:lnTo>
                    <a:pt x="363" y="493"/>
                  </a:lnTo>
                  <a:lnTo>
                    <a:pt x="365" y="491"/>
                  </a:lnTo>
                  <a:lnTo>
                    <a:pt x="367" y="489"/>
                  </a:lnTo>
                  <a:lnTo>
                    <a:pt x="367" y="487"/>
                  </a:lnTo>
                  <a:lnTo>
                    <a:pt x="369" y="485"/>
                  </a:lnTo>
                  <a:lnTo>
                    <a:pt x="371" y="485"/>
                  </a:lnTo>
                  <a:lnTo>
                    <a:pt x="373" y="483"/>
                  </a:lnTo>
                  <a:lnTo>
                    <a:pt x="375" y="481"/>
                  </a:lnTo>
                  <a:lnTo>
                    <a:pt x="375" y="479"/>
                  </a:lnTo>
                  <a:lnTo>
                    <a:pt x="377" y="478"/>
                  </a:lnTo>
                  <a:lnTo>
                    <a:pt x="379" y="474"/>
                  </a:lnTo>
                  <a:lnTo>
                    <a:pt x="379" y="470"/>
                  </a:lnTo>
                  <a:lnTo>
                    <a:pt x="381" y="466"/>
                  </a:lnTo>
                  <a:lnTo>
                    <a:pt x="382" y="462"/>
                  </a:lnTo>
                  <a:lnTo>
                    <a:pt x="384" y="458"/>
                  </a:lnTo>
                  <a:lnTo>
                    <a:pt x="384" y="453"/>
                  </a:lnTo>
                  <a:lnTo>
                    <a:pt x="386" y="447"/>
                  </a:lnTo>
                  <a:lnTo>
                    <a:pt x="386" y="439"/>
                  </a:lnTo>
                  <a:lnTo>
                    <a:pt x="388" y="437"/>
                  </a:lnTo>
                  <a:lnTo>
                    <a:pt x="390" y="434"/>
                  </a:lnTo>
                  <a:lnTo>
                    <a:pt x="392" y="430"/>
                  </a:lnTo>
                  <a:lnTo>
                    <a:pt x="394" y="426"/>
                  </a:lnTo>
                  <a:lnTo>
                    <a:pt x="396" y="422"/>
                  </a:lnTo>
                  <a:lnTo>
                    <a:pt x="400" y="416"/>
                  </a:lnTo>
                  <a:lnTo>
                    <a:pt x="402" y="411"/>
                  </a:lnTo>
                  <a:lnTo>
                    <a:pt x="405" y="405"/>
                  </a:lnTo>
                  <a:lnTo>
                    <a:pt x="405" y="401"/>
                  </a:lnTo>
                  <a:lnTo>
                    <a:pt x="405" y="399"/>
                  </a:lnTo>
                  <a:lnTo>
                    <a:pt x="405" y="397"/>
                  </a:lnTo>
                  <a:lnTo>
                    <a:pt x="404" y="395"/>
                  </a:lnTo>
                  <a:lnTo>
                    <a:pt x="404" y="393"/>
                  </a:lnTo>
                  <a:lnTo>
                    <a:pt x="404" y="392"/>
                  </a:lnTo>
                  <a:lnTo>
                    <a:pt x="402" y="390"/>
                  </a:lnTo>
                  <a:lnTo>
                    <a:pt x="402" y="388"/>
                  </a:lnTo>
                  <a:lnTo>
                    <a:pt x="400" y="386"/>
                  </a:lnTo>
                  <a:lnTo>
                    <a:pt x="398" y="384"/>
                  </a:lnTo>
                  <a:lnTo>
                    <a:pt x="398" y="382"/>
                  </a:lnTo>
                  <a:lnTo>
                    <a:pt x="396" y="382"/>
                  </a:lnTo>
                  <a:lnTo>
                    <a:pt x="396" y="380"/>
                  </a:lnTo>
                  <a:lnTo>
                    <a:pt x="394" y="380"/>
                  </a:lnTo>
                  <a:lnTo>
                    <a:pt x="394" y="378"/>
                  </a:lnTo>
                  <a:lnTo>
                    <a:pt x="392" y="374"/>
                  </a:lnTo>
                  <a:lnTo>
                    <a:pt x="400" y="376"/>
                  </a:lnTo>
                  <a:lnTo>
                    <a:pt x="409" y="378"/>
                  </a:lnTo>
                  <a:lnTo>
                    <a:pt x="417" y="376"/>
                  </a:lnTo>
                  <a:lnTo>
                    <a:pt x="426" y="372"/>
                  </a:lnTo>
                  <a:lnTo>
                    <a:pt x="434" y="369"/>
                  </a:lnTo>
                  <a:lnTo>
                    <a:pt x="444" y="365"/>
                  </a:lnTo>
                  <a:lnTo>
                    <a:pt x="453" y="359"/>
                  </a:lnTo>
                  <a:lnTo>
                    <a:pt x="461" y="353"/>
                  </a:lnTo>
                  <a:lnTo>
                    <a:pt x="463" y="351"/>
                  </a:lnTo>
                  <a:lnTo>
                    <a:pt x="463" y="350"/>
                  </a:lnTo>
                  <a:lnTo>
                    <a:pt x="465" y="348"/>
                  </a:lnTo>
                  <a:lnTo>
                    <a:pt x="467" y="344"/>
                  </a:lnTo>
                  <a:lnTo>
                    <a:pt x="468" y="340"/>
                  </a:lnTo>
                  <a:lnTo>
                    <a:pt x="470" y="338"/>
                  </a:lnTo>
                  <a:lnTo>
                    <a:pt x="474" y="336"/>
                  </a:lnTo>
                  <a:lnTo>
                    <a:pt x="476" y="334"/>
                  </a:lnTo>
                  <a:lnTo>
                    <a:pt x="482" y="330"/>
                  </a:lnTo>
                  <a:lnTo>
                    <a:pt x="488" y="329"/>
                  </a:lnTo>
                  <a:lnTo>
                    <a:pt x="493" y="325"/>
                  </a:lnTo>
                  <a:lnTo>
                    <a:pt x="499" y="323"/>
                  </a:lnTo>
                  <a:lnTo>
                    <a:pt x="503" y="319"/>
                  </a:lnTo>
                  <a:lnTo>
                    <a:pt x="509" y="315"/>
                  </a:lnTo>
                  <a:lnTo>
                    <a:pt x="514" y="311"/>
                  </a:lnTo>
                  <a:lnTo>
                    <a:pt x="520" y="306"/>
                  </a:lnTo>
                  <a:lnTo>
                    <a:pt x="522" y="302"/>
                  </a:lnTo>
                  <a:lnTo>
                    <a:pt x="526" y="300"/>
                  </a:lnTo>
                  <a:lnTo>
                    <a:pt x="530" y="298"/>
                  </a:lnTo>
                  <a:lnTo>
                    <a:pt x="533" y="296"/>
                  </a:lnTo>
                  <a:lnTo>
                    <a:pt x="537" y="296"/>
                  </a:lnTo>
                  <a:lnTo>
                    <a:pt x="541" y="294"/>
                  </a:lnTo>
                  <a:lnTo>
                    <a:pt x="545" y="292"/>
                  </a:lnTo>
                  <a:lnTo>
                    <a:pt x="549" y="290"/>
                  </a:lnTo>
                  <a:lnTo>
                    <a:pt x="553" y="290"/>
                  </a:lnTo>
                  <a:lnTo>
                    <a:pt x="553" y="288"/>
                  </a:lnTo>
                  <a:lnTo>
                    <a:pt x="554" y="287"/>
                  </a:lnTo>
                  <a:lnTo>
                    <a:pt x="556" y="285"/>
                  </a:lnTo>
                  <a:lnTo>
                    <a:pt x="558" y="283"/>
                  </a:lnTo>
                  <a:lnTo>
                    <a:pt x="560" y="281"/>
                  </a:lnTo>
                  <a:lnTo>
                    <a:pt x="562" y="279"/>
                  </a:lnTo>
                  <a:lnTo>
                    <a:pt x="570" y="275"/>
                  </a:lnTo>
                  <a:lnTo>
                    <a:pt x="575" y="275"/>
                  </a:lnTo>
                  <a:lnTo>
                    <a:pt x="583" y="273"/>
                  </a:lnTo>
                  <a:lnTo>
                    <a:pt x="591" y="273"/>
                  </a:lnTo>
                  <a:lnTo>
                    <a:pt x="598" y="271"/>
                  </a:lnTo>
                  <a:lnTo>
                    <a:pt x="604" y="269"/>
                  </a:lnTo>
                  <a:lnTo>
                    <a:pt x="612" y="266"/>
                  </a:lnTo>
                  <a:lnTo>
                    <a:pt x="619" y="258"/>
                  </a:lnTo>
                  <a:lnTo>
                    <a:pt x="625" y="254"/>
                  </a:lnTo>
                  <a:lnTo>
                    <a:pt x="631" y="252"/>
                  </a:lnTo>
                  <a:lnTo>
                    <a:pt x="638" y="250"/>
                  </a:lnTo>
                  <a:lnTo>
                    <a:pt x="646" y="248"/>
                  </a:lnTo>
                  <a:lnTo>
                    <a:pt x="656" y="246"/>
                  </a:lnTo>
                  <a:lnTo>
                    <a:pt x="663" y="244"/>
                  </a:lnTo>
                  <a:lnTo>
                    <a:pt x="671" y="241"/>
                  </a:lnTo>
                  <a:lnTo>
                    <a:pt x="680" y="235"/>
                  </a:lnTo>
                  <a:lnTo>
                    <a:pt x="682" y="233"/>
                  </a:lnTo>
                  <a:lnTo>
                    <a:pt x="686" y="231"/>
                  </a:lnTo>
                  <a:lnTo>
                    <a:pt x="692" y="231"/>
                  </a:lnTo>
                  <a:lnTo>
                    <a:pt x="696" y="231"/>
                  </a:lnTo>
                  <a:lnTo>
                    <a:pt x="700" y="231"/>
                  </a:lnTo>
                  <a:lnTo>
                    <a:pt x="705" y="231"/>
                  </a:lnTo>
                  <a:lnTo>
                    <a:pt x="707" y="231"/>
                  </a:lnTo>
                  <a:lnTo>
                    <a:pt x="711" y="231"/>
                  </a:lnTo>
                  <a:lnTo>
                    <a:pt x="713" y="229"/>
                  </a:lnTo>
                  <a:lnTo>
                    <a:pt x="715" y="229"/>
                  </a:lnTo>
                  <a:lnTo>
                    <a:pt x="717" y="227"/>
                  </a:lnTo>
                  <a:lnTo>
                    <a:pt x="719" y="227"/>
                  </a:lnTo>
                  <a:lnTo>
                    <a:pt x="721" y="225"/>
                  </a:lnTo>
                  <a:lnTo>
                    <a:pt x="723" y="223"/>
                  </a:lnTo>
                  <a:lnTo>
                    <a:pt x="724" y="222"/>
                  </a:lnTo>
                  <a:lnTo>
                    <a:pt x="726" y="222"/>
                  </a:lnTo>
                  <a:lnTo>
                    <a:pt x="726" y="220"/>
                  </a:lnTo>
                  <a:lnTo>
                    <a:pt x="728" y="220"/>
                  </a:lnTo>
                  <a:lnTo>
                    <a:pt x="730" y="222"/>
                  </a:lnTo>
                  <a:lnTo>
                    <a:pt x="732" y="222"/>
                  </a:lnTo>
                  <a:lnTo>
                    <a:pt x="734" y="222"/>
                  </a:lnTo>
                  <a:lnTo>
                    <a:pt x="736" y="222"/>
                  </a:lnTo>
                  <a:lnTo>
                    <a:pt x="738" y="220"/>
                  </a:lnTo>
                  <a:lnTo>
                    <a:pt x="740" y="220"/>
                  </a:lnTo>
                  <a:lnTo>
                    <a:pt x="744" y="216"/>
                  </a:lnTo>
                  <a:lnTo>
                    <a:pt x="747" y="214"/>
                  </a:lnTo>
                  <a:lnTo>
                    <a:pt x="749" y="212"/>
                  </a:lnTo>
                  <a:lnTo>
                    <a:pt x="753" y="210"/>
                  </a:lnTo>
                  <a:lnTo>
                    <a:pt x="755" y="208"/>
                  </a:lnTo>
                  <a:lnTo>
                    <a:pt x="757" y="210"/>
                  </a:lnTo>
                  <a:lnTo>
                    <a:pt x="761" y="210"/>
                  </a:lnTo>
                  <a:lnTo>
                    <a:pt x="765" y="212"/>
                  </a:lnTo>
                  <a:lnTo>
                    <a:pt x="768" y="210"/>
                  </a:lnTo>
                  <a:lnTo>
                    <a:pt x="772" y="210"/>
                  </a:lnTo>
                  <a:lnTo>
                    <a:pt x="776" y="208"/>
                  </a:lnTo>
                  <a:lnTo>
                    <a:pt x="780" y="206"/>
                  </a:lnTo>
                  <a:lnTo>
                    <a:pt x="782" y="202"/>
                  </a:lnTo>
                  <a:lnTo>
                    <a:pt x="786" y="201"/>
                  </a:lnTo>
                  <a:lnTo>
                    <a:pt x="789" y="195"/>
                  </a:lnTo>
                  <a:lnTo>
                    <a:pt x="795" y="189"/>
                  </a:lnTo>
                  <a:lnTo>
                    <a:pt x="799" y="185"/>
                  </a:lnTo>
                  <a:lnTo>
                    <a:pt x="803" y="180"/>
                  </a:lnTo>
                  <a:lnTo>
                    <a:pt x="808" y="174"/>
                  </a:lnTo>
                  <a:lnTo>
                    <a:pt x="812" y="170"/>
                  </a:lnTo>
                  <a:lnTo>
                    <a:pt x="816" y="164"/>
                  </a:lnTo>
                  <a:lnTo>
                    <a:pt x="818" y="159"/>
                  </a:lnTo>
                  <a:lnTo>
                    <a:pt x="820" y="153"/>
                  </a:lnTo>
                  <a:lnTo>
                    <a:pt x="820" y="149"/>
                  </a:lnTo>
                  <a:lnTo>
                    <a:pt x="820" y="141"/>
                  </a:lnTo>
                  <a:lnTo>
                    <a:pt x="820" y="136"/>
                  </a:lnTo>
                  <a:lnTo>
                    <a:pt x="820" y="130"/>
                  </a:lnTo>
                  <a:lnTo>
                    <a:pt x="820" y="124"/>
                  </a:lnTo>
                  <a:lnTo>
                    <a:pt x="820" y="120"/>
                  </a:lnTo>
                  <a:lnTo>
                    <a:pt x="820" y="118"/>
                  </a:lnTo>
                  <a:lnTo>
                    <a:pt x="828" y="105"/>
                  </a:lnTo>
                  <a:lnTo>
                    <a:pt x="833" y="92"/>
                  </a:lnTo>
                  <a:lnTo>
                    <a:pt x="839" y="78"/>
                  </a:lnTo>
                  <a:lnTo>
                    <a:pt x="843" y="65"/>
                  </a:lnTo>
                  <a:lnTo>
                    <a:pt x="847" y="53"/>
                  </a:lnTo>
                  <a:lnTo>
                    <a:pt x="849" y="40"/>
                  </a:lnTo>
                  <a:lnTo>
                    <a:pt x="847" y="27"/>
                  </a:lnTo>
                  <a:lnTo>
                    <a:pt x="845" y="11"/>
                  </a:lnTo>
                  <a:lnTo>
                    <a:pt x="845" y="10"/>
                  </a:lnTo>
                  <a:lnTo>
                    <a:pt x="843" y="10"/>
                  </a:lnTo>
                  <a:lnTo>
                    <a:pt x="843" y="8"/>
                  </a:lnTo>
                  <a:lnTo>
                    <a:pt x="841" y="8"/>
                  </a:lnTo>
                  <a:lnTo>
                    <a:pt x="839" y="6"/>
                  </a:lnTo>
                  <a:lnTo>
                    <a:pt x="837" y="6"/>
                  </a:lnTo>
                  <a:lnTo>
                    <a:pt x="835" y="4"/>
                  </a:lnTo>
                  <a:lnTo>
                    <a:pt x="829" y="2"/>
                  </a:lnTo>
                  <a:lnTo>
                    <a:pt x="824" y="0"/>
                  </a:lnTo>
                  <a:lnTo>
                    <a:pt x="816" y="2"/>
                  </a:lnTo>
                  <a:lnTo>
                    <a:pt x="810" y="4"/>
                  </a:lnTo>
                  <a:lnTo>
                    <a:pt x="805" y="6"/>
                  </a:lnTo>
                  <a:lnTo>
                    <a:pt x="799" y="8"/>
                  </a:lnTo>
                  <a:lnTo>
                    <a:pt x="793" y="10"/>
                  </a:lnTo>
                  <a:lnTo>
                    <a:pt x="787" y="11"/>
                  </a:lnTo>
                  <a:lnTo>
                    <a:pt x="778" y="15"/>
                  </a:lnTo>
                  <a:lnTo>
                    <a:pt x="770" y="19"/>
                  </a:lnTo>
                  <a:lnTo>
                    <a:pt x="765" y="23"/>
                  </a:lnTo>
                  <a:lnTo>
                    <a:pt x="759" y="29"/>
                  </a:lnTo>
                  <a:lnTo>
                    <a:pt x="755" y="32"/>
                  </a:lnTo>
                  <a:lnTo>
                    <a:pt x="751" y="36"/>
                  </a:lnTo>
                  <a:lnTo>
                    <a:pt x="747" y="38"/>
                  </a:lnTo>
                  <a:lnTo>
                    <a:pt x="742" y="38"/>
                  </a:lnTo>
                  <a:lnTo>
                    <a:pt x="740" y="38"/>
                  </a:lnTo>
                  <a:lnTo>
                    <a:pt x="736" y="40"/>
                  </a:lnTo>
                  <a:lnTo>
                    <a:pt x="730" y="42"/>
                  </a:lnTo>
                  <a:lnTo>
                    <a:pt x="724" y="44"/>
                  </a:lnTo>
                  <a:lnTo>
                    <a:pt x="717" y="50"/>
                  </a:lnTo>
                  <a:lnTo>
                    <a:pt x="709" y="55"/>
                  </a:lnTo>
                  <a:lnTo>
                    <a:pt x="702" y="65"/>
                  </a:lnTo>
                  <a:lnTo>
                    <a:pt x="694" y="76"/>
                  </a:lnTo>
                  <a:lnTo>
                    <a:pt x="684" y="75"/>
                  </a:lnTo>
                  <a:lnTo>
                    <a:pt x="675" y="73"/>
                  </a:lnTo>
                  <a:lnTo>
                    <a:pt x="665" y="71"/>
                  </a:lnTo>
                  <a:lnTo>
                    <a:pt x="654" y="69"/>
                  </a:lnTo>
                  <a:lnTo>
                    <a:pt x="644" y="67"/>
                  </a:lnTo>
                  <a:lnTo>
                    <a:pt x="635" y="67"/>
                  </a:lnTo>
                  <a:lnTo>
                    <a:pt x="623" y="67"/>
                  </a:lnTo>
                  <a:lnTo>
                    <a:pt x="614" y="67"/>
                  </a:lnTo>
                </a:path>
              </a:pathLst>
            </a:custGeom>
            <a:solidFill>
              <a:srgbClr val="CCCCCC"/>
            </a:solidFill>
            <a:ln w="28575" cap="rnd" cmpd="sng">
              <a:solidFill>
                <a:srgbClr val="000000"/>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9636" name="Oval 4"/>
            <p:cNvSpPr>
              <a:spLocks noChangeArrowheads="1"/>
            </p:cNvSpPr>
            <p:nvPr/>
          </p:nvSpPr>
          <p:spPr bwMode="auto">
            <a:xfrm>
              <a:off x="2586" y="3612"/>
              <a:ext cx="69" cy="46"/>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7" name="Oval 5"/>
            <p:cNvSpPr>
              <a:spLocks noChangeArrowheads="1"/>
            </p:cNvSpPr>
            <p:nvPr/>
          </p:nvSpPr>
          <p:spPr bwMode="auto">
            <a:xfrm>
              <a:off x="2664" y="3684"/>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8" name="Oval 6"/>
            <p:cNvSpPr>
              <a:spLocks noChangeArrowheads="1"/>
            </p:cNvSpPr>
            <p:nvPr/>
          </p:nvSpPr>
          <p:spPr bwMode="auto">
            <a:xfrm>
              <a:off x="2577" y="3781"/>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9" name="Oval 7"/>
            <p:cNvSpPr>
              <a:spLocks noChangeArrowheads="1"/>
            </p:cNvSpPr>
            <p:nvPr/>
          </p:nvSpPr>
          <p:spPr bwMode="auto">
            <a:xfrm>
              <a:off x="2556" y="3734"/>
              <a:ext cx="69" cy="46"/>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0" name="Oval 8"/>
            <p:cNvSpPr>
              <a:spLocks noChangeArrowheads="1"/>
            </p:cNvSpPr>
            <p:nvPr/>
          </p:nvSpPr>
          <p:spPr bwMode="auto">
            <a:xfrm>
              <a:off x="2703" y="3857"/>
              <a:ext cx="69" cy="46"/>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1" name="Oval 9"/>
            <p:cNvSpPr>
              <a:spLocks noChangeArrowheads="1"/>
            </p:cNvSpPr>
            <p:nvPr/>
          </p:nvSpPr>
          <p:spPr bwMode="auto">
            <a:xfrm>
              <a:off x="2751" y="3781"/>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2" name="Oval 10"/>
            <p:cNvSpPr>
              <a:spLocks noChangeArrowheads="1"/>
            </p:cNvSpPr>
            <p:nvPr/>
          </p:nvSpPr>
          <p:spPr bwMode="auto">
            <a:xfrm>
              <a:off x="2838" y="3667"/>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3" name="Oval 11"/>
            <p:cNvSpPr>
              <a:spLocks noChangeArrowheads="1"/>
            </p:cNvSpPr>
            <p:nvPr/>
          </p:nvSpPr>
          <p:spPr bwMode="auto">
            <a:xfrm>
              <a:off x="2739" y="3610"/>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4" name="Oval 12"/>
            <p:cNvSpPr>
              <a:spLocks noChangeArrowheads="1"/>
            </p:cNvSpPr>
            <p:nvPr/>
          </p:nvSpPr>
          <p:spPr bwMode="auto">
            <a:xfrm>
              <a:off x="2748" y="3734"/>
              <a:ext cx="69" cy="46"/>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5" name="Oval 13"/>
            <p:cNvSpPr>
              <a:spLocks noChangeArrowheads="1"/>
            </p:cNvSpPr>
            <p:nvPr/>
          </p:nvSpPr>
          <p:spPr bwMode="auto">
            <a:xfrm>
              <a:off x="2670" y="3781"/>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6" name="Oval 14"/>
            <p:cNvSpPr>
              <a:spLocks noChangeArrowheads="1"/>
            </p:cNvSpPr>
            <p:nvPr/>
          </p:nvSpPr>
          <p:spPr bwMode="auto">
            <a:xfrm>
              <a:off x="2580" y="3871"/>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7" name="Oval 15"/>
            <p:cNvSpPr>
              <a:spLocks noChangeArrowheads="1"/>
            </p:cNvSpPr>
            <p:nvPr/>
          </p:nvSpPr>
          <p:spPr bwMode="auto">
            <a:xfrm>
              <a:off x="2487" y="3823"/>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8" name="Oval 16"/>
            <p:cNvSpPr>
              <a:spLocks noChangeArrowheads="1"/>
            </p:cNvSpPr>
            <p:nvPr/>
          </p:nvSpPr>
          <p:spPr bwMode="auto">
            <a:xfrm>
              <a:off x="2439" y="3734"/>
              <a:ext cx="69" cy="46"/>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9" name="Oval 17"/>
            <p:cNvSpPr>
              <a:spLocks noChangeArrowheads="1"/>
            </p:cNvSpPr>
            <p:nvPr/>
          </p:nvSpPr>
          <p:spPr bwMode="auto">
            <a:xfrm>
              <a:off x="2484" y="3680"/>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0" name="Oval 18"/>
            <p:cNvSpPr>
              <a:spLocks noChangeArrowheads="1"/>
            </p:cNvSpPr>
            <p:nvPr/>
          </p:nvSpPr>
          <p:spPr bwMode="auto">
            <a:xfrm>
              <a:off x="2610" y="3734"/>
              <a:ext cx="69" cy="46"/>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1" name="Oval 19"/>
            <p:cNvSpPr>
              <a:spLocks noChangeArrowheads="1"/>
            </p:cNvSpPr>
            <p:nvPr/>
          </p:nvSpPr>
          <p:spPr bwMode="auto">
            <a:xfrm>
              <a:off x="2673" y="3635"/>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2" name="Oval 20"/>
            <p:cNvSpPr>
              <a:spLocks noChangeArrowheads="1"/>
            </p:cNvSpPr>
            <p:nvPr/>
          </p:nvSpPr>
          <p:spPr bwMode="auto">
            <a:xfrm>
              <a:off x="2853" y="3584"/>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3" name="Oval 21"/>
            <p:cNvSpPr>
              <a:spLocks noChangeArrowheads="1"/>
            </p:cNvSpPr>
            <p:nvPr/>
          </p:nvSpPr>
          <p:spPr bwMode="auto">
            <a:xfrm>
              <a:off x="2808" y="3653"/>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4" name="Oval 22"/>
            <p:cNvSpPr>
              <a:spLocks noChangeArrowheads="1"/>
            </p:cNvSpPr>
            <p:nvPr/>
          </p:nvSpPr>
          <p:spPr bwMode="auto">
            <a:xfrm>
              <a:off x="2868" y="3734"/>
              <a:ext cx="69" cy="46"/>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5" name="Oval 23"/>
            <p:cNvSpPr>
              <a:spLocks noChangeArrowheads="1"/>
            </p:cNvSpPr>
            <p:nvPr/>
          </p:nvSpPr>
          <p:spPr bwMode="auto">
            <a:xfrm>
              <a:off x="2940" y="3683"/>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6" name="Oval 24"/>
            <p:cNvSpPr>
              <a:spLocks noChangeArrowheads="1"/>
            </p:cNvSpPr>
            <p:nvPr/>
          </p:nvSpPr>
          <p:spPr bwMode="auto">
            <a:xfrm>
              <a:off x="2976" y="3599"/>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7" name="Oval 25"/>
            <p:cNvSpPr>
              <a:spLocks noChangeArrowheads="1"/>
            </p:cNvSpPr>
            <p:nvPr/>
          </p:nvSpPr>
          <p:spPr bwMode="auto">
            <a:xfrm>
              <a:off x="2934" y="3548"/>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8" name="Oval 26"/>
            <p:cNvSpPr>
              <a:spLocks noChangeArrowheads="1"/>
            </p:cNvSpPr>
            <p:nvPr/>
          </p:nvSpPr>
          <p:spPr bwMode="auto">
            <a:xfrm>
              <a:off x="3045" y="3524"/>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59" name="Oval 27"/>
            <p:cNvSpPr>
              <a:spLocks noChangeArrowheads="1"/>
            </p:cNvSpPr>
            <p:nvPr/>
          </p:nvSpPr>
          <p:spPr bwMode="auto">
            <a:xfrm>
              <a:off x="3060" y="3593"/>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0" name="Oval 28"/>
            <p:cNvSpPr>
              <a:spLocks noChangeArrowheads="1"/>
            </p:cNvSpPr>
            <p:nvPr/>
          </p:nvSpPr>
          <p:spPr bwMode="auto">
            <a:xfrm>
              <a:off x="3156" y="3602"/>
              <a:ext cx="69" cy="47"/>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1" name="Oval 29"/>
            <p:cNvSpPr>
              <a:spLocks noChangeArrowheads="1"/>
            </p:cNvSpPr>
            <p:nvPr/>
          </p:nvSpPr>
          <p:spPr bwMode="auto">
            <a:xfrm flipV="1">
              <a:off x="3168" y="3529"/>
              <a:ext cx="69" cy="48"/>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2" name="Oval 30"/>
            <p:cNvSpPr>
              <a:spLocks noChangeArrowheads="1"/>
            </p:cNvSpPr>
            <p:nvPr/>
          </p:nvSpPr>
          <p:spPr bwMode="auto">
            <a:xfrm flipV="1">
              <a:off x="3229" y="3475"/>
              <a:ext cx="69" cy="48"/>
            </a:xfrm>
            <a:prstGeom prst="ellipse">
              <a:avLst/>
            </a:prstGeom>
            <a:solidFill>
              <a:srgbClr val="EAEAEA"/>
            </a:solidFill>
            <a:ln w="12700">
              <a:solidFill>
                <a:srgbClr val="777777"/>
              </a:solidFill>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3" name="Oval 31"/>
            <p:cNvSpPr>
              <a:spLocks noChangeArrowheads="1"/>
            </p:cNvSpPr>
            <p:nvPr/>
          </p:nvSpPr>
          <p:spPr bwMode="auto">
            <a:xfrm flipV="1">
              <a:off x="3205" y="3562"/>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4" name="Oval 32"/>
            <p:cNvSpPr>
              <a:spLocks noChangeArrowheads="1"/>
            </p:cNvSpPr>
            <p:nvPr/>
          </p:nvSpPr>
          <p:spPr bwMode="auto">
            <a:xfrm flipV="1">
              <a:off x="3103" y="3553"/>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5" name="Oval 33"/>
            <p:cNvSpPr>
              <a:spLocks noChangeArrowheads="1"/>
            </p:cNvSpPr>
            <p:nvPr/>
          </p:nvSpPr>
          <p:spPr bwMode="auto">
            <a:xfrm flipV="1">
              <a:off x="3019" y="3640"/>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6" name="Oval 34"/>
            <p:cNvSpPr>
              <a:spLocks noChangeArrowheads="1"/>
            </p:cNvSpPr>
            <p:nvPr/>
          </p:nvSpPr>
          <p:spPr bwMode="auto">
            <a:xfrm flipV="1">
              <a:off x="3004" y="3565"/>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7" name="Oval 35"/>
            <p:cNvSpPr>
              <a:spLocks noChangeArrowheads="1"/>
            </p:cNvSpPr>
            <p:nvPr/>
          </p:nvSpPr>
          <p:spPr bwMode="auto">
            <a:xfrm flipV="1">
              <a:off x="2917" y="3598"/>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8" name="Oval 36"/>
            <p:cNvSpPr>
              <a:spLocks noChangeArrowheads="1"/>
            </p:cNvSpPr>
            <p:nvPr/>
          </p:nvSpPr>
          <p:spPr bwMode="auto">
            <a:xfrm flipV="1">
              <a:off x="2905" y="3640"/>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69" name="Oval 37"/>
            <p:cNvSpPr>
              <a:spLocks noChangeArrowheads="1"/>
            </p:cNvSpPr>
            <p:nvPr/>
          </p:nvSpPr>
          <p:spPr bwMode="auto">
            <a:xfrm flipV="1">
              <a:off x="2788" y="3571"/>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0" name="Oval 38"/>
            <p:cNvSpPr>
              <a:spLocks noChangeArrowheads="1"/>
            </p:cNvSpPr>
            <p:nvPr/>
          </p:nvSpPr>
          <p:spPr bwMode="auto">
            <a:xfrm flipV="1">
              <a:off x="2689" y="3586"/>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1" name="Oval 39"/>
            <p:cNvSpPr>
              <a:spLocks noChangeArrowheads="1"/>
            </p:cNvSpPr>
            <p:nvPr/>
          </p:nvSpPr>
          <p:spPr bwMode="auto">
            <a:xfrm flipV="1">
              <a:off x="2605" y="3655"/>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2" name="Oval 40"/>
            <p:cNvSpPr>
              <a:spLocks noChangeArrowheads="1"/>
            </p:cNvSpPr>
            <p:nvPr/>
          </p:nvSpPr>
          <p:spPr bwMode="auto">
            <a:xfrm flipV="1">
              <a:off x="2524" y="3640"/>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3" name="Oval 41"/>
            <p:cNvSpPr>
              <a:spLocks noChangeArrowheads="1"/>
            </p:cNvSpPr>
            <p:nvPr/>
          </p:nvSpPr>
          <p:spPr bwMode="auto">
            <a:xfrm flipV="1">
              <a:off x="2548" y="3688"/>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4" name="Oval 42"/>
            <p:cNvSpPr>
              <a:spLocks noChangeArrowheads="1"/>
            </p:cNvSpPr>
            <p:nvPr/>
          </p:nvSpPr>
          <p:spPr bwMode="auto">
            <a:xfrm flipV="1">
              <a:off x="2737" y="3670"/>
              <a:ext cx="68"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5" name="Oval 43"/>
            <p:cNvSpPr>
              <a:spLocks noChangeArrowheads="1"/>
            </p:cNvSpPr>
            <p:nvPr/>
          </p:nvSpPr>
          <p:spPr bwMode="auto">
            <a:xfrm flipV="1">
              <a:off x="2494" y="3766"/>
              <a:ext cx="68" cy="47"/>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6" name="Oval 44"/>
            <p:cNvSpPr>
              <a:spLocks noChangeArrowheads="1"/>
            </p:cNvSpPr>
            <p:nvPr/>
          </p:nvSpPr>
          <p:spPr bwMode="auto">
            <a:xfrm flipV="1">
              <a:off x="2623" y="3820"/>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7" name="Oval 45"/>
            <p:cNvSpPr>
              <a:spLocks noChangeArrowheads="1"/>
            </p:cNvSpPr>
            <p:nvPr/>
          </p:nvSpPr>
          <p:spPr bwMode="auto">
            <a:xfrm flipV="1">
              <a:off x="2557" y="3829"/>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8" name="Oval 46"/>
            <p:cNvSpPr>
              <a:spLocks noChangeArrowheads="1"/>
            </p:cNvSpPr>
            <p:nvPr/>
          </p:nvSpPr>
          <p:spPr bwMode="auto">
            <a:xfrm flipV="1">
              <a:off x="2515" y="3874"/>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79" name="Oval 47"/>
            <p:cNvSpPr>
              <a:spLocks noChangeArrowheads="1"/>
            </p:cNvSpPr>
            <p:nvPr/>
          </p:nvSpPr>
          <p:spPr bwMode="auto">
            <a:xfrm flipV="1">
              <a:off x="2647" y="3883"/>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80" name="Oval 48"/>
            <p:cNvSpPr>
              <a:spLocks noChangeArrowheads="1"/>
            </p:cNvSpPr>
            <p:nvPr/>
          </p:nvSpPr>
          <p:spPr bwMode="auto">
            <a:xfrm flipV="1">
              <a:off x="2758" y="3832"/>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81" name="Oval 49"/>
            <p:cNvSpPr>
              <a:spLocks noChangeArrowheads="1"/>
            </p:cNvSpPr>
            <p:nvPr/>
          </p:nvSpPr>
          <p:spPr bwMode="auto">
            <a:xfrm flipV="1">
              <a:off x="2803" y="3712"/>
              <a:ext cx="69" cy="48"/>
            </a:xfrm>
            <a:prstGeom prst="ellipse">
              <a:avLst/>
            </a:prstGeom>
            <a:noFill/>
            <a:ln w="12700">
              <a:solidFill>
                <a:srgbClr val="777777"/>
              </a:solidFill>
              <a:round/>
              <a:headEnd type="none" w="sm" len="sm"/>
              <a:tailEnd type="none" w="sm" len="sm"/>
            </a:ln>
            <a:effectLst/>
            <a:extLst>
              <a:ext uri="{909E8E84-426E-40dd-AFC4-6F175D3DCCD1}">
                <a14:hiddenFill xmlns:a14="http://schemas.microsoft.com/office/drawing/2010/main" xmlns="">
                  <a:solidFill>
                    <a:srgbClr val="777777"/>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4578" name="Group 50"/>
          <p:cNvGrpSpPr>
            <a:grpSpLocks/>
          </p:cNvGrpSpPr>
          <p:nvPr/>
        </p:nvGrpSpPr>
        <p:grpSpPr bwMode="auto">
          <a:xfrm>
            <a:off x="6678613" y="2466975"/>
            <a:ext cx="930275" cy="2444750"/>
            <a:chOff x="4757" y="1508"/>
            <a:chExt cx="659" cy="1540"/>
          </a:xfrm>
        </p:grpSpPr>
        <p:sp>
          <p:nvSpPr>
            <p:cNvPr id="69683" name="Freeform 51"/>
            <p:cNvSpPr>
              <a:spLocks/>
            </p:cNvSpPr>
            <p:nvPr/>
          </p:nvSpPr>
          <p:spPr bwMode="auto">
            <a:xfrm rot="4152638">
              <a:off x="4989" y="2621"/>
              <a:ext cx="578" cy="276"/>
            </a:xfrm>
            <a:custGeom>
              <a:avLst/>
              <a:gdLst>
                <a:gd name="T0" fmla="*/ 32 w 354"/>
                <a:gd name="T1" fmla="*/ 38 h 161"/>
                <a:gd name="T2" fmla="*/ 155 w 354"/>
                <a:gd name="T3" fmla="*/ 37 h 161"/>
                <a:gd name="T4" fmla="*/ 266 w 354"/>
                <a:gd name="T5" fmla="*/ 26 h 161"/>
                <a:gd name="T6" fmla="*/ 334 w 354"/>
                <a:gd name="T7" fmla="*/ 14 h 161"/>
                <a:gd name="T8" fmla="*/ 353 w 354"/>
                <a:gd name="T9" fmla="*/ 5 h 161"/>
                <a:gd name="T10" fmla="*/ 340 w 354"/>
                <a:gd name="T11" fmla="*/ 43 h 161"/>
                <a:gd name="T12" fmla="*/ 332 w 354"/>
                <a:gd name="T13" fmla="*/ 86 h 161"/>
                <a:gd name="T14" fmla="*/ 332 w 354"/>
                <a:gd name="T15" fmla="*/ 100 h 161"/>
                <a:gd name="T16" fmla="*/ 319 w 354"/>
                <a:gd name="T17" fmla="*/ 106 h 161"/>
                <a:gd name="T18" fmla="*/ 229 w 354"/>
                <a:gd name="T19" fmla="*/ 127 h 161"/>
                <a:gd name="T20" fmla="*/ 112 w 354"/>
                <a:gd name="T21" fmla="*/ 149 h 161"/>
                <a:gd name="T22" fmla="*/ 23 w 354"/>
                <a:gd name="T23" fmla="*/ 158 h 161"/>
                <a:gd name="T24" fmla="*/ 1 w 354"/>
                <a:gd name="T25" fmla="*/ 128 h 161"/>
                <a:gd name="T26" fmla="*/ 32 w 354"/>
                <a:gd name="T27"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61">
                  <a:moveTo>
                    <a:pt x="32" y="38"/>
                  </a:moveTo>
                  <a:cubicBezTo>
                    <a:pt x="58" y="23"/>
                    <a:pt x="116" y="39"/>
                    <a:pt x="155" y="37"/>
                  </a:cubicBezTo>
                  <a:cubicBezTo>
                    <a:pt x="194" y="35"/>
                    <a:pt x="236" y="30"/>
                    <a:pt x="266" y="26"/>
                  </a:cubicBezTo>
                  <a:cubicBezTo>
                    <a:pt x="296" y="22"/>
                    <a:pt x="320" y="17"/>
                    <a:pt x="334" y="14"/>
                  </a:cubicBezTo>
                  <a:cubicBezTo>
                    <a:pt x="348" y="11"/>
                    <a:pt x="352" y="0"/>
                    <a:pt x="353" y="5"/>
                  </a:cubicBezTo>
                  <a:cubicBezTo>
                    <a:pt x="354" y="10"/>
                    <a:pt x="343" y="30"/>
                    <a:pt x="340" y="43"/>
                  </a:cubicBezTo>
                  <a:cubicBezTo>
                    <a:pt x="337" y="56"/>
                    <a:pt x="333" y="77"/>
                    <a:pt x="332" y="86"/>
                  </a:cubicBezTo>
                  <a:cubicBezTo>
                    <a:pt x="331" y="95"/>
                    <a:pt x="334" y="97"/>
                    <a:pt x="332" y="100"/>
                  </a:cubicBezTo>
                  <a:cubicBezTo>
                    <a:pt x="330" y="103"/>
                    <a:pt x="336" y="102"/>
                    <a:pt x="319" y="106"/>
                  </a:cubicBezTo>
                  <a:cubicBezTo>
                    <a:pt x="302" y="110"/>
                    <a:pt x="263" y="120"/>
                    <a:pt x="229" y="127"/>
                  </a:cubicBezTo>
                  <a:cubicBezTo>
                    <a:pt x="195" y="134"/>
                    <a:pt x="146" y="144"/>
                    <a:pt x="112" y="149"/>
                  </a:cubicBezTo>
                  <a:cubicBezTo>
                    <a:pt x="78" y="154"/>
                    <a:pt x="41" y="161"/>
                    <a:pt x="23" y="158"/>
                  </a:cubicBezTo>
                  <a:cubicBezTo>
                    <a:pt x="5" y="155"/>
                    <a:pt x="0" y="148"/>
                    <a:pt x="1" y="128"/>
                  </a:cubicBezTo>
                  <a:cubicBezTo>
                    <a:pt x="2" y="108"/>
                    <a:pt x="6" y="53"/>
                    <a:pt x="32" y="38"/>
                  </a:cubicBezTo>
                  <a:close/>
                </a:path>
              </a:pathLst>
            </a:custGeom>
            <a:solidFill>
              <a:srgbClr val="FFCC00"/>
            </a:solidFill>
            <a:ln>
              <a:noFill/>
            </a:ln>
            <a:effectLst/>
            <a:extLst>
              <a:ext uri="{91240B29-F687-4f45-9708-019B960494DF}">
                <a14:hiddenLine xmlns:a14="http://schemas.microsoft.com/office/drawing/2010/main" xmlns="" w="12700"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84" name="Freeform 52"/>
            <p:cNvSpPr>
              <a:spLocks/>
            </p:cNvSpPr>
            <p:nvPr/>
          </p:nvSpPr>
          <p:spPr bwMode="auto">
            <a:xfrm rot="4525227" flipH="1" flipV="1">
              <a:off x="4606" y="1659"/>
              <a:ext cx="578" cy="276"/>
            </a:xfrm>
            <a:custGeom>
              <a:avLst/>
              <a:gdLst>
                <a:gd name="T0" fmla="*/ 32 w 354"/>
                <a:gd name="T1" fmla="*/ 38 h 161"/>
                <a:gd name="T2" fmla="*/ 155 w 354"/>
                <a:gd name="T3" fmla="*/ 37 h 161"/>
                <a:gd name="T4" fmla="*/ 266 w 354"/>
                <a:gd name="T5" fmla="*/ 26 h 161"/>
                <a:gd name="T6" fmla="*/ 334 w 354"/>
                <a:gd name="T7" fmla="*/ 14 h 161"/>
                <a:gd name="T8" fmla="*/ 353 w 354"/>
                <a:gd name="T9" fmla="*/ 5 h 161"/>
                <a:gd name="T10" fmla="*/ 340 w 354"/>
                <a:gd name="T11" fmla="*/ 43 h 161"/>
                <a:gd name="T12" fmla="*/ 332 w 354"/>
                <a:gd name="T13" fmla="*/ 86 h 161"/>
                <a:gd name="T14" fmla="*/ 332 w 354"/>
                <a:gd name="T15" fmla="*/ 100 h 161"/>
                <a:gd name="T16" fmla="*/ 319 w 354"/>
                <a:gd name="T17" fmla="*/ 106 h 161"/>
                <a:gd name="T18" fmla="*/ 229 w 354"/>
                <a:gd name="T19" fmla="*/ 127 h 161"/>
                <a:gd name="T20" fmla="*/ 112 w 354"/>
                <a:gd name="T21" fmla="*/ 149 h 161"/>
                <a:gd name="T22" fmla="*/ 23 w 354"/>
                <a:gd name="T23" fmla="*/ 158 h 161"/>
                <a:gd name="T24" fmla="*/ 1 w 354"/>
                <a:gd name="T25" fmla="*/ 128 h 161"/>
                <a:gd name="T26" fmla="*/ 32 w 354"/>
                <a:gd name="T27" fmla="*/ 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4" h="161">
                  <a:moveTo>
                    <a:pt x="32" y="38"/>
                  </a:moveTo>
                  <a:cubicBezTo>
                    <a:pt x="58" y="23"/>
                    <a:pt x="116" y="39"/>
                    <a:pt x="155" y="37"/>
                  </a:cubicBezTo>
                  <a:cubicBezTo>
                    <a:pt x="194" y="35"/>
                    <a:pt x="236" y="30"/>
                    <a:pt x="266" y="26"/>
                  </a:cubicBezTo>
                  <a:cubicBezTo>
                    <a:pt x="296" y="22"/>
                    <a:pt x="320" y="17"/>
                    <a:pt x="334" y="14"/>
                  </a:cubicBezTo>
                  <a:cubicBezTo>
                    <a:pt x="348" y="11"/>
                    <a:pt x="352" y="0"/>
                    <a:pt x="353" y="5"/>
                  </a:cubicBezTo>
                  <a:cubicBezTo>
                    <a:pt x="354" y="10"/>
                    <a:pt x="343" y="30"/>
                    <a:pt x="340" y="43"/>
                  </a:cubicBezTo>
                  <a:cubicBezTo>
                    <a:pt x="337" y="56"/>
                    <a:pt x="333" y="77"/>
                    <a:pt x="332" y="86"/>
                  </a:cubicBezTo>
                  <a:cubicBezTo>
                    <a:pt x="331" y="95"/>
                    <a:pt x="334" y="97"/>
                    <a:pt x="332" y="100"/>
                  </a:cubicBezTo>
                  <a:cubicBezTo>
                    <a:pt x="330" y="103"/>
                    <a:pt x="336" y="102"/>
                    <a:pt x="319" y="106"/>
                  </a:cubicBezTo>
                  <a:cubicBezTo>
                    <a:pt x="302" y="110"/>
                    <a:pt x="263" y="120"/>
                    <a:pt x="229" y="127"/>
                  </a:cubicBezTo>
                  <a:cubicBezTo>
                    <a:pt x="195" y="134"/>
                    <a:pt x="146" y="144"/>
                    <a:pt x="112" y="149"/>
                  </a:cubicBezTo>
                  <a:cubicBezTo>
                    <a:pt x="78" y="154"/>
                    <a:pt x="41" y="161"/>
                    <a:pt x="23" y="158"/>
                  </a:cubicBezTo>
                  <a:cubicBezTo>
                    <a:pt x="5" y="155"/>
                    <a:pt x="0" y="148"/>
                    <a:pt x="1" y="128"/>
                  </a:cubicBezTo>
                  <a:cubicBezTo>
                    <a:pt x="2" y="108"/>
                    <a:pt x="6" y="53"/>
                    <a:pt x="32" y="38"/>
                  </a:cubicBezTo>
                  <a:close/>
                </a:path>
              </a:pathLst>
            </a:custGeom>
            <a:solidFill>
              <a:srgbClr val="FFCC00"/>
            </a:solidFill>
            <a:ln>
              <a:noFill/>
            </a:ln>
            <a:effectLst/>
            <a:extLst>
              <a:ext uri="{91240B29-F687-4f45-9708-019B960494DF}">
                <a14:hiddenLine xmlns:a14="http://schemas.microsoft.com/office/drawing/2010/main" xmlns="" w="12700"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85" name="Freeform 53"/>
            <p:cNvSpPr>
              <a:spLocks/>
            </p:cNvSpPr>
            <p:nvPr/>
          </p:nvSpPr>
          <p:spPr bwMode="auto">
            <a:xfrm rot="4152638">
              <a:off x="4570" y="2106"/>
              <a:ext cx="1008" cy="337"/>
            </a:xfrm>
            <a:custGeom>
              <a:avLst/>
              <a:gdLst>
                <a:gd name="T0" fmla="*/ 19 w 617"/>
                <a:gd name="T1" fmla="*/ 104 h 197"/>
                <a:gd name="T2" fmla="*/ 1 w 617"/>
                <a:gd name="T3" fmla="*/ 90 h 197"/>
                <a:gd name="T4" fmla="*/ 26 w 617"/>
                <a:gd name="T5" fmla="*/ 77 h 197"/>
                <a:gd name="T6" fmla="*/ 137 w 617"/>
                <a:gd name="T7" fmla="*/ 24 h 197"/>
                <a:gd name="T8" fmla="*/ 266 w 617"/>
                <a:gd name="T9" fmla="*/ 2 h 197"/>
                <a:gd name="T10" fmla="*/ 412 w 617"/>
                <a:gd name="T11" fmla="*/ 11 h 197"/>
                <a:gd name="T12" fmla="*/ 524 w 617"/>
                <a:gd name="T13" fmla="*/ 51 h 197"/>
                <a:gd name="T14" fmla="*/ 598 w 617"/>
                <a:gd name="T15" fmla="*/ 93 h 197"/>
                <a:gd name="T16" fmla="*/ 616 w 617"/>
                <a:gd name="T17" fmla="*/ 102 h 197"/>
                <a:gd name="T18" fmla="*/ 590 w 617"/>
                <a:gd name="T19" fmla="*/ 117 h 197"/>
                <a:gd name="T20" fmla="*/ 488 w 617"/>
                <a:gd name="T21" fmla="*/ 170 h 197"/>
                <a:gd name="T22" fmla="*/ 371 w 617"/>
                <a:gd name="T23" fmla="*/ 194 h 197"/>
                <a:gd name="T24" fmla="*/ 224 w 617"/>
                <a:gd name="T25" fmla="*/ 186 h 197"/>
                <a:gd name="T26" fmla="*/ 92 w 617"/>
                <a:gd name="T27" fmla="*/ 138 h 197"/>
                <a:gd name="T28" fmla="*/ 19 w 617"/>
                <a:gd name="T29" fmla="*/ 10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7" h="197">
                  <a:moveTo>
                    <a:pt x="19" y="104"/>
                  </a:moveTo>
                  <a:cubicBezTo>
                    <a:pt x="4" y="96"/>
                    <a:pt x="0" y="94"/>
                    <a:pt x="1" y="90"/>
                  </a:cubicBezTo>
                  <a:cubicBezTo>
                    <a:pt x="2" y="86"/>
                    <a:pt x="3" y="88"/>
                    <a:pt x="26" y="77"/>
                  </a:cubicBezTo>
                  <a:cubicBezTo>
                    <a:pt x="49" y="66"/>
                    <a:pt x="97" y="36"/>
                    <a:pt x="137" y="24"/>
                  </a:cubicBezTo>
                  <a:cubicBezTo>
                    <a:pt x="177" y="12"/>
                    <a:pt x="220" y="4"/>
                    <a:pt x="266" y="2"/>
                  </a:cubicBezTo>
                  <a:cubicBezTo>
                    <a:pt x="312" y="0"/>
                    <a:pt x="369" y="3"/>
                    <a:pt x="412" y="11"/>
                  </a:cubicBezTo>
                  <a:cubicBezTo>
                    <a:pt x="455" y="19"/>
                    <a:pt x="493" y="37"/>
                    <a:pt x="524" y="51"/>
                  </a:cubicBezTo>
                  <a:cubicBezTo>
                    <a:pt x="555" y="65"/>
                    <a:pt x="583" y="84"/>
                    <a:pt x="598" y="93"/>
                  </a:cubicBezTo>
                  <a:cubicBezTo>
                    <a:pt x="613" y="102"/>
                    <a:pt x="617" y="98"/>
                    <a:pt x="616" y="102"/>
                  </a:cubicBezTo>
                  <a:cubicBezTo>
                    <a:pt x="615" y="106"/>
                    <a:pt x="611" y="106"/>
                    <a:pt x="590" y="117"/>
                  </a:cubicBezTo>
                  <a:cubicBezTo>
                    <a:pt x="569" y="128"/>
                    <a:pt x="525" y="157"/>
                    <a:pt x="488" y="170"/>
                  </a:cubicBezTo>
                  <a:cubicBezTo>
                    <a:pt x="451" y="183"/>
                    <a:pt x="415" y="191"/>
                    <a:pt x="371" y="194"/>
                  </a:cubicBezTo>
                  <a:cubicBezTo>
                    <a:pt x="327" y="197"/>
                    <a:pt x="270" y="195"/>
                    <a:pt x="224" y="186"/>
                  </a:cubicBezTo>
                  <a:cubicBezTo>
                    <a:pt x="178" y="177"/>
                    <a:pt x="126" y="152"/>
                    <a:pt x="92" y="138"/>
                  </a:cubicBezTo>
                  <a:cubicBezTo>
                    <a:pt x="58" y="124"/>
                    <a:pt x="34" y="112"/>
                    <a:pt x="19" y="104"/>
                  </a:cubicBezTo>
                  <a:close/>
                </a:path>
              </a:pathLst>
            </a:custGeom>
            <a:gradFill rotWithShape="0">
              <a:gsLst>
                <a:gs pos="0">
                  <a:srgbClr val="FF4B03"/>
                </a:gs>
                <a:gs pos="100000">
                  <a:srgbClr val="FF4B03">
                    <a:gamma/>
                    <a:shade val="46275"/>
                    <a:invGamma/>
                  </a:srgbClr>
                </a:gs>
              </a:gsLst>
              <a:path path="rect">
                <a:fillToRect l="50000" t="50000" r="50000" b="50000"/>
              </a:path>
            </a:gradFill>
            <a:ln>
              <a:noFill/>
            </a:ln>
            <a:effectLst/>
            <a:extLst>
              <a:ext uri="{91240B29-F687-4f45-9708-019B960494DF}">
                <a14:hiddenLine xmlns:a14="http://schemas.microsoft.com/office/drawing/2010/main" xmlns="" w="12700"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24579" name="Group 54"/>
          <p:cNvGrpSpPr>
            <a:grpSpLocks/>
          </p:cNvGrpSpPr>
          <p:nvPr/>
        </p:nvGrpSpPr>
        <p:grpSpPr bwMode="auto">
          <a:xfrm>
            <a:off x="661988" y="3290888"/>
            <a:ext cx="1582737" cy="1246187"/>
            <a:chOff x="1672" y="2855"/>
            <a:chExt cx="601" cy="409"/>
          </a:xfrm>
        </p:grpSpPr>
        <p:sp>
          <p:nvSpPr>
            <p:cNvPr id="69687" name="Freeform 55"/>
            <p:cNvSpPr>
              <a:spLocks/>
            </p:cNvSpPr>
            <p:nvPr/>
          </p:nvSpPr>
          <p:spPr bwMode="auto">
            <a:xfrm>
              <a:off x="1672" y="2855"/>
              <a:ext cx="380" cy="409"/>
            </a:xfrm>
            <a:custGeom>
              <a:avLst/>
              <a:gdLst>
                <a:gd name="T0" fmla="*/ 83 w 380"/>
                <a:gd name="T1" fmla="*/ 384 h 409"/>
                <a:gd name="T2" fmla="*/ 46 w 380"/>
                <a:gd name="T3" fmla="*/ 409 h 409"/>
                <a:gd name="T4" fmla="*/ 14 w 380"/>
                <a:gd name="T5" fmla="*/ 387 h 409"/>
                <a:gd name="T6" fmla="*/ 4 w 380"/>
                <a:gd name="T7" fmla="*/ 295 h 409"/>
                <a:gd name="T8" fmla="*/ 11 w 380"/>
                <a:gd name="T9" fmla="*/ 144 h 409"/>
                <a:gd name="T10" fmla="*/ 71 w 380"/>
                <a:gd name="T11" fmla="*/ 54 h 409"/>
                <a:gd name="T12" fmla="*/ 169 w 380"/>
                <a:gd name="T13" fmla="*/ 9 h 409"/>
                <a:gd name="T14" fmla="*/ 266 w 380"/>
                <a:gd name="T15" fmla="*/ 1 h 409"/>
                <a:gd name="T16" fmla="*/ 335 w 380"/>
                <a:gd name="T17" fmla="*/ 16 h 409"/>
                <a:gd name="T18" fmla="*/ 371 w 380"/>
                <a:gd name="T19" fmla="*/ 40 h 409"/>
                <a:gd name="T20" fmla="*/ 380 w 380"/>
                <a:gd name="T21" fmla="*/ 79 h 409"/>
                <a:gd name="T22" fmla="*/ 370 w 380"/>
                <a:gd name="T23" fmla="*/ 196 h 409"/>
                <a:gd name="T24" fmla="*/ 349 w 380"/>
                <a:gd name="T25" fmla="*/ 232 h 409"/>
                <a:gd name="T26" fmla="*/ 269 w 380"/>
                <a:gd name="T27" fmla="*/ 271 h 409"/>
                <a:gd name="T28" fmla="*/ 203 w 380"/>
                <a:gd name="T29" fmla="*/ 294 h 409"/>
                <a:gd name="T30" fmla="*/ 154 w 380"/>
                <a:gd name="T31" fmla="*/ 333 h 409"/>
                <a:gd name="T32" fmla="*/ 106 w 380"/>
                <a:gd name="T33" fmla="*/ 361 h 409"/>
                <a:gd name="T34" fmla="*/ 83 w 380"/>
                <a:gd name="T35" fmla="*/ 38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0" h="409">
                  <a:moveTo>
                    <a:pt x="83" y="384"/>
                  </a:moveTo>
                  <a:cubicBezTo>
                    <a:pt x="73" y="392"/>
                    <a:pt x="57" y="409"/>
                    <a:pt x="46" y="409"/>
                  </a:cubicBezTo>
                  <a:cubicBezTo>
                    <a:pt x="35" y="409"/>
                    <a:pt x="21" y="406"/>
                    <a:pt x="14" y="387"/>
                  </a:cubicBezTo>
                  <a:cubicBezTo>
                    <a:pt x="7" y="368"/>
                    <a:pt x="4" y="335"/>
                    <a:pt x="4" y="295"/>
                  </a:cubicBezTo>
                  <a:cubicBezTo>
                    <a:pt x="4" y="255"/>
                    <a:pt x="0" y="184"/>
                    <a:pt x="11" y="144"/>
                  </a:cubicBezTo>
                  <a:cubicBezTo>
                    <a:pt x="22" y="104"/>
                    <a:pt x="45" y="76"/>
                    <a:pt x="71" y="54"/>
                  </a:cubicBezTo>
                  <a:cubicBezTo>
                    <a:pt x="97" y="32"/>
                    <a:pt x="137" y="18"/>
                    <a:pt x="169" y="9"/>
                  </a:cubicBezTo>
                  <a:cubicBezTo>
                    <a:pt x="201" y="0"/>
                    <a:pt x="238" y="0"/>
                    <a:pt x="266" y="1"/>
                  </a:cubicBezTo>
                  <a:cubicBezTo>
                    <a:pt x="294" y="2"/>
                    <a:pt x="318" y="10"/>
                    <a:pt x="335" y="16"/>
                  </a:cubicBezTo>
                  <a:cubicBezTo>
                    <a:pt x="352" y="22"/>
                    <a:pt x="364" y="29"/>
                    <a:pt x="371" y="40"/>
                  </a:cubicBezTo>
                  <a:cubicBezTo>
                    <a:pt x="378" y="51"/>
                    <a:pt x="380" y="53"/>
                    <a:pt x="380" y="79"/>
                  </a:cubicBezTo>
                  <a:cubicBezTo>
                    <a:pt x="380" y="105"/>
                    <a:pt x="375" y="171"/>
                    <a:pt x="370" y="196"/>
                  </a:cubicBezTo>
                  <a:cubicBezTo>
                    <a:pt x="365" y="221"/>
                    <a:pt x="366" y="219"/>
                    <a:pt x="349" y="232"/>
                  </a:cubicBezTo>
                  <a:cubicBezTo>
                    <a:pt x="332" y="245"/>
                    <a:pt x="293" y="261"/>
                    <a:pt x="269" y="271"/>
                  </a:cubicBezTo>
                  <a:cubicBezTo>
                    <a:pt x="245" y="281"/>
                    <a:pt x="222" y="284"/>
                    <a:pt x="203" y="294"/>
                  </a:cubicBezTo>
                  <a:cubicBezTo>
                    <a:pt x="184" y="304"/>
                    <a:pt x="170" y="322"/>
                    <a:pt x="154" y="333"/>
                  </a:cubicBezTo>
                  <a:cubicBezTo>
                    <a:pt x="138" y="344"/>
                    <a:pt x="119" y="352"/>
                    <a:pt x="106" y="361"/>
                  </a:cubicBezTo>
                  <a:cubicBezTo>
                    <a:pt x="93" y="370"/>
                    <a:pt x="93" y="376"/>
                    <a:pt x="83" y="384"/>
                  </a:cubicBezTo>
                  <a:close/>
                </a:path>
              </a:pathLst>
            </a:custGeom>
            <a:gradFill rotWithShape="0">
              <a:gsLst>
                <a:gs pos="0">
                  <a:srgbClr val="FF4B03"/>
                </a:gs>
                <a:gs pos="100000">
                  <a:srgbClr val="FF4B03">
                    <a:gamma/>
                    <a:shade val="46275"/>
                    <a:invGamma/>
                  </a:srgbClr>
                </a:gs>
              </a:gsLst>
              <a:path path="rect">
                <a:fillToRect l="50000" t="50000" r="50000" b="50000"/>
              </a:path>
            </a:gradFill>
            <a:ln>
              <a:noFill/>
            </a:ln>
            <a:effectLst/>
            <a:extLst>
              <a:ext uri="{91240B29-F687-4f45-9708-019B960494DF}">
                <a14:hiddenLine xmlns:a14="http://schemas.microsoft.com/office/drawing/2010/main" xmlns="" w="12700"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69688" name="Freeform 56"/>
            <p:cNvSpPr>
              <a:spLocks/>
            </p:cNvSpPr>
            <p:nvPr/>
          </p:nvSpPr>
          <p:spPr bwMode="auto">
            <a:xfrm>
              <a:off x="2016" y="2888"/>
              <a:ext cx="257" cy="189"/>
            </a:xfrm>
            <a:custGeom>
              <a:avLst/>
              <a:gdLst>
                <a:gd name="T0" fmla="*/ 16 w 269"/>
                <a:gd name="T1" fmla="*/ 46 h 189"/>
                <a:gd name="T2" fmla="*/ 34 w 269"/>
                <a:gd name="T3" fmla="*/ 10 h 189"/>
                <a:gd name="T4" fmla="*/ 63 w 269"/>
                <a:gd name="T5" fmla="*/ 1 h 189"/>
                <a:gd name="T6" fmla="*/ 151 w 269"/>
                <a:gd name="T7" fmla="*/ 4 h 189"/>
                <a:gd name="T8" fmla="*/ 223 w 269"/>
                <a:gd name="T9" fmla="*/ 28 h 189"/>
                <a:gd name="T10" fmla="*/ 252 w 269"/>
                <a:gd name="T11" fmla="*/ 43 h 189"/>
                <a:gd name="T12" fmla="*/ 268 w 269"/>
                <a:gd name="T13" fmla="*/ 42 h 189"/>
                <a:gd name="T14" fmla="*/ 259 w 269"/>
                <a:gd name="T15" fmla="*/ 64 h 189"/>
                <a:gd name="T16" fmla="*/ 225 w 269"/>
                <a:gd name="T17" fmla="*/ 88 h 189"/>
                <a:gd name="T18" fmla="*/ 190 w 269"/>
                <a:gd name="T19" fmla="*/ 118 h 189"/>
                <a:gd name="T20" fmla="*/ 136 w 269"/>
                <a:gd name="T21" fmla="*/ 154 h 189"/>
                <a:gd name="T22" fmla="*/ 64 w 269"/>
                <a:gd name="T23" fmla="*/ 184 h 189"/>
                <a:gd name="T24" fmla="*/ 25 w 269"/>
                <a:gd name="T25" fmla="*/ 184 h 189"/>
                <a:gd name="T26" fmla="*/ 1 w 269"/>
                <a:gd name="T27" fmla="*/ 163 h 189"/>
                <a:gd name="T28" fmla="*/ 16 w 269"/>
                <a:gd name="T29" fmla="*/ 4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9" h="189">
                  <a:moveTo>
                    <a:pt x="16" y="46"/>
                  </a:moveTo>
                  <a:cubicBezTo>
                    <a:pt x="21" y="21"/>
                    <a:pt x="26" y="17"/>
                    <a:pt x="34" y="10"/>
                  </a:cubicBezTo>
                  <a:cubicBezTo>
                    <a:pt x="42" y="3"/>
                    <a:pt x="44" y="2"/>
                    <a:pt x="63" y="1"/>
                  </a:cubicBezTo>
                  <a:cubicBezTo>
                    <a:pt x="82" y="0"/>
                    <a:pt x="124" y="0"/>
                    <a:pt x="151" y="4"/>
                  </a:cubicBezTo>
                  <a:cubicBezTo>
                    <a:pt x="178" y="8"/>
                    <a:pt x="206" y="22"/>
                    <a:pt x="223" y="28"/>
                  </a:cubicBezTo>
                  <a:cubicBezTo>
                    <a:pt x="240" y="34"/>
                    <a:pt x="245" y="41"/>
                    <a:pt x="252" y="43"/>
                  </a:cubicBezTo>
                  <a:cubicBezTo>
                    <a:pt x="259" y="45"/>
                    <a:pt x="267" y="39"/>
                    <a:pt x="268" y="42"/>
                  </a:cubicBezTo>
                  <a:cubicBezTo>
                    <a:pt x="269" y="45"/>
                    <a:pt x="266" y="56"/>
                    <a:pt x="259" y="64"/>
                  </a:cubicBezTo>
                  <a:cubicBezTo>
                    <a:pt x="252" y="72"/>
                    <a:pt x="236" y="79"/>
                    <a:pt x="225" y="88"/>
                  </a:cubicBezTo>
                  <a:cubicBezTo>
                    <a:pt x="214" y="97"/>
                    <a:pt x="205" y="107"/>
                    <a:pt x="190" y="118"/>
                  </a:cubicBezTo>
                  <a:cubicBezTo>
                    <a:pt x="175" y="129"/>
                    <a:pt x="157" y="143"/>
                    <a:pt x="136" y="154"/>
                  </a:cubicBezTo>
                  <a:cubicBezTo>
                    <a:pt x="115" y="165"/>
                    <a:pt x="82" y="179"/>
                    <a:pt x="64" y="184"/>
                  </a:cubicBezTo>
                  <a:cubicBezTo>
                    <a:pt x="46" y="189"/>
                    <a:pt x="35" y="187"/>
                    <a:pt x="25" y="184"/>
                  </a:cubicBezTo>
                  <a:cubicBezTo>
                    <a:pt x="15" y="181"/>
                    <a:pt x="2" y="186"/>
                    <a:pt x="1" y="163"/>
                  </a:cubicBezTo>
                  <a:cubicBezTo>
                    <a:pt x="0" y="140"/>
                    <a:pt x="11" y="71"/>
                    <a:pt x="16" y="46"/>
                  </a:cubicBezTo>
                  <a:close/>
                </a:path>
              </a:pathLst>
            </a:custGeom>
            <a:gradFill rotWithShape="0">
              <a:gsLst>
                <a:gs pos="0">
                  <a:srgbClr val="FF4B03"/>
                </a:gs>
                <a:gs pos="100000">
                  <a:srgbClr val="FF4B03">
                    <a:gamma/>
                    <a:shade val="46275"/>
                    <a:invGamma/>
                  </a:srgbClr>
                </a:gs>
              </a:gsLst>
              <a:path path="rect">
                <a:fillToRect l="50000" t="50000" r="50000" b="50000"/>
              </a:path>
            </a:gradFill>
            <a:ln>
              <a:noFill/>
            </a:ln>
            <a:effectLst/>
            <a:extLst>
              <a:ext uri="{91240B29-F687-4f45-9708-019B960494DF}">
                <a14:hiddenLine xmlns:a14="http://schemas.microsoft.com/office/drawing/2010/main" xmlns="" w="12700"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24580" name="Freeform 57"/>
          <p:cNvSpPr>
            <a:spLocks/>
          </p:cNvSpPr>
          <p:nvPr/>
        </p:nvSpPr>
        <p:spPr bwMode="auto">
          <a:xfrm>
            <a:off x="7739063" y="4848225"/>
            <a:ext cx="1587" cy="19050"/>
          </a:xfrm>
          <a:custGeom>
            <a:avLst/>
            <a:gdLst>
              <a:gd name="T0" fmla="*/ 0 w 1587"/>
              <a:gd name="T1" fmla="*/ 19050 h 12"/>
              <a:gd name="T2" fmla="*/ 0 w 1587"/>
              <a:gd name="T3" fmla="*/ 0 h 12"/>
              <a:gd name="T4" fmla="*/ 0 w 1587"/>
              <a:gd name="T5" fmla="*/ 0 h 12"/>
              <a:gd name="T6" fmla="*/ 0 w 1587"/>
              <a:gd name="T7" fmla="*/ 0 h 12"/>
              <a:gd name="T8" fmla="*/ 0 w 1587"/>
              <a:gd name="T9" fmla="*/ 0 h 12"/>
              <a:gd name="T10" fmla="*/ 0 w 1587"/>
              <a:gd name="T11" fmla="*/ 0 h 12"/>
              <a:gd name="T12" fmla="*/ 0 w 1587"/>
              <a:gd name="T13" fmla="*/ 3175 h 12"/>
              <a:gd name="T14" fmla="*/ 0 w 1587"/>
              <a:gd name="T15" fmla="*/ 3175 h 12"/>
              <a:gd name="T16" fmla="*/ 0 w 1587"/>
              <a:gd name="T17" fmla="*/ 3175 h 12"/>
              <a:gd name="T18" fmla="*/ 0 w 1587"/>
              <a:gd name="T19" fmla="*/ 3175 h 12"/>
              <a:gd name="T20" fmla="*/ 0 w 1587"/>
              <a:gd name="T21" fmla="*/ 19050 h 12"/>
              <a:gd name="T22" fmla="*/ 0 w 1587"/>
              <a:gd name="T23" fmla="*/ 19050 h 12"/>
              <a:gd name="T24" fmla="*/ 0 w 1587"/>
              <a:gd name="T25" fmla="*/ 19050 h 12"/>
              <a:gd name="T26" fmla="*/ 0 w 1587"/>
              <a:gd name="T27" fmla="*/ 19050 h 12"/>
              <a:gd name="T28" fmla="*/ 0 w 1587"/>
              <a:gd name="T29" fmla="*/ 19050 h 12"/>
              <a:gd name="T30" fmla="*/ 0 w 1587"/>
              <a:gd name="T31" fmla="*/ 19050 h 12"/>
              <a:gd name="T32" fmla="*/ 0 w 1587"/>
              <a:gd name="T33" fmla="*/ 19050 h 12"/>
              <a:gd name="T34" fmla="*/ 0 w 1587"/>
              <a:gd name="T35" fmla="*/ 19050 h 12"/>
              <a:gd name="T36" fmla="*/ 0 w 1587"/>
              <a:gd name="T37" fmla="*/ 1905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87" h="12">
                <a:moveTo>
                  <a:pt x="0" y="12"/>
                </a:moveTo>
                <a:lnTo>
                  <a:pt x="0" y="0"/>
                </a:lnTo>
                <a:lnTo>
                  <a:pt x="0" y="2"/>
                </a:lnTo>
                <a:lnTo>
                  <a:pt x="0" y="12"/>
                </a:lnTo>
                <a:close/>
              </a:path>
            </a:pathLst>
          </a:custGeom>
          <a:solidFill>
            <a:srgbClr val="FFC72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1" name="Freeform 58"/>
          <p:cNvSpPr>
            <a:spLocks/>
          </p:cNvSpPr>
          <p:nvPr/>
        </p:nvSpPr>
        <p:spPr bwMode="auto">
          <a:xfrm>
            <a:off x="2205038" y="3722688"/>
            <a:ext cx="922337" cy="39687"/>
          </a:xfrm>
          <a:custGeom>
            <a:avLst/>
            <a:gdLst>
              <a:gd name="T0" fmla="*/ 922337 w 581"/>
              <a:gd name="T1" fmla="*/ 22225 h 25"/>
              <a:gd name="T2" fmla="*/ 922337 w 581"/>
              <a:gd name="T3" fmla="*/ 0 h 25"/>
              <a:gd name="T4" fmla="*/ 0 w 581"/>
              <a:gd name="T5" fmla="*/ 0 h 25"/>
              <a:gd name="T6" fmla="*/ 0 w 581"/>
              <a:gd name="T7" fmla="*/ 39687 h 25"/>
              <a:gd name="T8" fmla="*/ 922337 w 581"/>
              <a:gd name="T9" fmla="*/ 39687 h 25"/>
              <a:gd name="T10" fmla="*/ 922337 w 581"/>
              <a:gd name="T11" fmla="*/ 2222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1" h="25">
                <a:moveTo>
                  <a:pt x="581" y="14"/>
                </a:moveTo>
                <a:lnTo>
                  <a:pt x="581" y="0"/>
                </a:lnTo>
                <a:lnTo>
                  <a:pt x="0" y="0"/>
                </a:lnTo>
                <a:lnTo>
                  <a:pt x="0" y="25"/>
                </a:lnTo>
                <a:lnTo>
                  <a:pt x="581" y="25"/>
                </a:lnTo>
                <a:lnTo>
                  <a:pt x="581" y="14"/>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2" name="Rectangle 59"/>
          <p:cNvSpPr>
            <a:spLocks noChangeArrowheads="1"/>
          </p:cNvSpPr>
          <p:nvPr/>
        </p:nvSpPr>
        <p:spPr bwMode="auto">
          <a:xfrm>
            <a:off x="3127375" y="3722688"/>
            <a:ext cx="17463"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83" name="Freeform 60"/>
          <p:cNvSpPr>
            <a:spLocks/>
          </p:cNvSpPr>
          <p:nvPr/>
        </p:nvSpPr>
        <p:spPr bwMode="auto">
          <a:xfrm>
            <a:off x="3060700" y="3643313"/>
            <a:ext cx="333375" cy="201612"/>
          </a:xfrm>
          <a:custGeom>
            <a:avLst/>
            <a:gdLst>
              <a:gd name="T0" fmla="*/ 160338 w 210"/>
              <a:gd name="T1" fmla="*/ 58737 h 127"/>
              <a:gd name="T2" fmla="*/ 136525 w 210"/>
              <a:gd name="T3" fmla="*/ 52387 h 127"/>
              <a:gd name="T4" fmla="*/ 114300 w 210"/>
              <a:gd name="T5" fmla="*/ 46037 h 127"/>
              <a:gd name="T6" fmla="*/ 93663 w 210"/>
              <a:gd name="T7" fmla="*/ 36512 h 127"/>
              <a:gd name="T8" fmla="*/ 76200 w 210"/>
              <a:gd name="T9" fmla="*/ 31750 h 127"/>
              <a:gd name="T10" fmla="*/ 53975 w 210"/>
              <a:gd name="T11" fmla="*/ 22225 h 127"/>
              <a:gd name="T12" fmla="*/ 36513 w 210"/>
              <a:gd name="T13" fmla="*/ 15875 h 127"/>
              <a:gd name="T14" fmla="*/ 17463 w 210"/>
              <a:gd name="T15" fmla="*/ 6350 h 127"/>
              <a:gd name="T16" fmla="*/ 0 w 210"/>
              <a:gd name="T17" fmla="*/ 0 h 127"/>
              <a:gd name="T18" fmla="*/ 0 w 210"/>
              <a:gd name="T19" fmla="*/ 201612 h 127"/>
              <a:gd name="T20" fmla="*/ 9525 w 210"/>
              <a:gd name="T21" fmla="*/ 195262 h 127"/>
              <a:gd name="T22" fmla="*/ 23813 w 210"/>
              <a:gd name="T23" fmla="*/ 188912 h 127"/>
              <a:gd name="T24" fmla="*/ 39688 w 210"/>
              <a:gd name="T25" fmla="*/ 182562 h 127"/>
              <a:gd name="T26" fmla="*/ 60325 w 210"/>
              <a:gd name="T27" fmla="*/ 173037 h 127"/>
              <a:gd name="T28" fmla="*/ 84138 w 210"/>
              <a:gd name="T29" fmla="*/ 165100 h 127"/>
              <a:gd name="T30" fmla="*/ 109538 w 210"/>
              <a:gd name="T31" fmla="*/ 158750 h 127"/>
              <a:gd name="T32" fmla="*/ 133350 w 210"/>
              <a:gd name="T33" fmla="*/ 149225 h 127"/>
              <a:gd name="T34" fmla="*/ 160338 w 210"/>
              <a:gd name="T35" fmla="*/ 139700 h 127"/>
              <a:gd name="T36" fmla="*/ 184150 w 210"/>
              <a:gd name="T37" fmla="*/ 134937 h 127"/>
              <a:gd name="T38" fmla="*/ 209550 w 210"/>
              <a:gd name="T39" fmla="*/ 125412 h 127"/>
              <a:gd name="T40" fmla="*/ 233363 w 210"/>
              <a:gd name="T41" fmla="*/ 119062 h 127"/>
              <a:gd name="T42" fmla="*/ 257175 w 210"/>
              <a:gd name="T43" fmla="*/ 115887 h 127"/>
              <a:gd name="T44" fmla="*/ 279400 w 210"/>
              <a:gd name="T45" fmla="*/ 109537 h 127"/>
              <a:gd name="T46" fmla="*/ 300038 w 210"/>
              <a:gd name="T47" fmla="*/ 106362 h 127"/>
              <a:gd name="T48" fmla="*/ 317500 w 210"/>
              <a:gd name="T49" fmla="*/ 103187 h 127"/>
              <a:gd name="T50" fmla="*/ 333375 w 210"/>
              <a:gd name="T51" fmla="*/ 101600 h 127"/>
              <a:gd name="T52" fmla="*/ 317500 w 210"/>
              <a:gd name="T53" fmla="*/ 98425 h 127"/>
              <a:gd name="T54" fmla="*/ 300038 w 210"/>
              <a:gd name="T55" fmla="*/ 95250 h 127"/>
              <a:gd name="T56" fmla="*/ 279400 w 210"/>
              <a:gd name="T57" fmla="*/ 92075 h 127"/>
              <a:gd name="T58" fmla="*/ 257175 w 210"/>
              <a:gd name="T59" fmla="*/ 85725 h 127"/>
              <a:gd name="T60" fmla="*/ 233363 w 210"/>
              <a:gd name="T61" fmla="*/ 79375 h 127"/>
              <a:gd name="T62" fmla="*/ 209550 w 210"/>
              <a:gd name="T63" fmla="*/ 73025 h 127"/>
              <a:gd name="T64" fmla="*/ 184150 w 210"/>
              <a:gd name="T65" fmla="*/ 68262 h 127"/>
              <a:gd name="T66" fmla="*/ 160338 w 210"/>
              <a:gd name="T67" fmla="*/ 58737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 h="127">
                <a:moveTo>
                  <a:pt x="101" y="37"/>
                </a:moveTo>
                <a:lnTo>
                  <a:pt x="86" y="33"/>
                </a:lnTo>
                <a:lnTo>
                  <a:pt x="72" y="29"/>
                </a:lnTo>
                <a:lnTo>
                  <a:pt x="59" y="23"/>
                </a:lnTo>
                <a:lnTo>
                  <a:pt x="48" y="20"/>
                </a:lnTo>
                <a:lnTo>
                  <a:pt x="34" y="14"/>
                </a:lnTo>
                <a:lnTo>
                  <a:pt x="23" y="10"/>
                </a:lnTo>
                <a:lnTo>
                  <a:pt x="11" y="4"/>
                </a:lnTo>
                <a:lnTo>
                  <a:pt x="0" y="0"/>
                </a:lnTo>
                <a:lnTo>
                  <a:pt x="0" y="127"/>
                </a:lnTo>
                <a:lnTo>
                  <a:pt x="6" y="123"/>
                </a:lnTo>
                <a:lnTo>
                  <a:pt x="15" y="119"/>
                </a:lnTo>
                <a:lnTo>
                  <a:pt x="25" y="115"/>
                </a:lnTo>
                <a:lnTo>
                  <a:pt x="38" y="109"/>
                </a:lnTo>
                <a:lnTo>
                  <a:pt x="53" y="104"/>
                </a:lnTo>
                <a:lnTo>
                  <a:pt x="69" y="100"/>
                </a:lnTo>
                <a:lnTo>
                  <a:pt x="84" y="94"/>
                </a:lnTo>
                <a:lnTo>
                  <a:pt x="101" y="88"/>
                </a:lnTo>
                <a:lnTo>
                  <a:pt x="116" y="85"/>
                </a:lnTo>
                <a:lnTo>
                  <a:pt x="132" y="79"/>
                </a:lnTo>
                <a:lnTo>
                  <a:pt x="147" y="75"/>
                </a:lnTo>
                <a:lnTo>
                  <a:pt x="162" y="73"/>
                </a:lnTo>
                <a:lnTo>
                  <a:pt x="176" y="69"/>
                </a:lnTo>
                <a:lnTo>
                  <a:pt x="189" y="67"/>
                </a:lnTo>
                <a:lnTo>
                  <a:pt x="200" y="65"/>
                </a:lnTo>
                <a:lnTo>
                  <a:pt x="210" y="64"/>
                </a:lnTo>
                <a:lnTo>
                  <a:pt x="200" y="62"/>
                </a:lnTo>
                <a:lnTo>
                  <a:pt x="189" y="60"/>
                </a:lnTo>
                <a:lnTo>
                  <a:pt x="176" y="58"/>
                </a:lnTo>
                <a:lnTo>
                  <a:pt x="162" y="54"/>
                </a:lnTo>
                <a:lnTo>
                  <a:pt x="147" y="50"/>
                </a:lnTo>
                <a:lnTo>
                  <a:pt x="132" y="46"/>
                </a:lnTo>
                <a:lnTo>
                  <a:pt x="116" y="43"/>
                </a:lnTo>
                <a:lnTo>
                  <a:pt x="101" y="37"/>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4" name="Freeform 61"/>
          <p:cNvSpPr>
            <a:spLocks/>
          </p:cNvSpPr>
          <p:nvPr/>
        </p:nvSpPr>
        <p:spPr bwMode="auto">
          <a:xfrm>
            <a:off x="3384550" y="5449888"/>
            <a:ext cx="42863" cy="39687"/>
          </a:xfrm>
          <a:custGeom>
            <a:avLst/>
            <a:gdLst>
              <a:gd name="T0" fmla="*/ 0 w 27"/>
              <a:gd name="T1" fmla="*/ 26987 h 25"/>
              <a:gd name="T2" fmla="*/ 15875 w 27"/>
              <a:gd name="T3" fmla="*/ 39687 h 25"/>
              <a:gd name="T4" fmla="*/ 42863 w 27"/>
              <a:gd name="T5" fmla="*/ 11112 h 25"/>
              <a:gd name="T6" fmla="*/ 26988 w 27"/>
              <a:gd name="T7" fmla="*/ 0 h 25"/>
              <a:gd name="T8" fmla="*/ 0 w 27"/>
              <a:gd name="T9" fmla="*/ 2698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5">
                <a:moveTo>
                  <a:pt x="0" y="17"/>
                </a:moveTo>
                <a:lnTo>
                  <a:pt x="10" y="25"/>
                </a:lnTo>
                <a:lnTo>
                  <a:pt x="27" y="7"/>
                </a:lnTo>
                <a:lnTo>
                  <a:pt x="17" y="0"/>
                </a:lnTo>
                <a:lnTo>
                  <a:pt x="0" y="17"/>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5" name="Freeform 62"/>
          <p:cNvSpPr>
            <a:spLocks/>
          </p:cNvSpPr>
          <p:nvPr/>
        </p:nvSpPr>
        <p:spPr bwMode="auto">
          <a:xfrm>
            <a:off x="2454275" y="4521200"/>
            <a:ext cx="957263" cy="955675"/>
          </a:xfrm>
          <a:custGeom>
            <a:avLst/>
            <a:gdLst>
              <a:gd name="T0" fmla="*/ 14288 w 603"/>
              <a:gd name="T1" fmla="*/ 14288 h 602"/>
              <a:gd name="T2" fmla="*/ 0 w 603"/>
              <a:gd name="T3" fmla="*/ 26988 h 602"/>
              <a:gd name="T4" fmla="*/ 930275 w 603"/>
              <a:gd name="T5" fmla="*/ 955675 h 602"/>
              <a:gd name="T6" fmla="*/ 957263 w 603"/>
              <a:gd name="T7" fmla="*/ 928688 h 602"/>
              <a:gd name="T8" fmla="*/ 26988 w 603"/>
              <a:gd name="T9" fmla="*/ 0 h 602"/>
              <a:gd name="T10" fmla="*/ 14288 w 603"/>
              <a:gd name="T11" fmla="*/ 14288 h 6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3" h="602">
                <a:moveTo>
                  <a:pt x="9" y="9"/>
                </a:moveTo>
                <a:lnTo>
                  <a:pt x="0" y="17"/>
                </a:lnTo>
                <a:lnTo>
                  <a:pt x="586" y="602"/>
                </a:lnTo>
                <a:lnTo>
                  <a:pt x="603" y="585"/>
                </a:lnTo>
                <a:lnTo>
                  <a:pt x="17" y="0"/>
                </a:lnTo>
                <a:lnTo>
                  <a:pt x="9" y="9"/>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6" name="Freeform 63"/>
          <p:cNvSpPr>
            <a:spLocks/>
          </p:cNvSpPr>
          <p:nvPr/>
        </p:nvSpPr>
        <p:spPr bwMode="auto">
          <a:xfrm>
            <a:off x="2441575" y="4508500"/>
            <a:ext cx="39688" cy="39688"/>
          </a:xfrm>
          <a:custGeom>
            <a:avLst/>
            <a:gdLst>
              <a:gd name="T0" fmla="*/ 39688 w 25"/>
              <a:gd name="T1" fmla="*/ 12700 h 25"/>
              <a:gd name="T2" fmla="*/ 26988 w 25"/>
              <a:gd name="T3" fmla="*/ 0 h 25"/>
              <a:gd name="T4" fmla="*/ 0 w 25"/>
              <a:gd name="T5" fmla="*/ 26988 h 25"/>
              <a:gd name="T6" fmla="*/ 12700 w 25"/>
              <a:gd name="T7" fmla="*/ 39688 h 25"/>
              <a:gd name="T8" fmla="*/ 39688 w 25"/>
              <a:gd name="T9" fmla="*/ 1270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25" y="8"/>
                </a:moveTo>
                <a:lnTo>
                  <a:pt x="17" y="0"/>
                </a:lnTo>
                <a:lnTo>
                  <a:pt x="0" y="17"/>
                </a:lnTo>
                <a:lnTo>
                  <a:pt x="8" y="25"/>
                </a:lnTo>
                <a:lnTo>
                  <a:pt x="25" y="8"/>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7" name="Freeform 64"/>
          <p:cNvSpPr>
            <a:spLocks/>
          </p:cNvSpPr>
          <p:nvPr/>
        </p:nvSpPr>
        <p:spPr bwMode="auto">
          <a:xfrm>
            <a:off x="2284413" y="4341813"/>
            <a:ext cx="303212" cy="309562"/>
          </a:xfrm>
          <a:custGeom>
            <a:avLst/>
            <a:gdLst>
              <a:gd name="T0" fmla="*/ 90487 w 191"/>
              <a:gd name="T1" fmla="*/ 155575 h 195"/>
              <a:gd name="T2" fmla="*/ 103187 w 191"/>
              <a:gd name="T3" fmla="*/ 176212 h 195"/>
              <a:gd name="T4" fmla="*/ 112712 w 191"/>
              <a:gd name="T5" fmla="*/ 196850 h 195"/>
              <a:gd name="T6" fmla="*/ 120650 w 191"/>
              <a:gd name="T7" fmla="*/ 215900 h 195"/>
              <a:gd name="T8" fmla="*/ 127000 w 191"/>
              <a:gd name="T9" fmla="*/ 236537 h 195"/>
              <a:gd name="T10" fmla="*/ 136525 w 191"/>
              <a:gd name="T11" fmla="*/ 255587 h 195"/>
              <a:gd name="T12" fmla="*/ 146050 w 191"/>
              <a:gd name="T13" fmla="*/ 273050 h 195"/>
              <a:gd name="T14" fmla="*/ 150812 w 191"/>
              <a:gd name="T15" fmla="*/ 292100 h 195"/>
              <a:gd name="T16" fmla="*/ 160337 w 191"/>
              <a:gd name="T17" fmla="*/ 309562 h 195"/>
              <a:gd name="T18" fmla="*/ 303212 w 191"/>
              <a:gd name="T19" fmla="*/ 173037 h 195"/>
              <a:gd name="T20" fmla="*/ 293687 w 191"/>
              <a:gd name="T21" fmla="*/ 166687 h 195"/>
              <a:gd name="T22" fmla="*/ 279400 w 191"/>
              <a:gd name="T23" fmla="*/ 160337 h 195"/>
              <a:gd name="T24" fmla="*/ 260350 w 191"/>
              <a:gd name="T25" fmla="*/ 155575 h 195"/>
              <a:gd name="T26" fmla="*/ 242887 w 191"/>
              <a:gd name="T27" fmla="*/ 146050 h 195"/>
              <a:gd name="T28" fmla="*/ 217487 w 191"/>
              <a:gd name="T29" fmla="*/ 133350 h 195"/>
              <a:gd name="T30" fmla="*/ 196850 w 191"/>
              <a:gd name="T31" fmla="*/ 122237 h 195"/>
              <a:gd name="T32" fmla="*/ 173037 w 191"/>
              <a:gd name="T33" fmla="*/ 109537 h 195"/>
              <a:gd name="T34" fmla="*/ 149225 w 191"/>
              <a:gd name="T35" fmla="*/ 96837 h 195"/>
              <a:gd name="T36" fmla="*/ 123825 w 191"/>
              <a:gd name="T37" fmla="*/ 85725 h 195"/>
              <a:gd name="T38" fmla="*/ 103187 w 191"/>
              <a:gd name="T39" fmla="*/ 69850 h 195"/>
              <a:gd name="T40" fmla="*/ 82550 w 191"/>
              <a:gd name="T41" fmla="*/ 57150 h 195"/>
              <a:gd name="T42" fmla="*/ 63500 w 191"/>
              <a:gd name="T43" fmla="*/ 46037 h 195"/>
              <a:gd name="T44" fmla="*/ 42862 w 191"/>
              <a:gd name="T45" fmla="*/ 33337 h 195"/>
              <a:gd name="T46" fmla="*/ 26987 w 191"/>
              <a:gd name="T47" fmla="*/ 20637 h 195"/>
              <a:gd name="T48" fmla="*/ 12700 w 191"/>
              <a:gd name="T49" fmla="*/ 9525 h 195"/>
              <a:gd name="T50" fmla="*/ 0 w 191"/>
              <a:gd name="T51" fmla="*/ 0 h 195"/>
              <a:gd name="T52" fmla="*/ 9525 w 191"/>
              <a:gd name="T53" fmla="*/ 15875 h 195"/>
              <a:gd name="T54" fmla="*/ 17462 w 191"/>
              <a:gd name="T55" fmla="*/ 30162 h 195"/>
              <a:gd name="T56" fmla="*/ 30162 w 191"/>
              <a:gd name="T57" fmla="*/ 46037 h 195"/>
              <a:gd name="T58" fmla="*/ 42862 w 191"/>
              <a:gd name="T59" fmla="*/ 66675 h 195"/>
              <a:gd name="T60" fmla="*/ 53975 w 191"/>
              <a:gd name="T61" fmla="*/ 85725 h 195"/>
              <a:gd name="T62" fmla="*/ 66675 w 191"/>
              <a:gd name="T63" fmla="*/ 106362 h 195"/>
              <a:gd name="T64" fmla="*/ 79375 w 191"/>
              <a:gd name="T65" fmla="*/ 130175 h 195"/>
              <a:gd name="T66" fmla="*/ 90487 w 191"/>
              <a:gd name="T67" fmla="*/ 155575 h 1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1" h="195">
                <a:moveTo>
                  <a:pt x="57" y="98"/>
                </a:moveTo>
                <a:lnTo>
                  <a:pt x="65" y="111"/>
                </a:lnTo>
                <a:lnTo>
                  <a:pt x="71" y="124"/>
                </a:lnTo>
                <a:lnTo>
                  <a:pt x="76" y="136"/>
                </a:lnTo>
                <a:lnTo>
                  <a:pt x="80" y="149"/>
                </a:lnTo>
                <a:lnTo>
                  <a:pt x="86" y="161"/>
                </a:lnTo>
                <a:lnTo>
                  <a:pt x="92" y="172"/>
                </a:lnTo>
                <a:lnTo>
                  <a:pt x="95" y="184"/>
                </a:lnTo>
                <a:lnTo>
                  <a:pt x="101" y="195"/>
                </a:lnTo>
                <a:lnTo>
                  <a:pt x="191" y="109"/>
                </a:lnTo>
                <a:lnTo>
                  <a:pt x="185" y="105"/>
                </a:lnTo>
                <a:lnTo>
                  <a:pt x="176" y="101"/>
                </a:lnTo>
                <a:lnTo>
                  <a:pt x="164" y="98"/>
                </a:lnTo>
                <a:lnTo>
                  <a:pt x="153" y="92"/>
                </a:lnTo>
                <a:lnTo>
                  <a:pt x="137" y="84"/>
                </a:lnTo>
                <a:lnTo>
                  <a:pt x="124" y="77"/>
                </a:lnTo>
                <a:lnTo>
                  <a:pt x="109" y="69"/>
                </a:lnTo>
                <a:lnTo>
                  <a:pt x="94" y="61"/>
                </a:lnTo>
                <a:lnTo>
                  <a:pt x="78" y="54"/>
                </a:lnTo>
                <a:lnTo>
                  <a:pt x="65" y="44"/>
                </a:lnTo>
                <a:lnTo>
                  <a:pt x="52" y="36"/>
                </a:lnTo>
                <a:lnTo>
                  <a:pt x="40" y="29"/>
                </a:lnTo>
                <a:lnTo>
                  <a:pt x="27" y="21"/>
                </a:lnTo>
                <a:lnTo>
                  <a:pt x="17" y="13"/>
                </a:lnTo>
                <a:lnTo>
                  <a:pt x="8" y="6"/>
                </a:lnTo>
                <a:lnTo>
                  <a:pt x="0" y="0"/>
                </a:lnTo>
                <a:lnTo>
                  <a:pt x="6" y="10"/>
                </a:lnTo>
                <a:lnTo>
                  <a:pt x="11" y="19"/>
                </a:lnTo>
                <a:lnTo>
                  <a:pt x="19" y="29"/>
                </a:lnTo>
                <a:lnTo>
                  <a:pt x="27" y="42"/>
                </a:lnTo>
                <a:lnTo>
                  <a:pt x="34" y="54"/>
                </a:lnTo>
                <a:lnTo>
                  <a:pt x="42" y="67"/>
                </a:lnTo>
                <a:lnTo>
                  <a:pt x="50" y="82"/>
                </a:lnTo>
                <a:lnTo>
                  <a:pt x="57" y="98"/>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8" name="Freeform 65"/>
          <p:cNvSpPr>
            <a:spLocks/>
          </p:cNvSpPr>
          <p:nvPr/>
        </p:nvSpPr>
        <p:spPr bwMode="auto">
          <a:xfrm>
            <a:off x="5476875" y="4178300"/>
            <a:ext cx="303213" cy="309563"/>
          </a:xfrm>
          <a:custGeom>
            <a:avLst/>
            <a:gdLst>
              <a:gd name="T0" fmla="*/ 212725 w 191"/>
              <a:gd name="T1" fmla="*/ 153988 h 195"/>
              <a:gd name="T2" fmla="*/ 200025 w 191"/>
              <a:gd name="T3" fmla="*/ 176213 h 195"/>
              <a:gd name="T4" fmla="*/ 190500 w 191"/>
              <a:gd name="T5" fmla="*/ 196850 h 195"/>
              <a:gd name="T6" fmla="*/ 182563 w 191"/>
              <a:gd name="T7" fmla="*/ 215900 h 195"/>
              <a:gd name="T8" fmla="*/ 173038 w 191"/>
              <a:gd name="T9" fmla="*/ 233363 h 195"/>
              <a:gd name="T10" fmla="*/ 166688 w 191"/>
              <a:gd name="T11" fmla="*/ 252413 h 195"/>
              <a:gd name="T12" fmla="*/ 157163 w 191"/>
              <a:gd name="T13" fmla="*/ 273050 h 195"/>
              <a:gd name="T14" fmla="*/ 152400 w 191"/>
              <a:gd name="T15" fmla="*/ 290513 h 195"/>
              <a:gd name="T16" fmla="*/ 142875 w 191"/>
              <a:gd name="T17" fmla="*/ 309563 h 195"/>
              <a:gd name="T18" fmla="*/ 0 w 191"/>
              <a:gd name="T19" fmla="*/ 169863 h 195"/>
              <a:gd name="T20" fmla="*/ 9525 w 191"/>
              <a:gd name="T21" fmla="*/ 166688 h 195"/>
              <a:gd name="T22" fmla="*/ 23813 w 191"/>
              <a:gd name="T23" fmla="*/ 160338 h 195"/>
              <a:gd name="T24" fmla="*/ 42863 w 191"/>
              <a:gd name="T25" fmla="*/ 153988 h 195"/>
              <a:gd name="T26" fmla="*/ 60325 w 191"/>
              <a:gd name="T27" fmla="*/ 142875 h 195"/>
              <a:gd name="T28" fmla="*/ 85725 w 191"/>
              <a:gd name="T29" fmla="*/ 133350 h 195"/>
              <a:gd name="T30" fmla="*/ 106363 w 191"/>
              <a:gd name="T31" fmla="*/ 120650 h 195"/>
              <a:gd name="T32" fmla="*/ 130175 w 191"/>
              <a:gd name="T33" fmla="*/ 109538 h 195"/>
              <a:gd name="T34" fmla="*/ 155575 w 191"/>
              <a:gd name="T35" fmla="*/ 96838 h 195"/>
              <a:gd name="T36" fmla="*/ 176213 w 191"/>
              <a:gd name="T37" fmla="*/ 84138 h 195"/>
              <a:gd name="T38" fmla="*/ 200025 w 191"/>
              <a:gd name="T39" fmla="*/ 69850 h 195"/>
              <a:gd name="T40" fmla="*/ 222250 w 191"/>
              <a:gd name="T41" fmla="*/ 57150 h 195"/>
              <a:gd name="T42" fmla="*/ 239713 w 191"/>
              <a:gd name="T43" fmla="*/ 46038 h 195"/>
              <a:gd name="T44" fmla="*/ 257175 w 191"/>
              <a:gd name="T45" fmla="*/ 33338 h 195"/>
              <a:gd name="T46" fmla="*/ 276225 w 191"/>
              <a:gd name="T47" fmla="*/ 20638 h 195"/>
              <a:gd name="T48" fmla="*/ 290513 w 191"/>
              <a:gd name="T49" fmla="*/ 9525 h 195"/>
              <a:gd name="T50" fmla="*/ 303213 w 191"/>
              <a:gd name="T51" fmla="*/ 0 h 195"/>
              <a:gd name="T52" fmla="*/ 293688 w 191"/>
              <a:gd name="T53" fmla="*/ 12700 h 195"/>
              <a:gd name="T54" fmla="*/ 285750 w 191"/>
              <a:gd name="T55" fmla="*/ 26988 h 195"/>
              <a:gd name="T56" fmla="*/ 273050 w 191"/>
              <a:gd name="T57" fmla="*/ 46038 h 195"/>
              <a:gd name="T58" fmla="*/ 260350 w 191"/>
              <a:gd name="T59" fmla="*/ 63500 h 195"/>
              <a:gd name="T60" fmla="*/ 249238 w 191"/>
              <a:gd name="T61" fmla="*/ 84138 h 195"/>
              <a:gd name="T62" fmla="*/ 236538 w 191"/>
              <a:gd name="T63" fmla="*/ 106363 h 195"/>
              <a:gd name="T64" fmla="*/ 223838 w 191"/>
              <a:gd name="T65" fmla="*/ 130175 h 195"/>
              <a:gd name="T66" fmla="*/ 212725 w 191"/>
              <a:gd name="T67" fmla="*/ 153988 h 1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1" h="195">
                <a:moveTo>
                  <a:pt x="134" y="97"/>
                </a:moveTo>
                <a:lnTo>
                  <a:pt x="126" y="111"/>
                </a:lnTo>
                <a:lnTo>
                  <a:pt x="120" y="124"/>
                </a:lnTo>
                <a:lnTo>
                  <a:pt x="115" y="136"/>
                </a:lnTo>
                <a:lnTo>
                  <a:pt x="109" y="147"/>
                </a:lnTo>
                <a:lnTo>
                  <a:pt x="105" y="159"/>
                </a:lnTo>
                <a:lnTo>
                  <a:pt x="99" y="172"/>
                </a:lnTo>
                <a:lnTo>
                  <a:pt x="96" y="183"/>
                </a:lnTo>
                <a:lnTo>
                  <a:pt x="90" y="195"/>
                </a:lnTo>
                <a:lnTo>
                  <a:pt x="0" y="107"/>
                </a:lnTo>
                <a:lnTo>
                  <a:pt x="6" y="105"/>
                </a:lnTo>
                <a:lnTo>
                  <a:pt x="15" y="101"/>
                </a:lnTo>
                <a:lnTo>
                  <a:pt x="27" y="97"/>
                </a:lnTo>
                <a:lnTo>
                  <a:pt x="38" y="90"/>
                </a:lnTo>
                <a:lnTo>
                  <a:pt x="54" y="84"/>
                </a:lnTo>
                <a:lnTo>
                  <a:pt x="67" y="76"/>
                </a:lnTo>
                <a:lnTo>
                  <a:pt x="82" y="69"/>
                </a:lnTo>
                <a:lnTo>
                  <a:pt x="98" y="61"/>
                </a:lnTo>
                <a:lnTo>
                  <a:pt x="111" y="53"/>
                </a:lnTo>
                <a:lnTo>
                  <a:pt x="126" y="44"/>
                </a:lnTo>
                <a:lnTo>
                  <a:pt x="140" y="36"/>
                </a:lnTo>
                <a:lnTo>
                  <a:pt x="151" y="29"/>
                </a:lnTo>
                <a:lnTo>
                  <a:pt x="162" y="21"/>
                </a:lnTo>
                <a:lnTo>
                  <a:pt x="174" y="13"/>
                </a:lnTo>
                <a:lnTo>
                  <a:pt x="183" y="6"/>
                </a:lnTo>
                <a:lnTo>
                  <a:pt x="191" y="0"/>
                </a:lnTo>
                <a:lnTo>
                  <a:pt x="185" y="8"/>
                </a:lnTo>
                <a:lnTo>
                  <a:pt x="180" y="17"/>
                </a:lnTo>
                <a:lnTo>
                  <a:pt x="172" y="29"/>
                </a:lnTo>
                <a:lnTo>
                  <a:pt x="164" y="40"/>
                </a:lnTo>
                <a:lnTo>
                  <a:pt x="157" y="53"/>
                </a:lnTo>
                <a:lnTo>
                  <a:pt x="149" y="67"/>
                </a:lnTo>
                <a:lnTo>
                  <a:pt x="141" y="82"/>
                </a:lnTo>
                <a:lnTo>
                  <a:pt x="134" y="97"/>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89" name="Freeform 66"/>
          <p:cNvSpPr>
            <a:spLocks/>
          </p:cNvSpPr>
          <p:nvPr/>
        </p:nvSpPr>
        <p:spPr bwMode="auto">
          <a:xfrm>
            <a:off x="5030788" y="4894263"/>
            <a:ext cx="39687" cy="39687"/>
          </a:xfrm>
          <a:custGeom>
            <a:avLst/>
            <a:gdLst>
              <a:gd name="T0" fmla="*/ 12700 w 25"/>
              <a:gd name="T1" fmla="*/ 0 h 25"/>
              <a:gd name="T2" fmla="*/ 0 w 25"/>
              <a:gd name="T3" fmla="*/ 12700 h 25"/>
              <a:gd name="T4" fmla="*/ 25400 w 25"/>
              <a:gd name="T5" fmla="*/ 39687 h 25"/>
              <a:gd name="T6" fmla="*/ 39687 w 25"/>
              <a:gd name="T7" fmla="*/ 23812 h 25"/>
              <a:gd name="T8" fmla="*/ 12700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8" y="0"/>
                </a:moveTo>
                <a:lnTo>
                  <a:pt x="0" y="8"/>
                </a:lnTo>
                <a:lnTo>
                  <a:pt x="16" y="25"/>
                </a:lnTo>
                <a:lnTo>
                  <a:pt x="25" y="15"/>
                </a:lnTo>
                <a:lnTo>
                  <a:pt x="8" y="0"/>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0" name="Freeform 67"/>
          <p:cNvSpPr>
            <a:spLocks/>
          </p:cNvSpPr>
          <p:nvPr/>
        </p:nvSpPr>
        <p:spPr bwMode="auto">
          <a:xfrm>
            <a:off x="5043488" y="4357688"/>
            <a:ext cx="563562" cy="560387"/>
          </a:xfrm>
          <a:custGeom>
            <a:avLst/>
            <a:gdLst>
              <a:gd name="T0" fmla="*/ 552450 w 355"/>
              <a:gd name="T1" fmla="*/ 11112 h 353"/>
              <a:gd name="T2" fmla="*/ 539750 w 355"/>
              <a:gd name="T3" fmla="*/ 0 h 353"/>
              <a:gd name="T4" fmla="*/ 0 w 355"/>
              <a:gd name="T5" fmla="*/ 536575 h 353"/>
              <a:gd name="T6" fmla="*/ 26987 w 355"/>
              <a:gd name="T7" fmla="*/ 560387 h 353"/>
              <a:gd name="T8" fmla="*/ 563562 w 355"/>
              <a:gd name="T9" fmla="*/ 26987 h 353"/>
              <a:gd name="T10" fmla="*/ 552450 w 355"/>
              <a:gd name="T11" fmla="*/ 11112 h 3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5" h="353">
                <a:moveTo>
                  <a:pt x="348" y="7"/>
                </a:moveTo>
                <a:lnTo>
                  <a:pt x="340" y="0"/>
                </a:lnTo>
                <a:lnTo>
                  <a:pt x="0" y="338"/>
                </a:lnTo>
                <a:lnTo>
                  <a:pt x="17" y="353"/>
                </a:lnTo>
                <a:lnTo>
                  <a:pt x="355" y="17"/>
                </a:lnTo>
                <a:lnTo>
                  <a:pt x="348" y="7"/>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1" name="Freeform 68"/>
          <p:cNvSpPr>
            <a:spLocks/>
          </p:cNvSpPr>
          <p:nvPr/>
        </p:nvSpPr>
        <p:spPr bwMode="auto">
          <a:xfrm>
            <a:off x="5583238" y="4344988"/>
            <a:ext cx="39687" cy="39687"/>
          </a:xfrm>
          <a:custGeom>
            <a:avLst/>
            <a:gdLst>
              <a:gd name="T0" fmla="*/ 23812 w 25"/>
              <a:gd name="T1" fmla="*/ 39687 h 25"/>
              <a:gd name="T2" fmla="*/ 39687 w 25"/>
              <a:gd name="T3" fmla="*/ 23812 h 25"/>
              <a:gd name="T4" fmla="*/ 12700 w 25"/>
              <a:gd name="T5" fmla="*/ 0 h 25"/>
              <a:gd name="T6" fmla="*/ 0 w 25"/>
              <a:gd name="T7" fmla="*/ 12700 h 25"/>
              <a:gd name="T8" fmla="*/ 23812 w 25"/>
              <a:gd name="T9" fmla="*/ 39687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5" y="25"/>
                </a:moveTo>
                <a:lnTo>
                  <a:pt x="25" y="15"/>
                </a:lnTo>
                <a:lnTo>
                  <a:pt x="8" y="0"/>
                </a:lnTo>
                <a:lnTo>
                  <a:pt x="0" y="8"/>
                </a:lnTo>
                <a:lnTo>
                  <a:pt x="15" y="25"/>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592" name="Rectangle 69"/>
          <p:cNvSpPr>
            <a:spLocks noChangeArrowheads="1"/>
          </p:cNvSpPr>
          <p:nvPr/>
        </p:nvSpPr>
        <p:spPr bwMode="auto">
          <a:xfrm>
            <a:off x="4843463" y="3722688"/>
            <a:ext cx="17462"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93" name="Rectangle 70"/>
          <p:cNvSpPr>
            <a:spLocks noChangeArrowheads="1"/>
          </p:cNvSpPr>
          <p:nvPr/>
        </p:nvSpPr>
        <p:spPr bwMode="auto">
          <a:xfrm>
            <a:off x="4860925" y="3722688"/>
            <a:ext cx="7620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94" name="Rectangle 71"/>
          <p:cNvSpPr>
            <a:spLocks noChangeArrowheads="1"/>
          </p:cNvSpPr>
          <p:nvPr/>
        </p:nvSpPr>
        <p:spPr bwMode="auto">
          <a:xfrm>
            <a:off x="4937125" y="3722688"/>
            <a:ext cx="1905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95" name="Rectangle 72"/>
          <p:cNvSpPr>
            <a:spLocks noChangeArrowheads="1"/>
          </p:cNvSpPr>
          <p:nvPr/>
        </p:nvSpPr>
        <p:spPr bwMode="auto">
          <a:xfrm>
            <a:off x="4994275" y="3722688"/>
            <a:ext cx="1905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96" name="Rectangle 73"/>
          <p:cNvSpPr>
            <a:spLocks noChangeArrowheads="1"/>
          </p:cNvSpPr>
          <p:nvPr/>
        </p:nvSpPr>
        <p:spPr bwMode="auto">
          <a:xfrm>
            <a:off x="5013325" y="3722688"/>
            <a:ext cx="7620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97" name="Rectangle 74"/>
          <p:cNvSpPr>
            <a:spLocks noChangeArrowheads="1"/>
          </p:cNvSpPr>
          <p:nvPr/>
        </p:nvSpPr>
        <p:spPr bwMode="auto">
          <a:xfrm>
            <a:off x="5089525" y="3722688"/>
            <a:ext cx="17463"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98" name="Rectangle 75"/>
          <p:cNvSpPr>
            <a:spLocks noChangeArrowheads="1"/>
          </p:cNvSpPr>
          <p:nvPr/>
        </p:nvSpPr>
        <p:spPr bwMode="auto">
          <a:xfrm>
            <a:off x="5146675" y="3722688"/>
            <a:ext cx="17463"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599" name="Rectangle 76"/>
          <p:cNvSpPr>
            <a:spLocks noChangeArrowheads="1"/>
          </p:cNvSpPr>
          <p:nvPr/>
        </p:nvSpPr>
        <p:spPr bwMode="auto">
          <a:xfrm>
            <a:off x="5164138" y="3722688"/>
            <a:ext cx="7620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0" name="Rectangle 77"/>
          <p:cNvSpPr>
            <a:spLocks noChangeArrowheads="1"/>
          </p:cNvSpPr>
          <p:nvPr/>
        </p:nvSpPr>
        <p:spPr bwMode="auto">
          <a:xfrm>
            <a:off x="5240338" y="3722688"/>
            <a:ext cx="1905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1" name="Rectangle 78"/>
          <p:cNvSpPr>
            <a:spLocks noChangeArrowheads="1"/>
          </p:cNvSpPr>
          <p:nvPr/>
        </p:nvSpPr>
        <p:spPr bwMode="auto">
          <a:xfrm>
            <a:off x="5297488" y="3722688"/>
            <a:ext cx="1905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2" name="Rectangle 79"/>
          <p:cNvSpPr>
            <a:spLocks noChangeArrowheads="1"/>
          </p:cNvSpPr>
          <p:nvPr/>
        </p:nvSpPr>
        <p:spPr bwMode="auto">
          <a:xfrm>
            <a:off x="5316538" y="3722688"/>
            <a:ext cx="7620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3" name="Rectangle 80"/>
          <p:cNvSpPr>
            <a:spLocks noChangeArrowheads="1"/>
          </p:cNvSpPr>
          <p:nvPr/>
        </p:nvSpPr>
        <p:spPr bwMode="auto">
          <a:xfrm>
            <a:off x="5392738" y="3722688"/>
            <a:ext cx="17462"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4" name="Rectangle 81"/>
          <p:cNvSpPr>
            <a:spLocks noChangeArrowheads="1"/>
          </p:cNvSpPr>
          <p:nvPr/>
        </p:nvSpPr>
        <p:spPr bwMode="auto">
          <a:xfrm>
            <a:off x="5449888" y="3722688"/>
            <a:ext cx="17462"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5" name="Rectangle 82"/>
          <p:cNvSpPr>
            <a:spLocks noChangeArrowheads="1"/>
          </p:cNvSpPr>
          <p:nvPr/>
        </p:nvSpPr>
        <p:spPr bwMode="auto">
          <a:xfrm>
            <a:off x="5467350" y="3722688"/>
            <a:ext cx="7620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6" name="Rectangle 83"/>
          <p:cNvSpPr>
            <a:spLocks noChangeArrowheads="1"/>
          </p:cNvSpPr>
          <p:nvPr/>
        </p:nvSpPr>
        <p:spPr bwMode="auto">
          <a:xfrm>
            <a:off x="5543550" y="3722688"/>
            <a:ext cx="1905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7" name="Rectangle 84"/>
          <p:cNvSpPr>
            <a:spLocks noChangeArrowheads="1"/>
          </p:cNvSpPr>
          <p:nvPr/>
        </p:nvSpPr>
        <p:spPr bwMode="auto">
          <a:xfrm>
            <a:off x="6122988" y="3722688"/>
            <a:ext cx="20637"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8" name="Rectangle 85"/>
          <p:cNvSpPr>
            <a:spLocks noChangeArrowheads="1"/>
          </p:cNvSpPr>
          <p:nvPr/>
        </p:nvSpPr>
        <p:spPr bwMode="auto">
          <a:xfrm>
            <a:off x="6143625" y="3722688"/>
            <a:ext cx="7620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09" name="Rectangle 86"/>
          <p:cNvSpPr>
            <a:spLocks noChangeArrowheads="1"/>
          </p:cNvSpPr>
          <p:nvPr/>
        </p:nvSpPr>
        <p:spPr bwMode="auto">
          <a:xfrm>
            <a:off x="6219825" y="3722688"/>
            <a:ext cx="1905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10" name="Rectangle 87"/>
          <p:cNvSpPr>
            <a:spLocks noChangeArrowheads="1"/>
          </p:cNvSpPr>
          <p:nvPr/>
        </p:nvSpPr>
        <p:spPr bwMode="auto">
          <a:xfrm>
            <a:off x="6276975" y="3722688"/>
            <a:ext cx="1905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11" name="Rectangle 88"/>
          <p:cNvSpPr>
            <a:spLocks noChangeArrowheads="1"/>
          </p:cNvSpPr>
          <p:nvPr/>
        </p:nvSpPr>
        <p:spPr bwMode="auto">
          <a:xfrm>
            <a:off x="6296025" y="3722688"/>
            <a:ext cx="76200"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12" name="Rectangle 89"/>
          <p:cNvSpPr>
            <a:spLocks noChangeArrowheads="1"/>
          </p:cNvSpPr>
          <p:nvPr/>
        </p:nvSpPr>
        <p:spPr bwMode="auto">
          <a:xfrm>
            <a:off x="6372225" y="3722688"/>
            <a:ext cx="17463"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13" name="Rectangle 90"/>
          <p:cNvSpPr>
            <a:spLocks noChangeArrowheads="1"/>
          </p:cNvSpPr>
          <p:nvPr/>
        </p:nvSpPr>
        <p:spPr bwMode="auto">
          <a:xfrm>
            <a:off x="6429375" y="3722688"/>
            <a:ext cx="17463"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14" name="Freeform 91"/>
          <p:cNvSpPr>
            <a:spLocks/>
          </p:cNvSpPr>
          <p:nvPr/>
        </p:nvSpPr>
        <p:spPr bwMode="auto">
          <a:xfrm>
            <a:off x="6446838" y="3722688"/>
            <a:ext cx="55562" cy="39687"/>
          </a:xfrm>
          <a:custGeom>
            <a:avLst/>
            <a:gdLst>
              <a:gd name="T0" fmla="*/ 55562 w 35"/>
              <a:gd name="T1" fmla="*/ 22225 h 25"/>
              <a:gd name="T2" fmla="*/ 55562 w 35"/>
              <a:gd name="T3" fmla="*/ 0 h 25"/>
              <a:gd name="T4" fmla="*/ 0 w 35"/>
              <a:gd name="T5" fmla="*/ 0 h 25"/>
              <a:gd name="T6" fmla="*/ 0 w 35"/>
              <a:gd name="T7" fmla="*/ 39687 h 25"/>
              <a:gd name="T8" fmla="*/ 55562 w 35"/>
              <a:gd name="T9" fmla="*/ 39687 h 25"/>
              <a:gd name="T10" fmla="*/ 55562 w 35"/>
              <a:gd name="T11" fmla="*/ 2222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 h="25">
                <a:moveTo>
                  <a:pt x="35" y="14"/>
                </a:moveTo>
                <a:lnTo>
                  <a:pt x="35" y="0"/>
                </a:lnTo>
                <a:lnTo>
                  <a:pt x="0" y="0"/>
                </a:lnTo>
                <a:lnTo>
                  <a:pt x="0" y="25"/>
                </a:lnTo>
                <a:lnTo>
                  <a:pt x="35" y="25"/>
                </a:lnTo>
                <a:lnTo>
                  <a:pt x="35" y="14"/>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15" name="Rectangle 92"/>
          <p:cNvSpPr>
            <a:spLocks noChangeArrowheads="1"/>
          </p:cNvSpPr>
          <p:nvPr/>
        </p:nvSpPr>
        <p:spPr bwMode="auto">
          <a:xfrm>
            <a:off x="6502400" y="3722688"/>
            <a:ext cx="17463" cy="39687"/>
          </a:xfrm>
          <a:prstGeom prst="rect">
            <a:avLst/>
          </a:prstGeom>
          <a:solidFill>
            <a:srgbClr val="29FFF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4616" name="Freeform 93"/>
          <p:cNvSpPr>
            <a:spLocks/>
          </p:cNvSpPr>
          <p:nvPr/>
        </p:nvSpPr>
        <p:spPr bwMode="auto">
          <a:xfrm>
            <a:off x="6435725" y="3643313"/>
            <a:ext cx="333375" cy="201612"/>
          </a:xfrm>
          <a:custGeom>
            <a:avLst/>
            <a:gdLst>
              <a:gd name="T0" fmla="*/ 160338 w 210"/>
              <a:gd name="T1" fmla="*/ 58737 h 127"/>
              <a:gd name="T2" fmla="*/ 136525 w 210"/>
              <a:gd name="T3" fmla="*/ 52387 h 127"/>
              <a:gd name="T4" fmla="*/ 114300 w 210"/>
              <a:gd name="T5" fmla="*/ 46037 h 127"/>
              <a:gd name="T6" fmla="*/ 93663 w 210"/>
              <a:gd name="T7" fmla="*/ 36512 h 127"/>
              <a:gd name="T8" fmla="*/ 74613 w 210"/>
              <a:gd name="T9" fmla="*/ 31750 h 127"/>
              <a:gd name="T10" fmla="*/ 57150 w 210"/>
              <a:gd name="T11" fmla="*/ 22225 h 127"/>
              <a:gd name="T12" fmla="*/ 38100 w 210"/>
              <a:gd name="T13" fmla="*/ 15875 h 127"/>
              <a:gd name="T14" fmla="*/ 17463 w 210"/>
              <a:gd name="T15" fmla="*/ 6350 h 127"/>
              <a:gd name="T16" fmla="*/ 0 w 210"/>
              <a:gd name="T17" fmla="*/ 0 h 127"/>
              <a:gd name="T18" fmla="*/ 0 w 210"/>
              <a:gd name="T19" fmla="*/ 201612 h 127"/>
              <a:gd name="T20" fmla="*/ 7938 w 210"/>
              <a:gd name="T21" fmla="*/ 195262 h 127"/>
              <a:gd name="T22" fmla="*/ 23813 w 210"/>
              <a:gd name="T23" fmla="*/ 188912 h 127"/>
              <a:gd name="T24" fmla="*/ 41275 w 210"/>
              <a:gd name="T25" fmla="*/ 182562 h 127"/>
              <a:gd name="T26" fmla="*/ 63500 w 210"/>
              <a:gd name="T27" fmla="*/ 173037 h 127"/>
              <a:gd name="T28" fmla="*/ 84138 w 210"/>
              <a:gd name="T29" fmla="*/ 165100 h 127"/>
              <a:gd name="T30" fmla="*/ 107950 w 210"/>
              <a:gd name="T31" fmla="*/ 158750 h 127"/>
              <a:gd name="T32" fmla="*/ 136525 w 210"/>
              <a:gd name="T33" fmla="*/ 149225 h 127"/>
              <a:gd name="T34" fmla="*/ 160338 w 210"/>
              <a:gd name="T35" fmla="*/ 139700 h 127"/>
              <a:gd name="T36" fmla="*/ 184150 w 210"/>
              <a:gd name="T37" fmla="*/ 134937 h 127"/>
              <a:gd name="T38" fmla="*/ 211138 w 210"/>
              <a:gd name="T39" fmla="*/ 125412 h 127"/>
              <a:gd name="T40" fmla="*/ 236538 w 210"/>
              <a:gd name="T41" fmla="*/ 119062 h 127"/>
              <a:gd name="T42" fmla="*/ 257175 w 210"/>
              <a:gd name="T43" fmla="*/ 115887 h 127"/>
              <a:gd name="T44" fmla="*/ 277813 w 210"/>
              <a:gd name="T45" fmla="*/ 109537 h 127"/>
              <a:gd name="T46" fmla="*/ 300038 w 210"/>
              <a:gd name="T47" fmla="*/ 106362 h 127"/>
              <a:gd name="T48" fmla="*/ 317500 w 210"/>
              <a:gd name="T49" fmla="*/ 103187 h 127"/>
              <a:gd name="T50" fmla="*/ 333375 w 210"/>
              <a:gd name="T51" fmla="*/ 101600 h 127"/>
              <a:gd name="T52" fmla="*/ 317500 w 210"/>
              <a:gd name="T53" fmla="*/ 98425 h 127"/>
              <a:gd name="T54" fmla="*/ 300038 w 210"/>
              <a:gd name="T55" fmla="*/ 95250 h 127"/>
              <a:gd name="T56" fmla="*/ 277813 w 210"/>
              <a:gd name="T57" fmla="*/ 92075 h 127"/>
              <a:gd name="T58" fmla="*/ 257175 w 210"/>
              <a:gd name="T59" fmla="*/ 85725 h 127"/>
              <a:gd name="T60" fmla="*/ 236538 w 210"/>
              <a:gd name="T61" fmla="*/ 79375 h 127"/>
              <a:gd name="T62" fmla="*/ 211138 w 210"/>
              <a:gd name="T63" fmla="*/ 73025 h 127"/>
              <a:gd name="T64" fmla="*/ 184150 w 210"/>
              <a:gd name="T65" fmla="*/ 68262 h 127"/>
              <a:gd name="T66" fmla="*/ 160338 w 210"/>
              <a:gd name="T67" fmla="*/ 58737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 h="127">
                <a:moveTo>
                  <a:pt x="101" y="37"/>
                </a:moveTo>
                <a:lnTo>
                  <a:pt x="86" y="33"/>
                </a:lnTo>
                <a:lnTo>
                  <a:pt x="72" y="29"/>
                </a:lnTo>
                <a:lnTo>
                  <a:pt x="59" y="23"/>
                </a:lnTo>
                <a:lnTo>
                  <a:pt x="47" y="20"/>
                </a:lnTo>
                <a:lnTo>
                  <a:pt x="36" y="14"/>
                </a:lnTo>
                <a:lnTo>
                  <a:pt x="24" y="10"/>
                </a:lnTo>
                <a:lnTo>
                  <a:pt x="11" y="4"/>
                </a:lnTo>
                <a:lnTo>
                  <a:pt x="0" y="0"/>
                </a:lnTo>
                <a:lnTo>
                  <a:pt x="0" y="127"/>
                </a:lnTo>
                <a:lnTo>
                  <a:pt x="5" y="123"/>
                </a:lnTo>
                <a:lnTo>
                  <a:pt x="15" y="119"/>
                </a:lnTo>
                <a:lnTo>
                  <a:pt x="26" y="115"/>
                </a:lnTo>
                <a:lnTo>
                  <a:pt x="40" y="109"/>
                </a:lnTo>
                <a:lnTo>
                  <a:pt x="53" y="104"/>
                </a:lnTo>
                <a:lnTo>
                  <a:pt x="68" y="100"/>
                </a:lnTo>
                <a:lnTo>
                  <a:pt x="86" y="94"/>
                </a:lnTo>
                <a:lnTo>
                  <a:pt x="101" y="88"/>
                </a:lnTo>
                <a:lnTo>
                  <a:pt x="116" y="85"/>
                </a:lnTo>
                <a:lnTo>
                  <a:pt x="133" y="79"/>
                </a:lnTo>
                <a:lnTo>
                  <a:pt x="149" y="75"/>
                </a:lnTo>
                <a:lnTo>
                  <a:pt x="162" y="73"/>
                </a:lnTo>
                <a:lnTo>
                  <a:pt x="175" y="69"/>
                </a:lnTo>
                <a:lnTo>
                  <a:pt x="189" y="67"/>
                </a:lnTo>
                <a:lnTo>
                  <a:pt x="200" y="65"/>
                </a:lnTo>
                <a:lnTo>
                  <a:pt x="210" y="64"/>
                </a:lnTo>
                <a:lnTo>
                  <a:pt x="200" y="62"/>
                </a:lnTo>
                <a:lnTo>
                  <a:pt x="189" y="60"/>
                </a:lnTo>
                <a:lnTo>
                  <a:pt x="175" y="58"/>
                </a:lnTo>
                <a:lnTo>
                  <a:pt x="162" y="54"/>
                </a:lnTo>
                <a:lnTo>
                  <a:pt x="149" y="50"/>
                </a:lnTo>
                <a:lnTo>
                  <a:pt x="133" y="46"/>
                </a:lnTo>
                <a:lnTo>
                  <a:pt x="116" y="43"/>
                </a:lnTo>
                <a:lnTo>
                  <a:pt x="101" y="37"/>
                </a:lnTo>
                <a:close/>
              </a:path>
            </a:pathLst>
          </a:custGeom>
          <a:solidFill>
            <a:srgbClr val="29FFF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17" name="Freeform 94"/>
          <p:cNvSpPr>
            <a:spLocks/>
          </p:cNvSpPr>
          <p:nvPr/>
        </p:nvSpPr>
        <p:spPr bwMode="auto">
          <a:xfrm>
            <a:off x="5586413" y="3386138"/>
            <a:ext cx="190500" cy="23812"/>
          </a:xfrm>
          <a:custGeom>
            <a:avLst/>
            <a:gdLst>
              <a:gd name="T0" fmla="*/ 190500 w 120"/>
              <a:gd name="T1" fmla="*/ 12700 h 15"/>
              <a:gd name="T2" fmla="*/ 179388 w 120"/>
              <a:gd name="T3" fmla="*/ 0 h 15"/>
              <a:gd name="T4" fmla="*/ 0 w 120"/>
              <a:gd name="T5" fmla="*/ 0 h 15"/>
              <a:gd name="T6" fmla="*/ 0 w 120"/>
              <a:gd name="T7" fmla="*/ 23812 h 15"/>
              <a:gd name="T8" fmla="*/ 179388 w 120"/>
              <a:gd name="T9" fmla="*/ 23812 h 15"/>
              <a:gd name="T10" fmla="*/ 166688 w 120"/>
              <a:gd name="T11" fmla="*/ 12700 h 15"/>
              <a:gd name="T12" fmla="*/ 190500 w 120"/>
              <a:gd name="T13" fmla="*/ 1270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5">
                <a:moveTo>
                  <a:pt x="120" y="8"/>
                </a:moveTo>
                <a:lnTo>
                  <a:pt x="113" y="0"/>
                </a:lnTo>
                <a:lnTo>
                  <a:pt x="0" y="0"/>
                </a:lnTo>
                <a:lnTo>
                  <a:pt x="0" y="15"/>
                </a:lnTo>
                <a:lnTo>
                  <a:pt x="113" y="15"/>
                </a:lnTo>
                <a:lnTo>
                  <a:pt x="105" y="8"/>
                </a:lnTo>
                <a:lnTo>
                  <a:pt x="120" y="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18" name="Freeform 95"/>
          <p:cNvSpPr>
            <a:spLocks/>
          </p:cNvSpPr>
          <p:nvPr/>
        </p:nvSpPr>
        <p:spPr bwMode="auto">
          <a:xfrm>
            <a:off x="5753100" y="3398838"/>
            <a:ext cx="23813" cy="63500"/>
          </a:xfrm>
          <a:custGeom>
            <a:avLst/>
            <a:gdLst>
              <a:gd name="T0" fmla="*/ 20638 w 15"/>
              <a:gd name="T1" fmla="*/ 44450 h 40"/>
              <a:gd name="T2" fmla="*/ 23813 w 15"/>
              <a:gd name="T3" fmla="*/ 53975 h 40"/>
              <a:gd name="T4" fmla="*/ 23813 w 15"/>
              <a:gd name="T5" fmla="*/ 0 h 40"/>
              <a:gd name="T6" fmla="*/ 0 w 15"/>
              <a:gd name="T7" fmla="*/ 0 h 40"/>
              <a:gd name="T8" fmla="*/ 0 w 15"/>
              <a:gd name="T9" fmla="*/ 53975 h 40"/>
              <a:gd name="T10" fmla="*/ 3175 w 15"/>
              <a:gd name="T11" fmla="*/ 63500 h 40"/>
              <a:gd name="T12" fmla="*/ 20638 w 15"/>
              <a:gd name="T13" fmla="*/ 44450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0">
                <a:moveTo>
                  <a:pt x="13" y="28"/>
                </a:moveTo>
                <a:lnTo>
                  <a:pt x="15" y="34"/>
                </a:lnTo>
                <a:lnTo>
                  <a:pt x="15" y="0"/>
                </a:lnTo>
                <a:lnTo>
                  <a:pt x="0" y="0"/>
                </a:lnTo>
                <a:lnTo>
                  <a:pt x="0" y="34"/>
                </a:lnTo>
                <a:lnTo>
                  <a:pt x="2" y="40"/>
                </a:lnTo>
                <a:lnTo>
                  <a:pt x="13" y="2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19" name="Freeform 96"/>
          <p:cNvSpPr>
            <a:spLocks/>
          </p:cNvSpPr>
          <p:nvPr/>
        </p:nvSpPr>
        <p:spPr bwMode="auto">
          <a:xfrm>
            <a:off x="5756275" y="3443288"/>
            <a:ext cx="112713" cy="103187"/>
          </a:xfrm>
          <a:custGeom>
            <a:avLst/>
            <a:gdLst>
              <a:gd name="T0" fmla="*/ 112713 w 71"/>
              <a:gd name="T1" fmla="*/ 103187 h 65"/>
              <a:gd name="T2" fmla="*/ 112713 w 71"/>
              <a:gd name="T3" fmla="*/ 85725 h 65"/>
              <a:gd name="T4" fmla="*/ 17463 w 71"/>
              <a:gd name="T5" fmla="*/ 0 h 65"/>
              <a:gd name="T6" fmla="*/ 0 w 71"/>
              <a:gd name="T7" fmla="*/ 19050 h 65"/>
              <a:gd name="T8" fmla="*/ 93663 w 71"/>
              <a:gd name="T9" fmla="*/ 103187 h 65"/>
              <a:gd name="T10" fmla="*/ 93663 w 71"/>
              <a:gd name="T11" fmla="*/ 85725 h 65"/>
              <a:gd name="T12" fmla="*/ 112713 w 71"/>
              <a:gd name="T13" fmla="*/ 10318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65">
                <a:moveTo>
                  <a:pt x="71" y="65"/>
                </a:moveTo>
                <a:lnTo>
                  <a:pt x="71" y="54"/>
                </a:lnTo>
                <a:lnTo>
                  <a:pt x="11" y="0"/>
                </a:lnTo>
                <a:lnTo>
                  <a:pt x="0" y="12"/>
                </a:lnTo>
                <a:lnTo>
                  <a:pt x="59" y="65"/>
                </a:lnTo>
                <a:lnTo>
                  <a:pt x="59" y="54"/>
                </a:lnTo>
                <a:lnTo>
                  <a:pt x="71" y="65"/>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0" name="Freeform 97"/>
          <p:cNvSpPr>
            <a:spLocks/>
          </p:cNvSpPr>
          <p:nvPr/>
        </p:nvSpPr>
        <p:spPr bwMode="auto">
          <a:xfrm>
            <a:off x="5737225" y="3529013"/>
            <a:ext cx="131763" cy="146050"/>
          </a:xfrm>
          <a:custGeom>
            <a:avLst/>
            <a:gdLst>
              <a:gd name="T0" fmla="*/ 15875 w 83"/>
              <a:gd name="T1" fmla="*/ 123825 h 92"/>
              <a:gd name="T2" fmla="*/ 19050 w 83"/>
              <a:gd name="T3" fmla="*/ 142875 h 92"/>
              <a:gd name="T4" fmla="*/ 131763 w 83"/>
              <a:gd name="T5" fmla="*/ 17463 h 92"/>
              <a:gd name="T6" fmla="*/ 112713 w 83"/>
              <a:gd name="T7" fmla="*/ 0 h 92"/>
              <a:gd name="T8" fmla="*/ 0 w 83"/>
              <a:gd name="T9" fmla="*/ 127000 h 92"/>
              <a:gd name="T10" fmla="*/ 0 w 83"/>
              <a:gd name="T11" fmla="*/ 146050 h 92"/>
              <a:gd name="T12" fmla="*/ 15875 w 83"/>
              <a:gd name="T13" fmla="*/ 123825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92">
                <a:moveTo>
                  <a:pt x="10" y="78"/>
                </a:moveTo>
                <a:lnTo>
                  <a:pt x="12" y="90"/>
                </a:lnTo>
                <a:lnTo>
                  <a:pt x="83" y="11"/>
                </a:lnTo>
                <a:lnTo>
                  <a:pt x="71" y="0"/>
                </a:lnTo>
                <a:lnTo>
                  <a:pt x="0" y="80"/>
                </a:lnTo>
                <a:lnTo>
                  <a:pt x="0" y="92"/>
                </a:lnTo>
                <a:lnTo>
                  <a:pt x="10" y="7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1" name="Freeform 98"/>
          <p:cNvSpPr>
            <a:spLocks/>
          </p:cNvSpPr>
          <p:nvPr/>
        </p:nvSpPr>
        <p:spPr bwMode="auto">
          <a:xfrm>
            <a:off x="5737225" y="3652838"/>
            <a:ext cx="139700" cy="133350"/>
          </a:xfrm>
          <a:custGeom>
            <a:avLst/>
            <a:gdLst>
              <a:gd name="T0" fmla="*/ 139700 w 88"/>
              <a:gd name="T1" fmla="*/ 133350 h 84"/>
              <a:gd name="T2" fmla="*/ 139700 w 88"/>
              <a:gd name="T3" fmla="*/ 115888 h 84"/>
              <a:gd name="T4" fmla="*/ 15875 w 88"/>
              <a:gd name="T5" fmla="*/ 0 h 84"/>
              <a:gd name="T6" fmla="*/ 0 w 88"/>
              <a:gd name="T7" fmla="*/ 22225 h 84"/>
              <a:gd name="T8" fmla="*/ 125413 w 88"/>
              <a:gd name="T9" fmla="*/ 133350 h 84"/>
              <a:gd name="T10" fmla="*/ 125413 w 88"/>
              <a:gd name="T11" fmla="*/ 115888 h 84"/>
              <a:gd name="T12" fmla="*/ 139700 w 88"/>
              <a:gd name="T13" fmla="*/ 13335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84">
                <a:moveTo>
                  <a:pt x="88" y="84"/>
                </a:moveTo>
                <a:lnTo>
                  <a:pt x="88" y="73"/>
                </a:lnTo>
                <a:lnTo>
                  <a:pt x="10" y="0"/>
                </a:lnTo>
                <a:lnTo>
                  <a:pt x="0" y="14"/>
                </a:lnTo>
                <a:lnTo>
                  <a:pt x="79" y="84"/>
                </a:lnTo>
                <a:lnTo>
                  <a:pt x="79" y="73"/>
                </a:lnTo>
                <a:lnTo>
                  <a:pt x="88" y="84"/>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2" name="Freeform 99"/>
          <p:cNvSpPr>
            <a:spLocks/>
          </p:cNvSpPr>
          <p:nvPr/>
        </p:nvSpPr>
        <p:spPr bwMode="auto">
          <a:xfrm>
            <a:off x="5699125" y="3768725"/>
            <a:ext cx="177800" cy="173038"/>
          </a:xfrm>
          <a:custGeom>
            <a:avLst/>
            <a:gdLst>
              <a:gd name="T0" fmla="*/ 17463 w 112"/>
              <a:gd name="T1" fmla="*/ 150813 h 109"/>
              <a:gd name="T2" fmla="*/ 17463 w 112"/>
              <a:gd name="T3" fmla="*/ 173038 h 109"/>
              <a:gd name="T4" fmla="*/ 177800 w 112"/>
              <a:gd name="T5" fmla="*/ 17463 h 109"/>
              <a:gd name="T6" fmla="*/ 163513 w 112"/>
              <a:gd name="T7" fmla="*/ 0 h 109"/>
              <a:gd name="T8" fmla="*/ 0 w 112"/>
              <a:gd name="T9" fmla="*/ 153988 h 109"/>
              <a:gd name="T10" fmla="*/ 1588 w 112"/>
              <a:gd name="T11" fmla="*/ 173038 h 109"/>
              <a:gd name="T12" fmla="*/ 17463 w 112"/>
              <a:gd name="T13" fmla="*/ 150813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109">
                <a:moveTo>
                  <a:pt x="11" y="95"/>
                </a:moveTo>
                <a:lnTo>
                  <a:pt x="11" y="109"/>
                </a:lnTo>
                <a:lnTo>
                  <a:pt x="112" y="11"/>
                </a:lnTo>
                <a:lnTo>
                  <a:pt x="103" y="0"/>
                </a:lnTo>
                <a:lnTo>
                  <a:pt x="0" y="97"/>
                </a:lnTo>
                <a:lnTo>
                  <a:pt x="1" y="109"/>
                </a:lnTo>
                <a:lnTo>
                  <a:pt x="11" y="95"/>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3" name="Freeform 100"/>
          <p:cNvSpPr>
            <a:spLocks/>
          </p:cNvSpPr>
          <p:nvPr/>
        </p:nvSpPr>
        <p:spPr bwMode="auto">
          <a:xfrm>
            <a:off x="5700713" y="3919538"/>
            <a:ext cx="131762" cy="106362"/>
          </a:xfrm>
          <a:custGeom>
            <a:avLst/>
            <a:gdLst>
              <a:gd name="T0" fmla="*/ 131762 w 83"/>
              <a:gd name="T1" fmla="*/ 103187 h 67"/>
              <a:gd name="T2" fmla="*/ 128587 w 83"/>
              <a:gd name="T3" fmla="*/ 85725 h 67"/>
              <a:gd name="T4" fmla="*/ 15875 w 83"/>
              <a:gd name="T5" fmla="*/ 0 h 67"/>
              <a:gd name="T6" fmla="*/ 0 w 83"/>
              <a:gd name="T7" fmla="*/ 22225 h 67"/>
              <a:gd name="T8" fmla="*/ 112712 w 83"/>
              <a:gd name="T9" fmla="*/ 106362 h 67"/>
              <a:gd name="T10" fmla="*/ 109537 w 83"/>
              <a:gd name="T11" fmla="*/ 88900 h 67"/>
              <a:gd name="T12" fmla="*/ 131762 w 83"/>
              <a:gd name="T13" fmla="*/ 103187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67">
                <a:moveTo>
                  <a:pt x="83" y="65"/>
                </a:moveTo>
                <a:lnTo>
                  <a:pt x="81" y="54"/>
                </a:lnTo>
                <a:lnTo>
                  <a:pt x="10" y="0"/>
                </a:lnTo>
                <a:lnTo>
                  <a:pt x="0" y="14"/>
                </a:lnTo>
                <a:lnTo>
                  <a:pt x="71" y="67"/>
                </a:lnTo>
                <a:lnTo>
                  <a:pt x="69" y="56"/>
                </a:lnTo>
                <a:lnTo>
                  <a:pt x="83" y="65"/>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4" name="Freeform 101"/>
          <p:cNvSpPr>
            <a:spLocks/>
          </p:cNvSpPr>
          <p:nvPr/>
        </p:nvSpPr>
        <p:spPr bwMode="auto">
          <a:xfrm>
            <a:off x="5753100" y="4008438"/>
            <a:ext cx="79375" cy="87312"/>
          </a:xfrm>
          <a:custGeom>
            <a:avLst/>
            <a:gdLst>
              <a:gd name="T0" fmla="*/ 26988 w 50"/>
              <a:gd name="T1" fmla="*/ 80962 h 55"/>
              <a:gd name="T2" fmla="*/ 23813 w 50"/>
              <a:gd name="T3" fmla="*/ 87312 h 55"/>
              <a:gd name="T4" fmla="*/ 79375 w 50"/>
              <a:gd name="T5" fmla="*/ 14287 h 55"/>
              <a:gd name="T6" fmla="*/ 57150 w 50"/>
              <a:gd name="T7" fmla="*/ 0 h 55"/>
              <a:gd name="T8" fmla="*/ 3175 w 50"/>
              <a:gd name="T9" fmla="*/ 73025 h 55"/>
              <a:gd name="T10" fmla="*/ 0 w 50"/>
              <a:gd name="T11" fmla="*/ 80962 h 55"/>
              <a:gd name="T12" fmla="*/ 26988 w 50"/>
              <a:gd name="T13" fmla="*/ 80962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55">
                <a:moveTo>
                  <a:pt x="17" y="51"/>
                </a:moveTo>
                <a:lnTo>
                  <a:pt x="15" y="55"/>
                </a:lnTo>
                <a:lnTo>
                  <a:pt x="50" y="9"/>
                </a:lnTo>
                <a:lnTo>
                  <a:pt x="36" y="0"/>
                </a:lnTo>
                <a:lnTo>
                  <a:pt x="2" y="46"/>
                </a:lnTo>
                <a:lnTo>
                  <a:pt x="0" y="51"/>
                </a:lnTo>
                <a:lnTo>
                  <a:pt x="17" y="51"/>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5" name="Freeform 102"/>
          <p:cNvSpPr>
            <a:spLocks/>
          </p:cNvSpPr>
          <p:nvPr/>
        </p:nvSpPr>
        <p:spPr bwMode="auto">
          <a:xfrm>
            <a:off x="5753100" y="4089400"/>
            <a:ext cx="26988" cy="65088"/>
          </a:xfrm>
          <a:custGeom>
            <a:avLst/>
            <a:gdLst>
              <a:gd name="T0" fmla="*/ 12700 w 17"/>
              <a:gd name="T1" fmla="*/ 65088 h 41"/>
              <a:gd name="T2" fmla="*/ 23813 w 17"/>
              <a:gd name="T3" fmla="*/ 52388 h 41"/>
              <a:gd name="T4" fmla="*/ 26988 w 17"/>
              <a:gd name="T5" fmla="*/ 0 h 41"/>
              <a:gd name="T6" fmla="*/ 0 w 17"/>
              <a:gd name="T7" fmla="*/ 0 h 41"/>
              <a:gd name="T8" fmla="*/ 0 w 17"/>
              <a:gd name="T9" fmla="*/ 52388 h 41"/>
              <a:gd name="T10" fmla="*/ 12700 w 17"/>
              <a:gd name="T11" fmla="*/ 39688 h 41"/>
              <a:gd name="T12" fmla="*/ 12700 w 17"/>
              <a:gd name="T13" fmla="*/ 65088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1">
                <a:moveTo>
                  <a:pt x="8" y="41"/>
                </a:moveTo>
                <a:lnTo>
                  <a:pt x="15" y="33"/>
                </a:lnTo>
                <a:lnTo>
                  <a:pt x="17" y="0"/>
                </a:lnTo>
                <a:lnTo>
                  <a:pt x="0" y="0"/>
                </a:lnTo>
                <a:lnTo>
                  <a:pt x="0" y="33"/>
                </a:lnTo>
                <a:lnTo>
                  <a:pt x="8" y="25"/>
                </a:lnTo>
                <a:lnTo>
                  <a:pt x="8" y="41"/>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6" name="Freeform 103"/>
          <p:cNvSpPr>
            <a:spLocks/>
          </p:cNvSpPr>
          <p:nvPr/>
        </p:nvSpPr>
        <p:spPr bwMode="auto">
          <a:xfrm>
            <a:off x="5573713" y="4129088"/>
            <a:ext cx="192087" cy="25400"/>
          </a:xfrm>
          <a:custGeom>
            <a:avLst/>
            <a:gdLst>
              <a:gd name="T0" fmla="*/ 0 w 121"/>
              <a:gd name="T1" fmla="*/ 12700 h 16"/>
              <a:gd name="T2" fmla="*/ 12700 w 121"/>
              <a:gd name="T3" fmla="*/ 25400 h 16"/>
              <a:gd name="T4" fmla="*/ 192087 w 121"/>
              <a:gd name="T5" fmla="*/ 25400 h 16"/>
              <a:gd name="T6" fmla="*/ 192087 w 121"/>
              <a:gd name="T7" fmla="*/ 0 h 16"/>
              <a:gd name="T8" fmla="*/ 12700 w 121"/>
              <a:gd name="T9" fmla="*/ 0 h 16"/>
              <a:gd name="T10" fmla="*/ 25400 w 121"/>
              <a:gd name="T11" fmla="*/ 12700 h 16"/>
              <a:gd name="T12" fmla="*/ 0 w 121"/>
              <a:gd name="T13" fmla="*/ 1270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 h="16">
                <a:moveTo>
                  <a:pt x="0" y="8"/>
                </a:moveTo>
                <a:lnTo>
                  <a:pt x="8" y="16"/>
                </a:lnTo>
                <a:lnTo>
                  <a:pt x="121" y="16"/>
                </a:lnTo>
                <a:lnTo>
                  <a:pt x="121" y="0"/>
                </a:lnTo>
                <a:lnTo>
                  <a:pt x="8" y="0"/>
                </a:lnTo>
                <a:lnTo>
                  <a:pt x="16" y="8"/>
                </a:lnTo>
                <a:lnTo>
                  <a:pt x="0" y="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7" name="Freeform 104"/>
          <p:cNvSpPr>
            <a:spLocks/>
          </p:cNvSpPr>
          <p:nvPr/>
        </p:nvSpPr>
        <p:spPr bwMode="auto">
          <a:xfrm>
            <a:off x="5573713" y="3398838"/>
            <a:ext cx="25400" cy="742950"/>
          </a:xfrm>
          <a:custGeom>
            <a:avLst/>
            <a:gdLst>
              <a:gd name="T0" fmla="*/ 12700 w 16"/>
              <a:gd name="T1" fmla="*/ 0 h 468"/>
              <a:gd name="T2" fmla="*/ 0 w 16"/>
              <a:gd name="T3" fmla="*/ 0 h 468"/>
              <a:gd name="T4" fmla="*/ 0 w 16"/>
              <a:gd name="T5" fmla="*/ 742950 h 468"/>
              <a:gd name="T6" fmla="*/ 25400 w 16"/>
              <a:gd name="T7" fmla="*/ 742950 h 468"/>
              <a:gd name="T8" fmla="*/ 25400 w 16"/>
              <a:gd name="T9" fmla="*/ 0 h 468"/>
              <a:gd name="T10" fmla="*/ 12700 w 16"/>
              <a:gd name="T11" fmla="*/ 0 h 4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468">
                <a:moveTo>
                  <a:pt x="8" y="0"/>
                </a:moveTo>
                <a:lnTo>
                  <a:pt x="0" y="0"/>
                </a:lnTo>
                <a:lnTo>
                  <a:pt x="0" y="468"/>
                </a:lnTo>
                <a:lnTo>
                  <a:pt x="16" y="468"/>
                </a:lnTo>
                <a:lnTo>
                  <a:pt x="16" y="0"/>
                </a:lnTo>
                <a:lnTo>
                  <a:pt x="8" y="0"/>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8" name="Freeform 105"/>
          <p:cNvSpPr>
            <a:spLocks/>
          </p:cNvSpPr>
          <p:nvPr/>
        </p:nvSpPr>
        <p:spPr bwMode="auto">
          <a:xfrm>
            <a:off x="5586413" y="33988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29" name="Freeform 106"/>
          <p:cNvSpPr>
            <a:spLocks/>
          </p:cNvSpPr>
          <p:nvPr/>
        </p:nvSpPr>
        <p:spPr bwMode="auto">
          <a:xfrm>
            <a:off x="5962650" y="3382963"/>
            <a:ext cx="163513" cy="23812"/>
          </a:xfrm>
          <a:custGeom>
            <a:avLst/>
            <a:gdLst>
              <a:gd name="T0" fmla="*/ 26988 w 103"/>
              <a:gd name="T1" fmla="*/ 12700 h 15"/>
              <a:gd name="T2" fmla="*/ 11113 w 103"/>
              <a:gd name="T3" fmla="*/ 23812 h 15"/>
              <a:gd name="T4" fmla="*/ 163513 w 103"/>
              <a:gd name="T5" fmla="*/ 23812 h 15"/>
              <a:gd name="T6" fmla="*/ 163513 w 103"/>
              <a:gd name="T7" fmla="*/ 0 h 15"/>
              <a:gd name="T8" fmla="*/ 11113 w 103"/>
              <a:gd name="T9" fmla="*/ 0 h 15"/>
              <a:gd name="T10" fmla="*/ 0 w 103"/>
              <a:gd name="T11" fmla="*/ 12700 h 15"/>
              <a:gd name="T12" fmla="*/ 26988 w 103"/>
              <a:gd name="T13" fmla="*/ 1270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5">
                <a:moveTo>
                  <a:pt x="17" y="8"/>
                </a:moveTo>
                <a:lnTo>
                  <a:pt x="7" y="15"/>
                </a:lnTo>
                <a:lnTo>
                  <a:pt x="103" y="15"/>
                </a:lnTo>
                <a:lnTo>
                  <a:pt x="103" y="0"/>
                </a:lnTo>
                <a:lnTo>
                  <a:pt x="7" y="0"/>
                </a:lnTo>
                <a:lnTo>
                  <a:pt x="0" y="8"/>
                </a:lnTo>
                <a:lnTo>
                  <a:pt x="17" y="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0" name="Freeform 107"/>
          <p:cNvSpPr>
            <a:spLocks/>
          </p:cNvSpPr>
          <p:nvPr/>
        </p:nvSpPr>
        <p:spPr bwMode="auto">
          <a:xfrm>
            <a:off x="5962650" y="3395663"/>
            <a:ext cx="26988" cy="150812"/>
          </a:xfrm>
          <a:custGeom>
            <a:avLst/>
            <a:gdLst>
              <a:gd name="T0" fmla="*/ 23813 w 17"/>
              <a:gd name="T1" fmla="*/ 150812 h 95"/>
              <a:gd name="T2" fmla="*/ 26988 w 17"/>
              <a:gd name="T3" fmla="*/ 144462 h 95"/>
              <a:gd name="T4" fmla="*/ 26988 w 17"/>
              <a:gd name="T5" fmla="*/ 0 h 95"/>
              <a:gd name="T6" fmla="*/ 0 w 17"/>
              <a:gd name="T7" fmla="*/ 0 h 95"/>
              <a:gd name="T8" fmla="*/ 0 w 17"/>
              <a:gd name="T9" fmla="*/ 144462 h 95"/>
              <a:gd name="T10" fmla="*/ 3175 w 17"/>
              <a:gd name="T11" fmla="*/ 136525 h 95"/>
              <a:gd name="T12" fmla="*/ 23813 w 17"/>
              <a:gd name="T13" fmla="*/ 15081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95">
                <a:moveTo>
                  <a:pt x="15" y="95"/>
                </a:moveTo>
                <a:lnTo>
                  <a:pt x="17" y="91"/>
                </a:lnTo>
                <a:lnTo>
                  <a:pt x="17" y="0"/>
                </a:lnTo>
                <a:lnTo>
                  <a:pt x="0" y="0"/>
                </a:lnTo>
                <a:lnTo>
                  <a:pt x="0" y="91"/>
                </a:lnTo>
                <a:lnTo>
                  <a:pt x="2" y="86"/>
                </a:lnTo>
                <a:lnTo>
                  <a:pt x="15" y="95"/>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1" name="Freeform 108"/>
          <p:cNvSpPr>
            <a:spLocks/>
          </p:cNvSpPr>
          <p:nvPr/>
        </p:nvSpPr>
        <p:spPr bwMode="auto">
          <a:xfrm>
            <a:off x="5862638" y="3532188"/>
            <a:ext cx="123825" cy="133350"/>
          </a:xfrm>
          <a:custGeom>
            <a:avLst/>
            <a:gdLst>
              <a:gd name="T0" fmla="*/ 17463 w 78"/>
              <a:gd name="T1" fmla="*/ 114300 h 84"/>
              <a:gd name="T2" fmla="*/ 17463 w 78"/>
              <a:gd name="T3" fmla="*/ 133350 h 84"/>
              <a:gd name="T4" fmla="*/ 123825 w 78"/>
              <a:gd name="T5" fmla="*/ 14288 h 84"/>
              <a:gd name="T6" fmla="*/ 103188 w 78"/>
              <a:gd name="T7" fmla="*/ 0 h 84"/>
              <a:gd name="T8" fmla="*/ 0 w 78"/>
              <a:gd name="T9" fmla="*/ 117475 h 84"/>
              <a:gd name="T10" fmla="*/ 0 w 78"/>
              <a:gd name="T11" fmla="*/ 133350 h 84"/>
              <a:gd name="T12" fmla="*/ 17463 w 78"/>
              <a:gd name="T13" fmla="*/ 11430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84">
                <a:moveTo>
                  <a:pt x="11" y="72"/>
                </a:moveTo>
                <a:lnTo>
                  <a:pt x="11" y="84"/>
                </a:lnTo>
                <a:lnTo>
                  <a:pt x="78" y="9"/>
                </a:lnTo>
                <a:lnTo>
                  <a:pt x="65" y="0"/>
                </a:lnTo>
                <a:lnTo>
                  <a:pt x="0" y="74"/>
                </a:lnTo>
                <a:lnTo>
                  <a:pt x="0" y="84"/>
                </a:lnTo>
                <a:lnTo>
                  <a:pt x="11" y="72"/>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2" name="Freeform 109"/>
          <p:cNvSpPr>
            <a:spLocks/>
          </p:cNvSpPr>
          <p:nvPr/>
        </p:nvSpPr>
        <p:spPr bwMode="auto">
          <a:xfrm>
            <a:off x="5862638" y="3646488"/>
            <a:ext cx="157162" cy="139700"/>
          </a:xfrm>
          <a:custGeom>
            <a:avLst/>
            <a:gdLst>
              <a:gd name="T0" fmla="*/ 157162 w 99"/>
              <a:gd name="T1" fmla="*/ 139700 h 88"/>
              <a:gd name="T2" fmla="*/ 157162 w 99"/>
              <a:gd name="T3" fmla="*/ 122238 h 88"/>
              <a:gd name="T4" fmla="*/ 17462 w 99"/>
              <a:gd name="T5" fmla="*/ 0 h 88"/>
              <a:gd name="T6" fmla="*/ 0 w 99"/>
              <a:gd name="T7" fmla="*/ 19050 h 88"/>
              <a:gd name="T8" fmla="*/ 139700 w 99"/>
              <a:gd name="T9" fmla="*/ 139700 h 88"/>
              <a:gd name="T10" fmla="*/ 139700 w 99"/>
              <a:gd name="T11" fmla="*/ 122238 h 88"/>
              <a:gd name="T12" fmla="*/ 157162 w 99"/>
              <a:gd name="T13" fmla="*/ 139700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88">
                <a:moveTo>
                  <a:pt x="99" y="88"/>
                </a:moveTo>
                <a:lnTo>
                  <a:pt x="99" y="77"/>
                </a:lnTo>
                <a:lnTo>
                  <a:pt x="11" y="0"/>
                </a:lnTo>
                <a:lnTo>
                  <a:pt x="0" y="12"/>
                </a:lnTo>
                <a:lnTo>
                  <a:pt x="88" y="88"/>
                </a:lnTo>
                <a:lnTo>
                  <a:pt x="88" y="77"/>
                </a:lnTo>
                <a:lnTo>
                  <a:pt x="99" y="8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3" name="Freeform 110"/>
          <p:cNvSpPr>
            <a:spLocks/>
          </p:cNvSpPr>
          <p:nvPr/>
        </p:nvSpPr>
        <p:spPr bwMode="auto">
          <a:xfrm>
            <a:off x="5840413" y="3768725"/>
            <a:ext cx="179387" cy="173038"/>
          </a:xfrm>
          <a:custGeom>
            <a:avLst/>
            <a:gdLst>
              <a:gd name="T0" fmla="*/ 15875 w 113"/>
              <a:gd name="T1" fmla="*/ 150813 h 109"/>
              <a:gd name="T2" fmla="*/ 19050 w 113"/>
              <a:gd name="T3" fmla="*/ 173038 h 109"/>
              <a:gd name="T4" fmla="*/ 179387 w 113"/>
              <a:gd name="T5" fmla="*/ 17463 h 109"/>
              <a:gd name="T6" fmla="*/ 161925 w 113"/>
              <a:gd name="T7" fmla="*/ 0 h 109"/>
              <a:gd name="T8" fmla="*/ 0 w 113"/>
              <a:gd name="T9" fmla="*/ 153988 h 109"/>
              <a:gd name="T10" fmla="*/ 3175 w 113"/>
              <a:gd name="T11" fmla="*/ 173038 h 109"/>
              <a:gd name="T12" fmla="*/ 15875 w 113"/>
              <a:gd name="T13" fmla="*/ 150813 h 1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09">
                <a:moveTo>
                  <a:pt x="10" y="95"/>
                </a:moveTo>
                <a:lnTo>
                  <a:pt x="12" y="109"/>
                </a:lnTo>
                <a:lnTo>
                  <a:pt x="113" y="11"/>
                </a:lnTo>
                <a:lnTo>
                  <a:pt x="102" y="0"/>
                </a:lnTo>
                <a:lnTo>
                  <a:pt x="0" y="97"/>
                </a:lnTo>
                <a:lnTo>
                  <a:pt x="2" y="109"/>
                </a:lnTo>
                <a:lnTo>
                  <a:pt x="10" y="95"/>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4" name="Freeform 111"/>
          <p:cNvSpPr>
            <a:spLocks/>
          </p:cNvSpPr>
          <p:nvPr/>
        </p:nvSpPr>
        <p:spPr bwMode="auto">
          <a:xfrm>
            <a:off x="5843588" y="3919538"/>
            <a:ext cx="146050" cy="109537"/>
          </a:xfrm>
          <a:custGeom>
            <a:avLst/>
            <a:gdLst>
              <a:gd name="T0" fmla="*/ 146050 w 92"/>
              <a:gd name="T1" fmla="*/ 98425 h 69"/>
              <a:gd name="T2" fmla="*/ 139700 w 92"/>
              <a:gd name="T3" fmla="*/ 88900 h 69"/>
              <a:gd name="T4" fmla="*/ 12700 w 92"/>
              <a:gd name="T5" fmla="*/ 0 h 69"/>
              <a:gd name="T6" fmla="*/ 0 w 92"/>
              <a:gd name="T7" fmla="*/ 22225 h 69"/>
              <a:gd name="T8" fmla="*/ 125413 w 92"/>
              <a:gd name="T9" fmla="*/ 109537 h 69"/>
              <a:gd name="T10" fmla="*/ 119063 w 92"/>
              <a:gd name="T11" fmla="*/ 98425 h 69"/>
              <a:gd name="T12" fmla="*/ 146050 w 92"/>
              <a:gd name="T13" fmla="*/ 98425 h 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69">
                <a:moveTo>
                  <a:pt x="92" y="62"/>
                </a:moveTo>
                <a:lnTo>
                  <a:pt x="88" y="56"/>
                </a:lnTo>
                <a:lnTo>
                  <a:pt x="8" y="0"/>
                </a:lnTo>
                <a:lnTo>
                  <a:pt x="0" y="14"/>
                </a:lnTo>
                <a:lnTo>
                  <a:pt x="79" y="69"/>
                </a:lnTo>
                <a:lnTo>
                  <a:pt x="75" y="62"/>
                </a:lnTo>
                <a:lnTo>
                  <a:pt x="92" y="62"/>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5" name="Freeform 112"/>
          <p:cNvSpPr>
            <a:spLocks/>
          </p:cNvSpPr>
          <p:nvPr/>
        </p:nvSpPr>
        <p:spPr bwMode="auto">
          <a:xfrm>
            <a:off x="5962650" y="4017963"/>
            <a:ext cx="26988" cy="133350"/>
          </a:xfrm>
          <a:custGeom>
            <a:avLst/>
            <a:gdLst>
              <a:gd name="T0" fmla="*/ 11113 w 17"/>
              <a:gd name="T1" fmla="*/ 107950 h 84"/>
              <a:gd name="T2" fmla="*/ 26988 w 17"/>
              <a:gd name="T3" fmla="*/ 120650 h 84"/>
              <a:gd name="T4" fmla="*/ 26988 w 17"/>
              <a:gd name="T5" fmla="*/ 0 h 84"/>
              <a:gd name="T6" fmla="*/ 0 w 17"/>
              <a:gd name="T7" fmla="*/ 0 h 84"/>
              <a:gd name="T8" fmla="*/ 0 w 17"/>
              <a:gd name="T9" fmla="*/ 120650 h 84"/>
              <a:gd name="T10" fmla="*/ 11113 w 17"/>
              <a:gd name="T11" fmla="*/ 133350 h 84"/>
              <a:gd name="T12" fmla="*/ 11113 w 17"/>
              <a:gd name="T13" fmla="*/ 10795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84">
                <a:moveTo>
                  <a:pt x="7" y="68"/>
                </a:moveTo>
                <a:lnTo>
                  <a:pt x="17" y="76"/>
                </a:lnTo>
                <a:lnTo>
                  <a:pt x="17" y="0"/>
                </a:lnTo>
                <a:lnTo>
                  <a:pt x="0" y="0"/>
                </a:lnTo>
                <a:lnTo>
                  <a:pt x="0" y="76"/>
                </a:lnTo>
                <a:lnTo>
                  <a:pt x="7" y="84"/>
                </a:lnTo>
                <a:lnTo>
                  <a:pt x="7" y="6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6" name="Freeform 113"/>
          <p:cNvSpPr>
            <a:spLocks/>
          </p:cNvSpPr>
          <p:nvPr/>
        </p:nvSpPr>
        <p:spPr bwMode="auto">
          <a:xfrm>
            <a:off x="5973763" y="4125913"/>
            <a:ext cx="163512" cy="25400"/>
          </a:xfrm>
          <a:custGeom>
            <a:avLst/>
            <a:gdLst>
              <a:gd name="T0" fmla="*/ 139700 w 103"/>
              <a:gd name="T1" fmla="*/ 12700 h 16"/>
              <a:gd name="T2" fmla="*/ 152400 w 103"/>
              <a:gd name="T3" fmla="*/ 0 h 16"/>
              <a:gd name="T4" fmla="*/ 0 w 103"/>
              <a:gd name="T5" fmla="*/ 0 h 16"/>
              <a:gd name="T6" fmla="*/ 0 w 103"/>
              <a:gd name="T7" fmla="*/ 25400 h 16"/>
              <a:gd name="T8" fmla="*/ 152400 w 103"/>
              <a:gd name="T9" fmla="*/ 25400 h 16"/>
              <a:gd name="T10" fmla="*/ 163512 w 103"/>
              <a:gd name="T11" fmla="*/ 12700 h 16"/>
              <a:gd name="T12" fmla="*/ 139700 w 103"/>
              <a:gd name="T13" fmla="*/ 1270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16">
                <a:moveTo>
                  <a:pt x="88" y="8"/>
                </a:moveTo>
                <a:lnTo>
                  <a:pt x="96" y="0"/>
                </a:lnTo>
                <a:lnTo>
                  <a:pt x="0" y="0"/>
                </a:lnTo>
                <a:lnTo>
                  <a:pt x="0" y="16"/>
                </a:lnTo>
                <a:lnTo>
                  <a:pt x="96" y="16"/>
                </a:lnTo>
                <a:lnTo>
                  <a:pt x="103" y="8"/>
                </a:lnTo>
                <a:lnTo>
                  <a:pt x="88" y="8"/>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7" name="Freeform 114"/>
          <p:cNvSpPr>
            <a:spLocks/>
          </p:cNvSpPr>
          <p:nvPr/>
        </p:nvSpPr>
        <p:spPr bwMode="auto">
          <a:xfrm>
            <a:off x="6113463" y="3395663"/>
            <a:ext cx="23812" cy="742950"/>
          </a:xfrm>
          <a:custGeom>
            <a:avLst/>
            <a:gdLst>
              <a:gd name="T0" fmla="*/ 12700 w 15"/>
              <a:gd name="T1" fmla="*/ 0 h 468"/>
              <a:gd name="T2" fmla="*/ 0 w 15"/>
              <a:gd name="T3" fmla="*/ 0 h 468"/>
              <a:gd name="T4" fmla="*/ 0 w 15"/>
              <a:gd name="T5" fmla="*/ 742950 h 468"/>
              <a:gd name="T6" fmla="*/ 23812 w 15"/>
              <a:gd name="T7" fmla="*/ 742950 h 468"/>
              <a:gd name="T8" fmla="*/ 23812 w 15"/>
              <a:gd name="T9" fmla="*/ 0 h 468"/>
              <a:gd name="T10" fmla="*/ 12700 w 15"/>
              <a:gd name="T11" fmla="*/ 0 h 4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468">
                <a:moveTo>
                  <a:pt x="8" y="0"/>
                </a:moveTo>
                <a:lnTo>
                  <a:pt x="0" y="0"/>
                </a:lnTo>
                <a:lnTo>
                  <a:pt x="0" y="468"/>
                </a:lnTo>
                <a:lnTo>
                  <a:pt x="15" y="468"/>
                </a:lnTo>
                <a:lnTo>
                  <a:pt x="15" y="0"/>
                </a:lnTo>
                <a:lnTo>
                  <a:pt x="8" y="0"/>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638" name="Freeform 115"/>
          <p:cNvSpPr>
            <a:spLocks/>
          </p:cNvSpPr>
          <p:nvPr/>
        </p:nvSpPr>
        <p:spPr bwMode="auto">
          <a:xfrm>
            <a:off x="6126163" y="339566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close/>
              </a:path>
            </a:pathLst>
          </a:custGeom>
          <a:solidFill>
            <a:srgbClr val="FD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9748" name="Line 116"/>
          <p:cNvSpPr>
            <a:spLocks noChangeShapeType="1"/>
          </p:cNvSpPr>
          <p:nvPr/>
        </p:nvSpPr>
        <p:spPr bwMode="auto">
          <a:xfrm>
            <a:off x="5241925" y="3352800"/>
            <a:ext cx="277813" cy="411163"/>
          </a:xfrm>
          <a:prstGeom prst="line">
            <a:avLst/>
          </a:prstGeom>
          <a:noFill/>
          <a:ln w="25400">
            <a:solidFill>
              <a:srgbClr val="FFFFFF"/>
            </a:solidFill>
            <a:round/>
            <a:headEnd type="none" w="sm" len="sm"/>
            <a:tailEnd type="stealth"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749" name="Text Box 117"/>
          <p:cNvSpPr txBox="1">
            <a:spLocks noChangeArrowheads="1"/>
          </p:cNvSpPr>
          <p:nvPr/>
        </p:nvSpPr>
        <p:spPr bwMode="auto">
          <a:xfrm>
            <a:off x="3230563" y="3452813"/>
            <a:ext cx="1744662"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solidFill>
                  <a:srgbClr val="FFFFFF"/>
                </a:solidFill>
                <a:latin typeface="Arial" charset="0"/>
                <a:cs typeface="+mn-cs"/>
              </a:rPr>
              <a:t>Glucose</a:t>
            </a:r>
          </a:p>
        </p:txBody>
      </p:sp>
      <p:sp>
        <p:nvSpPr>
          <p:cNvPr id="69750" name="Text Box 118"/>
          <p:cNvSpPr txBox="1">
            <a:spLocks noChangeArrowheads="1"/>
          </p:cNvSpPr>
          <p:nvPr/>
        </p:nvSpPr>
        <p:spPr bwMode="auto">
          <a:xfrm>
            <a:off x="1189038" y="4160838"/>
            <a:ext cx="1036637"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solidFill>
                  <a:srgbClr val="FFFFFF"/>
                </a:solidFill>
                <a:latin typeface="Arial" charset="0"/>
                <a:cs typeface="+mn-cs"/>
              </a:rPr>
              <a:t>Liver</a:t>
            </a:r>
          </a:p>
        </p:txBody>
      </p:sp>
      <p:sp>
        <p:nvSpPr>
          <p:cNvPr id="69751" name="Text Box 119"/>
          <p:cNvSpPr txBox="1">
            <a:spLocks noChangeArrowheads="1"/>
          </p:cNvSpPr>
          <p:nvPr/>
        </p:nvSpPr>
        <p:spPr bwMode="auto">
          <a:xfrm>
            <a:off x="4897438" y="1544638"/>
            <a:ext cx="384175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800" b="1">
                <a:solidFill>
                  <a:srgbClr val="FFFFFF"/>
                </a:solidFill>
                <a:latin typeface="Arial" charset="0"/>
                <a:cs typeface="+mn-cs"/>
              </a:rPr>
              <a:t>Peripheral Tissues</a:t>
            </a:r>
            <a:br>
              <a:rPr lang="en-US" sz="2800" b="1">
                <a:solidFill>
                  <a:srgbClr val="FFFFFF"/>
                </a:solidFill>
                <a:latin typeface="Arial" charset="0"/>
                <a:cs typeface="+mn-cs"/>
              </a:rPr>
            </a:br>
            <a:r>
              <a:rPr lang="en-US" sz="2800" b="1">
                <a:solidFill>
                  <a:srgbClr val="FFFFFF"/>
                </a:solidFill>
                <a:latin typeface="Arial" charset="0"/>
                <a:cs typeface="+mn-cs"/>
              </a:rPr>
              <a:t>(Muscle)</a:t>
            </a:r>
          </a:p>
        </p:txBody>
      </p:sp>
      <p:sp>
        <p:nvSpPr>
          <p:cNvPr id="69752" name="Text Box 120"/>
          <p:cNvSpPr txBox="1">
            <a:spLocks noChangeArrowheads="1"/>
          </p:cNvSpPr>
          <p:nvPr/>
        </p:nvSpPr>
        <p:spPr bwMode="auto">
          <a:xfrm>
            <a:off x="4518025" y="5503863"/>
            <a:ext cx="18113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800" b="1">
                <a:solidFill>
                  <a:srgbClr val="FFFFFF"/>
                </a:solidFill>
                <a:latin typeface="Arial" charset="0"/>
                <a:cs typeface="+mn-cs"/>
              </a:rPr>
              <a:t>Pancreas</a:t>
            </a:r>
          </a:p>
        </p:txBody>
      </p:sp>
      <p:sp>
        <p:nvSpPr>
          <p:cNvPr id="69753" name="Text Box 121"/>
          <p:cNvSpPr txBox="1">
            <a:spLocks noChangeArrowheads="1"/>
          </p:cNvSpPr>
          <p:nvPr/>
        </p:nvSpPr>
        <p:spPr bwMode="auto">
          <a:xfrm>
            <a:off x="3462338" y="2335213"/>
            <a:ext cx="27622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200" b="1">
                <a:solidFill>
                  <a:srgbClr val="FFFFFF"/>
                </a:solidFill>
                <a:latin typeface="Arial" charset="0"/>
                <a:cs typeface="+mn-cs"/>
              </a:rPr>
              <a:t>Receptor +</a:t>
            </a:r>
            <a:br>
              <a:rPr lang="en-US" sz="2200" b="1">
                <a:solidFill>
                  <a:srgbClr val="FFFFFF"/>
                </a:solidFill>
                <a:latin typeface="Arial" charset="0"/>
                <a:cs typeface="+mn-cs"/>
              </a:rPr>
            </a:br>
            <a:r>
              <a:rPr lang="en-US" sz="2200" b="1">
                <a:solidFill>
                  <a:srgbClr val="FFFFFF"/>
                </a:solidFill>
                <a:latin typeface="Arial" charset="0"/>
                <a:cs typeface="+mn-cs"/>
              </a:rPr>
              <a:t>postreceptor defect</a:t>
            </a:r>
          </a:p>
        </p:txBody>
      </p:sp>
      <p:sp>
        <p:nvSpPr>
          <p:cNvPr id="69754" name="Text Box 122"/>
          <p:cNvSpPr txBox="1">
            <a:spLocks noChangeArrowheads="1"/>
          </p:cNvSpPr>
          <p:nvPr/>
        </p:nvSpPr>
        <p:spPr bwMode="auto">
          <a:xfrm>
            <a:off x="128588" y="4837113"/>
            <a:ext cx="2457450" cy="1096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200" b="1">
                <a:solidFill>
                  <a:srgbClr val="FF2D17"/>
                </a:solidFill>
                <a:latin typeface="Arial" charset="0"/>
                <a:cs typeface="+mn-cs"/>
              </a:rPr>
              <a:t>Increased glucose</a:t>
            </a:r>
            <a:br>
              <a:rPr lang="en-US" sz="2200" b="1">
                <a:solidFill>
                  <a:srgbClr val="FF2D17"/>
                </a:solidFill>
                <a:latin typeface="Arial" charset="0"/>
                <a:cs typeface="+mn-cs"/>
              </a:rPr>
            </a:br>
            <a:r>
              <a:rPr lang="en-US" sz="2200" b="1">
                <a:solidFill>
                  <a:srgbClr val="FF2D17"/>
                </a:solidFill>
                <a:latin typeface="Arial" charset="0"/>
                <a:cs typeface="+mn-cs"/>
              </a:rPr>
              <a:t>production</a:t>
            </a:r>
          </a:p>
        </p:txBody>
      </p:sp>
      <p:sp>
        <p:nvSpPr>
          <p:cNvPr id="69755" name="Text Box 123"/>
          <p:cNvSpPr txBox="1">
            <a:spLocks noChangeArrowheads="1"/>
          </p:cNvSpPr>
          <p:nvPr/>
        </p:nvSpPr>
        <p:spPr bwMode="auto">
          <a:xfrm>
            <a:off x="2938463" y="5951538"/>
            <a:ext cx="24574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200" b="1">
                <a:solidFill>
                  <a:schemeClr val="accent1"/>
                </a:solidFill>
                <a:latin typeface="Arial" charset="0"/>
                <a:cs typeface="+mn-cs"/>
              </a:rPr>
              <a:t>Impaired insulin</a:t>
            </a:r>
            <a:br>
              <a:rPr lang="en-US" sz="2200" b="1">
                <a:solidFill>
                  <a:schemeClr val="accent1"/>
                </a:solidFill>
                <a:latin typeface="Arial" charset="0"/>
                <a:cs typeface="+mn-cs"/>
              </a:rPr>
            </a:br>
            <a:r>
              <a:rPr lang="en-US" sz="2200" b="1">
                <a:solidFill>
                  <a:schemeClr val="accent1"/>
                </a:solidFill>
                <a:latin typeface="Arial" charset="0"/>
                <a:cs typeface="+mn-cs"/>
              </a:rPr>
              <a:t>secretion</a:t>
            </a:r>
          </a:p>
        </p:txBody>
      </p:sp>
      <p:sp>
        <p:nvSpPr>
          <p:cNvPr id="69756" name="Text Box 124"/>
          <p:cNvSpPr txBox="1">
            <a:spLocks noChangeArrowheads="1"/>
          </p:cNvSpPr>
          <p:nvPr/>
        </p:nvSpPr>
        <p:spPr bwMode="auto">
          <a:xfrm>
            <a:off x="7467600" y="3173413"/>
            <a:ext cx="159067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2200" b="1">
                <a:solidFill>
                  <a:srgbClr val="FF2D17"/>
                </a:solidFill>
                <a:latin typeface="Arial" charset="0"/>
                <a:cs typeface="+mn-cs"/>
              </a:rPr>
              <a:t>Insulin</a:t>
            </a:r>
            <a:br>
              <a:rPr lang="en-US" sz="2200" b="1">
                <a:solidFill>
                  <a:srgbClr val="FF2D17"/>
                </a:solidFill>
                <a:latin typeface="Arial" charset="0"/>
                <a:cs typeface="+mn-cs"/>
              </a:rPr>
            </a:br>
            <a:r>
              <a:rPr lang="en-US" sz="2200" b="1">
                <a:solidFill>
                  <a:srgbClr val="FF2D17"/>
                </a:solidFill>
                <a:latin typeface="Arial" charset="0"/>
                <a:cs typeface="+mn-cs"/>
              </a:rPr>
              <a:t>resistance</a:t>
            </a:r>
          </a:p>
        </p:txBody>
      </p:sp>
      <p:sp>
        <p:nvSpPr>
          <p:cNvPr id="69758" name="Rectangle 126"/>
          <p:cNvSpPr>
            <a:spLocks noGrp="1" noChangeArrowheads="1"/>
          </p:cNvSpPr>
          <p:nvPr>
            <p:ph type="title"/>
          </p:nvPr>
        </p:nvSpPr>
        <p:spPr>
          <a:xfrm>
            <a:off x="533400" y="219075"/>
            <a:ext cx="7772400" cy="1076325"/>
          </a:xfrm>
        </p:spPr>
        <p:txBody>
          <a:bodyPr>
            <a:normAutofit fontScale="90000"/>
          </a:bodyPr>
          <a:lstStyle/>
          <a:p>
            <a:pPr eaLnBrk="1" hangingPunct="1">
              <a:defRPr/>
            </a:pPr>
            <a:r>
              <a:rPr lang="en-US">
                <a:cs typeface="+mj-cs"/>
              </a:rPr>
              <a:t>Causes of Hyperglycemia in </a:t>
            </a:r>
            <a:br>
              <a:rPr lang="en-US">
                <a:cs typeface="+mj-cs"/>
              </a:rPr>
            </a:br>
            <a:r>
              <a:rPr lang="en-US">
                <a:cs typeface="+mj-cs"/>
              </a:rPr>
              <a:t>Type 2 Diabetes</a:t>
            </a:r>
          </a:p>
        </p:txBody>
      </p:sp>
      <p:sp>
        <p:nvSpPr>
          <p:cNvPr id="69759" name="Text Box 127"/>
          <p:cNvSpPr txBox="1">
            <a:spLocks noChangeArrowheads="1"/>
          </p:cNvSpPr>
          <p:nvPr/>
        </p:nvSpPr>
        <p:spPr bwMode="auto">
          <a:xfrm>
            <a:off x="460375" y="6459538"/>
            <a:ext cx="6731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aseline="30000">
                <a:solidFill>
                  <a:schemeClr val="tx2"/>
                </a:solidFill>
                <a:latin typeface="Arial" charset="0"/>
                <a:cs typeface="+mn-cs"/>
              </a:rPr>
              <a:t>©</a:t>
            </a:r>
            <a:r>
              <a:rPr lang="en-US" sz="1000">
                <a:solidFill>
                  <a:schemeClr val="tx2"/>
                </a:solidFill>
                <a:latin typeface="Arial" charset="0"/>
                <a:cs typeface="+mn-cs"/>
              </a:rPr>
              <a:t>1997 PPS</a:t>
            </a:r>
          </a:p>
        </p:txBody>
      </p:sp>
    </p:spTree>
    <p:extLst>
      <p:ext uri="{BB962C8B-B14F-4D97-AF65-F5344CB8AC3E}">
        <p14:creationId xmlns:p14="http://schemas.microsoft.com/office/powerpoint/2010/main" val="336624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11 INTERLOCKING PATHWAYS WHICH </a:t>
            </a:r>
            <a:br>
              <a:rPr lang="en-GB" dirty="0"/>
            </a:br>
            <a:r>
              <a:rPr lang="en-GB" dirty="0"/>
              <a:t>CONTRIBUTE TO HYPERGLYCAEMIA</a:t>
            </a:r>
            <a:endParaRPr lang="en-ZA" dirty="0"/>
          </a:p>
        </p:txBody>
      </p:sp>
      <p:sp>
        <p:nvSpPr>
          <p:cNvPr id="5" name="TextBox 4"/>
          <p:cNvSpPr txBox="1"/>
          <p:nvPr/>
        </p:nvSpPr>
        <p:spPr>
          <a:xfrm>
            <a:off x="6988215" y="1923098"/>
            <a:ext cx="1681013" cy="4893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1D2235"/>
                </a:solidFill>
                <a:effectLst/>
                <a:uLnTx/>
                <a:uFillTx/>
                <a:latin typeface="Apis"/>
                <a:ea typeface="+mn-ea"/>
                <a:cs typeface="+mn-cs"/>
              </a:rPr>
              <a:t>Eleven currently </a:t>
            </a:r>
            <a:r>
              <a:rPr kumimoji="0" lang="en-GB" sz="1200" b="0" i="0" u="none" strike="noStrike" kern="1200" cap="none" spc="0" normalizeH="0" baseline="0" noProof="0" dirty="0">
                <a:ln>
                  <a:noFill/>
                </a:ln>
                <a:solidFill>
                  <a:srgbClr val="1D2235"/>
                </a:solidFill>
                <a:effectLst/>
                <a:uLnTx/>
                <a:uFillTx/>
                <a:latin typeface="Apis"/>
                <a:ea typeface="+mn-ea"/>
                <a:cs typeface="+mn-cs"/>
              </a:rPr>
              <a:t>known mediating pathways of hyperglycaemia are shown. Many of these contribute to </a:t>
            </a:r>
            <a:r>
              <a:rPr kumimoji="0" lang="el-GR" sz="1200" b="0" i="0" u="none" strike="noStrike" kern="1200" cap="none" spc="0" normalizeH="0" baseline="0" noProof="0" dirty="0">
                <a:ln>
                  <a:noFill/>
                </a:ln>
                <a:solidFill>
                  <a:srgbClr val="1D2235"/>
                </a:solidFill>
                <a:effectLst/>
                <a:uLnTx/>
                <a:uFillTx/>
                <a:latin typeface="Apis"/>
                <a:ea typeface="+mn-ea"/>
                <a:cs typeface="+mn-cs"/>
              </a:rPr>
              <a:t>β</a:t>
            </a:r>
            <a:r>
              <a:rPr kumimoji="0" lang="en-GB" sz="1200" b="0" i="0" u="none" strike="noStrike" kern="1200" cap="none" spc="0" normalizeH="0" baseline="0" noProof="0" dirty="0">
                <a:ln>
                  <a:noFill/>
                </a:ln>
                <a:solidFill>
                  <a:srgbClr val="1D2235"/>
                </a:solidFill>
                <a:effectLst/>
                <a:uLnTx/>
                <a:uFillTx/>
                <a:latin typeface="Apis"/>
                <a:ea typeface="+mn-ea"/>
                <a:cs typeface="+mn-cs"/>
              </a:rPr>
              <a:t>-cell dysfunction (liver, muscle, adipose tissue [shown in grey to depict additional association with IR], brain, colon/biome, and immune dysregulation/inflammation [shown in blue]), and others result from </a:t>
            </a:r>
            <a:r>
              <a:rPr kumimoji="0" lang="el-GR" sz="1200" b="0" i="0" u="none" strike="noStrike" kern="1200" cap="none" spc="0" normalizeH="0" baseline="0" noProof="0" dirty="0">
                <a:ln>
                  <a:noFill/>
                </a:ln>
                <a:solidFill>
                  <a:srgbClr val="1D2235"/>
                </a:solidFill>
                <a:effectLst/>
                <a:uLnTx/>
                <a:uFillTx/>
                <a:latin typeface="Apis"/>
                <a:ea typeface="+mn-ea"/>
                <a:cs typeface="+mn-cs"/>
              </a:rPr>
              <a:t>β</a:t>
            </a:r>
            <a:r>
              <a:rPr kumimoji="0" lang="en-GB" sz="1200" b="0" i="0" u="none" strike="noStrike" kern="1200" cap="none" spc="0" normalizeH="0" baseline="0" noProof="0" dirty="0">
                <a:ln>
                  <a:noFill/>
                </a:ln>
                <a:solidFill>
                  <a:srgbClr val="1D2235"/>
                </a:solidFill>
                <a:effectLst/>
                <a:uLnTx/>
                <a:uFillTx/>
                <a:latin typeface="Apis"/>
                <a:ea typeface="+mn-ea"/>
                <a:cs typeface="+mn-cs"/>
              </a:rPr>
              <a:t>-cell dysfunction through downstream effects (reduced insulin, decreased incretin effect, </a:t>
            </a:r>
            <a:r>
              <a:rPr kumimoji="0" lang="el-GR" sz="1200" b="0" i="0" u="none" strike="noStrike" kern="1200" cap="none" spc="0" normalizeH="0" baseline="0" noProof="0" dirty="0">
                <a:ln>
                  <a:noFill/>
                </a:ln>
                <a:solidFill>
                  <a:srgbClr val="1D2235"/>
                </a:solidFill>
                <a:effectLst/>
                <a:uLnTx/>
                <a:uFillTx/>
                <a:latin typeface="Apis"/>
                <a:ea typeface="+mn-ea"/>
                <a:cs typeface="+mn-cs"/>
              </a:rPr>
              <a:t>α</a:t>
            </a:r>
            <a:r>
              <a:rPr kumimoji="0" lang="en-GB" sz="1200" b="0" i="0" u="none" strike="noStrike" kern="1200" cap="none" spc="0" normalizeH="0" baseline="0" noProof="0" dirty="0">
                <a:ln>
                  <a:noFill/>
                </a:ln>
                <a:solidFill>
                  <a:srgbClr val="1D2235"/>
                </a:solidFill>
                <a:effectLst/>
                <a:uLnTx/>
                <a:uFillTx/>
                <a:latin typeface="Apis"/>
                <a:ea typeface="+mn-ea"/>
                <a:cs typeface="+mn-cs"/>
              </a:rPr>
              <a:t>-cell defect, stomach/small intestine via reduced amylin, and kidney [shown in red])</a:t>
            </a:r>
            <a:endParaRPr kumimoji="0" lang="en-ZA" sz="1200" b="0" i="0" u="none" strike="noStrike" kern="1200" cap="none" spc="0" normalizeH="0" baseline="0" noProof="0" dirty="0">
              <a:ln>
                <a:noFill/>
              </a:ln>
              <a:solidFill>
                <a:srgbClr val="1D2235"/>
              </a:solidFill>
              <a:effectLst/>
              <a:uLnTx/>
              <a:uFillTx/>
              <a:latin typeface="Apis"/>
              <a:ea typeface="+mn-ea"/>
              <a:cs typeface="+mn-cs"/>
            </a:endParaRPr>
          </a:p>
        </p:txBody>
      </p:sp>
      <p:sp>
        <p:nvSpPr>
          <p:cNvPr id="6" name="Rectangle: Rounded Corners 5">
            <a:extLst>
              <a:ext uri="{FF2B5EF4-FFF2-40B4-BE49-F238E27FC236}">
                <a16:creationId xmlns:a16="http://schemas.microsoft.com/office/drawing/2014/main" id="{CB33FC87-D1D6-43DA-9999-4AB9E4A31F0A}"/>
              </a:ext>
            </a:extLst>
          </p:cNvPr>
          <p:cNvSpPr/>
          <p:nvPr/>
        </p:nvSpPr>
        <p:spPr>
          <a:xfrm>
            <a:off x="652041" y="1485900"/>
            <a:ext cx="6153150" cy="5124450"/>
          </a:xfrm>
          <a:prstGeom prst="roundRect">
            <a:avLst>
              <a:gd name="adj" fmla="val 291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cxnSp>
        <p:nvCxnSpPr>
          <p:cNvPr id="25" name="Straight Arrow Connector 24">
            <a:extLst>
              <a:ext uri="{FF2B5EF4-FFF2-40B4-BE49-F238E27FC236}">
                <a16:creationId xmlns:a16="http://schemas.microsoft.com/office/drawing/2014/main" id="{392CB17F-DBAD-445E-94D1-A9A5E3A29A02}"/>
              </a:ext>
            </a:extLst>
          </p:cNvPr>
          <p:cNvCxnSpPr>
            <a:stCxn id="7" idx="1"/>
            <a:endCxn id="22" idx="0"/>
          </p:cNvCxnSpPr>
          <p:nvPr/>
        </p:nvCxnSpPr>
        <p:spPr>
          <a:xfrm>
            <a:off x="3728617" y="3657600"/>
            <a:ext cx="0" cy="147828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D55AA8A-23DA-472A-AAD7-558DBF41479C}"/>
              </a:ext>
            </a:extLst>
          </p:cNvPr>
          <p:cNvGrpSpPr/>
          <p:nvPr/>
        </p:nvGrpSpPr>
        <p:grpSpPr>
          <a:xfrm>
            <a:off x="2961378" y="3885249"/>
            <a:ext cx="694849" cy="709611"/>
            <a:chOff x="3485515" y="3511868"/>
            <a:chExt cx="926465" cy="709611"/>
          </a:xfrm>
        </p:grpSpPr>
        <p:sp>
          <p:nvSpPr>
            <p:cNvPr id="30" name="Rectangle: Rounded Corners 29">
              <a:extLst>
                <a:ext uri="{FF2B5EF4-FFF2-40B4-BE49-F238E27FC236}">
                  <a16:creationId xmlns:a16="http://schemas.microsoft.com/office/drawing/2014/main" id="{8C04F25A-D142-4A0E-A08B-3A8FC7145FC5}"/>
                </a:ext>
              </a:extLst>
            </p:cNvPr>
            <p:cNvSpPr/>
            <p:nvPr/>
          </p:nvSpPr>
          <p:spPr>
            <a:xfrm>
              <a:off x="3485515" y="3511868"/>
              <a:ext cx="926465" cy="709611"/>
            </a:xfrm>
            <a:prstGeom prst="roundRect">
              <a:avLst>
                <a:gd name="adj" fmla="val 1626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288000" rIns="36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 </a:t>
              </a:r>
              <a:r>
                <a:rPr kumimoji="0" lang="en-ZA" sz="1000" b="1" i="0" u="none" strike="noStrike" kern="1200" cap="none" spc="0" normalizeH="0" baseline="0" noProof="0" dirty="0">
                  <a:ln>
                    <a:noFill/>
                  </a:ln>
                  <a:solidFill>
                    <a:srgbClr val="CF3617"/>
                  </a:solidFill>
                  <a:effectLst/>
                  <a:uLnTx/>
                  <a:uFillTx/>
                  <a:latin typeface="Apis"/>
                  <a:ea typeface="+mn-ea"/>
                  <a:cs typeface="+mn-cs"/>
                </a:rPr>
                <a:t>Incretin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effect</a:t>
              </a:r>
            </a:p>
          </p:txBody>
        </p:sp>
        <p:sp>
          <p:nvSpPr>
            <p:cNvPr id="32" name="Oval 31">
              <a:extLst>
                <a:ext uri="{FF2B5EF4-FFF2-40B4-BE49-F238E27FC236}">
                  <a16:creationId xmlns:a16="http://schemas.microsoft.com/office/drawing/2014/main" id="{9D88A87F-687D-4F4A-8AC0-D5B630BD3525}"/>
                </a:ext>
              </a:extLst>
            </p:cNvPr>
            <p:cNvSpPr/>
            <p:nvPr/>
          </p:nvSpPr>
          <p:spPr>
            <a:xfrm>
              <a:off x="3851116" y="3591878"/>
              <a:ext cx="195262" cy="195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2</a:t>
              </a:r>
            </a:p>
          </p:txBody>
        </p:sp>
      </p:grpSp>
      <p:grpSp>
        <p:nvGrpSpPr>
          <p:cNvPr id="34" name="Group 33">
            <a:extLst>
              <a:ext uri="{FF2B5EF4-FFF2-40B4-BE49-F238E27FC236}">
                <a16:creationId xmlns:a16="http://schemas.microsoft.com/office/drawing/2014/main" id="{60353B14-2B9E-4557-91A9-A8B27D50BB0D}"/>
              </a:ext>
            </a:extLst>
          </p:cNvPr>
          <p:cNvGrpSpPr/>
          <p:nvPr/>
        </p:nvGrpSpPr>
        <p:grpSpPr>
          <a:xfrm>
            <a:off x="3830058" y="3885249"/>
            <a:ext cx="694849" cy="709611"/>
            <a:chOff x="3485515" y="3511868"/>
            <a:chExt cx="926465" cy="709611"/>
          </a:xfrm>
        </p:grpSpPr>
        <p:sp>
          <p:nvSpPr>
            <p:cNvPr id="35" name="Rectangle: Rounded Corners 34">
              <a:extLst>
                <a:ext uri="{FF2B5EF4-FFF2-40B4-BE49-F238E27FC236}">
                  <a16:creationId xmlns:a16="http://schemas.microsoft.com/office/drawing/2014/main" id="{13D80D18-C514-432D-894B-A76ED89149EF}"/>
                </a:ext>
              </a:extLst>
            </p:cNvPr>
            <p:cNvSpPr/>
            <p:nvPr/>
          </p:nvSpPr>
          <p:spPr>
            <a:xfrm>
              <a:off x="3485515" y="3511868"/>
              <a:ext cx="926465" cy="709611"/>
            </a:xfrm>
            <a:prstGeom prst="roundRect">
              <a:avLst>
                <a:gd name="adj" fmla="val 1626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288000" rIns="36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 </a:t>
              </a:r>
              <a:r>
                <a:rPr kumimoji="0" lang="el-GR" sz="1000" b="1" i="0" u="none" strike="noStrike" kern="1200" cap="none" spc="0" normalizeH="0" baseline="0" noProof="0" dirty="0">
                  <a:ln>
                    <a:noFill/>
                  </a:ln>
                  <a:solidFill>
                    <a:srgbClr val="CF3617"/>
                  </a:solidFill>
                  <a:effectLst/>
                  <a:uLnTx/>
                  <a:uFillTx/>
                  <a:latin typeface="Apis"/>
                  <a:ea typeface="+mn-ea"/>
                  <a:cs typeface="+mn-cs"/>
                </a:rPr>
                <a:t>α</a:t>
              </a:r>
              <a:r>
                <a:rPr kumimoji="0" lang="en-ZA" sz="1000" b="1" i="0" u="none" strike="noStrike" kern="1200" cap="none" spc="0" normalizeH="0" baseline="0" noProof="0" dirty="0">
                  <a:ln>
                    <a:noFill/>
                  </a:ln>
                  <a:solidFill>
                    <a:srgbClr val="CF3617"/>
                  </a:solidFill>
                  <a:effectLst/>
                  <a:uLnTx/>
                  <a:uFillTx/>
                  <a:latin typeface="Apis"/>
                  <a:ea typeface="+mn-ea"/>
                  <a:cs typeface="+mn-cs"/>
                </a:rPr>
                <a:t>-Cell </a:t>
              </a:r>
              <a:br>
                <a:rPr kumimoji="0" lang="en-ZA" sz="1000" b="1" i="0" u="none" strike="noStrike" kern="1200" cap="none" spc="0" normalizeH="0" baseline="0" noProof="0" dirty="0">
                  <a:ln>
                    <a:noFill/>
                  </a:ln>
                  <a:solidFill>
                    <a:srgbClr val="CF3617"/>
                  </a:solidFill>
                  <a:effectLst/>
                  <a:uLnTx/>
                  <a:uFillTx/>
                  <a:latin typeface="Apis"/>
                  <a:ea typeface="+mn-ea"/>
                  <a:cs typeface="+mn-cs"/>
                </a:rPr>
              </a:br>
              <a:r>
                <a:rPr kumimoji="0" lang="en-ZA" sz="1000" b="1" i="0" u="none" strike="noStrike" kern="1200" cap="none" spc="0" normalizeH="0" baseline="0" noProof="0" dirty="0">
                  <a:ln>
                    <a:noFill/>
                  </a:ln>
                  <a:solidFill>
                    <a:srgbClr val="CF3617"/>
                  </a:solidFill>
                  <a:effectLst/>
                  <a:uLnTx/>
                  <a:uFillTx/>
                  <a:latin typeface="Apis"/>
                  <a:ea typeface="+mn-ea"/>
                  <a:cs typeface="+mn-cs"/>
                </a:rPr>
                <a:t>defect</a:t>
              </a:r>
            </a:p>
          </p:txBody>
        </p:sp>
        <p:sp>
          <p:nvSpPr>
            <p:cNvPr id="36" name="Oval 35">
              <a:extLst>
                <a:ext uri="{FF2B5EF4-FFF2-40B4-BE49-F238E27FC236}">
                  <a16:creationId xmlns:a16="http://schemas.microsoft.com/office/drawing/2014/main" id="{CDFECF83-8178-4AB2-A0A2-5D0AC4D07E2E}"/>
                </a:ext>
              </a:extLst>
            </p:cNvPr>
            <p:cNvSpPr/>
            <p:nvPr/>
          </p:nvSpPr>
          <p:spPr>
            <a:xfrm>
              <a:off x="3851116" y="3591878"/>
              <a:ext cx="195262" cy="195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3</a:t>
              </a:r>
            </a:p>
          </p:txBody>
        </p:sp>
      </p:grpSp>
      <p:cxnSp>
        <p:nvCxnSpPr>
          <p:cNvPr id="40" name="Straight Arrow Connector 39">
            <a:extLst>
              <a:ext uri="{FF2B5EF4-FFF2-40B4-BE49-F238E27FC236}">
                <a16:creationId xmlns:a16="http://schemas.microsoft.com/office/drawing/2014/main" id="{85BC87A0-8CBA-4254-9DC0-6909912E4207}"/>
              </a:ext>
            </a:extLst>
          </p:cNvPr>
          <p:cNvCxnSpPr>
            <a:cxnSpLocks/>
            <a:stCxn id="42" idx="2"/>
            <a:endCxn id="30" idx="0"/>
          </p:cNvCxnSpPr>
          <p:nvPr/>
        </p:nvCxnSpPr>
        <p:spPr>
          <a:xfrm>
            <a:off x="3308802" y="3657600"/>
            <a:ext cx="1" cy="227648"/>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1A43A35-25AA-4F20-B320-B0117DBB6B23}"/>
              </a:ext>
            </a:extLst>
          </p:cNvPr>
          <p:cNvCxnSpPr>
            <a:cxnSpLocks/>
            <a:stCxn id="47" idx="2"/>
            <a:endCxn id="35" idx="0"/>
          </p:cNvCxnSpPr>
          <p:nvPr/>
        </p:nvCxnSpPr>
        <p:spPr>
          <a:xfrm>
            <a:off x="4177482" y="3657600"/>
            <a:ext cx="1" cy="227648"/>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03A51DD-1C64-4FFA-8B6A-788BDF7D2B0A}"/>
              </a:ext>
            </a:extLst>
          </p:cNvPr>
          <p:cNvGrpSpPr/>
          <p:nvPr/>
        </p:nvGrpSpPr>
        <p:grpSpPr>
          <a:xfrm>
            <a:off x="2953520" y="1905000"/>
            <a:ext cx="1550194" cy="1752600"/>
            <a:chOff x="3938026" y="1905000"/>
            <a:chExt cx="2066925" cy="1752600"/>
          </a:xfrm>
        </p:grpSpPr>
        <p:sp>
          <p:nvSpPr>
            <p:cNvPr id="7" name="Rectangle: Top Corners Rounded 6">
              <a:extLst>
                <a:ext uri="{FF2B5EF4-FFF2-40B4-BE49-F238E27FC236}">
                  <a16:creationId xmlns:a16="http://schemas.microsoft.com/office/drawing/2014/main" id="{948C2527-3122-4D17-AE81-9DC7D83EE7A4}"/>
                </a:ext>
              </a:extLst>
            </p:cNvPr>
            <p:cNvSpPr/>
            <p:nvPr/>
          </p:nvSpPr>
          <p:spPr>
            <a:xfrm>
              <a:off x="3938026" y="1905000"/>
              <a:ext cx="2066925" cy="1752600"/>
            </a:xfrm>
            <a:prstGeom prst="round2SameRect">
              <a:avLst>
                <a:gd name="adj1" fmla="val 0"/>
                <a:gd name="adj2" fmla="val 856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white"/>
                </a:solidFill>
                <a:effectLst/>
                <a:uLnTx/>
                <a:uFillTx/>
                <a:latin typeface="Apis"/>
                <a:ea typeface="+mn-ea"/>
                <a:cs typeface="+mn-cs"/>
              </a:endParaRPr>
            </a:p>
          </p:txBody>
        </p:sp>
        <p:grpSp>
          <p:nvGrpSpPr>
            <p:cNvPr id="10" name="Group 9">
              <a:extLst>
                <a:ext uri="{FF2B5EF4-FFF2-40B4-BE49-F238E27FC236}">
                  <a16:creationId xmlns:a16="http://schemas.microsoft.com/office/drawing/2014/main" id="{BBDF946A-F878-4195-A2D5-8B9F5BB25958}"/>
                </a:ext>
              </a:extLst>
            </p:cNvPr>
            <p:cNvGrpSpPr/>
            <p:nvPr/>
          </p:nvGrpSpPr>
          <p:grpSpPr>
            <a:xfrm>
              <a:off x="4055183" y="2015809"/>
              <a:ext cx="1832610" cy="420052"/>
              <a:chOff x="3571875" y="1624013"/>
              <a:chExt cx="1954595" cy="448012"/>
            </a:xfrm>
          </p:grpSpPr>
          <p:sp>
            <p:nvSpPr>
              <p:cNvPr id="8" name="Rectangle: Rounded Corners 7">
                <a:extLst>
                  <a:ext uri="{FF2B5EF4-FFF2-40B4-BE49-F238E27FC236}">
                    <a16:creationId xmlns:a16="http://schemas.microsoft.com/office/drawing/2014/main" id="{3D515754-5359-4923-8816-4682C6A303AE}"/>
                  </a:ext>
                </a:extLst>
              </p:cNvPr>
              <p:cNvSpPr/>
              <p:nvPr/>
            </p:nvSpPr>
            <p:spPr>
              <a:xfrm>
                <a:off x="3571875" y="1624013"/>
                <a:ext cx="1954595" cy="448012"/>
              </a:xfrm>
              <a:prstGeom prst="roundRect">
                <a:avLst>
                  <a:gd name="adj" fmla="val 216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2000" t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white"/>
                    </a:solidFill>
                    <a:effectLst/>
                    <a:uLnTx/>
                    <a:uFillTx/>
                    <a:latin typeface="Apis"/>
                    <a:ea typeface="+mn-ea"/>
                    <a:cs typeface="+mn-cs"/>
                  </a:rPr>
                  <a:t>Pancreatic </a:t>
                </a:r>
                <a:r>
                  <a:rPr kumimoji="0" lang="el-GR" sz="900" b="1" i="0" u="none" strike="noStrike" kern="1200" cap="none" spc="0" normalizeH="0" baseline="0" noProof="0" dirty="0">
                    <a:ln>
                      <a:noFill/>
                    </a:ln>
                    <a:solidFill>
                      <a:prstClr val="white"/>
                    </a:solidFill>
                    <a:effectLst/>
                    <a:uLnTx/>
                    <a:uFillTx/>
                    <a:latin typeface="Apis"/>
                    <a:ea typeface="+mn-ea"/>
                    <a:cs typeface="+mn-cs"/>
                  </a:rPr>
                  <a:t>β-</a:t>
                </a:r>
                <a:r>
                  <a:rPr kumimoji="0" lang="en-ZA" sz="900" b="1" i="0" u="none" strike="noStrike" kern="1200" cap="none" spc="0" normalizeH="0" baseline="0" noProof="0" dirty="0">
                    <a:ln>
                      <a:noFill/>
                    </a:ln>
                    <a:solidFill>
                      <a:prstClr val="white"/>
                    </a:solidFill>
                    <a:effectLst/>
                    <a:uLnTx/>
                    <a:uFillTx/>
                    <a:latin typeface="Apis"/>
                    <a:ea typeface="+mn-ea"/>
                    <a:cs typeface="+mn-cs"/>
                  </a:rPr>
                  <a:t>cell</a:t>
                </a:r>
              </a:p>
            </p:txBody>
          </p:sp>
          <p:pic>
            <p:nvPicPr>
              <p:cNvPr id="9" name="Graphic 8">
                <a:extLst>
                  <a:ext uri="{FF2B5EF4-FFF2-40B4-BE49-F238E27FC236}">
                    <a16:creationId xmlns:a16="http://schemas.microsoft.com/office/drawing/2014/main" id="{BC5863DC-EFA3-4583-BBCD-BB17314728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7853" y="1717476"/>
                <a:ext cx="335629" cy="277763"/>
              </a:xfrm>
              <a:prstGeom prst="rect">
                <a:avLst/>
              </a:prstGeom>
            </p:spPr>
          </p:pic>
        </p:grpSp>
        <p:grpSp>
          <p:nvGrpSpPr>
            <p:cNvPr id="12" name="Group 11">
              <a:extLst>
                <a:ext uri="{FF2B5EF4-FFF2-40B4-BE49-F238E27FC236}">
                  <a16:creationId xmlns:a16="http://schemas.microsoft.com/office/drawing/2014/main" id="{DBD349DC-96EB-4155-AAD2-2646087EE904}"/>
                </a:ext>
              </a:extLst>
            </p:cNvPr>
            <p:cNvGrpSpPr/>
            <p:nvPr/>
          </p:nvGrpSpPr>
          <p:grpSpPr>
            <a:xfrm>
              <a:off x="4297376" y="2469326"/>
              <a:ext cx="1590824" cy="440382"/>
              <a:chOff x="4286250" y="1844874"/>
              <a:chExt cx="1285875" cy="440382"/>
            </a:xfrm>
          </p:grpSpPr>
          <p:sp>
            <p:nvSpPr>
              <p:cNvPr id="13" name="TextBox 12">
                <a:extLst>
                  <a:ext uri="{FF2B5EF4-FFF2-40B4-BE49-F238E27FC236}">
                    <a16:creationId xmlns:a16="http://schemas.microsoft.com/office/drawing/2014/main" id="{5B6DCF65-34F4-45E5-9B5F-7D3EDC11296D}"/>
                  </a:ext>
                </a:extLst>
              </p:cNvPr>
              <p:cNvSpPr txBox="1"/>
              <p:nvPr/>
            </p:nvSpPr>
            <p:spPr>
              <a:xfrm>
                <a:off x="4286251" y="1844874"/>
                <a:ext cx="1207770" cy="230832"/>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a:t>
                </a:r>
                <a:r>
                  <a:rPr kumimoji="0" lang="en-ZA" sz="900" b="1" i="0" u="none" strike="noStrike" kern="1200" cap="none" spc="0" normalizeH="0" baseline="0" noProof="0" dirty="0">
                    <a:ln>
                      <a:noFill/>
                    </a:ln>
                    <a:solidFill>
                      <a:srgbClr val="CF3617"/>
                    </a:solidFill>
                    <a:effectLst/>
                    <a:uLnTx/>
                    <a:uFillTx/>
                    <a:latin typeface="Apis"/>
                    <a:ea typeface="+mn-ea"/>
                    <a:cs typeface="+mn-cs"/>
                  </a:rPr>
                  <a:t> </a:t>
                </a:r>
                <a:r>
                  <a:rPr kumimoji="0" lang="el-GR" sz="900" b="1" i="0" u="none" strike="noStrike" kern="1200" cap="none" spc="0" normalizeH="0" baseline="0" noProof="0" dirty="0">
                    <a:ln>
                      <a:noFill/>
                    </a:ln>
                    <a:solidFill>
                      <a:srgbClr val="CF3617"/>
                    </a:solidFill>
                    <a:effectLst/>
                    <a:uLnTx/>
                    <a:uFillTx/>
                    <a:latin typeface="Apis"/>
                    <a:ea typeface="+mn-ea"/>
                    <a:cs typeface="+mn-cs"/>
                  </a:rPr>
                  <a:t>β-</a:t>
                </a:r>
                <a:r>
                  <a:rPr kumimoji="0" lang="en-ZA" sz="900" b="1" i="0" u="none" strike="noStrike" kern="1200" cap="none" spc="0" normalizeH="0" baseline="0" noProof="0" dirty="0">
                    <a:ln>
                      <a:noFill/>
                    </a:ln>
                    <a:solidFill>
                      <a:srgbClr val="CF3617"/>
                    </a:solidFill>
                    <a:effectLst/>
                    <a:uLnTx/>
                    <a:uFillTx/>
                    <a:latin typeface="Apis"/>
                    <a:ea typeface="+mn-ea"/>
                    <a:cs typeface="+mn-cs"/>
                  </a:rPr>
                  <a:t>cell function</a:t>
                </a:r>
              </a:p>
            </p:txBody>
          </p:sp>
          <p:sp>
            <p:nvSpPr>
              <p:cNvPr id="14" name="TextBox 13">
                <a:extLst>
                  <a:ext uri="{FF2B5EF4-FFF2-40B4-BE49-F238E27FC236}">
                    <a16:creationId xmlns:a16="http://schemas.microsoft.com/office/drawing/2014/main" id="{290647D0-6E7E-4F1F-8579-DE9ADC4A19AC}"/>
                  </a:ext>
                </a:extLst>
              </p:cNvPr>
              <p:cNvSpPr txBox="1"/>
              <p:nvPr/>
            </p:nvSpPr>
            <p:spPr>
              <a:xfrm>
                <a:off x="4286250" y="2039035"/>
                <a:ext cx="128587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a:t>
                </a: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l-GR" sz="1000" b="1" i="0" u="none" strike="noStrike" kern="1200" cap="none" spc="0" normalizeH="0" baseline="0" noProof="0" dirty="0">
                    <a:ln>
                      <a:noFill/>
                    </a:ln>
                    <a:solidFill>
                      <a:srgbClr val="CF3617"/>
                    </a:solidFill>
                    <a:effectLst/>
                    <a:uLnTx/>
                    <a:uFillTx/>
                    <a:latin typeface="Apis"/>
                    <a:ea typeface="+mn-ea"/>
                    <a:cs typeface="+mn-cs"/>
                  </a:rPr>
                  <a:t>β-</a:t>
                </a:r>
                <a:r>
                  <a:rPr kumimoji="0" lang="en-ZA" sz="1000" b="1" i="0" u="none" strike="noStrike" kern="1200" cap="none" spc="0" normalizeH="0" baseline="0" noProof="0" dirty="0">
                    <a:ln>
                      <a:noFill/>
                    </a:ln>
                    <a:solidFill>
                      <a:srgbClr val="CF3617"/>
                    </a:solidFill>
                    <a:effectLst/>
                    <a:uLnTx/>
                    <a:uFillTx/>
                    <a:latin typeface="Apis"/>
                    <a:ea typeface="+mn-ea"/>
                    <a:cs typeface="+mn-cs"/>
                  </a:rPr>
                  <a:t>cell mass</a:t>
                </a:r>
              </a:p>
            </p:txBody>
          </p:sp>
        </p:grpSp>
        <p:grpSp>
          <p:nvGrpSpPr>
            <p:cNvPr id="18" name="Group 17">
              <a:extLst>
                <a:ext uri="{FF2B5EF4-FFF2-40B4-BE49-F238E27FC236}">
                  <a16:creationId xmlns:a16="http://schemas.microsoft.com/office/drawing/2014/main" id="{8558D9A2-2DD5-48FB-821C-4757E13323D7}"/>
                </a:ext>
              </a:extLst>
            </p:cNvPr>
            <p:cNvGrpSpPr/>
            <p:nvPr/>
          </p:nvGrpSpPr>
          <p:grpSpPr>
            <a:xfrm>
              <a:off x="4581360" y="2943861"/>
              <a:ext cx="780256" cy="241300"/>
              <a:chOff x="4137184" y="2491741"/>
              <a:chExt cx="780256" cy="241300"/>
            </a:xfrm>
          </p:grpSpPr>
          <p:sp>
            <p:nvSpPr>
              <p:cNvPr id="15" name="Arrow: Down 14">
                <a:extLst>
                  <a:ext uri="{FF2B5EF4-FFF2-40B4-BE49-F238E27FC236}">
                    <a16:creationId xmlns:a16="http://schemas.microsoft.com/office/drawing/2014/main" id="{7DCFA0D1-0E27-4A11-A6B7-0FC4BFD08025}"/>
                  </a:ext>
                </a:extLst>
              </p:cNvPr>
              <p:cNvSpPr/>
              <p:nvPr/>
            </p:nvSpPr>
            <p:spPr>
              <a:xfrm>
                <a:off x="4137184" y="2491741"/>
                <a:ext cx="208756" cy="2413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sp>
            <p:nvSpPr>
              <p:cNvPr id="16" name="TextBox 15">
                <a:extLst>
                  <a:ext uri="{FF2B5EF4-FFF2-40B4-BE49-F238E27FC236}">
                    <a16:creationId xmlns:a16="http://schemas.microsoft.com/office/drawing/2014/main" id="{91B57858-99ED-4FE8-A1B7-A3234082467F}"/>
                  </a:ext>
                </a:extLst>
              </p:cNvPr>
              <p:cNvSpPr txBox="1"/>
              <p:nvPr/>
            </p:nvSpPr>
            <p:spPr>
              <a:xfrm>
                <a:off x="4430792" y="2513239"/>
                <a:ext cx="486648" cy="13849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srgbClr val="736255"/>
                    </a:solidFill>
                    <a:effectLst/>
                    <a:uLnTx/>
                    <a:uFillTx/>
                    <a:latin typeface="Apis"/>
                    <a:ea typeface="+mn-ea"/>
                    <a:cs typeface="+mn-cs"/>
                    <a:sym typeface="Wingdings" panose="05000000000000000000" pitchFamily="2" charset="2"/>
                  </a:rPr>
                  <a:t>Insulin</a:t>
                </a:r>
                <a:endParaRPr kumimoji="0" lang="en-ZA" sz="900" b="1" i="0" u="none" strike="noStrike" kern="1200" cap="none" spc="0" normalizeH="0" baseline="0" noProof="0" dirty="0">
                  <a:ln>
                    <a:noFill/>
                  </a:ln>
                  <a:solidFill>
                    <a:srgbClr val="736255"/>
                  </a:solidFill>
                  <a:effectLst/>
                  <a:uLnTx/>
                  <a:uFillTx/>
                  <a:latin typeface="Apis"/>
                  <a:ea typeface="+mn-ea"/>
                  <a:cs typeface="+mn-cs"/>
                </a:endParaRPr>
              </a:p>
            </p:txBody>
          </p:sp>
        </p:grpSp>
        <p:sp>
          <p:nvSpPr>
            <p:cNvPr id="19" name="TextBox 18">
              <a:extLst>
                <a:ext uri="{FF2B5EF4-FFF2-40B4-BE49-F238E27FC236}">
                  <a16:creationId xmlns:a16="http://schemas.microsoft.com/office/drawing/2014/main" id="{6A6E24E2-7C6E-4312-A260-5C8DDD4E6018}"/>
                </a:ext>
              </a:extLst>
            </p:cNvPr>
            <p:cNvSpPr txBox="1"/>
            <p:nvPr/>
          </p:nvSpPr>
          <p:spPr>
            <a:xfrm>
              <a:off x="4176076" y="3204152"/>
              <a:ext cx="1590824" cy="41549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FINAL COMMON DENOMINATOR</a:t>
              </a:r>
              <a:endParaRPr kumimoji="0" lang="en-ZA" sz="1000" b="1" i="0" u="none" strike="noStrike" kern="1200" cap="none" spc="0" normalizeH="0" baseline="0" noProof="0" dirty="0">
                <a:ln>
                  <a:noFill/>
                </a:ln>
                <a:solidFill>
                  <a:srgbClr val="CF3617"/>
                </a:solidFill>
                <a:effectLst/>
                <a:uLnTx/>
                <a:uFillTx/>
                <a:latin typeface="Apis"/>
                <a:ea typeface="+mn-ea"/>
                <a:cs typeface="+mn-cs"/>
              </a:endParaRPr>
            </a:p>
          </p:txBody>
        </p:sp>
        <p:sp>
          <p:nvSpPr>
            <p:cNvPr id="42" name="Rectangle 41">
              <a:extLst>
                <a:ext uri="{FF2B5EF4-FFF2-40B4-BE49-F238E27FC236}">
                  <a16:creationId xmlns:a16="http://schemas.microsoft.com/office/drawing/2014/main" id="{B1685DE6-1250-43CA-AB4C-97CC5A6F2307}"/>
                </a:ext>
              </a:extLst>
            </p:cNvPr>
            <p:cNvSpPr/>
            <p:nvPr/>
          </p:nvSpPr>
          <p:spPr>
            <a:xfrm>
              <a:off x="4352714" y="3528060"/>
              <a:ext cx="118042" cy="12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sp>
          <p:nvSpPr>
            <p:cNvPr id="47" name="Rectangle 46">
              <a:extLst>
                <a:ext uri="{FF2B5EF4-FFF2-40B4-BE49-F238E27FC236}">
                  <a16:creationId xmlns:a16="http://schemas.microsoft.com/office/drawing/2014/main" id="{C824F0F7-E9C4-4179-A451-D50AEAADA050}"/>
                </a:ext>
              </a:extLst>
            </p:cNvPr>
            <p:cNvSpPr/>
            <p:nvPr/>
          </p:nvSpPr>
          <p:spPr>
            <a:xfrm>
              <a:off x="5510954" y="3528060"/>
              <a:ext cx="118042" cy="12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grpSp>
      <p:sp>
        <p:nvSpPr>
          <p:cNvPr id="51" name="Rectangle: Rounded Corners 50">
            <a:extLst>
              <a:ext uri="{FF2B5EF4-FFF2-40B4-BE49-F238E27FC236}">
                <a16:creationId xmlns:a16="http://schemas.microsoft.com/office/drawing/2014/main" id="{CC21EB65-C66E-4630-8B26-A663DE01E9C5}"/>
              </a:ext>
            </a:extLst>
          </p:cNvPr>
          <p:cNvSpPr/>
          <p:nvPr/>
        </p:nvSpPr>
        <p:spPr>
          <a:xfrm>
            <a:off x="3830058" y="4636594"/>
            <a:ext cx="694849" cy="446714"/>
          </a:xfrm>
          <a:prstGeom prst="roundRect">
            <a:avLst>
              <a:gd name="adj" fmla="val 263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 </a:t>
            </a:r>
            <a:r>
              <a:rPr kumimoji="0" lang="en-ZA" sz="900" b="1" i="0" u="none" strike="noStrike" kern="1200" cap="none" spc="0" normalizeH="0" baseline="0" noProof="0" dirty="0">
                <a:ln>
                  <a:noFill/>
                </a:ln>
                <a:solidFill>
                  <a:srgbClr val="CF3617"/>
                </a:solidFill>
                <a:effectLst/>
                <a:uLnTx/>
                <a:uFillTx/>
                <a:latin typeface="Apis"/>
                <a:ea typeface="+mn-ea"/>
                <a:cs typeface="+mn-cs"/>
              </a:rPr>
              <a:t>Glucagon</a:t>
            </a:r>
          </a:p>
        </p:txBody>
      </p:sp>
      <p:cxnSp>
        <p:nvCxnSpPr>
          <p:cNvPr id="53" name="Straight Arrow Connector 52">
            <a:extLst>
              <a:ext uri="{FF2B5EF4-FFF2-40B4-BE49-F238E27FC236}">
                <a16:creationId xmlns:a16="http://schemas.microsoft.com/office/drawing/2014/main" id="{0E02E252-E312-458C-ADDF-0A1DF30B3106}"/>
              </a:ext>
            </a:extLst>
          </p:cNvPr>
          <p:cNvCxnSpPr>
            <a:cxnSpLocks/>
            <a:stCxn id="35" idx="2"/>
            <a:endCxn id="51" idx="0"/>
          </p:cNvCxnSpPr>
          <p:nvPr/>
        </p:nvCxnSpPr>
        <p:spPr>
          <a:xfrm>
            <a:off x="4177483" y="4594860"/>
            <a:ext cx="0" cy="4173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0CAC901-558B-4601-8F4E-72B4BF279426}"/>
              </a:ext>
            </a:extLst>
          </p:cNvPr>
          <p:cNvCxnSpPr>
            <a:cxnSpLocks/>
            <a:stCxn id="51" idx="2"/>
            <a:endCxn id="67" idx="0"/>
          </p:cNvCxnSpPr>
          <p:nvPr/>
        </p:nvCxnSpPr>
        <p:spPr>
          <a:xfrm flipH="1">
            <a:off x="4177482" y="5083308"/>
            <a:ext cx="1" cy="52572"/>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1894FED-7525-44EC-B647-DCC91020F009}"/>
              </a:ext>
            </a:extLst>
          </p:cNvPr>
          <p:cNvCxnSpPr>
            <a:cxnSpLocks/>
            <a:stCxn id="30" idx="2"/>
            <a:endCxn id="58" idx="0"/>
          </p:cNvCxnSpPr>
          <p:nvPr/>
        </p:nvCxnSpPr>
        <p:spPr>
          <a:xfrm flipH="1">
            <a:off x="3308802" y="4594860"/>
            <a:ext cx="1" cy="541021"/>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53" name="Group 2052">
            <a:extLst>
              <a:ext uri="{FF2B5EF4-FFF2-40B4-BE49-F238E27FC236}">
                <a16:creationId xmlns:a16="http://schemas.microsoft.com/office/drawing/2014/main" id="{6EB32CE6-9EB3-48F7-A6F0-165E9B5527A1}"/>
              </a:ext>
            </a:extLst>
          </p:cNvPr>
          <p:cNvGrpSpPr/>
          <p:nvPr/>
        </p:nvGrpSpPr>
        <p:grpSpPr>
          <a:xfrm>
            <a:off x="2953520" y="5135880"/>
            <a:ext cx="1550194" cy="293400"/>
            <a:chOff x="3475038" y="4716780"/>
            <a:chExt cx="2066925" cy="293400"/>
          </a:xfrm>
        </p:grpSpPr>
        <p:sp>
          <p:nvSpPr>
            <p:cNvPr id="22" name="Rectangle: Rounded Corners 21">
              <a:extLst>
                <a:ext uri="{FF2B5EF4-FFF2-40B4-BE49-F238E27FC236}">
                  <a16:creationId xmlns:a16="http://schemas.microsoft.com/office/drawing/2014/main" id="{A335E167-81D3-4CF8-85BF-0CDC9453C50D}"/>
                </a:ext>
              </a:extLst>
            </p:cNvPr>
            <p:cNvSpPr/>
            <p:nvPr/>
          </p:nvSpPr>
          <p:spPr>
            <a:xfrm>
              <a:off x="3475038" y="4716780"/>
              <a:ext cx="2066925" cy="293400"/>
            </a:xfrm>
            <a:prstGeom prst="roundRect">
              <a:avLst>
                <a:gd name="adj" fmla="val 296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uLnTx/>
                  <a:uFillTx/>
                  <a:latin typeface="Apis"/>
                  <a:ea typeface="+mn-ea"/>
                  <a:cs typeface="+mn-cs"/>
                </a:rPr>
                <a:t>HYPERGLYCEMIA</a:t>
              </a:r>
            </a:p>
          </p:txBody>
        </p:sp>
        <p:sp>
          <p:nvSpPr>
            <p:cNvPr id="58" name="Rectangle 57">
              <a:extLst>
                <a:ext uri="{FF2B5EF4-FFF2-40B4-BE49-F238E27FC236}">
                  <a16:creationId xmlns:a16="http://schemas.microsoft.com/office/drawing/2014/main" id="{3BACDBB0-3C2A-40D0-B337-81BB96A488A6}"/>
                </a:ext>
              </a:extLst>
            </p:cNvPr>
            <p:cNvSpPr/>
            <p:nvPr/>
          </p:nvSpPr>
          <p:spPr>
            <a:xfrm>
              <a:off x="3889726" y="4716780"/>
              <a:ext cx="118042" cy="12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sp>
          <p:nvSpPr>
            <p:cNvPr id="67" name="Rectangle 66">
              <a:extLst>
                <a:ext uri="{FF2B5EF4-FFF2-40B4-BE49-F238E27FC236}">
                  <a16:creationId xmlns:a16="http://schemas.microsoft.com/office/drawing/2014/main" id="{25EEAD56-8E00-4547-8FCC-788871C62693}"/>
                </a:ext>
              </a:extLst>
            </p:cNvPr>
            <p:cNvSpPr/>
            <p:nvPr/>
          </p:nvSpPr>
          <p:spPr>
            <a:xfrm>
              <a:off x="5047966" y="4716780"/>
              <a:ext cx="118042" cy="129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grpSp>
      <p:grpSp>
        <p:nvGrpSpPr>
          <p:cNvPr id="23" name="Group 22">
            <a:extLst>
              <a:ext uri="{FF2B5EF4-FFF2-40B4-BE49-F238E27FC236}">
                <a16:creationId xmlns:a16="http://schemas.microsoft.com/office/drawing/2014/main" id="{A86B530A-151F-42B8-AE74-A7197E9BAA9C}"/>
              </a:ext>
            </a:extLst>
          </p:cNvPr>
          <p:cNvGrpSpPr/>
          <p:nvPr/>
        </p:nvGrpSpPr>
        <p:grpSpPr>
          <a:xfrm>
            <a:off x="2496462" y="5886291"/>
            <a:ext cx="1999715" cy="525780"/>
            <a:chOff x="3328616" y="5886291"/>
            <a:chExt cx="2666286" cy="525780"/>
          </a:xfrm>
        </p:grpSpPr>
        <p:grpSp>
          <p:nvGrpSpPr>
            <p:cNvPr id="38" name="Group 37">
              <a:extLst>
                <a:ext uri="{FF2B5EF4-FFF2-40B4-BE49-F238E27FC236}">
                  <a16:creationId xmlns:a16="http://schemas.microsoft.com/office/drawing/2014/main" id="{A1475B3B-DA70-4CE9-B82A-FBDC463F11D3}"/>
                </a:ext>
              </a:extLst>
            </p:cNvPr>
            <p:cNvGrpSpPr/>
            <p:nvPr/>
          </p:nvGrpSpPr>
          <p:grpSpPr>
            <a:xfrm>
              <a:off x="3328616" y="5886291"/>
              <a:ext cx="525780" cy="525780"/>
              <a:chOff x="4259580" y="5320983"/>
              <a:chExt cx="525780" cy="525780"/>
            </a:xfrm>
          </p:grpSpPr>
          <p:sp>
            <p:nvSpPr>
              <p:cNvPr id="37" name="Oval 36">
                <a:extLst>
                  <a:ext uri="{FF2B5EF4-FFF2-40B4-BE49-F238E27FC236}">
                    <a16:creationId xmlns:a16="http://schemas.microsoft.com/office/drawing/2014/main" id="{B9273D3A-388E-4FA4-A3A4-34DF316B223F}"/>
                  </a:ext>
                </a:extLst>
              </p:cNvPr>
              <p:cNvSpPr/>
              <p:nvPr/>
            </p:nvSpPr>
            <p:spPr>
              <a:xfrm>
                <a:off x="4259580" y="5320983"/>
                <a:ext cx="525780" cy="5257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pic>
            <p:nvPicPr>
              <p:cNvPr id="33" name="Graphic 32">
                <a:extLst>
                  <a:ext uri="{FF2B5EF4-FFF2-40B4-BE49-F238E27FC236}">
                    <a16:creationId xmlns:a16="http://schemas.microsoft.com/office/drawing/2014/main" id="{75FF1E2D-CB9B-4B74-9288-6795805F27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0696" y="5436017"/>
                <a:ext cx="343548" cy="295712"/>
              </a:xfrm>
              <a:prstGeom prst="rect">
                <a:avLst/>
              </a:prstGeom>
            </p:spPr>
          </p:pic>
        </p:grpSp>
        <p:grpSp>
          <p:nvGrpSpPr>
            <p:cNvPr id="71" name="Group 70">
              <a:extLst>
                <a:ext uri="{FF2B5EF4-FFF2-40B4-BE49-F238E27FC236}">
                  <a16:creationId xmlns:a16="http://schemas.microsoft.com/office/drawing/2014/main" id="{D8EE562C-DF57-482A-844E-26057DDB2D02}"/>
                </a:ext>
              </a:extLst>
            </p:cNvPr>
            <p:cNvGrpSpPr/>
            <p:nvPr/>
          </p:nvGrpSpPr>
          <p:grpSpPr>
            <a:xfrm>
              <a:off x="3928502" y="5896729"/>
              <a:ext cx="2066400" cy="504905"/>
              <a:chOff x="3485516" y="3511868"/>
              <a:chExt cx="2066400" cy="504905"/>
            </a:xfrm>
          </p:grpSpPr>
          <p:sp>
            <p:nvSpPr>
              <p:cNvPr id="72" name="Rectangle: Rounded Corners 71">
                <a:extLst>
                  <a:ext uri="{FF2B5EF4-FFF2-40B4-BE49-F238E27FC236}">
                    <a16:creationId xmlns:a16="http://schemas.microsoft.com/office/drawing/2014/main" id="{AC52780F-8606-4539-B369-F349E3FBDE99}"/>
                  </a:ext>
                </a:extLst>
              </p:cNvPr>
              <p:cNvSpPr/>
              <p:nvPr/>
            </p:nvSpPr>
            <p:spPr>
              <a:xfrm>
                <a:off x="3485516" y="3511868"/>
                <a:ext cx="2066400" cy="504905"/>
              </a:xfrm>
              <a:prstGeom prst="roundRect">
                <a:avLst>
                  <a:gd name="adj" fmla="val 137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Kidney</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Increased glucose reabsorption</a:t>
                </a:r>
                <a:endParaRPr kumimoji="0" lang="en-ZA" sz="1050" b="0" i="0" u="none" strike="noStrike" kern="1200" cap="none" spc="0" normalizeH="0" baseline="0" noProof="0" dirty="0">
                  <a:ln>
                    <a:noFill/>
                  </a:ln>
                  <a:solidFill>
                    <a:srgbClr val="1D2235"/>
                  </a:solidFill>
                  <a:effectLst/>
                  <a:uLnTx/>
                  <a:uFillTx/>
                  <a:latin typeface="Apis"/>
                  <a:ea typeface="+mn-ea"/>
                  <a:cs typeface="+mn-cs"/>
                </a:endParaRPr>
              </a:p>
            </p:txBody>
          </p:sp>
          <p:sp>
            <p:nvSpPr>
              <p:cNvPr id="73" name="Oval 72">
                <a:extLst>
                  <a:ext uri="{FF2B5EF4-FFF2-40B4-BE49-F238E27FC236}">
                    <a16:creationId xmlns:a16="http://schemas.microsoft.com/office/drawing/2014/main" id="{70C6EBCB-CF6A-43B0-AE5C-B094ABECA0B3}"/>
                  </a:ext>
                </a:extLst>
              </p:cNvPr>
              <p:cNvSpPr/>
              <p:nvPr/>
            </p:nvSpPr>
            <p:spPr>
              <a:xfrm>
                <a:off x="4075151" y="3583182"/>
                <a:ext cx="195262" cy="195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11</a:t>
                </a:r>
              </a:p>
            </p:txBody>
          </p:sp>
        </p:grpSp>
      </p:grpSp>
      <p:grpSp>
        <p:nvGrpSpPr>
          <p:cNvPr id="2058" name="Group 2057">
            <a:extLst>
              <a:ext uri="{FF2B5EF4-FFF2-40B4-BE49-F238E27FC236}">
                <a16:creationId xmlns:a16="http://schemas.microsoft.com/office/drawing/2014/main" id="{F6F1058E-16DA-430D-AAC0-BB65FB377C10}"/>
              </a:ext>
            </a:extLst>
          </p:cNvPr>
          <p:cNvGrpSpPr/>
          <p:nvPr/>
        </p:nvGrpSpPr>
        <p:grpSpPr>
          <a:xfrm>
            <a:off x="3697422" y="5472684"/>
            <a:ext cx="68581" cy="390906"/>
            <a:chOff x="4466907" y="5053584"/>
            <a:chExt cx="91441" cy="230124"/>
          </a:xfrm>
        </p:grpSpPr>
        <p:cxnSp>
          <p:nvCxnSpPr>
            <p:cNvPr id="74" name="Straight Arrow Connector 73">
              <a:extLst>
                <a:ext uri="{FF2B5EF4-FFF2-40B4-BE49-F238E27FC236}">
                  <a16:creationId xmlns:a16="http://schemas.microsoft.com/office/drawing/2014/main" id="{785E991C-C2D6-43B5-9B1C-182D7AC6DE8E}"/>
                </a:ext>
              </a:extLst>
            </p:cNvPr>
            <p:cNvCxnSpPr>
              <a:cxnSpLocks/>
            </p:cNvCxnSpPr>
            <p:nvPr/>
          </p:nvCxnSpPr>
          <p:spPr>
            <a:xfrm>
              <a:off x="446690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FC26099-0C46-43AD-871A-8CBEFF2E8F66}"/>
                </a:ext>
              </a:extLst>
            </p:cNvPr>
            <p:cNvCxnSpPr>
              <a:cxnSpLocks/>
            </p:cNvCxnSpPr>
            <p:nvPr/>
          </p:nvCxnSpPr>
          <p:spPr>
            <a:xfrm flipV="1">
              <a:off x="455834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55" name="TextBox 2054">
            <a:extLst>
              <a:ext uri="{FF2B5EF4-FFF2-40B4-BE49-F238E27FC236}">
                <a16:creationId xmlns:a16="http://schemas.microsoft.com/office/drawing/2014/main" id="{AF87B0C1-ED0D-41DC-B29E-474164A467BE}"/>
              </a:ext>
            </a:extLst>
          </p:cNvPr>
          <p:cNvSpPr txBox="1"/>
          <p:nvPr/>
        </p:nvSpPr>
        <p:spPr>
          <a:xfrm>
            <a:off x="3855603" y="5577926"/>
            <a:ext cx="1121095" cy="20005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ZA" sz="700" b="0" i="0" u="none" strike="noStrike" kern="1200" cap="none" spc="0" normalizeH="0" baseline="0" noProof="0" dirty="0">
                <a:ln>
                  <a:noFill/>
                </a:ln>
                <a:solidFill>
                  <a:srgbClr val="1D2235"/>
                </a:solidFill>
                <a:effectLst/>
                <a:uLnTx/>
                <a:uFillTx/>
                <a:latin typeface="Apis"/>
                <a:ea typeface="+mn-ea"/>
                <a:cs typeface="+mn-cs"/>
              </a:rPr>
              <a:t>Upregulation of SGLT-2</a:t>
            </a:r>
          </a:p>
        </p:txBody>
      </p:sp>
      <p:grpSp>
        <p:nvGrpSpPr>
          <p:cNvPr id="17" name="Group 16">
            <a:extLst>
              <a:ext uri="{FF2B5EF4-FFF2-40B4-BE49-F238E27FC236}">
                <a16:creationId xmlns:a16="http://schemas.microsoft.com/office/drawing/2014/main" id="{2F9F8FBF-592A-445C-B7D8-55F53E0B1CA5}"/>
              </a:ext>
            </a:extLst>
          </p:cNvPr>
          <p:cNvGrpSpPr/>
          <p:nvPr/>
        </p:nvGrpSpPr>
        <p:grpSpPr>
          <a:xfrm>
            <a:off x="4789432" y="2301589"/>
            <a:ext cx="1877586" cy="807294"/>
            <a:chOff x="6385909" y="2301589"/>
            <a:chExt cx="2503448" cy="807294"/>
          </a:xfrm>
        </p:grpSpPr>
        <p:grpSp>
          <p:nvGrpSpPr>
            <p:cNvPr id="81" name="Group 80">
              <a:extLst>
                <a:ext uri="{FF2B5EF4-FFF2-40B4-BE49-F238E27FC236}">
                  <a16:creationId xmlns:a16="http://schemas.microsoft.com/office/drawing/2014/main" id="{2802590A-83FF-47A2-8CF9-0E49FC0AA481}"/>
                </a:ext>
              </a:extLst>
            </p:cNvPr>
            <p:cNvGrpSpPr/>
            <p:nvPr/>
          </p:nvGrpSpPr>
          <p:grpSpPr>
            <a:xfrm>
              <a:off x="6971487" y="2301589"/>
              <a:ext cx="1917870" cy="807294"/>
              <a:chOff x="3485516" y="3511868"/>
              <a:chExt cx="1917870" cy="807294"/>
            </a:xfrm>
          </p:grpSpPr>
          <p:sp>
            <p:nvSpPr>
              <p:cNvPr id="82" name="Rectangle: Rounded Corners 81">
                <a:extLst>
                  <a:ext uri="{FF2B5EF4-FFF2-40B4-BE49-F238E27FC236}">
                    <a16:creationId xmlns:a16="http://schemas.microsoft.com/office/drawing/2014/main" id="{9887E404-FD69-4064-BC83-2954BE4D0656}"/>
                  </a:ext>
                </a:extLst>
              </p:cNvPr>
              <p:cNvSpPr/>
              <p:nvPr/>
            </p:nvSpPr>
            <p:spPr>
              <a:xfrm>
                <a:off x="3485516" y="3511868"/>
                <a:ext cx="1917870" cy="807294"/>
              </a:xfrm>
              <a:prstGeom prst="roundRect">
                <a:avLst>
                  <a:gd name="adj" fmla="val 137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033572"/>
                    </a:solidFill>
                    <a:effectLst/>
                    <a:uLnTx/>
                    <a:uFillTx/>
                    <a:latin typeface="Apis"/>
                    <a:ea typeface="+mn-ea"/>
                    <a:cs typeface="+mn-cs"/>
                    <a:sym typeface="Wingdings" panose="05000000000000000000" pitchFamily="2" charset="2"/>
                  </a:rPr>
                  <a:t>Brain</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Increased appetite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Decreased morning dopamine surge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Increased sympathetic tone</a:t>
                </a:r>
                <a:endParaRPr kumimoji="0" lang="en-ZA" sz="1050" b="0" i="0" u="none" strike="noStrike" kern="1200" cap="none" spc="0" normalizeH="0" baseline="0" noProof="0" dirty="0">
                  <a:ln>
                    <a:noFill/>
                  </a:ln>
                  <a:solidFill>
                    <a:srgbClr val="1D2235"/>
                  </a:solidFill>
                  <a:effectLst/>
                  <a:uLnTx/>
                  <a:uFillTx/>
                  <a:latin typeface="Apis"/>
                  <a:ea typeface="+mn-ea"/>
                  <a:cs typeface="+mn-cs"/>
                </a:endParaRPr>
              </a:p>
            </p:txBody>
          </p:sp>
          <p:sp>
            <p:nvSpPr>
              <p:cNvPr id="83" name="Oval 82">
                <a:extLst>
                  <a:ext uri="{FF2B5EF4-FFF2-40B4-BE49-F238E27FC236}">
                    <a16:creationId xmlns:a16="http://schemas.microsoft.com/office/drawing/2014/main" id="{BF377D5C-AF8D-4488-970F-4B12EDD4E1C2}"/>
                  </a:ext>
                </a:extLst>
              </p:cNvPr>
              <p:cNvSpPr/>
              <p:nvPr/>
            </p:nvSpPr>
            <p:spPr>
              <a:xfrm>
                <a:off x="3548595" y="3592513"/>
                <a:ext cx="195262" cy="19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7</a:t>
                </a:r>
              </a:p>
            </p:txBody>
          </p:sp>
        </p:grpSp>
        <p:grpSp>
          <p:nvGrpSpPr>
            <p:cNvPr id="2057" name="Group 2056">
              <a:extLst>
                <a:ext uri="{FF2B5EF4-FFF2-40B4-BE49-F238E27FC236}">
                  <a16:creationId xmlns:a16="http://schemas.microsoft.com/office/drawing/2014/main" id="{27BD43EE-1B5F-4F6B-BC13-2DFFAA2801B3}"/>
                </a:ext>
              </a:extLst>
            </p:cNvPr>
            <p:cNvGrpSpPr/>
            <p:nvPr/>
          </p:nvGrpSpPr>
          <p:grpSpPr>
            <a:xfrm>
              <a:off x="6385909" y="2301589"/>
              <a:ext cx="525780" cy="525780"/>
              <a:chOff x="6006741" y="1973929"/>
              <a:chExt cx="525780" cy="525780"/>
            </a:xfrm>
          </p:grpSpPr>
          <p:sp>
            <p:nvSpPr>
              <p:cNvPr id="79" name="Oval 78">
                <a:extLst>
                  <a:ext uri="{FF2B5EF4-FFF2-40B4-BE49-F238E27FC236}">
                    <a16:creationId xmlns:a16="http://schemas.microsoft.com/office/drawing/2014/main" id="{56A1C467-6CC1-4C1C-B778-C6308DDC6689}"/>
                  </a:ext>
                </a:extLst>
              </p:cNvPr>
              <p:cNvSpPr/>
              <p:nvPr/>
            </p:nvSpPr>
            <p:spPr>
              <a:xfrm>
                <a:off x="6006741" y="1973929"/>
                <a:ext cx="525780" cy="5257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pic>
            <p:nvPicPr>
              <p:cNvPr id="2056" name="Graphic 2055">
                <a:extLst>
                  <a:ext uri="{FF2B5EF4-FFF2-40B4-BE49-F238E27FC236}">
                    <a16:creationId xmlns:a16="http://schemas.microsoft.com/office/drawing/2014/main" id="{5AEDBEAB-5B0E-4392-B8EC-1700700A07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71827" y="2075728"/>
                <a:ext cx="386848" cy="325767"/>
              </a:xfrm>
              <a:prstGeom prst="rect">
                <a:avLst/>
              </a:prstGeom>
            </p:spPr>
          </p:pic>
        </p:grpSp>
      </p:grpSp>
      <p:grpSp>
        <p:nvGrpSpPr>
          <p:cNvPr id="87" name="Group 86">
            <a:extLst>
              <a:ext uri="{FF2B5EF4-FFF2-40B4-BE49-F238E27FC236}">
                <a16:creationId xmlns:a16="http://schemas.microsoft.com/office/drawing/2014/main" id="{2E369654-9BEB-43FC-9D7C-2BDCF84F396A}"/>
              </a:ext>
            </a:extLst>
          </p:cNvPr>
          <p:cNvGrpSpPr/>
          <p:nvPr/>
        </p:nvGrpSpPr>
        <p:grpSpPr>
          <a:xfrm rot="16200000">
            <a:off x="4600392" y="2483930"/>
            <a:ext cx="91441" cy="172593"/>
            <a:chOff x="4466907" y="5053584"/>
            <a:chExt cx="91441" cy="230124"/>
          </a:xfrm>
        </p:grpSpPr>
        <p:cxnSp>
          <p:nvCxnSpPr>
            <p:cNvPr id="88" name="Straight Arrow Connector 87">
              <a:extLst>
                <a:ext uri="{FF2B5EF4-FFF2-40B4-BE49-F238E27FC236}">
                  <a16:creationId xmlns:a16="http://schemas.microsoft.com/office/drawing/2014/main" id="{3B8487EB-300D-4EE6-8A97-F0057D460A5E}"/>
                </a:ext>
              </a:extLst>
            </p:cNvPr>
            <p:cNvCxnSpPr>
              <a:cxnSpLocks/>
            </p:cNvCxnSpPr>
            <p:nvPr/>
          </p:nvCxnSpPr>
          <p:spPr>
            <a:xfrm>
              <a:off x="446690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75EC91D-DA1E-4BCE-8AE1-BACEB74B2DF1}"/>
                </a:ext>
              </a:extLst>
            </p:cNvPr>
            <p:cNvCxnSpPr>
              <a:cxnSpLocks/>
            </p:cNvCxnSpPr>
            <p:nvPr/>
          </p:nvCxnSpPr>
          <p:spPr>
            <a:xfrm flipV="1">
              <a:off x="455834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65" name="Group 2064">
            <a:extLst>
              <a:ext uri="{FF2B5EF4-FFF2-40B4-BE49-F238E27FC236}">
                <a16:creationId xmlns:a16="http://schemas.microsoft.com/office/drawing/2014/main" id="{52A33B97-601B-4277-AE15-A2D2782E1EF6}"/>
              </a:ext>
            </a:extLst>
          </p:cNvPr>
          <p:cNvGrpSpPr/>
          <p:nvPr/>
        </p:nvGrpSpPr>
        <p:grpSpPr>
          <a:xfrm>
            <a:off x="5233039" y="3436969"/>
            <a:ext cx="1416617" cy="2979071"/>
            <a:chOff x="6331870" y="3436968"/>
            <a:chExt cx="1888822" cy="2979071"/>
          </a:xfrm>
        </p:grpSpPr>
        <p:sp>
          <p:nvSpPr>
            <p:cNvPr id="2059" name="Rectangle: Rounded Corners 2058">
              <a:extLst>
                <a:ext uri="{FF2B5EF4-FFF2-40B4-BE49-F238E27FC236}">
                  <a16:creationId xmlns:a16="http://schemas.microsoft.com/office/drawing/2014/main" id="{F4D47467-3931-4EB9-9429-4999206E36E0}"/>
                </a:ext>
              </a:extLst>
            </p:cNvPr>
            <p:cNvSpPr/>
            <p:nvPr/>
          </p:nvSpPr>
          <p:spPr>
            <a:xfrm>
              <a:off x="6331870" y="3436968"/>
              <a:ext cx="1888822" cy="2979071"/>
            </a:xfrm>
            <a:prstGeom prst="roundRect">
              <a:avLst>
                <a:gd name="adj" fmla="val 5366"/>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736255"/>
                  </a:solidFill>
                  <a:effectLst/>
                  <a:uLnTx/>
                  <a:uFillTx/>
                  <a:latin typeface="Apis"/>
                  <a:ea typeface="+mn-ea"/>
                  <a:cs typeface="+mn-cs"/>
                  <a:sym typeface="Wingdings" panose="05000000000000000000" pitchFamily="2" charset="2"/>
                </a:rPr>
                <a:t>Insulin Resistance</a:t>
              </a:r>
            </a:p>
          </p:txBody>
        </p:sp>
        <p:sp>
          <p:nvSpPr>
            <p:cNvPr id="93" name="Oval 92">
              <a:extLst>
                <a:ext uri="{FF2B5EF4-FFF2-40B4-BE49-F238E27FC236}">
                  <a16:creationId xmlns:a16="http://schemas.microsoft.com/office/drawing/2014/main" id="{11C9EDF2-14B6-43BA-BCFD-3C65456AF511}"/>
                </a:ext>
              </a:extLst>
            </p:cNvPr>
            <p:cNvSpPr/>
            <p:nvPr/>
          </p:nvSpPr>
          <p:spPr>
            <a:xfrm>
              <a:off x="6480116" y="3932269"/>
              <a:ext cx="525780" cy="52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sp>
          <p:nvSpPr>
            <p:cNvPr id="96" name="Oval 95">
              <a:extLst>
                <a:ext uri="{FF2B5EF4-FFF2-40B4-BE49-F238E27FC236}">
                  <a16:creationId xmlns:a16="http://schemas.microsoft.com/office/drawing/2014/main" id="{7AFEEF27-9976-4D50-9182-25634E19D6F3}"/>
                </a:ext>
              </a:extLst>
            </p:cNvPr>
            <p:cNvSpPr/>
            <p:nvPr/>
          </p:nvSpPr>
          <p:spPr>
            <a:xfrm>
              <a:off x="6480116" y="4777121"/>
              <a:ext cx="525780" cy="52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sp>
          <p:nvSpPr>
            <p:cNvPr id="99" name="Oval 98">
              <a:extLst>
                <a:ext uri="{FF2B5EF4-FFF2-40B4-BE49-F238E27FC236}">
                  <a16:creationId xmlns:a16="http://schemas.microsoft.com/office/drawing/2014/main" id="{129ADD30-675C-4A41-BE1B-1CC91154CF96}"/>
                </a:ext>
              </a:extLst>
            </p:cNvPr>
            <p:cNvSpPr/>
            <p:nvPr/>
          </p:nvSpPr>
          <p:spPr>
            <a:xfrm>
              <a:off x="6480116" y="5621973"/>
              <a:ext cx="525780" cy="52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grpSp>
          <p:nvGrpSpPr>
            <p:cNvPr id="101" name="Group 100">
              <a:extLst>
                <a:ext uri="{FF2B5EF4-FFF2-40B4-BE49-F238E27FC236}">
                  <a16:creationId xmlns:a16="http://schemas.microsoft.com/office/drawing/2014/main" id="{41DB5B85-B7E6-4541-BF2F-14E3BFAEA292}"/>
                </a:ext>
              </a:extLst>
            </p:cNvPr>
            <p:cNvGrpSpPr/>
            <p:nvPr/>
          </p:nvGrpSpPr>
          <p:grpSpPr>
            <a:xfrm>
              <a:off x="7065695" y="3871309"/>
              <a:ext cx="979576" cy="632111"/>
              <a:chOff x="3532172" y="3511868"/>
              <a:chExt cx="979576" cy="632111"/>
            </a:xfrm>
          </p:grpSpPr>
          <p:sp>
            <p:nvSpPr>
              <p:cNvPr id="102" name="Rectangle: Rounded Corners 101">
                <a:extLst>
                  <a:ext uri="{FF2B5EF4-FFF2-40B4-BE49-F238E27FC236}">
                    <a16:creationId xmlns:a16="http://schemas.microsoft.com/office/drawing/2014/main" id="{3896A535-B7DE-4DDB-84D7-B6F91936B9C1}"/>
                  </a:ext>
                </a:extLst>
              </p:cNvPr>
              <p:cNvSpPr/>
              <p:nvPr/>
            </p:nvSpPr>
            <p:spPr>
              <a:xfrm>
                <a:off x="3532172" y="3511868"/>
                <a:ext cx="979576" cy="632111"/>
              </a:xfrm>
              <a:prstGeom prst="roundRect">
                <a:avLst>
                  <a:gd name="adj" fmla="val 137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736255"/>
                    </a:solidFill>
                    <a:effectLst/>
                    <a:uLnTx/>
                    <a:uFillTx/>
                    <a:latin typeface="Apis"/>
                    <a:ea typeface="+mn-ea"/>
                    <a:cs typeface="+mn-cs"/>
                    <a:sym typeface="Wingdings" panose="05000000000000000000" pitchFamily="2" charset="2"/>
                  </a:rPr>
                  <a:t>Liver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Increased glucose </a:t>
                </a:r>
                <a:b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b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production</a:t>
                </a:r>
                <a:endParaRPr kumimoji="0" lang="en-ZA" sz="1050" b="0" i="0" u="none" strike="noStrike" kern="1200" cap="none" spc="0" normalizeH="0" baseline="0" noProof="0" dirty="0">
                  <a:ln>
                    <a:noFill/>
                  </a:ln>
                  <a:solidFill>
                    <a:srgbClr val="1D2235"/>
                  </a:solidFill>
                  <a:effectLst/>
                  <a:uLnTx/>
                  <a:uFillTx/>
                  <a:latin typeface="Apis"/>
                  <a:ea typeface="+mn-ea"/>
                  <a:cs typeface="+mn-cs"/>
                </a:endParaRPr>
              </a:p>
            </p:txBody>
          </p:sp>
          <p:sp>
            <p:nvSpPr>
              <p:cNvPr id="103" name="Oval 102">
                <a:extLst>
                  <a:ext uri="{FF2B5EF4-FFF2-40B4-BE49-F238E27FC236}">
                    <a16:creationId xmlns:a16="http://schemas.microsoft.com/office/drawing/2014/main" id="{F2446BDC-0896-4E72-8209-D220A9401DCC}"/>
                  </a:ext>
                </a:extLst>
              </p:cNvPr>
              <p:cNvSpPr/>
              <p:nvPr/>
            </p:nvSpPr>
            <p:spPr>
              <a:xfrm>
                <a:off x="3595250" y="3592513"/>
                <a:ext cx="195262" cy="195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6</a:t>
                </a:r>
              </a:p>
            </p:txBody>
          </p:sp>
        </p:grpSp>
        <p:grpSp>
          <p:nvGrpSpPr>
            <p:cNvPr id="104" name="Group 103">
              <a:extLst>
                <a:ext uri="{FF2B5EF4-FFF2-40B4-BE49-F238E27FC236}">
                  <a16:creationId xmlns:a16="http://schemas.microsoft.com/office/drawing/2014/main" id="{6999056D-6D04-40B1-B095-434345CF8B1B}"/>
                </a:ext>
              </a:extLst>
            </p:cNvPr>
            <p:cNvGrpSpPr/>
            <p:nvPr/>
          </p:nvGrpSpPr>
          <p:grpSpPr>
            <a:xfrm>
              <a:off x="7065694" y="4747609"/>
              <a:ext cx="1028481" cy="632111"/>
              <a:chOff x="3532171" y="3511868"/>
              <a:chExt cx="1028481" cy="632111"/>
            </a:xfrm>
          </p:grpSpPr>
          <p:sp>
            <p:nvSpPr>
              <p:cNvPr id="105" name="Rectangle: Rounded Corners 104">
                <a:extLst>
                  <a:ext uri="{FF2B5EF4-FFF2-40B4-BE49-F238E27FC236}">
                    <a16:creationId xmlns:a16="http://schemas.microsoft.com/office/drawing/2014/main" id="{42657345-D370-489F-B727-FC0A0176959D}"/>
                  </a:ext>
                </a:extLst>
              </p:cNvPr>
              <p:cNvSpPr/>
              <p:nvPr/>
            </p:nvSpPr>
            <p:spPr>
              <a:xfrm>
                <a:off x="3532171" y="3511868"/>
                <a:ext cx="1028481" cy="632111"/>
              </a:xfrm>
              <a:prstGeom prst="roundRect">
                <a:avLst>
                  <a:gd name="adj" fmla="val 137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736255"/>
                    </a:solidFill>
                    <a:effectLst/>
                    <a:uLnTx/>
                    <a:uFillTx/>
                    <a:latin typeface="Apis"/>
                    <a:ea typeface="+mn-ea"/>
                    <a:cs typeface="+mn-cs"/>
                    <a:sym typeface="Wingdings" panose="05000000000000000000" pitchFamily="2" charset="2"/>
                  </a:rPr>
                  <a:t>Muscle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Decrease peripheral </a:t>
                </a:r>
                <a:b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b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muscle uptake</a:t>
                </a:r>
                <a:endParaRPr kumimoji="0" lang="en-ZA" sz="1050" b="0" i="0" u="none" strike="noStrike" kern="1200" cap="none" spc="0" normalizeH="0" baseline="0" noProof="0" dirty="0">
                  <a:ln>
                    <a:noFill/>
                  </a:ln>
                  <a:solidFill>
                    <a:srgbClr val="1D2235"/>
                  </a:solidFill>
                  <a:effectLst/>
                  <a:uLnTx/>
                  <a:uFillTx/>
                  <a:latin typeface="Apis"/>
                  <a:ea typeface="+mn-ea"/>
                  <a:cs typeface="+mn-cs"/>
                </a:endParaRPr>
              </a:p>
            </p:txBody>
          </p:sp>
          <p:sp>
            <p:nvSpPr>
              <p:cNvPr id="106" name="Oval 105">
                <a:extLst>
                  <a:ext uri="{FF2B5EF4-FFF2-40B4-BE49-F238E27FC236}">
                    <a16:creationId xmlns:a16="http://schemas.microsoft.com/office/drawing/2014/main" id="{B593FF8D-0EAF-494B-9AC2-58D7ADD7BDBC}"/>
                  </a:ext>
                </a:extLst>
              </p:cNvPr>
              <p:cNvSpPr/>
              <p:nvPr/>
            </p:nvSpPr>
            <p:spPr>
              <a:xfrm>
                <a:off x="3595250" y="3592513"/>
                <a:ext cx="195262" cy="195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5</a:t>
                </a:r>
              </a:p>
            </p:txBody>
          </p:sp>
        </p:grpSp>
        <p:grpSp>
          <p:nvGrpSpPr>
            <p:cNvPr id="107" name="Group 106">
              <a:extLst>
                <a:ext uri="{FF2B5EF4-FFF2-40B4-BE49-F238E27FC236}">
                  <a16:creationId xmlns:a16="http://schemas.microsoft.com/office/drawing/2014/main" id="{591A8E2F-4200-43A7-AEB4-09983455768D}"/>
                </a:ext>
              </a:extLst>
            </p:cNvPr>
            <p:cNvGrpSpPr/>
            <p:nvPr/>
          </p:nvGrpSpPr>
          <p:grpSpPr>
            <a:xfrm>
              <a:off x="7065695" y="5576427"/>
              <a:ext cx="1018700" cy="632111"/>
              <a:chOff x="3532172" y="3511868"/>
              <a:chExt cx="1018700" cy="632111"/>
            </a:xfrm>
          </p:grpSpPr>
          <p:sp>
            <p:nvSpPr>
              <p:cNvPr id="108" name="Rectangle: Rounded Corners 107">
                <a:extLst>
                  <a:ext uri="{FF2B5EF4-FFF2-40B4-BE49-F238E27FC236}">
                    <a16:creationId xmlns:a16="http://schemas.microsoft.com/office/drawing/2014/main" id="{34F8A0EF-9C05-489A-9801-0FD94066E618}"/>
                  </a:ext>
                </a:extLst>
              </p:cNvPr>
              <p:cNvSpPr/>
              <p:nvPr/>
            </p:nvSpPr>
            <p:spPr>
              <a:xfrm>
                <a:off x="3532172" y="3511868"/>
                <a:ext cx="1018700" cy="632111"/>
              </a:xfrm>
              <a:prstGeom prst="roundRect">
                <a:avLst>
                  <a:gd name="adj" fmla="val 137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736255"/>
                    </a:solidFill>
                    <a:effectLst/>
                    <a:uLnTx/>
                    <a:uFillTx/>
                    <a:latin typeface="Apis"/>
                    <a:ea typeface="+mn-ea"/>
                    <a:cs typeface="+mn-cs"/>
                    <a:sym typeface="Wingdings" panose="05000000000000000000" pitchFamily="2" charset="2"/>
                  </a:rPr>
                  <a:t>Adipose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Increased lipolysis</a:t>
                </a:r>
                <a:endParaRPr kumimoji="0" lang="en-ZA" sz="1050" b="0" i="0" u="none" strike="noStrike" kern="1200" cap="none" spc="0" normalizeH="0" baseline="0" noProof="0" dirty="0">
                  <a:ln>
                    <a:noFill/>
                  </a:ln>
                  <a:solidFill>
                    <a:srgbClr val="1D2235"/>
                  </a:solidFill>
                  <a:effectLst/>
                  <a:uLnTx/>
                  <a:uFillTx/>
                  <a:latin typeface="Apis"/>
                  <a:ea typeface="+mn-ea"/>
                  <a:cs typeface="+mn-cs"/>
                </a:endParaRPr>
              </a:p>
            </p:txBody>
          </p:sp>
          <p:sp>
            <p:nvSpPr>
              <p:cNvPr id="109" name="Oval 108">
                <a:extLst>
                  <a:ext uri="{FF2B5EF4-FFF2-40B4-BE49-F238E27FC236}">
                    <a16:creationId xmlns:a16="http://schemas.microsoft.com/office/drawing/2014/main" id="{27615F78-32CD-41C1-A2B6-4ECD9B7FCBB2}"/>
                  </a:ext>
                </a:extLst>
              </p:cNvPr>
              <p:cNvSpPr/>
              <p:nvPr/>
            </p:nvSpPr>
            <p:spPr>
              <a:xfrm>
                <a:off x="3595250" y="3592513"/>
                <a:ext cx="195262" cy="195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4</a:t>
                </a:r>
              </a:p>
            </p:txBody>
          </p:sp>
        </p:grpSp>
        <p:pic>
          <p:nvPicPr>
            <p:cNvPr id="2060" name="Graphic 2059">
              <a:extLst>
                <a:ext uri="{FF2B5EF4-FFF2-40B4-BE49-F238E27FC236}">
                  <a16:creationId xmlns:a16="http://schemas.microsoft.com/office/drawing/2014/main" id="{4516E38D-E920-4CF7-A5BF-7ACB8A8233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64612" y="4073243"/>
              <a:ext cx="362904" cy="261888"/>
            </a:xfrm>
            <a:prstGeom prst="rect">
              <a:avLst/>
            </a:prstGeom>
          </p:spPr>
        </p:pic>
        <p:pic>
          <p:nvPicPr>
            <p:cNvPr id="2062" name="Graphic 2061">
              <a:extLst>
                <a:ext uri="{FF2B5EF4-FFF2-40B4-BE49-F238E27FC236}">
                  <a16:creationId xmlns:a16="http://schemas.microsoft.com/office/drawing/2014/main" id="{E0409ADE-9485-4C94-A15C-B8224D08CE6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58337" y="4846712"/>
              <a:ext cx="376406" cy="376406"/>
            </a:xfrm>
            <a:prstGeom prst="rect">
              <a:avLst/>
            </a:prstGeom>
          </p:spPr>
        </p:pic>
        <p:pic>
          <p:nvPicPr>
            <p:cNvPr id="2064" name="Graphic 2063">
              <a:extLst>
                <a:ext uri="{FF2B5EF4-FFF2-40B4-BE49-F238E27FC236}">
                  <a16:creationId xmlns:a16="http://schemas.microsoft.com/office/drawing/2014/main" id="{BED98377-5191-424A-9ADE-5C55B753947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536519" y="5687234"/>
              <a:ext cx="406062" cy="406062"/>
            </a:xfrm>
            <a:prstGeom prst="rect">
              <a:avLst/>
            </a:prstGeom>
          </p:spPr>
        </p:pic>
      </p:grpSp>
      <p:grpSp>
        <p:nvGrpSpPr>
          <p:cNvPr id="116" name="Group 115">
            <a:extLst>
              <a:ext uri="{FF2B5EF4-FFF2-40B4-BE49-F238E27FC236}">
                <a16:creationId xmlns:a16="http://schemas.microsoft.com/office/drawing/2014/main" id="{C7C49C68-3C4F-4330-ACF8-5526A9B77F58}"/>
              </a:ext>
            </a:extLst>
          </p:cNvPr>
          <p:cNvGrpSpPr/>
          <p:nvPr/>
        </p:nvGrpSpPr>
        <p:grpSpPr>
          <a:xfrm>
            <a:off x="5879743" y="3141091"/>
            <a:ext cx="81000" cy="252000"/>
            <a:chOff x="4466907" y="5053584"/>
            <a:chExt cx="91441" cy="230124"/>
          </a:xfrm>
        </p:grpSpPr>
        <p:cxnSp>
          <p:nvCxnSpPr>
            <p:cNvPr id="117" name="Straight Arrow Connector 116">
              <a:extLst>
                <a:ext uri="{FF2B5EF4-FFF2-40B4-BE49-F238E27FC236}">
                  <a16:creationId xmlns:a16="http://schemas.microsoft.com/office/drawing/2014/main" id="{80016ABB-93D8-4697-B611-9AC7FC66704F}"/>
                </a:ext>
              </a:extLst>
            </p:cNvPr>
            <p:cNvCxnSpPr>
              <a:cxnSpLocks/>
            </p:cNvCxnSpPr>
            <p:nvPr/>
          </p:nvCxnSpPr>
          <p:spPr>
            <a:xfrm>
              <a:off x="446690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DB19526-6908-42D3-AE5D-F5A017AD0A41}"/>
                </a:ext>
              </a:extLst>
            </p:cNvPr>
            <p:cNvCxnSpPr>
              <a:cxnSpLocks/>
            </p:cNvCxnSpPr>
            <p:nvPr/>
          </p:nvCxnSpPr>
          <p:spPr>
            <a:xfrm flipV="1">
              <a:off x="455834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B79F47DD-CED4-494B-9CE3-EA2A013861C3}"/>
              </a:ext>
            </a:extLst>
          </p:cNvPr>
          <p:cNvGrpSpPr/>
          <p:nvPr/>
        </p:nvGrpSpPr>
        <p:grpSpPr>
          <a:xfrm rot="17367899">
            <a:off x="4829061" y="3007541"/>
            <a:ext cx="91441" cy="695539"/>
            <a:chOff x="4466907" y="5053584"/>
            <a:chExt cx="91441" cy="230124"/>
          </a:xfrm>
        </p:grpSpPr>
        <p:cxnSp>
          <p:nvCxnSpPr>
            <p:cNvPr id="120" name="Straight Arrow Connector 119">
              <a:extLst>
                <a:ext uri="{FF2B5EF4-FFF2-40B4-BE49-F238E27FC236}">
                  <a16:creationId xmlns:a16="http://schemas.microsoft.com/office/drawing/2014/main" id="{B0AF471C-C859-4515-8FAA-586D2814AAD3}"/>
                </a:ext>
              </a:extLst>
            </p:cNvPr>
            <p:cNvCxnSpPr>
              <a:cxnSpLocks/>
            </p:cNvCxnSpPr>
            <p:nvPr/>
          </p:nvCxnSpPr>
          <p:spPr>
            <a:xfrm>
              <a:off x="446690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23ECE5C4-36D9-41BB-9EA0-F2D628EB3744}"/>
                </a:ext>
              </a:extLst>
            </p:cNvPr>
            <p:cNvCxnSpPr>
              <a:cxnSpLocks/>
            </p:cNvCxnSpPr>
            <p:nvPr/>
          </p:nvCxnSpPr>
          <p:spPr>
            <a:xfrm flipV="1">
              <a:off x="455834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66" name="Group 2065">
            <a:extLst>
              <a:ext uri="{FF2B5EF4-FFF2-40B4-BE49-F238E27FC236}">
                <a16:creationId xmlns:a16="http://schemas.microsoft.com/office/drawing/2014/main" id="{4AC6AB4B-F9EC-4EDC-A866-8DEE6028564D}"/>
              </a:ext>
            </a:extLst>
          </p:cNvPr>
          <p:cNvGrpSpPr/>
          <p:nvPr/>
        </p:nvGrpSpPr>
        <p:grpSpPr>
          <a:xfrm>
            <a:off x="834274" y="2368264"/>
            <a:ext cx="1810019" cy="644746"/>
            <a:chOff x="655596" y="1949164"/>
            <a:chExt cx="2413359" cy="644746"/>
          </a:xfrm>
        </p:grpSpPr>
        <p:grpSp>
          <p:nvGrpSpPr>
            <p:cNvPr id="122" name="Group 121">
              <a:extLst>
                <a:ext uri="{FF2B5EF4-FFF2-40B4-BE49-F238E27FC236}">
                  <a16:creationId xmlns:a16="http://schemas.microsoft.com/office/drawing/2014/main" id="{208B12EC-EBAF-4DB3-A813-EAFAA42D78E7}"/>
                </a:ext>
              </a:extLst>
            </p:cNvPr>
            <p:cNvGrpSpPr/>
            <p:nvPr/>
          </p:nvGrpSpPr>
          <p:grpSpPr>
            <a:xfrm>
              <a:off x="1241174" y="1949164"/>
              <a:ext cx="1827781" cy="644746"/>
              <a:chOff x="3485516" y="3511868"/>
              <a:chExt cx="1827781" cy="644746"/>
            </a:xfrm>
          </p:grpSpPr>
          <p:sp>
            <p:nvSpPr>
              <p:cNvPr id="123" name="Rectangle: Rounded Corners 122">
                <a:extLst>
                  <a:ext uri="{FF2B5EF4-FFF2-40B4-BE49-F238E27FC236}">
                    <a16:creationId xmlns:a16="http://schemas.microsoft.com/office/drawing/2014/main" id="{079366C2-3FB1-42E7-B158-A7D102D1097B}"/>
                  </a:ext>
                </a:extLst>
              </p:cNvPr>
              <p:cNvSpPr/>
              <p:nvPr/>
            </p:nvSpPr>
            <p:spPr>
              <a:xfrm>
                <a:off x="3485516" y="3511868"/>
                <a:ext cx="1827781" cy="644746"/>
              </a:xfrm>
              <a:prstGeom prst="roundRect">
                <a:avLst>
                  <a:gd name="adj" fmla="val 1370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033572"/>
                    </a:solidFill>
                    <a:effectLst/>
                    <a:uLnTx/>
                    <a:uFillTx/>
                    <a:latin typeface="Apis"/>
                    <a:ea typeface="+mn-ea"/>
                    <a:cs typeface="+mn-cs"/>
                    <a:sym typeface="Wingdings" panose="05000000000000000000" pitchFamily="2" charset="2"/>
                  </a:rPr>
                  <a:t>Colon/biome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Abnormal microbiota;</a:t>
                </a:r>
                <a:b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br>
                <a:r>
                  <a:rPr kumimoji="0" lang="en-ZA" sz="800" b="0" i="0" u="none" strike="noStrike" kern="1200" cap="none" spc="0" normalizeH="0" baseline="0" noProof="0" dirty="0">
                    <a:ln>
                      <a:noFill/>
                    </a:ln>
                    <a:solidFill>
                      <a:srgbClr val="1D2235"/>
                    </a:solidFill>
                    <a:effectLst/>
                    <a:uLnTx/>
                    <a:uFillTx/>
                    <a:latin typeface="Apis"/>
                    <a:ea typeface="+mn-ea"/>
                    <a:cs typeface="+mn-cs"/>
                    <a:sym typeface="Wingdings" panose="05000000000000000000" pitchFamily="2" charset="2"/>
                  </a:rPr>
                  <a:t>possible decreased GLP-1 secretion</a:t>
                </a:r>
                <a:endParaRPr kumimoji="0" lang="en-ZA" sz="1050" b="0" i="0" u="none" strike="noStrike" kern="1200" cap="none" spc="0" normalizeH="0" baseline="0" noProof="0" dirty="0">
                  <a:ln>
                    <a:noFill/>
                  </a:ln>
                  <a:solidFill>
                    <a:srgbClr val="1D2235"/>
                  </a:solidFill>
                  <a:effectLst/>
                  <a:uLnTx/>
                  <a:uFillTx/>
                  <a:latin typeface="Apis"/>
                  <a:ea typeface="+mn-ea"/>
                  <a:cs typeface="+mn-cs"/>
                </a:endParaRPr>
              </a:p>
            </p:txBody>
          </p:sp>
          <p:sp>
            <p:nvSpPr>
              <p:cNvPr id="124" name="Oval 123">
                <a:extLst>
                  <a:ext uri="{FF2B5EF4-FFF2-40B4-BE49-F238E27FC236}">
                    <a16:creationId xmlns:a16="http://schemas.microsoft.com/office/drawing/2014/main" id="{3FBF3CB0-1763-42CE-946B-D7BDE54EE70A}"/>
                  </a:ext>
                </a:extLst>
              </p:cNvPr>
              <p:cNvSpPr/>
              <p:nvPr/>
            </p:nvSpPr>
            <p:spPr>
              <a:xfrm>
                <a:off x="3548595" y="3592513"/>
                <a:ext cx="195262" cy="19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8</a:t>
                </a:r>
              </a:p>
            </p:txBody>
          </p:sp>
        </p:grpSp>
        <p:sp>
          <p:nvSpPr>
            <p:cNvPr id="126" name="Oval 125">
              <a:extLst>
                <a:ext uri="{FF2B5EF4-FFF2-40B4-BE49-F238E27FC236}">
                  <a16:creationId xmlns:a16="http://schemas.microsoft.com/office/drawing/2014/main" id="{55818A8A-808B-486D-8041-6A262423D6C9}"/>
                </a:ext>
              </a:extLst>
            </p:cNvPr>
            <p:cNvSpPr/>
            <p:nvPr/>
          </p:nvSpPr>
          <p:spPr>
            <a:xfrm>
              <a:off x="655596" y="1949164"/>
              <a:ext cx="525780" cy="5257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grpSp>
      <p:sp>
        <p:nvSpPr>
          <p:cNvPr id="136" name="Rectangle: Rounded Corners 135">
            <a:extLst>
              <a:ext uri="{FF2B5EF4-FFF2-40B4-BE49-F238E27FC236}">
                <a16:creationId xmlns:a16="http://schemas.microsoft.com/office/drawing/2014/main" id="{08A4E65C-E5D2-4850-BF60-9E0E12CC891C}"/>
              </a:ext>
            </a:extLst>
          </p:cNvPr>
          <p:cNvSpPr/>
          <p:nvPr/>
        </p:nvSpPr>
        <p:spPr>
          <a:xfrm>
            <a:off x="1891623" y="4636594"/>
            <a:ext cx="694849" cy="446714"/>
          </a:xfrm>
          <a:prstGeom prst="roundRect">
            <a:avLst>
              <a:gd name="adj" fmla="val 26313"/>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 </a:t>
            </a:r>
            <a:r>
              <a:rPr kumimoji="0" lang="en-ZA" sz="1000" b="1" i="0" u="none" strike="noStrike" kern="1200" cap="none" spc="0" normalizeH="0" baseline="0" noProof="0" dirty="0">
                <a:ln>
                  <a:noFill/>
                </a:ln>
                <a:solidFill>
                  <a:srgbClr val="CF3617"/>
                </a:solidFill>
                <a:effectLst/>
                <a:uLnTx/>
                <a:uFillTx/>
                <a:latin typeface="Apis"/>
                <a:ea typeface="+mn-ea"/>
                <a:cs typeface="+mn-cs"/>
              </a:rPr>
              <a:t>Amylin</a:t>
            </a:r>
          </a:p>
        </p:txBody>
      </p:sp>
      <p:grpSp>
        <p:nvGrpSpPr>
          <p:cNvPr id="21" name="Group 20">
            <a:extLst>
              <a:ext uri="{FF2B5EF4-FFF2-40B4-BE49-F238E27FC236}">
                <a16:creationId xmlns:a16="http://schemas.microsoft.com/office/drawing/2014/main" id="{D02847BD-E97B-4F3B-A748-16BA8034EB54}"/>
              </a:ext>
            </a:extLst>
          </p:cNvPr>
          <p:cNvGrpSpPr/>
          <p:nvPr/>
        </p:nvGrpSpPr>
        <p:grpSpPr>
          <a:xfrm>
            <a:off x="834274" y="5229651"/>
            <a:ext cx="1878278" cy="548330"/>
            <a:chOff x="1112364" y="5229651"/>
            <a:chExt cx="2504371" cy="548330"/>
          </a:xfrm>
        </p:grpSpPr>
        <p:grpSp>
          <p:nvGrpSpPr>
            <p:cNvPr id="138" name="Group 137">
              <a:extLst>
                <a:ext uri="{FF2B5EF4-FFF2-40B4-BE49-F238E27FC236}">
                  <a16:creationId xmlns:a16="http://schemas.microsoft.com/office/drawing/2014/main" id="{58DC08CF-21F0-45EE-A8A0-64798DC6B894}"/>
                </a:ext>
              </a:extLst>
            </p:cNvPr>
            <p:cNvGrpSpPr/>
            <p:nvPr/>
          </p:nvGrpSpPr>
          <p:grpSpPr>
            <a:xfrm>
              <a:off x="1697942" y="5229651"/>
              <a:ext cx="1918793" cy="548330"/>
              <a:chOff x="3485516" y="3511868"/>
              <a:chExt cx="1918793" cy="548330"/>
            </a:xfrm>
          </p:grpSpPr>
          <p:sp>
            <p:nvSpPr>
              <p:cNvPr id="140" name="Rectangle: Rounded Corners 139">
                <a:extLst>
                  <a:ext uri="{FF2B5EF4-FFF2-40B4-BE49-F238E27FC236}">
                    <a16:creationId xmlns:a16="http://schemas.microsoft.com/office/drawing/2014/main" id="{C6F79FED-4226-4CA9-A61C-6698EF827742}"/>
                  </a:ext>
                </a:extLst>
              </p:cNvPr>
              <p:cNvSpPr/>
              <p:nvPr/>
            </p:nvSpPr>
            <p:spPr>
              <a:xfrm>
                <a:off x="3485516" y="3511868"/>
                <a:ext cx="1918793" cy="548330"/>
              </a:xfrm>
              <a:prstGeom prst="roundRect">
                <a:avLst>
                  <a:gd name="adj" fmla="val 1880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CF3617"/>
                    </a:solidFill>
                    <a:effectLst/>
                    <a:uLnTx/>
                    <a:uFillTx/>
                    <a:latin typeface="Apis"/>
                    <a:ea typeface="+mn-ea"/>
                    <a:cs typeface="+mn-cs"/>
                    <a:sym typeface="Wingdings" panose="05000000000000000000" pitchFamily="2" charset="2"/>
                  </a:rPr>
                  <a:t>Stomach/small intestine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800" b="0" i="0" u="none" strike="noStrike" kern="1200" cap="none" spc="0" normalizeH="0" baseline="0" noProof="0" dirty="0">
                    <a:ln>
                      <a:noFill/>
                    </a:ln>
                    <a:solidFill>
                      <a:srgbClr val="1D2235"/>
                    </a:solidFill>
                    <a:effectLst/>
                    <a:uLnTx/>
                    <a:uFillTx/>
                    <a:latin typeface="Calibri" panose="020F0502020204030204"/>
                    <a:ea typeface="+mn-ea"/>
                    <a:cs typeface="+mn-cs"/>
                    <a:sym typeface="Wingdings" panose="05000000000000000000" pitchFamily="2" charset="2"/>
                  </a:rPr>
                  <a:t>Increase rate of glucose absorption</a:t>
                </a:r>
                <a:endParaRPr kumimoji="0" lang="en-ZA" sz="1050" b="0" i="0" u="none" strike="noStrike" kern="1200" cap="none" spc="0" normalizeH="0" baseline="0" noProof="0" dirty="0">
                  <a:ln>
                    <a:noFill/>
                  </a:ln>
                  <a:solidFill>
                    <a:srgbClr val="1D2235"/>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BAD5AF5E-FBE6-4BFC-ACFF-65AD3779BF7A}"/>
                  </a:ext>
                </a:extLst>
              </p:cNvPr>
              <p:cNvSpPr/>
              <p:nvPr/>
            </p:nvSpPr>
            <p:spPr>
              <a:xfrm>
                <a:off x="3548595" y="3592513"/>
                <a:ext cx="195262" cy="195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10</a:t>
                </a:r>
              </a:p>
            </p:txBody>
          </p:sp>
        </p:grpSp>
        <p:grpSp>
          <p:nvGrpSpPr>
            <p:cNvPr id="2082" name="Group 2081">
              <a:extLst>
                <a:ext uri="{FF2B5EF4-FFF2-40B4-BE49-F238E27FC236}">
                  <a16:creationId xmlns:a16="http://schemas.microsoft.com/office/drawing/2014/main" id="{C1DCA1D5-E272-4450-B97C-7FE08FB3BFB9}"/>
                </a:ext>
              </a:extLst>
            </p:cNvPr>
            <p:cNvGrpSpPr/>
            <p:nvPr/>
          </p:nvGrpSpPr>
          <p:grpSpPr>
            <a:xfrm>
              <a:off x="1112364" y="5229651"/>
              <a:ext cx="525780" cy="525780"/>
              <a:chOff x="649376" y="5229651"/>
              <a:chExt cx="525780" cy="525780"/>
            </a:xfrm>
          </p:grpSpPr>
          <p:sp>
            <p:nvSpPr>
              <p:cNvPr id="139" name="Oval 138">
                <a:extLst>
                  <a:ext uri="{FF2B5EF4-FFF2-40B4-BE49-F238E27FC236}">
                    <a16:creationId xmlns:a16="http://schemas.microsoft.com/office/drawing/2014/main" id="{2B7CC25C-24D5-42F1-A2D5-1CB68C740A29}"/>
                  </a:ext>
                </a:extLst>
              </p:cNvPr>
              <p:cNvSpPr/>
              <p:nvPr/>
            </p:nvSpPr>
            <p:spPr>
              <a:xfrm>
                <a:off x="649376" y="5229651"/>
                <a:ext cx="525780" cy="5257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pic>
            <p:nvPicPr>
              <p:cNvPr id="2070" name="Graphic 2069">
                <a:extLst>
                  <a:ext uri="{FF2B5EF4-FFF2-40B4-BE49-F238E27FC236}">
                    <a16:creationId xmlns:a16="http://schemas.microsoft.com/office/drawing/2014/main" id="{1D730AB1-1791-40B6-A106-28BF7D58D78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9845" y="5312621"/>
                <a:ext cx="350284" cy="350284"/>
              </a:xfrm>
              <a:prstGeom prst="rect">
                <a:avLst/>
              </a:prstGeom>
            </p:spPr>
          </p:pic>
        </p:grpSp>
      </p:grpSp>
      <p:grpSp>
        <p:nvGrpSpPr>
          <p:cNvPr id="3" name="Group 2">
            <a:extLst>
              <a:ext uri="{FF2B5EF4-FFF2-40B4-BE49-F238E27FC236}">
                <a16:creationId xmlns:a16="http://schemas.microsoft.com/office/drawing/2014/main" id="{1868DD1C-2DFD-48E1-92D4-1277FD9F5BC2}"/>
              </a:ext>
            </a:extLst>
          </p:cNvPr>
          <p:cNvGrpSpPr/>
          <p:nvPr/>
        </p:nvGrpSpPr>
        <p:grpSpPr>
          <a:xfrm>
            <a:off x="834274" y="3145812"/>
            <a:ext cx="1810019" cy="548330"/>
            <a:chOff x="649376" y="3145812"/>
            <a:chExt cx="2413359" cy="548330"/>
          </a:xfrm>
        </p:grpSpPr>
        <p:grpSp>
          <p:nvGrpSpPr>
            <p:cNvPr id="129" name="Group 128">
              <a:extLst>
                <a:ext uri="{FF2B5EF4-FFF2-40B4-BE49-F238E27FC236}">
                  <a16:creationId xmlns:a16="http://schemas.microsoft.com/office/drawing/2014/main" id="{88D4C4AB-0496-431F-9EA0-F5523C498A32}"/>
                </a:ext>
              </a:extLst>
            </p:cNvPr>
            <p:cNvGrpSpPr/>
            <p:nvPr/>
          </p:nvGrpSpPr>
          <p:grpSpPr>
            <a:xfrm>
              <a:off x="649376" y="3145812"/>
              <a:ext cx="2413359" cy="548330"/>
              <a:chOff x="655596" y="1949164"/>
              <a:chExt cx="2413359" cy="548330"/>
            </a:xfrm>
          </p:grpSpPr>
          <p:grpSp>
            <p:nvGrpSpPr>
              <p:cNvPr id="130" name="Group 129">
                <a:extLst>
                  <a:ext uri="{FF2B5EF4-FFF2-40B4-BE49-F238E27FC236}">
                    <a16:creationId xmlns:a16="http://schemas.microsoft.com/office/drawing/2014/main" id="{B0260EF6-99BA-4055-AC58-72B188061207}"/>
                  </a:ext>
                </a:extLst>
              </p:cNvPr>
              <p:cNvGrpSpPr/>
              <p:nvPr/>
            </p:nvGrpSpPr>
            <p:grpSpPr>
              <a:xfrm>
                <a:off x="1241174" y="1949164"/>
                <a:ext cx="1827781" cy="548330"/>
                <a:chOff x="3485516" y="3511868"/>
                <a:chExt cx="1827781" cy="548330"/>
              </a:xfrm>
            </p:grpSpPr>
            <p:sp>
              <p:nvSpPr>
                <p:cNvPr id="132" name="Rectangle: Rounded Corners 131">
                  <a:extLst>
                    <a:ext uri="{FF2B5EF4-FFF2-40B4-BE49-F238E27FC236}">
                      <a16:creationId xmlns:a16="http://schemas.microsoft.com/office/drawing/2014/main" id="{9C7F6E44-F7E9-495E-B092-C5C0D0AA071A}"/>
                    </a:ext>
                  </a:extLst>
                </p:cNvPr>
                <p:cNvSpPr/>
                <p:nvPr/>
              </p:nvSpPr>
              <p:spPr>
                <a:xfrm>
                  <a:off x="3485516" y="3511868"/>
                  <a:ext cx="1827781" cy="548330"/>
                </a:xfrm>
                <a:prstGeom prst="roundRect">
                  <a:avLst>
                    <a:gd name="adj" fmla="val 18809"/>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72000" rIns="36000" bIns="36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srgbClr val="CF3617"/>
                      </a:solidFill>
                      <a:effectLst/>
                      <a:uLnTx/>
                      <a:uFillTx/>
                      <a:latin typeface="Apis"/>
                      <a:ea typeface="+mn-ea"/>
                      <a:cs typeface="+mn-cs"/>
                    </a:rPr>
                    <a:t>       </a:t>
                  </a:r>
                  <a:r>
                    <a:rPr kumimoji="0" lang="en-ZA" sz="1000" b="1" i="0" u="none" strike="noStrike" kern="1200" cap="none" spc="0" normalizeH="0" baseline="0" noProof="0" dirty="0">
                      <a:ln>
                        <a:noFill/>
                      </a:ln>
                      <a:solidFill>
                        <a:srgbClr val="033572"/>
                      </a:solidFill>
                      <a:effectLst/>
                      <a:uLnTx/>
                      <a:uFillTx/>
                      <a:latin typeface="Apis"/>
                      <a:ea typeface="+mn-ea"/>
                      <a:cs typeface="+mn-cs"/>
                      <a:sym typeface="Wingdings" panose="05000000000000000000" pitchFamily="2" charset="2"/>
                    </a:rPr>
                    <a:t>Immune dysregulation</a:t>
                  </a:r>
                  <a:br>
                    <a:rPr kumimoji="0" lang="en-ZA" sz="1000" b="1" i="0" u="none" strike="noStrike" kern="1200" cap="none" spc="0" normalizeH="0" baseline="0" noProof="0" dirty="0">
                      <a:ln>
                        <a:noFill/>
                      </a:ln>
                      <a:solidFill>
                        <a:srgbClr val="033572"/>
                      </a:solidFill>
                      <a:effectLst/>
                      <a:uLnTx/>
                      <a:uFillTx/>
                      <a:latin typeface="Apis"/>
                      <a:ea typeface="+mn-ea"/>
                      <a:cs typeface="+mn-cs"/>
                      <a:sym typeface="Wingdings" panose="05000000000000000000" pitchFamily="2" charset="2"/>
                    </a:rPr>
                  </a:br>
                  <a:r>
                    <a:rPr kumimoji="0" lang="en-ZA" sz="1000" b="1" i="0" u="none" strike="noStrike" kern="1200" cap="none" spc="0" normalizeH="0" baseline="0" noProof="0" dirty="0">
                      <a:ln>
                        <a:noFill/>
                      </a:ln>
                      <a:solidFill>
                        <a:srgbClr val="033572"/>
                      </a:solidFill>
                      <a:effectLst/>
                      <a:uLnTx/>
                      <a:uFillTx/>
                      <a:latin typeface="Apis"/>
                      <a:ea typeface="+mn-ea"/>
                      <a:cs typeface="+mn-cs"/>
                      <a:sym typeface="Wingdings" panose="05000000000000000000" pitchFamily="2" charset="2"/>
                    </a:rPr>
                    <a:t>       /inflammation</a:t>
                  </a:r>
                </a:p>
              </p:txBody>
            </p:sp>
            <p:sp>
              <p:nvSpPr>
                <p:cNvPr id="133" name="Oval 132">
                  <a:extLst>
                    <a:ext uri="{FF2B5EF4-FFF2-40B4-BE49-F238E27FC236}">
                      <a16:creationId xmlns:a16="http://schemas.microsoft.com/office/drawing/2014/main" id="{4BB805A4-4050-4A06-A88E-376FE46A4FC8}"/>
                    </a:ext>
                  </a:extLst>
                </p:cNvPr>
                <p:cNvSpPr/>
                <p:nvPr/>
              </p:nvSpPr>
              <p:spPr>
                <a:xfrm>
                  <a:off x="3548595" y="3685821"/>
                  <a:ext cx="195262" cy="19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9</a:t>
                  </a:r>
                </a:p>
              </p:txBody>
            </p:sp>
          </p:grpSp>
          <p:sp>
            <p:nvSpPr>
              <p:cNvPr id="131" name="Oval 130">
                <a:extLst>
                  <a:ext uri="{FF2B5EF4-FFF2-40B4-BE49-F238E27FC236}">
                    <a16:creationId xmlns:a16="http://schemas.microsoft.com/office/drawing/2014/main" id="{69C166C7-80A4-4E96-B516-AC5FB2ABED81}"/>
                  </a:ext>
                </a:extLst>
              </p:cNvPr>
              <p:cNvSpPr/>
              <p:nvPr/>
            </p:nvSpPr>
            <p:spPr>
              <a:xfrm>
                <a:off x="655596" y="1949164"/>
                <a:ext cx="525780" cy="5257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400" b="0" i="0" u="none" strike="noStrike" kern="1200" cap="none" spc="0" normalizeH="0" baseline="0" noProof="0">
                  <a:ln>
                    <a:noFill/>
                  </a:ln>
                  <a:solidFill>
                    <a:prstClr val="white"/>
                  </a:solidFill>
                  <a:effectLst/>
                  <a:uLnTx/>
                  <a:uFillTx/>
                  <a:latin typeface="Apis"/>
                  <a:ea typeface="+mn-ea"/>
                  <a:cs typeface="+mn-cs"/>
                </a:endParaRPr>
              </a:p>
            </p:txBody>
          </p:sp>
        </p:grpSp>
        <p:pic>
          <p:nvPicPr>
            <p:cNvPr id="2072" name="Graphic 2071">
              <a:extLst>
                <a:ext uri="{FF2B5EF4-FFF2-40B4-BE49-F238E27FC236}">
                  <a16:creationId xmlns:a16="http://schemas.microsoft.com/office/drawing/2014/main" id="{F9F58630-7ED4-473D-BDBE-C3B4350A833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4545" y="3203895"/>
              <a:ext cx="416210" cy="416210"/>
            </a:xfrm>
            <a:prstGeom prst="rect">
              <a:avLst/>
            </a:prstGeom>
          </p:spPr>
        </p:pic>
      </p:grpSp>
      <p:pic>
        <p:nvPicPr>
          <p:cNvPr id="2074" name="Graphic 2073">
            <a:extLst>
              <a:ext uri="{FF2B5EF4-FFF2-40B4-BE49-F238E27FC236}">
                <a16:creationId xmlns:a16="http://schemas.microsoft.com/office/drawing/2014/main" id="{1D47147C-63E1-490A-B5AF-BF103BB98AB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72087" y="2438790"/>
            <a:ext cx="297705" cy="396940"/>
          </a:xfrm>
          <a:prstGeom prst="rect">
            <a:avLst/>
          </a:prstGeom>
        </p:spPr>
      </p:pic>
      <p:grpSp>
        <p:nvGrpSpPr>
          <p:cNvPr id="148" name="Group 147">
            <a:extLst>
              <a:ext uri="{FF2B5EF4-FFF2-40B4-BE49-F238E27FC236}">
                <a16:creationId xmlns:a16="http://schemas.microsoft.com/office/drawing/2014/main" id="{16433C18-0892-4CEA-BE3C-3D6272CF69D9}"/>
              </a:ext>
            </a:extLst>
          </p:cNvPr>
          <p:cNvGrpSpPr/>
          <p:nvPr/>
        </p:nvGrpSpPr>
        <p:grpSpPr>
          <a:xfrm rot="16200000">
            <a:off x="2738934" y="2483930"/>
            <a:ext cx="91441" cy="172593"/>
            <a:chOff x="4466907" y="5053584"/>
            <a:chExt cx="91441" cy="230124"/>
          </a:xfrm>
        </p:grpSpPr>
        <p:cxnSp>
          <p:nvCxnSpPr>
            <p:cNvPr id="149" name="Straight Arrow Connector 148">
              <a:extLst>
                <a:ext uri="{FF2B5EF4-FFF2-40B4-BE49-F238E27FC236}">
                  <a16:creationId xmlns:a16="http://schemas.microsoft.com/office/drawing/2014/main" id="{0A216DCC-6F12-4F37-94BF-2ADAB86C10C0}"/>
                </a:ext>
              </a:extLst>
            </p:cNvPr>
            <p:cNvCxnSpPr>
              <a:cxnSpLocks/>
            </p:cNvCxnSpPr>
            <p:nvPr/>
          </p:nvCxnSpPr>
          <p:spPr>
            <a:xfrm>
              <a:off x="446690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000F367-24CC-4043-8783-18E55017D983}"/>
                </a:ext>
              </a:extLst>
            </p:cNvPr>
            <p:cNvCxnSpPr>
              <a:cxnSpLocks/>
            </p:cNvCxnSpPr>
            <p:nvPr/>
          </p:nvCxnSpPr>
          <p:spPr>
            <a:xfrm flipV="1">
              <a:off x="455834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6F32629B-F6D7-48DF-8FE1-589A3AEB5F2B}"/>
              </a:ext>
            </a:extLst>
          </p:cNvPr>
          <p:cNvGrpSpPr/>
          <p:nvPr/>
        </p:nvGrpSpPr>
        <p:grpSpPr>
          <a:xfrm rot="16200000">
            <a:off x="2738935" y="3323685"/>
            <a:ext cx="91441" cy="172593"/>
            <a:chOff x="4466907" y="5053584"/>
            <a:chExt cx="91441" cy="230124"/>
          </a:xfrm>
        </p:grpSpPr>
        <p:cxnSp>
          <p:nvCxnSpPr>
            <p:cNvPr id="152" name="Straight Arrow Connector 151">
              <a:extLst>
                <a:ext uri="{FF2B5EF4-FFF2-40B4-BE49-F238E27FC236}">
                  <a16:creationId xmlns:a16="http://schemas.microsoft.com/office/drawing/2014/main" id="{287DF371-8F5F-459C-8153-E36092B8521B}"/>
                </a:ext>
              </a:extLst>
            </p:cNvPr>
            <p:cNvCxnSpPr>
              <a:cxnSpLocks/>
            </p:cNvCxnSpPr>
            <p:nvPr/>
          </p:nvCxnSpPr>
          <p:spPr>
            <a:xfrm>
              <a:off x="446690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B99FE5C-9DC9-47CF-ACF4-88795635DA33}"/>
                </a:ext>
              </a:extLst>
            </p:cNvPr>
            <p:cNvCxnSpPr>
              <a:cxnSpLocks/>
            </p:cNvCxnSpPr>
            <p:nvPr/>
          </p:nvCxnSpPr>
          <p:spPr>
            <a:xfrm flipV="1">
              <a:off x="4558347" y="5053584"/>
              <a:ext cx="1" cy="23012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4" name="Straight Arrow Connector 153">
            <a:extLst>
              <a:ext uri="{FF2B5EF4-FFF2-40B4-BE49-F238E27FC236}">
                <a16:creationId xmlns:a16="http://schemas.microsoft.com/office/drawing/2014/main" id="{F1941218-D34A-4B63-91F5-8929E6086CE1}"/>
              </a:ext>
            </a:extLst>
          </p:cNvPr>
          <p:cNvCxnSpPr>
            <a:cxnSpLocks/>
          </p:cNvCxnSpPr>
          <p:nvPr/>
        </p:nvCxnSpPr>
        <p:spPr>
          <a:xfrm flipH="1">
            <a:off x="2334662" y="3647493"/>
            <a:ext cx="594827" cy="989045"/>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D21CA564-E66A-4B28-9596-0F532CD22682}"/>
              </a:ext>
            </a:extLst>
          </p:cNvPr>
          <p:cNvCxnSpPr>
            <a:cxnSpLocks/>
          </p:cNvCxnSpPr>
          <p:nvPr/>
        </p:nvCxnSpPr>
        <p:spPr>
          <a:xfrm>
            <a:off x="2210122" y="5019869"/>
            <a:ext cx="1" cy="180000"/>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65B52EC1-8838-4FF3-83F9-5DC88C95AC2B}"/>
              </a:ext>
            </a:extLst>
          </p:cNvPr>
          <p:cNvCxnSpPr>
            <a:cxnSpLocks/>
          </p:cNvCxnSpPr>
          <p:nvPr/>
        </p:nvCxnSpPr>
        <p:spPr>
          <a:xfrm>
            <a:off x="2621577" y="4916455"/>
            <a:ext cx="293915" cy="20527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15A3E36F-9135-436B-B47F-4D0AB25827ED}"/>
              </a:ext>
            </a:extLst>
          </p:cNvPr>
          <p:cNvCxnSpPr>
            <a:cxnSpLocks/>
          </p:cNvCxnSpPr>
          <p:nvPr/>
        </p:nvCxnSpPr>
        <p:spPr>
          <a:xfrm flipV="1">
            <a:off x="2754539" y="5308342"/>
            <a:ext cx="160953" cy="122074"/>
          </a:xfrm>
          <a:prstGeom prst="straightConnector1">
            <a:avLst/>
          </a:prstGeom>
          <a:ln w="127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81" name="TextBox 2080">
            <a:extLst>
              <a:ext uri="{FF2B5EF4-FFF2-40B4-BE49-F238E27FC236}">
                <a16:creationId xmlns:a16="http://schemas.microsoft.com/office/drawing/2014/main" id="{04436FE5-031F-4769-89C9-E1FF96F4B077}"/>
              </a:ext>
            </a:extLst>
          </p:cNvPr>
          <p:cNvSpPr txBox="1"/>
          <p:nvPr/>
        </p:nvSpPr>
        <p:spPr>
          <a:xfrm>
            <a:off x="652041" y="1474839"/>
            <a:ext cx="6162368" cy="456981"/>
          </a:xfrm>
          <a:prstGeom prst="round2SameRect">
            <a:avLst>
              <a:gd name="adj1" fmla="val 36031"/>
              <a:gd name="adj2" fmla="val 0"/>
            </a:avLst>
          </a:prstGeom>
          <a:solidFill>
            <a:schemeClr val="accent5"/>
          </a:solidFill>
        </p:spPr>
        <p:txBody>
          <a:bodyPr wrap="square" tIns="36000" bIns="108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000" b="1" i="0" u="none" strike="noStrike" kern="1200" cap="none" spc="0" normalizeH="0" baseline="0" noProof="0" dirty="0">
                <a:ln>
                  <a:noFill/>
                </a:ln>
                <a:solidFill>
                  <a:prstClr val="white"/>
                </a:solidFill>
                <a:effectLst/>
                <a:uLnTx/>
                <a:uFillTx/>
                <a:latin typeface="Apis"/>
                <a:ea typeface="+mn-ea"/>
                <a:cs typeface="+mn-cs"/>
              </a:rPr>
              <a:t>β-</a:t>
            </a:r>
            <a:r>
              <a:rPr kumimoji="0" lang="en-ZA" sz="1000" b="1" i="0" u="none" strike="noStrike" kern="1200" cap="none" spc="0" normalizeH="0" baseline="0" noProof="0" dirty="0">
                <a:ln>
                  <a:noFill/>
                </a:ln>
                <a:solidFill>
                  <a:prstClr val="white"/>
                </a:solidFill>
                <a:effectLst/>
                <a:uLnTx/>
                <a:uFillTx/>
                <a:latin typeface="Apis"/>
                <a:ea typeface="+mn-ea"/>
                <a:cs typeface="+mn-cs"/>
              </a:rPr>
              <a:t>cell-Cell-Centric Construct: Egregious Eleven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white"/>
                </a:solidFill>
                <a:effectLst/>
                <a:uLnTx/>
                <a:uFillTx/>
                <a:latin typeface="Apis"/>
                <a:ea typeface="+mn-ea"/>
                <a:cs typeface="+mn-cs"/>
              </a:rPr>
              <a:t>The </a:t>
            </a:r>
            <a:r>
              <a:rPr kumimoji="0" lang="el-GR" sz="1000" b="1" i="0" u="none" strike="noStrike" kern="1200" cap="none" spc="0" normalizeH="0" baseline="0" noProof="0" dirty="0">
                <a:ln>
                  <a:noFill/>
                </a:ln>
                <a:solidFill>
                  <a:prstClr val="white"/>
                </a:solidFill>
                <a:effectLst/>
                <a:uLnTx/>
                <a:uFillTx/>
                <a:latin typeface="Apis"/>
                <a:ea typeface="+mn-ea"/>
                <a:cs typeface="+mn-cs"/>
              </a:rPr>
              <a:t>β-</a:t>
            </a:r>
            <a:r>
              <a:rPr kumimoji="0" lang="en-ZA" sz="1000" b="1" i="0" u="none" strike="noStrike" kern="1200" cap="none" spc="0" normalizeH="0" baseline="0" noProof="0" dirty="0">
                <a:ln>
                  <a:noFill/>
                </a:ln>
                <a:solidFill>
                  <a:prstClr val="white"/>
                </a:solidFill>
                <a:effectLst/>
                <a:uLnTx/>
                <a:uFillTx/>
                <a:latin typeface="Apis"/>
                <a:ea typeface="+mn-ea"/>
                <a:cs typeface="+mn-cs"/>
              </a:rPr>
              <a:t>cell  is the FINAL COMMON DENOMINATOR of </a:t>
            </a:r>
            <a:r>
              <a:rPr kumimoji="0" lang="el-GR" sz="1000" b="1" i="0" u="none" strike="noStrike" kern="1200" cap="none" spc="0" normalizeH="0" baseline="0" noProof="0" dirty="0">
                <a:ln>
                  <a:noFill/>
                </a:ln>
                <a:solidFill>
                  <a:prstClr val="white"/>
                </a:solidFill>
                <a:effectLst/>
                <a:uLnTx/>
                <a:uFillTx/>
                <a:latin typeface="Apis"/>
                <a:ea typeface="+mn-ea"/>
                <a:cs typeface="+mn-cs"/>
              </a:rPr>
              <a:t>β-</a:t>
            </a:r>
            <a:r>
              <a:rPr kumimoji="0" lang="en-ZA" sz="1000" b="1" i="0" u="none" strike="noStrike" kern="1200" cap="none" spc="0" normalizeH="0" baseline="0" noProof="0" dirty="0">
                <a:ln>
                  <a:noFill/>
                </a:ln>
                <a:solidFill>
                  <a:prstClr val="white"/>
                </a:solidFill>
                <a:effectLst/>
                <a:uLnTx/>
                <a:uFillTx/>
                <a:latin typeface="Apis"/>
                <a:ea typeface="+mn-ea"/>
                <a:cs typeface="+mn-cs"/>
              </a:rPr>
              <a:t>cell Damage</a:t>
            </a:r>
          </a:p>
        </p:txBody>
      </p:sp>
      <p:sp>
        <p:nvSpPr>
          <p:cNvPr id="20" name="Slide Number Placeholder 19">
            <a:extLst>
              <a:ext uri="{FF2B5EF4-FFF2-40B4-BE49-F238E27FC236}">
                <a16:creationId xmlns:a16="http://schemas.microsoft.com/office/drawing/2014/main" id="{BD9E7ABC-7791-4B7B-8739-C1BF846FDC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7EED6-444E-4E1F-A7F5-01EFF826E4AB}" type="slidenum">
              <a:rPr kumimoji="0" lang="en-ZA" sz="900" b="0" i="0" u="none" strike="noStrike" kern="1200" cap="none" spc="0" normalizeH="0" baseline="0" noProof="0" smtClean="0">
                <a:ln>
                  <a:noFill/>
                </a:ln>
                <a:solidFill>
                  <a:prstClr val="white"/>
                </a:solidFill>
                <a:effectLst/>
                <a:uLnTx/>
                <a:uFillTx/>
                <a:latin typeface="Api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900" b="0" i="0" u="none" strike="noStrike" kern="1200" cap="none" spc="0" normalizeH="0" baseline="0" noProof="0">
              <a:ln>
                <a:noFill/>
              </a:ln>
              <a:solidFill>
                <a:prstClr val="white"/>
              </a:solidFill>
              <a:effectLst/>
              <a:uLnTx/>
              <a:uFillTx/>
              <a:latin typeface="Apis"/>
              <a:ea typeface="+mn-ea"/>
              <a:cs typeface="+mn-cs"/>
            </a:endParaRPr>
          </a:p>
        </p:txBody>
      </p:sp>
    </p:spTree>
    <p:extLst>
      <p:ext uri="{BB962C8B-B14F-4D97-AF65-F5344CB8AC3E}">
        <p14:creationId xmlns:p14="http://schemas.microsoft.com/office/powerpoint/2010/main" val="1212710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up)">
                                      <p:cBhvr>
                                        <p:cTn id="29" dur="500"/>
                                        <p:tgtEl>
                                          <p:spTgt spid="53"/>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500"/>
                                        <p:tgtEl>
                                          <p:spTgt spid="56"/>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2053"/>
                                        </p:tgtEl>
                                        <p:attrNameLst>
                                          <p:attrName>style.visibility</p:attrName>
                                        </p:attrNameLst>
                                      </p:cBhvr>
                                      <p:to>
                                        <p:strVal val="visible"/>
                                      </p:to>
                                    </p:set>
                                    <p:animEffect transition="in" filter="fade">
                                      <p:cBhvr>
                                        <p:cTn id="47" dur="500"/>
                                        <p:tgtEl>
                                          <p:spTgt spid="205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barn(inVertical)">
                                      <p:cBhvr>
                                        <p:cTn id="52" dur="500"/>
                                        <p:tgtEl>
                                          <p:spTgt spid="119"/>
                                        </p:tgtEl>
                                      </p:cBhvr>
                                    </p:animEffect>
                                  </p:childTnLst>
                                </p:cTn>
                              </p:par>
                            </p:childTnLst>
                          </p:cTn>
                        </p:par>
                        <p:par>
                          <p:cTn id="53" fill="hold">
                            <p:stCondLst>
                              <p:cond delay="500"/>
                            </p:stCondLst>
                            <p:childTnLst>
                              <p:par>
                                <p:cTn id="54" presetID="22" presetClass="entr" presetSubtype="1" fill="hold" nodeType="afterEffect">
                                  <p:stCondLst>
                                    <p:cond delay="0"/>
                                  </p:stCondLst>
                                  <p:childTnLst>
                                    <p:set>
                                      <p:cBhvr>
                                        <p:cTn id="55" dur="1" fill="hold">
                                          <p:stCondLst>
                                            <p:cond delay="0"/>
                                          </p:stCondLst>
                                        </p:cTn>
                                        <p:tgtEl>
                                          <p:spTgt spid="2065"/>
                                        </p:tgtEl>
                                        <p:attrNameLst>
                                          <p:attrName>style.visibility</p:attrName>
                                        </p:attrNameLst>
                                      </p:cBhvr>
                                      <p:to>
                                        <p:strVal val="visible"/>
                                      </p:to>
                                    </p:set>
                                    <p:animEffect transition="in" filter="wipe(up)">
                                      <p:cBhvr>
                                        <p:cTn id="56" dur="500"/>
                                        <p:tgtEl>
                                          <p:spTgt spid="206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barn(outHorizontal)">
                                      <p:cBhvr>
                                        <p:cTn id="61" dur="500"/>
                                        <p:tgtEl>
                                          <p:spTgt spid="116"/>
                                        </p:tgtEl>
                                      </p:cBhvr>
                                    </p:animEffect>
                                  </p:childTnLst>
                                </p:cTn>
                              </p:par>
                              <p:par>
                                <p:cTn id="62" presetID="16" presetClass="entr" presetSubtype="37"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barn(outVertical)">
                                      <p:cBhvr>
                                        <p:cTn id="64" dur="500"/>
                                        <p:tgtEl>
                                          <p:spTgt spid="87"/>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148"/>
                                        </p:tgtEl>
                                        <p:attrNameLst>
                                          <p:attrName>style.visibility</p:attrName>
                                        </p:attrNameLst>
                                      </p:cBhvr>
                                      <p:to>
                                        <p:strVal val="visible"/>
                                      </p:to>
                                    </p:set>
                                    <p:animEffect transition="in" filter="barn(outVertical)">
                                      <p:cBhvr>
                                        <p:cTn id="73" dur="500"/>
                                        <p:tgtEl>
                                          <p:spTgt spid="148"/>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2066"/>
                                        </p:tgtEl>
                                        <p:attrNameLst>
                                          <p:attrName>style.visibility</p:attrName>
                                        </p:attrNameLst>
                                      </p:cBhvr>
                                      <p:to>
                                        <p:strVal val="visible"/>
                                      </p:to>
                                    </p:set>
                                    <p:animEffect transition="in" filter="fade">
                                      <p:cBhvr>
                                        <p:cTn id="77" dur="500"/>
                                        <p:tgtEl>
                                          <p:spTgt spid="2066"/>
                                        </p:tgtEl>
                                      </p:cBhvr>
                                    </p:animEffect>
                                  </p:childTnLst>
                                </p:cTn>
                              </p:par>
                              <p:par>
                                <p:cTn id="78" presetID="10" presetClass="entr" presetSubtype="0" fill="hold" nodeType="withEffect">
                                  <p:stCondLst>
                                    <p:cond delay="0"/>
                                  </p:stCondLst>
                                  <p:childTnLst>
                                    <p:set>
                                      <p:cBhvr>
                                        <p:cTn id="79" dur="1" fill="hold">
                                          <p:stCondLst>
                                            <p:cond delay="0"/>
                                          </p:stCondLst>
                                        </p:cTn>
                                        <p:tgtEl>
                                          <p:spTgt spid="2074"/>
                                        </p:tgtEl>
                                        <p:attrNameLst>
                                          <p:attrName>style.visibility</p:attrName>
                                        </p:attrNameLst>
                                      </p:cBhvr>
                                      <p:to>
                                        <p:strVal val="visible"/>
                                      </p:to>
                                    </p:set>
                                    <p:animEffect transition="in" filter="fade">
                                      <p:cBhvr>
                                        <p:cTn id="80" dur="500"/>
                                        <p:tgtEl>
                                          <p:spTgt spid="2074"/>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nodeType="click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barn(outVertical)">
                                      <p:cBhvr>
                                        <p:cTn id="85" dur="500"/>
                                        <p:tgtEl>
                                          <p:spTgt spid="151"/>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154"/>
                                        </p:tgtEl>
                                        <p:attrNameLst>
                                          <p:attrName>style.visibility</p:attrName>
                                        </p:attrNameLst>
                                      </p:cBhvr>
                                      <p:to>
                                        <p:strVal val="visible"/>
                                      </p:to>
                                    </p:set>
                                    <p:animEffect transition="in" filter="wipe(up)">
                                      <p:cBhvr>
                                        <p:cTn id="94" dur="500"/>
                                        <p:tgtEl>
                                          <p:spTgt spid="154"/>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136"/>
                                        </p:tgtEl>
                                        <p:attrNameLst>
                                          <p:attrName>style.visibility</p:attrName>
                                        </p:attrNameLst>
                                      </p:cBhvr>
                                      <p:to>
                                        <p:strVal val="visible"/>
                                      </p:to>
                                    </p:set>
                                    <p:animEffect transition="in" filter="fade">
                                      <p:cBhvr>
                                        <p:cTn id="98" dur="500"/>
                                        <p:tgtEl>
                                          <p:spTgt spid="136"/>
                                        </p:tgtEl>
                                      </p:cBhvr>
                                    </p:animEffect>
                                  </p:childTnLst>
                                </p:cTn>
                              </p:par>
                            </p:childTnLst>
                          </p:cTn>
                        </p:par>
                        <p:par>
                          <p:cTn id="99" fill="hold">
                            <p:stCondLst>
                              <p:cond delay="1000"/>
                            </p:stCondLst>
                            <p:childTnLst>
                              <p:par>
                                <p:cTn id="100" presetID="22" presetClass="entr" presetSubtype="1" fill="hold" nodeType="afterEffect">
                                  <p:stCondLst>
                                    <p:cond delay="0"/>
                                  </p:stCondLst>
                                  <p:childTnLst>
                                    <p:set>
                                      <p:cBhvr>
                                        <p:cTn id="101" dur="1" fill="hold">
                                          <p:stCondLst>
                                            <p:cond delay="0"/>
                                          </p:stCondLst>
                                        </p:cTn>
                                        <p:tgtEl>
                                          <p:spTgt spid="157"/>
                                        </p:tgtEl>
                                        <p:attrNameLst>
                                          <p:attrName>style.visibility</p:attrName>
                                        </p:attrNameLst>
                                      </p:cBhvr>
                                      <p:to>
                                        <p:strVal val="visible"/>
                                      </p:to>
                                    </p:set>
                                    <p:animEffect transition="in" filter="wipe(up)">
                                      <p:cBhvr>
                                        <p:cTn id="102" dur="500"/>
                                        <p:tgtEl>
                                          <p:spTgt spid="157"/>
                                        </p:tgtEl>
                                      </p:cBhvr>
                                    </p:animEffect>
                                  </p:childTnLst>
                                </p:cTn>
                              </p:par>
                              <p:par>
                                <p:cTn id="103" presetID="22" presetClass="entr" presetSubtype="1" fill="hold" nodeType="withEffect">
                                  <p:stCondLst>
                                    <p:cond delay="0"/>
                                  </p:stCondLst>
                                  <p:childTnLst>
                                    <p:set>
                                      <p:cBhvr>
                                        <p:cTn id="104" dur="1" fill="hold">
                                          <p:stCondLst>
                                            <p:cond delay="0"/>
                                          </p:stCondLst>
                                        </p:cTn>
                                        <p:tgtEl>
                                          <p:spTgt spid="158"/>
                                        </p:tgtEl>
                                        <p:attrNameLst>
                                          <p:attrName>style.visibility</p:attrName>
                                        </p:attrNameLst>
                                      </p:cBhvr>
                                      <p:to>
                                        <p:strVal val="visible"/>
                                      </p:to>
                                    </p:set>
                                    <p:animEffect transition="in" filter="wipe(up)">
                                      <p:cBhvr>
                                        <p:cTn id="105" dur="500"/>
                                        <p:tgtEl>
                                          <p:spTgt spid="158"/>
                                        </p:tgtEl>
                                      </p:cBhvr>
                                    </p:animEffect>
                                  </p:childTnLst>
                                </p:cTn>
                              </p:par>
                            </p:childTnLst>
                          </p:cTn>
                        </p:par>
                        <p:par>
                          <p:cTn id="106" fill="hold">
                            <p:stCondLst>
                              <p:cond delay="1500"/>
                            </p:stCondLst>
                            <p:childTnLst>
                              <p:par>
                                <p:cTn id="107" presetID="10" presetClass="entr" presetSubtype="0" fill="hold"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500"/>
                                        <p:tgtEl>
                                          <p:spTgt spid="21"/>
                                        </p:tgtEl>
                                      </p:cBhvr>
                                    </p:animEffect>
                                  </p:childTnLst>
                                </p:cTn>
                              </p:par>
                            </p:childTnLst>
                          </p:cTn>
                        </p:par>
                        <p:par>
                          <p:cTn id="110" fill="hold">
                            <p:stCondLst>
                              <p:cond delay="2000"/>
                            </p:stCondLst>
                            <p:childTnLst>
                              <p:par>
                                <p:cTn id="111" presetID="22" presetClass="entr" presetSubtype="4" fill="hold" nodeType="afterEffect">
                                  <p:stCondLst>
                                    <p:cond delay="0"/>
                                  </p:stCondLst>
                                  <p:childTnLst>
                                    <p:set>
                                      <p:cBhvr>
                                        <p:cTn id="112" dur="1" fill="hold">
                                          <p:stCondLst>
                                            <p:cond delay="0"/>
                                          </p:stCondLst>
                                        </p:cTn>
                                        <p:tgtEl>
                                          <p:spTgt spid="161"/>
                                        </p:tgtEl>
                                        <p:attrNameLst>
                                          <p:attrName>style.visibility</p:attrName>
                                        </p:attrNameLst>
                                      </p:cBhvr>
                                      <p:to>
                                        <p:strVal val="visible"/>
                                      </p:to>
                                    </p:set>
                                    <p:animEffect transition="in" filter="wipe(down)">
                                      <p:cBhvr>
                                        <p:cTn id="113" dur="500"/>
                                        <p:tgtEl>
                                          <p:spTgt spid="161"/>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42" fill="hold" nodeType="clickEffect">
                                  <p:stCondLst>
                                    <p:cond delay="0"/>
                                  </p:stCondLst>
                                  <p:childTnLst>
                                    <p:set>
                                      <p:cBhvr>
                                        <p:cTn id="117" dur="1" fill="hold">
                                          <p:stCondLst>
                                            <p:cond delay="0"/>
                                          </p:stCondLst>
                                        </p:cTn>
                                        <p:tgtEl>
                                          <p:spTgt spid="2058"/>
                                        </p:tgtEl>
                                        <p:attrNameLst>
                                          <p:attrName>style.visibility</p:attrName>
                                        </p:attrNameLst>
                                      </p:cBhvr>
                                      <p:to>
                                        <p:strVal val="visible"/>
                                      </p:to>
                                    </p:set>
                                    <p:animEffect transition="in" filter="barn(outHorizontal)">
                                      <p:cBhvr>
                                        <p:cTn id="118" dur="500"/>
                                        <p:tgtEl>
                                          <p:spTgt spid="205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055"/>
                                        </p:tgtEl>
                                        <p:attrNameLst>
                                          <p:attrName>style.visibility</p:attrName>
                                        </p:attrNameLst>
                                      </p:cBhvr>
                                      <p:to>
                                        <p:strVal val="visible"/>
                                      </p:to>
                                    </p:set>
                                    <p:animEffect transition="in" filter="fade">
                                      <p:cBhvr>
                                        <p:cTn id="121" dur="500"/>
                                        <p:tgtEl>
                                          <p:spTgt spid="2055"/>
                                        </p:tgtEl>
                                      </p:cBhvr>
                                    </p:animEffec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055" grpId="0"/>
      <p:bldP spid="1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l-GR" cap="none" dirty="0"/>
              <a:t>β</a:t>
            </a:r>
            <a:r>
              <a:rPr lang="en-GB" dirty="0"/>
              <a:t>-CELL CENTRIC MODEL PROPOSES </a:t>
            </a:r>
            <a:br>
              <a:rPr lang="en-GB" dirty="0"/>
            </a:br>
            <a:r>
              <a:rPr lang="en-GB" dirty="0"/>
              <a:t>OPTIMISED INDIVIDUAL CARE</a:t>
            </a:r>
            <a:endParaRPr lang="en-ZA" dirty="0"/>
          </a:p>
        </p:txBody>
      </p:sp>
      <p:sp>
        <p:nvSpPr>
          <p:cNvPr id="7" name="TextBox 6"/>
          <p:cNvSpPr txBox="1"/>
          <p:nvPr/>
        </p:nvSpPr>
        <p:spPr>
          <a:xfrm>
            <a:off x="321198" y="2813434"/>
            <a:ext cx="2733269" cy="576000"/>
          </a:xfrm>
          <a:prstGeom prst="roundRect">
            <a:avLst/>
          </a:prstGeom>
          <a:solidFill>
            <a:schemeClr val="accent1"/>
          </a:solidFill>
        </p:spPr>
        <p:txBody>
          <a:bodyPr wrap="square" lIns="72000" tIns="72000" rIns="7200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pis"/>
                <a:ea typeface="+mn-ea"/>
                <a:cs typeface="+mn-cs"/>
              </a:rPr>
              <a:t>Diagnostic tests and monitoring</a:t>
            </a:r>
            <a:endParaRPr kumimoji="0" lang="en-ZA" sz="1200" b="1" i="0" u="none" strike="noStrike" kern="1200" cap="none" spc="0" normalizeH="0" baseline="0" noProof="0" dirty="0">
              <a:ln>
                <a:noFill/>
              </a:ln>
              <a:solidFill>
                <a:prstClr val="white"/>
              </a:solidFill>
              <a:effectLst/>
              <a:uLnTx/>
              <a:uFillTx/>
              <a:latin typeface="Apis"/>
              <a:ea typeface="+mn-ea"/>
              <a:cs typeface="+mn-cs"/>
            </a:endParaRPr>
          </a:p>
        </p:txBody>
      </p:sp>
      <p:grpSp>
        <p:nvGrpSpPr>
          <p:cNvPr id="21" name="Group 20">
            <a:extLst>
              <a:ext uri="{FF2B5EF4-FFF2-40B4-BE49-F238E27FC236}">
                <a16:creationId xmlns:a16="http://schemas.microsoft.com/office/drawing/2014/main" id="{A71F2469-9414-4163-B746-A8A45D225486}"/>
              </a:ext>
            </a:extLst>
          </p:cNvPr>
          <p:cNvGrpSpPr/>
          <p:nvPr/>
        </p:nvGrpSpPr>
        <p:grpSpPr>
          <a:xfrm>
            <a:off x="321198" y="3805448"/>
            <a:ext cx="2733269" cy="2116342"/>
            <a:chOff x="428264" y="3805447"/>
            <a:chExt cx="3644358" cy="2116342"/>
          </a:xfrm>
        </p:grpSpPr>
        <p:sp>
          <p:nvSpPr>
            <p:cNvPr id="9" name="TextBox 8"/>
            <p:cNvSpPr txBox="1"/>
            <p:nvPr/>
          </p:nvSpPr>
          <p:spPr>
            <a:xfrm>
              <a:off x="428264" y="3805447"/>
              <a:ext cx="3644358" cy="722731"/>
            </a:xfrm>
            <a:prstGeom prst="roundRect">
              <a:avLst/>
            </a:prstGeom>
            <a:solidFill>
              <a:schemeClr val="accent5">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ZA" sz="1100" b="0" i="0" u="none" strike="noStrike" kern="1200" cap="none" spc="0" normalizeH="0" baseline="0" noProof="0" dirty="0">
                  <a:ln>
                    <a:noFill/>
                  </a:ln>
                  <a:solidFill>
                    <a:srgbClr val="1D2235"/>
                  </a:solidFill>
                  <a:effectLst/>
                  <a:uLnTx/>
                  <a:uFillTx/>
                  <a:latin typeface="Apis"/>
                  <a:ea typeface="+mn-ea"/>
                  <a:cs typeface="+mn-cs"/>
                </a:rPr>
                <a:t>HbA1c, fasting blood glucose, </a:t>
              </a:r>
              <a:r>
                <a:rPr kumimoji="0" lang="en-GB" sz="1100" b="0" i="0" u="none" strike="noStrike" kern="1200" cap="none" spc="0" normalizeH="0" baseline="0" noProof="0" dirty="0">
                  <a:ln>
                    <a:noFill/>
                  </a:ln>
                  <a:solidFill>
                    <a:srgbClr val="1D2235"/>
                  </a:solidFill>
                  <a:effectLst/>
                  <a:uLnTx/>
                  <a:uFillTx/>
                  <a:latin typeface="Apis"/>
                  <a:ea typeface="+mn-ea"/>
                  <a:cs typeface="+mn-cs"/>
                </a:rPr>
                <a:t>and postprandial glucose testing remain the basis of DM diagnosis and monitoring</a:t>
              </a:r>
              <a:endParaRPr kumimoji="0" lang="en-ZA" sz="1100" b="0" i="0" u="none" strike="noStrike" kern="1200" cap="none" spc="0" normalizeH="0" baseline="0" noProof="0" dirty="0">
                <a:ln>
                  <a:noFill/>
                </a:ln>
                <a:solidFill>
                  <a:srgbClr val="1D2235"/>
                </a:solidFill>
                <a:effectLst/>
                <a:uLnTx/>
                <a:uFillTx/>
                <a:latin typeface="Apis"/>
                <a:ea typeface="+mn-ea"/>
                <a:cs typeface="+mn-cs"/>
              </a:endParaRPr>
            </a:p>
          </p:txBody>
        </p:sp>
        <p:sp>
          <p:nvSpPr>
            <p:cNvPr id="12" name="TextBox 11"/>
            <p:cNvSpPr txBox="1"/>
            <p:nvPr/>
          </p:nvSpPr>
          <p:spPr>
            <a:xfrm>
              <a:off x="428264" y="4611938"/>
              <a:ext cx="3644358" cy="1309851"/>
            </a:xfrm>
            <a:prstGeom prst="roundRect">
              <a:avLst>
                <a:gd name="adj" fmla="val 10824"/>
              </a:avLst>
            </a:prstGeom>
            <a:solidFill>
              <a:schemeClr val="accent5">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1" i="0" u="none" strike="noStrike" kern="1200" cap="none" spc="0" normalizeH="0" baseline="0" noProof="0" dirty="0">
                  <a:ln>
                    <a:noFill/>
                  </a:ln>
                  <a:solidFill>
                    <a:srgbClr val="1D2235"/>
                  </a:solidFill>
                  <a:effectLst/>
                  <a:uLnTx/>
                  <a:uFillTx/>
                  <a:latin typeface="Apis"/>
                  <a:ea typeface="+mn-ea"/>
                  <a:cs typeface="+mn-cs"/>
                </a:rPr>
                <a:t>Additional diagnostic testing:</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1D2235"/>
                  </a:solidFill>
                  <a:effectLst/>
                  <a:uLnTx/>
                  <a:uFillTx/>
                  <a:latin typeface="Apis"/>
                  <a:ea typeface="+mn-ea"/>
                  <a:cs typeface="+mn-cs"/>
                </a:rPr>
                <a:t>C-peptide; Islet cell antibodies or other inflammatory markers; measures of IR; </a:t>
              </a:r>
              <a:r>
                <a:rPr kumimoji="0" lang="el-GR" sz="1100" b="0" i="0" u="none" strike="noStrike" kern="1200" cap="none" spc="0" normalizeH="0" baseline="0" noProof="0" dirty="0">
                  <a:ln>
                    <a:noFill/>
                  </a:ln>
                  <a:solidFill>
                    <a:srgbClr val="1D2235"/>
                  </a:solidFill>
                  <a:effectLst/>
                  <a:uLnTx/>
                  <a:uFillTx/>
                  <a:latin typeface="Apis"/>
                  <a:ea typeface="+mn-ea"/>
                  <a:cs typeface="+mn-cs"/>
                </a:rPr>
                <a:t>β</a:t>
              </a:r>
              <a:r>
                <a:rPr kumimoji="0" lang="en-GB" sz="1100" b="0" i="0" u="none" strike="noStrike" kern="1200" cap="none" spc="0" normalizeH="0" baseline="0" noProof="0" dirty="0">
                  <a:ln>
                    <a:noFill/>
                  </a:ln>
                  <a:solidFill>
                    <a:srgbClr val="1D2235"/>
                  </a:solidFill>
                  <a:effectLst/>
                  <a:uLnTx/>
                  <a:uFillTx/>
                  <a:latin typeface="Apis"/>
                  <a:ea typeface="+mn-ea"/>
                  <a:cs typeface="+mn-cs"/>
                </a:rPr>
                <a:t>-cell mass; markers for environmental damage or mediating pathways for hyperglycaemia; genotyping.</a:t>
              </a:r>
              <a:endParaRPr kumimoji="0" lang="en-ZA" sz="1100" b="0" i="0" u="none" strike="noStrike" kern="1200" cap="none" spc="0" normalizeH="0" baseline="0" noProof="0" dirty="0">
                <a:ln>
                  <a:noFill/>
                </a:ln>
                <a:solidFill>
                  <a:srgbClr val="1D2235"/>
                </a:solidFill>
                <a:effectLst/>
                <a:uLnTx/>
                <a:uFillTx/>
                <a:latin typeface="Apis"/>
                <a:ea typeface="+mn-ea"/>
                <a:cs typeface="+mn-cs"/>
              </a:endParaRPr>
            </a:p>
          </p:txBody>
        </p:sp>
      </p:grpSp>
      <p:sp>
        <p:nvSpPr>
          <p:cNvPr id="15" name="TextBox 14"/>
          <p:cNvSpPr txBox="1"/>
          <p:nvPr/>
        </p:nvSpPr>
        <p:spPr>
          <a:xfrm>
            <a:off x="3205732" y="2816990"/>
            <a:ext cx="2733269" cy="576000"/>
          </a:xfrm>
          <a:prstGeom prst="roundRect">
            <a:avLst/>
          </a:prstGeom>
          <a:solidFill>
            <a:schemeClr val="accent1"/>
          </a:solidFill>
        </p:spPr>
        <p:txBody>
          <a:bodyPr wrap="square" lIns="72000" tIns="72000" rIns="7200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pis"/>
                <a:ea typeface="+mn-ea"/>
                <a:cs typeface="+mn-cs"/>
              </a:rPr>
              <a:t>Lifestyle modification</a:t>
            </a:r>
            <a:endParaRPr kumimoji="0" lang="en-ZA" sz="1200" b="1" i="0" u="none" strike="noStrike" kern="1200" cap="none" spc="0" normalizeH="0" baseline="0" noProof="0" dirty="0">
              <a:ln>
                <a:noFill/>
              </a:ln>
              <a:solidFill>
                <a:prstClr val="white"/>
              </a:solidFill>
              <a:effectLst/>
              <a:uLnTx/>
              <a:uFillTx/>
              <a:latin typeface="Apis"/>
              <a:ea typeface="+mn-ea"/>
              <a:cs typeface="+mn-cs"/>
            </a:endParaRPr>
          </a:p>
        </p:txBody>
      </p:sp>
      <p:sp>
        <p:nvSpPr>
          <p:cNvPr id="16" name="TextBox 15"/>
          <p:cNvSpPr txBox="1"/>
          <p:nvPr/>
        </p:nvSpPr>
        <p:spPr>
          <a:xfrm>
            <a:off x="6105931" y="2813434"/>
            <a:ext cx="2733269" cy="576000"/>
          </a:xfrm>
          <a:prstGeom prst="roundRect">
            <a:avLst/>
          </a:prstGeom>
          <a:solidFill>
            <a:schemeClr val="accent1"/>
          </a:solidFill>
        </p:spPr>
        <p:txBody>
          <a:bodyPr wrap="square" lIns="72000" tIns="72000" rIns="7200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pis"/>
                <a:ea typeface="+mn-ea"/>
                <a:cs typeface="+mn-cs"/>
              </a:rPr>
              <a:t>Pharmacotherapy</a:t>
            </a:r>
            <a:endParaRPr kumimoji="0" lang="en-ZA" sz="1200" b="1" i="0" u="none" strike="noStrike" kern="1200" cap="none" spc="0" normalizeH="0" baseline="0" noProof="0" dirty="0">
              <a:ln>
                <a:noFill/>
              </a:ln>
              <a:solidFill>
                <a:prstClr val="white"/>
              </a:solidFill>
              <a:effectLst/>
              <a:uLnTx/>
              <a:uFillTx/>
              <a:latin typeface="Apis"/>
              <a:ea typeface="+mn-ea"/>
              <a:cs typeface="+mn-cs"/>
            </a:endParaRPr>
          </a:p>
        </p:txBody>
      </p:sp>
      <p:sp>
        <p:nvSpPr>
          <p:cNvPr id="17" name="TextBox 16"/>
          <p:cNvSpPr txBox="1"/>
          <p:nvPr/>
        </p:nvSpPr>
        <p:spPr>
          <a:xfrm>
            <a:off x="3205732" y="3805448"/>
            <a:ext cx="2733269" cy="995146"/>
          </a:xfrm>
          <a:prstGeom prst="roundRect">
            <a:avLst>
              <a:gd name="adj" fmla="val 16667"/>
            </a:avLst>
          </a:prstGeom>
          <a:solidFill>
            <a:schemeClr val="accent5">
              <a:lumMod val="20000"/>
              <a:lumOff val="80000"/>
            </a:schemeClr>
          </a:solidFill>
        </p:spPr>
        <p:txBody>
          <a:bodyPr wrap="square" lIns="72000" tIns="72000" rIns="72000" bIns="72000"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mn-cs"/>
              </a:rPr>
              <a:t>Early intervention in prediabetes and diabetes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mn-cs"/>
              </a:rPr>
              <a:t>Correct dyslipidaemia – link to </a:t>
            </a:r>
            <a:r>
              <a:rPr kumimoji="0" lang="el-GR" sz="1100" b="0" i="0" u="none" strike="noStrike" kern="1200" cap="none" spc="0" normalizeH="0" baseline="0" noProof="0" dirty="0">
                <a:ln>
                  <a:noFill/>
                </a:ln>
                <a:solidFill>
                  <a:srgbClr val="1D2235"/>
                </a:solidFill>
                <a:effectLst/>
                <a:uLnTx/>
                <a:uFillTx/>
                <a:latin typeface="Apis"/>
                <a:ea typeface="+mn-ea"/>
                <a:cs typeface="+mn-cs"/>
              </a:rPr>
              <a:t>β</a:t>
            </a:r>
            <a:r>
              <a:rPr kumimoji="0" lang="en-GB" sz="1100" b="0" i="0" u="none" strike="noStrike" kern="1200" cap="none" spc="0" normalizeH="0" baseline="0" noProof="0" dirty="0">
                <a:ln>
                  <a:noFill/>
                </a:ln>
                <a:solidFill>
                  <a:srgbClr val="1D2235"/>
                </a:solidFill>
                <a:effectLst/>
                <a:uLnTx/>
                <a:uFillTx/>
                <a:latin typeface="Apis"/>
                <a:ea typeface="+mn-ea"/>
                <a:cs typeface="+mn-cs"/>
              </a:rPr>
              <a:t>-cell dysfunction</a:t>
            </a:r>
            <a:endParaRPr kumimoji="0" lang="en-ZA" sz="1100" b="0" i="0" u="none" strike="noStrike" kern="1200" cap="none" spc="0" normalizeH="0" baseline="0" noProof="0" dirty="0">
              <a:ln>
                <a:noFill/>
              </a:ln>
              <a:solidFill>
                <a:srgbClr val="1D2235"/>
              </a:solidFill>
              <a:effectLst/>
              <a:uLnTx/>
              <a:uFillTx/>
              <a:latin typeface="Apis"/>
              <a:ea typeface="+mn-ea"/>
              <a:cs typeface="+mn-cs"/>
            </a:endParaRPr>
          </a:p>
        </p:txBody>
      </p:sp>
      <p:sp>
        <p:nvSpPr>
          <p:cNvPr id="20" name="TextBox 19"/>
          <p:cNvSpPr txBox="1"/>
          <p:nvPr/>
        </p:nvSpPr>
        <p:spPr>
          <a:xfrm>
            <a:off x="6105931" y="3805448"/>
            <a:ext cx="2733269" cy="2069128"/>
          </a:xfrm>
          <a:prstGeom prst="roundRect">
            <a:avLst>
              <a:gd name="adj" fmla="val 6689"/>
            </a:avLst>
          </a:prstGeom>
          <a:solidFill>
            <a:schemeClr val="accent5">
              <a:lumMod val="20000"/>
              <a:lumOff val="80000"/>
            </a:schemeClr>
          </a:solidFill>
        </p:spPr>
        <p:txBody>
          <a:bodyPr wrap="square" lIns="72000" tIns="72000" rIns="72000" bIns="72000" rtlCol="0">
            <a:spAutoFit/>
          </a:bodyPr>
          <a:lstStyle/>
          <a:p>
            <a:pPr marL="173038" marR="0" lvl="0" indent="-1730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mn-cs"/>
              </a:rPr>
              <a:t>Preferential use of agents with strong evidence of </a:t>
            </a:r>
            <a:r>
              <a:rPr kumimoji="0" lang="el-GR" sz="1100" b="0" i="0" u="none" strike="noStrike" kern="1200" cap="none" spc="0" normalizeH="0" baseline="0" noProof="0" dirty="0">
                <a:ln>
                  <a:noFill/>
                </a:ln>
                <a:solidFill>
                  <a:srgbClr val="1D2235"/>
                </a:solidFill>
                <a:effectLst/>
                <a:uLnTx/>
                <a:uFillTx/>
                <a:latin typeface="Apis"/>
                <a:ea typeface="+mn-ea"/>
                <a:cs typeface="+mn-cs"/>
              </a:rPr>
              <a:t>β</a:t>
            </a:r>
            <a:r>
              <a:rPr kumimoji="0" lang="en-GB" sz="1100" b="0" i="0" u="none" strike="noStrike" kern="1200" cap="none" spc="0" normalizeH="0" baseline="0" noProof="0" dirty="0">
                <a:ln>
                  <a:noFill/>
                </a:ln>
                <a:solidFill>
                  <a:srgbClr val="1D2235"/>
                </a:solidFill>
                <a:effectLst/>
                <a:uLnTx/>
                <a:uFillTx/>
                <a:latin typeface="Apis"/>
                <a:ea typeface="+mn-ea"/>
                <a:cs typeface="+mn-cs"/>
              </a:rPr>
              <a:t>-cell preservation</a:t>
            </a:r>
          </a:p>
          <a:p>
            <a:pPr marL="173038" marR="0" lvl="0" indent="-1730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mn-cs"/>
              </a:rPr>
              <a:t>Use the least number of agents to target the greatest number of mediating hyperglycaemia pathways</a:t>
            </a:r>
          </a:p>
          <a:p>
            <a:pPr marL="173038" marR="0" lvl="0" indent="-1730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1D2235"/>
                </a:solidFill>
                <a:effectLst/>
                <a:uLnTx/>
                <a:uFillTx/>
                <a:latin typeface="Apis"/>
                <a:ea typeface="+mn-ea"/>
                <a:cs typeface="+mn-cs"/>
              </a:rPr>
              <a:t>Use regimens that stabilise hyperglycaemia across multiple </a:t>
            </a:r>
            <a:r>
              <a:rPr kumimoji="0" lang="en-GB" sz="1100" b="0" i="0" u="none" strike="noStrike" kern="1200" cap="none" spc="0" normalizeH="0" baseline="0" noProof="0" dirty="0">
                <a:ln>
                  <a:noFill/>
                </a:ln>
                <a:solidFill>
                  <a:srgbClr val="1D2235"/>
                </a:solidFill>
                <a:effectLst/>
                <a:uLnTx/>
                <a:uFillTx/>
                <a:latin typeface="Apis"/>
                <a:ea typeface="+mn-ea"/>
                <a:cs typeface="+mn-cs"/>
              </a:rPr>
              <a:t>causes, act synergistically to reduce cardiovascular and other risk factors, and </a:t>
            </a:r>
            <a:r>
              <a:rPr kumimoji="0" lang="en-ZA" sz="1100" b="0" i="0" u="none" strike="noStrike" kern="1200" cap="none" spc="0" normalizeH="0" baseline="0" noProof="0" dirty="0">
                <a:ln>
                  <a:noFill/>
                </a:ln>
                <a:solidFill>
                  <a:srgbClr val="1D2235"/>
                </a:solidFill>
                <a:effectLst/>
                <a:uLnTx/>
                <a:uFillTx/>
                <a:latin typeface="Apis"/>
                <a:ea typeface="+mn-ea"/>
                <a:cs typeface="+mn-cs"/>
              </a:rPr>
              <a:t>preserve </a:t>
            </a:r>
            <a:r>
              <a:rPr kumimoji="0" lang="el-GR" sz="1100" b="0" i="0" u="none" strike="noStrike" kern="1200" cap="none" spc="0" normalizeH="0" baseline="0" noProof="0" dirty="0">
                <a:ln>
                  <a:noFill/>
                </a:ln>
                <a:solidFill>
                  <a:srgbClr val="1D2235"/>
                </a:solidFill>
                <a:effectLst/>
                <a:uLnTx/>
                <a:uFillTx/>
                <a:latin typeface="Apis"/>
                <a:ea typeface="+mn-ea"/>
                <a:cs typeface="+mn-cs"/>
              </a:rPr>
              <a:t>β</a:t>
            </a:r>
            <a:r>
              <a:rPr kumimoji="0" lang="en-ZA" sz="1100" b="0" i="0" u="none" strike="noStrike" kern="1200" cap="none" spc="0" normalizeH="0" baseline="0" noProof="0" dirty="0">
                <a:ln>
                  <a:noFill/>
                </a:ln>
                <a:solidFill>
                  <a:srgbClr val="1D2235"/>
                </a:solidFill>
                <a:effectLst/>
                <a:uLnTx/>
                <a:uFillTx/>
                <a:latin typeface="Apis"/>
                <a:ea typeface="+mn-ea"/>
                <a:cs typeface="+mn-cs"/>
              </a:rPr>
              <a:t>-cells.</a:t>
            </a:r>
          </a:p>
        </p:txBody>
      </p:sp>
      <p:cxnSp>
        <p:nvCxnSpPr>
          <p:cNvPr id="24" name="Straight Arrow Connector 23">
            <a:extLst>
              <a:ext uri="{FF2B5EF4-FFF2-40B4-BE49-F238E27FC236}">
                <a16:creationId xmlns:a16="http://schemas.microsoft.com/office/drawing/2014/main" id="{1C417A9E-8BEC-4C8C-8206-C1575F96086D}"/>
              </a:ext>
            </a:extLst>
          </p:cNvPr>
          <p:cNvCxnSpPr>
            <a:cxnSpLocks/>
            <a:stCxn id="7" idx="2"/>
            <a:endCxn id="9" idx="0"/>
          </p:cNvCxnSpPr>
          <p:nvPr/>
        </p:nvCxnSpPr>
        <p:spPr>
          <a:xfrm>
            <a:off x="1687832" y="3389435"/>
            <a:ext cx="0" cy="41601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34BF6DA-D1AD-402E-AF3C-3A0A62DD444D}"/>
              </a:ext>
            </a:extLst>
          </p:cNvPr>
          <p:cNvCxnSpPr>
            <a:cxnSpLocks/>
            <a:stCxn id="15" idx="2"/>
            <a:endCxn id="17" idx="0"/>
          </p:cNvCxnSpPr>
          <p:nvPr/>
        </p:nvCxnSpPr>
        <p:spPr>
          <a:xfrm>
            <a:off x="4572367" y="3392990"/>
            <a:ext cx="0" cy="41245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F58D080-2AE5-4579-9632-9DE05ACCC566}"/>
              </a:ext>
            </a:extLst>
          </p:cNvPr>
          <p:cNvCxnSpPr>
            <a:cxnSpLocks/>
            <a:stCxn id="16" idx="2"/>
            <a:endCxn id="20" idx="0"/>
          </p:cNvCxnSpPr>
          <p:nvPr/>
        </p:nvCxnSpPr>
        <p:spPr>
          <a:xfrm>
            <a:off x="7472566" y="3389434"/>
            <a:ext cx="0" cy="416014"/>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3" name="Slide Number Placeholder 32">
            <a:extLst>
              <a:ext uri="{FF2B5EF4-FFF2-40B4-BE49-F238E27FC236}">
                <a16:creationId xmlns:a16="http://schemas.microsoft.com/office/drawing/2014/main" id="{BFD71E6E-A96D-491F-9DF4-C926553E3D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7EED6-444E-4E1F-A7F5-01EFF826E4AB}" type="slidenum">
              <a:rPr kumimoji="0" lang="en-ZA" sz="900" b="0" i="0" u="none" strike="noStrike" kern="1200" cap="none" spc="0" normalizeH="0" baseline="0" noProof="0" smtClean="0">
                <a:ln>
                  <a:noFill/>
                </a:ln>
                <a:solidFill>
                  <a:prstClr val="white"/>
                </a:solidFill>
                <a:effectLst/>
                <a:uLnTx/>
                <a:uFillTx/>
                <a:latin typeface="Api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900" b="0" i="0" u="none" strike="noStrike" kern="1200" cap="none" spc="0" normalizeH="0" baseline="0" noProof="0">
              <a:ln>
                <a:noFill/>
              </a:ln>
              <a:solidFill>
                <a:prstClr val="white"/>
              </a:solidFill>
              <a:effectLst/>
              <a:uLnTx/>
              <a:uFillTx/>
              <a:latin typeface="Apis"/>
              <a:ea typeface="+mn-ea"/>
              <a:cs typeface="+mn-cs"/>
            </a:endParaRPr>
          </a:p>
        </p:txBody>
      </p:sp>
      <p:grpSp>
        <p:nvGrpSpPr>
          <p:cNvPr id="14" name="Group 13">
            <a:extLst>
              <a:ext uri="{FF2B5EF4-FFF2-40B4-BE49-F238E27FC236}">
                <a16:creationId xmlns:a16="http://schemas.microsoft.com/office/drawing/2014/main" id="{DF441EA5-E396-4091-8C30-92DEA92B1B6E}"/>
              </a:ext>
            </a:extLst>
          </p:cNvPr>
          <p:cNvGrpSpPr/>
          <p:nvPr/>
        </p:nvGrpSpPr>
        <p:grpSpPr>
          <a:xfrm>
            <a:off x="7103242" y="1667381"/>
            <a:ext cx="744045" cy="992060"/>
            <a:chOff x="9470989" y="1667381"/>
            <a:chExt cx="992060" cy="992060"/>
          </a:xfrm>
        </p:grpSpPr>
        <p:sp>
          <p:nvSpPr>
            <p:cNvPr id="10" name="Oval 9">
              <a:extLst>
                <a:ext uri="{FF2B5EF4-FFF2-40B4-BE49-F238E27FC236}">
                  <a16:creationId xmlns:a16="http://schemas.microsoft.com/office/drawing/2014/main" id="{247F7D2A-CF27-4DE6-A74B-57F91F6391DC}"/>
                </a:ext>
              </a:extLst>
            </p:cNvPr>
            <p:cNvSpPr/>
            <p:nvPr/>
          </p:nvSpPr>
          <p:spPr>
            <a:xfrm>
              <a:off x="9470989" y="1667381"/>
              <a:ext cx="992060" cy="99206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pis"/>
                <a:ea typeface="+mn-ea"/>
                <a:cs typeface="+mn-cs"/>
              </a:endParaRPr>
            </a:p>
          </p:txBody>
        </p:sp>
        <p:pic>
          <p:nvPicPr>
            <p:cNvPr id="4" name="Graphic 3">
              <a:extLst>
                <a:ext uri="{FF2B5EF4-FFF2-40B4-BE49-F238E27FC236}">
                  <a16:creationId xmlns:a16="http://schemas.microsoft.com/office/drawing/2014/main" id="{A19C7F06-4987-49BF-A497-B8153ABA2B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6731" y="1858056"/>
              <a:ext cx="370377" cy="614826"/>
            </a:xfrm>
            <a:prstGeom prst="rect">
              <a:avLst/>
            </a:prstGeom>
          </p:spPr>
        </p:pic>
      </p:grpSp>
      <p:grpSp>
        <p:nvGrpSpPr>
          <p:cNvPr id="18" name="Group 17">
            <a:extLst>
              <a:ext uri="{FF2B5EF4-FFF2-40B4-BE49-F238E27FC236}">
                <a16:creationId xmlns:a16="http://schemas.microsoft.com/office/drawing/2014/main" id="{57C26C12-E599-493E-B013-14EB3B99DCCE}"/>
              </a:ext>
            </a:extLst>
          </p:cNvPr>
          <p:cNvGrpSpPr/>
          <p:nvPr/>
        </p:nvGrpSpPr>
        <p:grpSpPr>
          <a:xfrm>
            <a:off x="4179953" y="1667381"/>
            <a:ext cx="744045" cy="992060"/>
            <a:chOff x="5573271" y="1667381"/>
            <a:chExt cx="992060" cy="992060"/>
          </a:xfrm>
        </p:grpSpPr>
        <p:sp>
          <p:nvSpPr>
            <p:cNvPr id="6" name="Oval 5">
              <a:extLst>
                <a:ext uri="{FF2B5EF4-FFF2-40B4-BE49-F238E27FC236}">
                  <a16:creationId xmlns:a16="http://schemas.microsoft.com/office/drawing/2014/main" id="{AB7636DB-219A-44AB-A4AB-E7AC9D0D3D30}"/>
                </a:ext>
              </a:extLst>
            </p:cNvPr>
            <p:cNvSpPr/>
            <p:nvPr/>
          </p:nvSpPr>
          <p:spPr>
            <a:xfrm>
              <a:off x="5573271" y="1667381"/>
              <a:ext cx="992060" cy="99206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pis"/>
                <a:ea typeface="+mn-ea"/>
                <a:cs typeface="+mn-cs"/>
              </a:endParaRPr>
            </a:p>
          </p:txBody>
        </p:sp>
        <p:pic>
          <p:nvPicPr>
            <p:cNvPr id="11" name="Graphic 10">
              <a:extLst>
                <a:ext uri="{FF2B5EF4-FFF2-40B4-BE49-F238E27FC236}">
                  <a16:creationId xmlns:a16="http://schemas.microsoft.com/office/drawing/2014/main" id="{AAFE11F7-8750-4FBF-A176-504AA39F79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2682" y="1903444"/>
              <a:ext cx="516295" cy="522515"/>
            </a:xfrm>
            <a:prstGeom prst="rect">
              <a:avLst/>
            </a:prstGeom>
          </p:spPr>
        </p:pic>
      </p:grpSp>
      <p:grpSp>
        <p:nvGrpSpPr>
          <p:cNvPr id="19" name="Group 18">
            <a:extLst>
              <a:ext uri="{FF2B5EF4-FFF2-40B4-BE49-F238E27FC236}">
                <a16:creationId xmlns:a16="http://schemas.microsoft.com/office/drawing/2014/main" id="{0FED2F58-1FF7-4959-8898-CEE6671298A4}"/>
              </a:ext>
            </a:extLst>
          </p:cNvPr>
          <p:cNvGrpSpPr/>
          <p:nvPr/>
        </p:nvGrpSpPr>
        <p:grpSpPr>
          <a:xfrm>
            <a:off x="1331436" y="1667381"/>
            <a:ext cx="744045" cy="992060"/>
            <a:chOff x="1775248" y="1667381"/>
            <a:chExt cx="992060" cy="992060"/>
          </a:xfrm>
        </p:grpSpPr>
        <p:sp>
          <p:nvSpPr>
            <p:cNvPr id="8" name="Oval 7">
              <a:extLst>
                <a:ext uri="{FF2B5EF4-FFF2-40B4-BE49-F238E27FC236}">
                  <a16:creationId xmlns:a16="http://schemas.microsoft.com/office/drawing/2014/main" id="{08F8899B-7101-4518-8B6B-E83F23651398}"/>
                </a:ext>
              </a:extLst>
            </p:cNvPr>
            <p:cNvSpPr/>
            <p:nvPr/>
          </p:nvSpPr>
          <p:spPr>
            <a:xfrm>
              <a:off x="1775248" y="1667381"/>
              <a:ext cx="992060" cy="99206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prstClr val="white"/>
                </a:solidFill>
                <a:effectLst/>
                <a:uLnTx/>
                <a:uFillTx/>
                <a:latin typeface="Apis"/>
                <a:ea typeface="+mn-ea"/>
                <a:cs typeface="+mn-cs"/>
              </a:endParaRPr>
            </a:p>
          </p:txBody>
        </p:sp>
        <p:pic>
          <p:nvPicPr>
            <p:cNvPr id="13" name="Graphic 12">
              <a:extLst>
                <a:ext uri="{FF2B5EF4-FFF2-40B4-BE49-F238E27FC236}">
                  <a16:creationId xmlns:a16="http://schemas.microsoft.com/office/drawing/2014/main" id="{4B3D4543-2DBF-410F-BFF4-93AA6453DD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4193" y="1889839"/>
              <a:ext cx="438112" cy="620097"/>
            </a:xfrm>
            <a:prstGeom prst="rect">
              <a:avLst/>
            </a:prstGeom>
          </p:spPr>
        </p:pic>
      </p:grpSp>
    </p:spTree>
    <p:extLst>
      <p:ext uri="{BB962C8B-B14F-4D97-AF65-F5344CB8AC3E}">
        <p14:creationId xmlns:p14="http://schemas.microsoft.com/office/powerpoint/2010/main" val="2935791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 calcmode="lin" valueType="num">
                                      <p:cBhvr>
                                        <p:cTn id="28" dur="500" fill="hold"/>
                                        <p:tgtEl>
                                          <p:spTgt spid="18"/>
                                        </p:tgtEl>
                                        <p:attrNameLst>
                                          <p:attrName>style.rotation</p:attrName>
                                        </p:attrNameLst>
                                      </p:cBhvr>
                                      <p:tavLst>
                                        <p:tav tm="0">
                                          <p:val>
                                            <p:fltVal val="360"/>
                                          </p:val>
                                        </p:tav>
                                        <p:tav tm="100000">
                                          <p:val>
                                            <p:fltVal val="0"/>
                                          </p:val>
                                        </p:tav>
                                      </p:tavLst>
                                    </p:anim>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 calcmode="lin" valueType="num">
                                      <p:cBhvr>
                                        <p:cTn id="47" dur="500" fill="hold"/>
                                        <p:tgtEl>
                                          <p:spTgt spid="14"/>
                                        </p:tgtEl>
                                        <p:attrNameLst>
                                          <p:attrName>style.rotation</p:attrName>
                                        </p:attrNameLst>
                                      </p:cBhvr>
                                      <p:tavLst>
                                        <p:tav tm="0">
                                          <p:val>
                                            <p:fltVal val="360"/>
                                          </p:val>
                                        </p:tav>
                                        <p:tav tm="100000">
                                          <p:val>
                                            <p:fltVal val="0"/>
                                          </p:val>
                                        </p:tav>
                                      </p:tavLst>
                                    </p:anim>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913"/>
            <a:ext cx="8229600" cy="1143000"/>
          </a:xfrm>
        </p:spPr>
        <p:txBody>
          <a:bodyPr>
            <a:normAutofit fontScale="90000"/>
          </a:bodyPr>
          <a:lstStyle/>
          <a:p>
            <a:r>
              <a:rPr lang="en-GB" dirty="0"/>
              <a:t>TARGETING THE 11 INTERLOCKING PATHWAYS WHICH CONTRIBUTE TO HYPERGLYCAEMIA</a:t>
            </a:r>
            <a:endParaRPr lang="en-ZA" dirty="0"/>
          </a:p>
        </p:txBody>
      </p:sp>
      <p:sp>
        <p:nvSpPr>
          <p:cNvPr id="23" name="Slide Number Placeholder 22">
            <a:extLst>
              <a:ext uri="{FF2B5EF4-FFF2-40B4-BE49-F238E27FC236}">
                <a16:creationId xmlns:a16="http://schemas.microsoft.com/office/drawing/2014/main" id="{303C8ADC-79F1-4A40-A931-D8F680D9D0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7EED6-444E-4E1F-A7F5-01EFF826E4AB}" type="slidenum">
              <a:rPr kumimoji="0" lang="en-ZA" sz="900" b="0" i="0" u="none" strike="noStrike" kern="1200" cap="none" spc="0" normalizeH="0" baseline="0" noProof="0" smtClean="0">
                <a:ln>
                  <a:noFill/>
                </a:ln>
                <a:solidFill>
                  <a:prstClr val="white"/>
                </a:solidFill>
                <a:effectLst/>
                <a:uLnTx/>
                <a:uFillTx/>
                <a:latin typeface="Api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900" b="0" i="0" u="none" strike="noStrike" kern="1200" cap="none" spc="0" normalizeH="0" baseline="0" noProof="0">
              <a:ln>
                <a:noFill/>
              </a:ln>
              <a:solidFill>
                <a:prstClr val="white"/>
              </a:solidFill>
              <a:effectLst/>
              <a:uLnTx/>
              <a:uFillTx/>
              <a:latin typeface="Apis"/>
              <a:ea typeface="+mn-ea"/>
              <a:cs typeface="+mn-cs"/>
            </a:endParaRPr>
          </a:p>
        </p:txBody>
      </p:sp>
      <p:sp>
        <p:nvSpPr>
          <p:cNvPr id="13" name="TextBox 12">
            <a:extLst>
              <a:ext uri="{FF2B5EF4-FFF2-40B4-BE49-F238E27FC236}">
                <a16:creationId xmlns:a16="http://schemas.microsoft.com/office/drawing/2014/main" id="{915D2A2F-5051-4D52-BDBA-F279AFDEA535}"/>
              </a:ext>
            </a:extLst>
          </p:cNvPr>
          <p:cNvSpPr txBox="1"/>
          <p:nvPr/>
        </p:nvSpPr>
        <p:spPr>
          <a:xfrm>
            <a:off x="1410000" y="4760972"/>
            <a:ext cx="6210000" cy="1313342"/>
          </a:xfrm>
          <a:prstGeom prst="round2SameRect">
            <a:avLst>
              <a:gd name="adj1" fmla="val 0"/>
              <a:gd name="adj2" fmla="val 8035"/>
            </a:avLst>
          </a:prstGeom>
          <a:solidFill>
            <a:schemeClr val="accent5">
              <a:lumMod val="20000"/>
              <a:lumOff val="80000"/>
            </a:schemeClr>
          </a:solidFill>
        </p:spPr>
        <p:txBody>
          <a:bodyPr wrap="square" tIns="72000" rtlCol="0" anchor="ctr">
            <a:spAutoFit/>
          </a:bodyPr>
          <a:lstStyle/>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Arial" panose="020B0604020202020204" pitchFamily="34" charset="0"/>
              </a:rPr>
              <a:t>hypoglycaemia and weight gain</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Arial" panose="020B0604020202020204" pitchFamily="34" charset="0"/>
              </a:rPr>
              <a:t>high rate of treatment failure and subsequent enhanced requirements for </a:t>
            </a:r>
            <a:r>
              <a:rPr kumimoji="0" lang="en-GB" sz="1100" b="0" i="0" u="none" strike="noStrike" kern="1200" cap="none" spc="0" normalizeH="0" baseline="0" noProof="0" dirty="0" err="1">
                <a:ln>
                  <a:noFill/>
                </a:ln>
                <a:solidFill>
                  <a:srgbClr val="1D2235"/>
                </a:solidFill>
                <a:effectLst/>
                <a:uLnTx/>
                <a:uFillTx/>
                <a:latin typeface="Apis"/>
                <a:ea typeface="+mn-ea"/>
                <a:cs typeface="Arial" panose="020B0604020202020204" pitchFamily="34" charset="0"/>
              </a:rPr>
              <a:t>antihyperglycaemic</a:t>
            </a:r>
            <a:r>
              <a:rPr kumimoji="0" lang="en-GB" sz="1100" b="0" i="0" u="none" strike="noStrike" kern="1200" cap="none" spc="0" normalizeH="0" baseline="0" noProof="0" dirty="0">
                <a:ln>
                  <a:noFill/>
                </a:ln>
                <a:solidFill>
                  <a:srgbClr val="1D2235"/>
                </a:solidFill>
                <a:effectLst/>
                <a:uLnTx/>
                <a:uFillTx/>
                <a:latin typeface="Apis"/>
                <a:ea typeface="+mn-ea"/>
                <a:cs typeface="Arial" panose="020B0604020202020204" pitchFamily="34" charset="0"/>
              </a:rPr>
              <a:t> management</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Arial" panose="020B0604020202020204" pitchFamily="34" charset="0"/>
              </a:rPr>
              <a:t>potential for β-cell exhaustion</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Arial" panose="020B0604020202020204" pitchFamily="34" charset="0"/>
              </a:rPr>
              <a:t>Increased risk of cardiovascular events</a:t>
            </a:r>
          </a:p>
          <a:p>
            <a:pPr marL="176213" marR="0" lvl="0" indent="-1762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1D2235"/>
                </a:solidFill>
                <a:effectLst/>
                <a:uLnTx/>
                <a:uFillTx/>
                <a:latin typeface="Apis"/>
                <a:ea typeface="+mn-ea"/>
                <a:cs typeface="Arial" panose="020B0604020202020204" pitchFamily="34" charset="0"/>
              </a:rPr>
              <a:t>potential for increased risk of mortality</a:t>
            </a:r>
          </a:p>
        </p:txBody>
      </p:sp>
      <p:sp>
        <p:nvSpPr>
          <p:cNvPr id="15" name="TextBox 14">
            <a:extLst>
              <a:ext uri="{FF2B5EF4-FFF2-40B4-BE49-F238E27FC236}">
                <a16:creationId xmlns:a16="http://schemas.microsoft.com/office/drawing/2014/main" id="{1E5505FE-EAEE-49BF-A6C3-A7C479B92757}"/>
              </a:ext>
            </a:extLst>
          </p:cNvPr>
          <p:cNvSpPr txBox="1"/>
          <p:nvPr/>
        </p:nvSpPr>
        <p:spPr>
          <a:xfrm>
            <a:off x="1410000" y="2307439"/>
            <a:ext cx="6210000" cy="624521"/>
          </a:xfrm>
          <a:prstGeom prst="roundRect">
            <a:avLst>
              <a:gd name="adj" fmla="val 18299"/>
            </a:avLst>
          </a:prstGeom>
          <a:solidFill>
            <a:schemeClr val="accent1"/>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pis"/>
                <a:ea typeface="+mn-ea"/>
                <a:cs typeface="+mn-cs"/>
              </a:rPr>
              <a:t>Initiate combination therapy early</a:t>
            </a:r>
          </a:p>
        </p:txBody>
      </p:sp>
      <p:sp>
        <p:nvSpPr>
          <p:cNvPr id="17" name="TextBox 16">
            <a:extLst>
              <a:ext uri="{FF2B5EF4-FFF2-40B4-BE49-F238E27FC236}">
                <a16:creationId xmlns:a16="http://schemas.microsoft.com/office/drawing/2014/main" id="{4AE5B870-E9C6-4287-A5FB-BC0762F161CB}"/>
              </a:ext>
            </a:extLst>
          </p:cNvPr>
          <p:cNvSpPr txBox="1"/>
          <p:nvPr/>
        </p:nvSpPr>
        <p:spPr>
          <a:xfrm>
            <a:off x="1410000" y="2933798"/>
            <a:ext cx="6210000" cy="624521"/>
          </a:xfrm>
          <a:prstGeom prst="roundRect">
            <a:avLst>
              <a:gd name="adj" fmla="val 17098"/>
            </a:avLst>
          </a:prstGeom>
          <a:solidFill>
            <a:schemeClr val="accent2"/>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pis"/>
                <a:ea typeface="+mn-ea"/>
                <a:cs typeface="+mn-cs"/>
              </a:rPr>
              <a:t>Avoid stratifying first-, second- and third-line therapies</a:t>
            </a:r>
          </a:p>
        </p:txBody>
      </p:sp>
      <p:sp>
        <p:nvSpPr>
          <p:cNvPr id="19" name="TextBox 18">
            <a:extLst>
              <a:ext uri="{FF2B5EF4-FFF2-40B4-BE49-F238E27FC236}">
                <a16:creationId xmlns:a16="http://schemas.microsoft.com/office/drawing/2014/main" id="{2ECDE4DE-8136-4A3B-AF06-5C60D7FD639C}"/>
              </a:ext>
            </a:extLst>
          </p:cNvPr>
          <p:cNvSpPr txBox="1"/>
          <p:nvPr/>
        </p:nvSpPr>
        <p:spPr>
          <a:xfrm>
            <a:off x="1410000" y="3533287"/>
            <a:ext cx="6210000" cy="624521"/>
          </a:xfrm>
          <a:prstGeom prst="roundRect">
            <a:avLst>
              <a:gd name="adj" fmla="val 15179"/>
            </a:avLst>
          </a:prstGeom>
          <a:solidFill>
            <a:schemeClr val="accent3"/>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pis"/>
                <a:ea typeface="+mn-ea"/>
                <a:cs typeface="+mn-cs"/>
              </a:rPr>
              <a:t>Stratification establishes undue competition between classes, which should more rightly be viewed as complementary options rather than salvage therapy after inevitable treatment failure</a:t>
            </a:r>
          </a:p>
        </p:txBody>
      </p:sp>
      <p:sp>
        <p:nvSpPr>
          <p:cNvPr id="21" name="TextBox 20">
            <a:extLst>
              <a:ext uri="{FF2B5EF4-FFF2-40B4-BE49-F238E27FC236}">
                <a16:creationId xmlns:a16="http://schemas.microsoft.com/office/drawing/2014/main" id="{04D30E0D-276A-4168-86AC-3113F39E063E}"/>
              </a:ext>
            </a:extLst>
          </p:cNvPr>
          <p:cNvSpPr txBox="1"/>
          <p:nvPr/>
        </p:nvSpPr>
        <p:spPr>
          <a:xfrm>
            <a:off x="1410000" y="4132776"/>
            <a:ext cx="6210000" cy="624521"/>
          </a:xfrm>
          <a:prstGeom prst="round2SameRect">
            <a:avLst>
              <a:gd name="adj1" fmla="val 15158"/>
              <a:gd name="adj2" fmla="val 0"/>
            </a:avLst>
          </a:prstGeom>
          <a:solidFill>
            <a:schemeClr val="accent3">
              <a:lumMod val="60000"/>
              <a:lumOff val="40000"/>
            </a:schemeClr>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pis"/>
                <a:ea typeface="+mn-ea"/>
                <a:cs typeface="+mn-cs"/>
              </a:rPr>
              <a:t>AVOID sulfonylureas and glinides – their benefits are outweighed by their risks:</a:t>
            </a:r>
          </a:p>
        </p:txBody>
      </p:sp>
    </p:spTree>
    <p:extLst>
      <p:ext uri="{BB962C8B-B14F-4D97-AF65-F5344CB8AC3E}">
        <p14:creationId xmlns:p14="http://schemas.microsoft.com/office/powerpoint/2010/main" val="1943352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p:cNvGraphicFramePr>
            <a:graphicFrameLocks noGrp="1"/>
          </p:cNvGraphicFramePr>
          <p:nvPr>
            <p:ph type="tbl" sz="quarter" idx="11"/>
            <p:extLst>
              <p:ext uri="{D42A27DB-BD31-4B8C-83A1-F6EECF244321}">
                <p14:modId xmlns:p14="http://schemas.microsoft.com/office/powerpoint/2010/main" val="2814578374"/>
              </p:ext>
            </p:extLst>
          </p:nvPr>
        </p:nvGraphicFramePr>
        <p:xfrm>
          <a:off x="457200" y="1962151"/>
          <a:ext cx="8229936" cy="4171163"/>
        </p:xfrm>
        <a:graphic>
          <a:graphicData uri="http://schemas.openxmlformats.org/drawingml/2006/table">
            <a:tbl>
              <a:tblPr firstRow="1" bandRow="1">
                <a:tableStyleId>{69012ECD-51FC-41F1-AA8D-1B2483CD663E}</a:tableStyleId>
              </a:tblPr>
              <a:tblGrid>
                <a:gridCol w="2386608">
                  <a:extLst>
                    <a:ext uri="{9D8B030D-6E8A-4147-A177-3AD203B41FA5}">
                      <a16:colId xmlns:a16="http://schemas.microsoft.com/office/drawing/2014/main" val="20000"/>
                    </a:ext>
                  </a:extLst>
                </a:gridCol>
                <a:gridCol w="2666269">
                  <a:extLst>
                    <a:ext uri="{9D8B030D-6E8A-4147-A177-3AD203B41FA5}">
                      <a16:colId xmlns:a16="http://schemas.microsoft.com/office/drawing/2014/main" val="20001"/>
                    </a:ext>
                  </a:extLst>
                </a:gridCol>
                <a:gridCol w="3177059">
                  <a:extLst>
                    <a:ext uri="{9D8B030D-6E8A-4147-A177-3AD203B41FA5}">
                      <a16:colId xmlns:a16="http://schemas.microsoft.com/office/drawing/2014/main" val="20002"/>
                    </a:ext>
                  </a:extLst>
                </a:gridCol>
              </a:tblGrid>
              <a:tr h="396240">
                <a:tc>
                  <a:txBody>
                    <a:bodyPr/>
                    <a:lstStyle/>
                    <a:p>
                      <a:r>
                        <a:rPr lang="en-GB" sz="1600" b="1" dirty="0">
                          <a:solidFill>
                            <a:schemeClr val="bg1"/>
                          </a:solidFill>
                          <a:latin typeface="+mn-lt"/>
                        </a:rPr>
                        <a:t>Risk factor</a:t>
                      </a:r>
                    </a:p>
                  </a:txBody>
                  <a:tcPr marL="90411" marR="90411" anchor="ctr">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600" b="1" dirty="0">
                          <a:solidFill>
                            <a:schemeClr val="bg1"/>
                          </a:solidFill>
                          <a:latin typeface="+mn-lt"/>
                        </a:rPr>
                        <a:t>Goal</a:t>
                      </a:r>
                      <a:endParaRPr lang="en-GB" sz="1600" b="1" baseline="30000" dirty="0">
                        <a:solidFill>
                          <a:schemeClr val="bg1"/>
                        </a:solidFill>
                        <a:latin typeface="+mn-lt"/>
                      </a:endParaRPr>
                    </a:p>
                  </a:txBody>
                  <a:tcPr marL="90411" marR="90411" anchor="ctr">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600" b="1" dirty="0">
                          <a:solidFill>
                            <a:schemeClr val="bg1"/>
                          </a:solidFill>
                          <a:latin typeface="+mn-lt"/>
                        </a:rPr>
                        <a:t>Recommendation</a:t>
                      </a:r>
                    </a:p>
                  </a:txBody>
                  <a:tcPr marL="90411" marR="90411" anchor="ctr">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63867">
                <a:tc>
                  <a:txBody>
                    <a:bodyPr/>
                    <a:lstStyle/>
                    <a:p>
                      <a:r>
                        <a:rPr lang="en-GB" sz="1600" b="0" dirty="0">
                          <a:solidFill>
                            <a:schemeClr val="tx1">
                              <a:lumMod val="50000"/>
                            </a:schemeClr>
                          </a:solidFill>
                          <a:latin typeface="+mn-lt"/>
                        </a:rPr>
                        <a:t>Raised blood pressure</a:t>
                      </a: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0" dirty="0">
                          <a:solidFill>
                            <a:schemeClr val="tx1">
                              <a:lumMod val="50000"/>
                            </a:schemeClr>
                          </a:solidFill>
                          <a:latin typeface="+mn-lt"/>
                        </a:rPr>
                        <a:t>&lt;140/90 mmHg</a:t>
                      </a:r>
                      <a:r>
                        <a:rPr lang="en-GB" sz="1600" b="0" baseline="0" dirty="0">
                          <a:solidFill>
                            <a:schemeClr val="tx1">
                              <a:lumMod val="50000"/>
                            </a:schemeClr>
                          </a:solidFill>
                          <a:latin typeface="+mn-lt"/>
                        </a:rPr>
                        <a:t>*</a:t>
                      </a: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0" u="none" strike="noStrike" kern="1200" baseline="0" dirty="0">
                          <a:solidFill>
                            <a:schemeClr val="tx1">
                              <a:lumMod val="50000"/>
                            </a:schemeClr>
                          </a:solidFill>
                          <a:latin typeface="+mn-lt"/>
                          <a:ea typeface="+mn-ea"/>
                          <a:cs typeface="+mn-cs"/>
                        </a:rPr>
                        <a:t>RAS inhibitors combined with long acting </a:t>
                      </a:r>
                      <a:r>
                        <a:rPr lang="en-GB" sz="1600" b="0" u="none" strike="noStrike" kern="1200" baseline="0" dirty="0" err="1">
                          <a:solidFill>
                            <a:schemeClr val="tx1">
                              <a:lumMod val="50000"/>
                            </a:schemeClr>
                          </a:solidFill>
                          <a:latin typeface="+mn-lt"/>
                          <a:ea typeface="+mn-ea"/>
                          <a:cs typeface="+mn-cs"/>
                        </a:rPr>
                        <a:t>dihydropyridine</a:t>
                      </a:r>
                      <a:r>
                        <a:rPr lang="en-GB" sz="1600" b="0" u="none" strike="noStrike" kern="1200" baseline="0" dirty="0">
                          <a:solidFill>
                            <a:schemeClr val="tx1">
                              <a:lumMod val="50000"/>
                            </a:schemeClr>
                          </a:solidFill>
                          <a:latin typeface="+mn-lt"/>
                          <a:ea typeface="+mn-ea"/>
                          <a:cs typeface="+mn-cs"/>
                        </a:rPr>
                        <a:t> CCB with thiazide/ thiazide like diuretic </a:t>
                      </a:r>
                      <a:endParaRPr lang="en-GB" sz="1600" b="0" kern="120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269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strike="noStrike" kern="1200" baseline="0" dirty="0">
                          <a:solidFill>
                            <a:schemeClr val="tx1">
                              <a:lumMod val="50000"/>
                            </a:schemeClr>
                          </a:solidFill>
                          <a:latin typeface="+mn-lt"/>
                        </a:rPr>
                        <a:t>Abnormal blood lipids</a:t>
                      </a:r>
                      <a:endParaRPr lang="en-US" sz="1600" b="0" u="none" strike="noStrike" kern="1200" baseline="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u="none" strike="noStrike" kern="1200" baseline="0" dirty="0">
                          <a:solidFill>
                            <a:schemeClr val="tx1">
                              <a:lumMod val="50000"/>
                            </a:schemeClr>
                          </a:solidFill>
                          <a:latin typeface="+mn-lt"/>
                        </a:rPr>
                        <a:t>LDL cholesterol &lt;100 mg/dl (&lt;2.6 mmol/l)</a:t>
                      </a:r>
                      <a:endParaRPr lang="en-GB" sz="1600" b="0" u="none" strike="noStrike" kern="1200" baseline="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0" u="none" strike="noStrike" kern="1200" baseline="0" dirty="0">
                          <a:solidFill>
                            <a:schemeClr val="tx1">
                              <a:lumMod val="50000"/>
                            </a:schemeClr>
                          </a:solidFill>
                          <a:latin typeface="+mn-lt"/>
                        </a:rPr>
                        <a:t>Lifestyle modification and statin therapy</a:t>
                      </a:r>
                      <a:endParaRPr lang="en-GB" sz="1600" b="0" u="none" strike="noStrike" kern="1200" baseline="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89168">
                <a:tc>
                  <a:txBody>
                    <a:bodyPr/>
                    <a:lstStyle/>
                    <a:p>
                      <a:r>
                        <a:rPr lang="en-GB" sz="1600" b="0" dirty="0">
                          <a:solidFill>
                            <a:schemeClr val="tx1">
                              <a:lumMod val="50000"/>
                            </a:schemeClr>
                          </a:solidFill>
                          <a:latin typeface="+mn-lt"/>
                        </a:rPr>
                        <a:t>Tobacco use</a:t>
                      </a: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lumMod val="50000"/>
                            </a:schemeClr>
                          </a:solidFill>
                          <a:latin typeface="+mn-lt"/>
                        </a:rPr>
                        <a:t>Smoking cessation</a:t>
                      </a:r>
                      <a:endParaRPr lang="en-GB" sz="1600" b="0" kern="120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kern="1200" dirty="0">
                          <a:solidFill>
                            <a:schemeClr val="tx1">
                              <a:lumMod val="50000"/>
                            </a:schemeClr>
                          </a:solidFill>
                          <a:latin typeface="+mn-lt"/>
                        </a:rPr>
                        <a:t>Counselling and pharmacological therapy</a:t>
                      </a:r>
                      <a:endParaRPr lang="en-GB" sz="1600" b="0" kern="120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48235">
                <a:tc>
                  <a:txBody>
                    <a:bodyPr/>
                    <a:lstStyle/>
                    <a:p>
                      <a:r>
                        <a:rPr lang="en-GB" sz="1600" b="0" kern="1200" dirty="0">
                          <a:solidFill>
                            <a:schemeClr val="tx1">
                              <a:lumMod val="50000"/>
                            </a:schemeClr>
                          </a:solidFill>
                          <a:latin typeface="+mn-lt"/>
                        </a:rPr>
                        <a:t>Hyperglycaemia</a:t>
                      </a:r>
                      <a:endParaRPr lang="en-GB" sz="1600" b="0" kern="120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0" kern="1200" dirty="0">
                          <a:solidFill>
                            <a:schemeClr val="tx1">
                              <a:lumMod val="50000"/>
                            </a:schemeClr>
                          </a:solidFill>
                          <a:latin typeface="+mn-lt"/>
                        </a:rPr>
                        <a:t>HbA1c &lt;6.5%</a:t>
                      </a:r>
                      <a:r>
                        <a:rPr lang="fr-FR" sz="1600" b="0" kern="1200" baseline="30000" dirty="0">
                          <a:solidFill>
                            <a:schemeClr val="tx1">
                              <a:lumMod val="50000"/>
                            </a:schemeClr>
                          </a:solidFill>
                          <a:latin typeface="+mn-lt"/>
                        </a:rPr>
                        <a:t>†</a:t>
                      </a:r>
                      <a:r>
                        <a:rPr lang="en-GB" sz="1600" b="0" kern="1200" dirty="0">
                          <a:solidFill>
                            <a:schemeClr val="tx1">
                              <a:lumMod val="50000"/>
                            </a:schemeClr>
                          </a:solidFill>
                          <a:latin typeface="+mn-lt"/>
                        </a:rPr>
                        <a:t> but</a:t>
                      </a:r>
                      <a:r>
                        <a:rPr lang="en-GB" sz="1600" b="0" kern="1200" baseline="0" dirty="0">
                          <a:solidFill>
                            <a:schemeClr val="tx1">
                              <a:lumMod val="50000"/>
                            </a:schemeClr>
                          </a:solidFill>
                          <a:latin typeface="+mn-lt"/>
                        </a:rPr>
                        <a:t> individualise</a:t>
                      </a:r>
                      <a:br>
                        <a:rPr lang="en-GB" sz="1600" b="0" kern="1200" dirty="0">
                          <a:solidFill>
                            <a:schemeClr val="tx1">
                              <a:lumMod val="50000"/>
                            </a:schemeClr>
                          </a:solidFill>
                          <a:latin typeface="+mn-lt"/>
                        </a:rPr>
                      </a:br>
                      <a:endParaRPr lang="en-GB" sz="1600" b="0" kern="120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0" kern="1200" dirty="0">
                          <a:solidFill>
                            <a:schemeClr val="tx1">
                              <a:lumMod val="50000"/>
                            </a:schemeClr>
                          </a:solidFill>
                          <a:latin typeface="+mn-lt"/>
                        </a:rPr>
                        <a:t>Lifestyle modification and individualise</a:t>
                      </a:r>
                      <a:r>
                        <a:rPr lang="en-GB" sz="1600" b="0" kern="1200" baseline="0" dirty="0">
                          <a:solidFill>
                            <a:schemeClr val="tx1">
                              <a:lumMod val="50000"/>
                            </a:schemeClr>
                          </a:solidFill>
                          <a:latin typeface="+mn-lt"/>
                        </a:rPr>
                        <a:t> treatment</a:t>
                      </a:r>
                      <a:endParaRPr lang="en-GB" sz="1600" b="0" kern="1200" dirty="0">
                        <a:solidFill>
                          <a:schemeClr val="tx1">
                            <a:lumMod val="50000"/>
                          </a:schemeClr>
                        </a:solidFill>
                        <a:latin typeface="+mn-lt"/>
                        <a:ea typeface="+mn-ea"/>
                        <a:cs typeface="+mn-cs"/>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1">
                <a:tc>
                  <a:txBody>
                    <a:bodyPr/>
                    <a:lstStyle/>
                    <a:p>
                      <a:r>
                        <a:rPr lang="en-US" sz="1600" b="0" dirty="0">
                          <a:solidFill>
                            <a:schemeClr val="tx1">
                              <a:lumMod val="50000"/>
                            </a:schemeClr>
                          </a:solidFill>
                          <a:latin typeface="+mn-lt"/>
                        </a:rPr>
                        <a:t>Weight</a:t>
                      </a:r>
                      <a:endParaRPr lang="en-GB" sz="1600" b="0" dirty="0">
                        <a:solidFill>
                          <a:schemeClr val="tx1">
                            <a:lumMod val="50000"/>
                          </a:schemeClr>
                        </a:solidFill>
                        <a:latin typeface="+mn-lt"/>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0" dirty="0">
                          <a:solidFill>
                            <a:schemeClr val="tx1">
                              <a:lumMod val="50000"/>
                            </a:schemeClr>
                          </a:solidFill>
                          <a:latin typeface="+mn-lt"/>
                        </a:rPr>
                        <a:t>At</a:t>
                      </a:r>
                      <a:r>
                        <a:rPr lang="en-GB" sz="1600" b="0" baseline="0" dirty="0">
                          <a:solidFill>
                            <a:schemeClr val="tx1">
                              <a:lumMod val="50000"/>
                            </a:schemeClr>
                          </a:solidFill>
                          <a:latin typeface="+mn-lt"/>
                        </a:rPr>
                        <a:t> least 5% reduction</a:t>
                      </a:r>
                      <a:endParaRPr lang="en-GB" sz="1600" b="0" dirty="0">
                        <a:solidFill>
                          <a:schemeClr val="tx1">
                            <a:lumMod val="50000"/>
                          </a:schemeClr>
                        </a:solidFill>
                        <a:latin typeface="+mn-lt"/>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0" baseline="0" dirty="0">
                          <a:solidFill>
                            <a:schemeClr val="tx1">
                              <a:lumMod val="50000"/>
                            </a:schemeClr>
                          </a:solidFill>
                          <a:latin typeface="+mn-lt"/>
                        </a:rPr>
                        <a:t> Avoid therapies that induce weight gain and treat BMI &gt;27 using pharmacotherapy</a:t>
                      </a:r>
                      <a:endParaRPr lang="en-GB" sz="1600" b="0" baseline="30000" dirty="0">
                        <a:solidFill>
                          <a:schemeClr val="tx1">
                            <a:lumMod val="50000"/>
                          </a:schemeClr>
                        </a:solidFill>
                        <a:latin typeface="+mn-lt"/>
                      </a:endParaRPr>
                    </a:p>
                  </a:txBody>
                  <a:tcPr marL="90411" marR="90411">
                    <a:lnL w="12700" cap="flat" cmpd="sng" algn="ctr">
                      <a:solidFill>
                        <a:srgbClr val="6E6F71"/>
                      </a:solidFill>
                      <a:prstDash val="solid"/>
                      <a:round/>
                      <a:headEnd type="none" w="med" len="med"/>
                      <a:tailEnd type="none" w="med" len="med"/>
                    </a:lnL>
                    <a:lnR w="12700" cap="flat" cmpd="sng" algn="ctr">
                      <a:solidFill>
                        <a:srgbClr val="6E6F71"/>
                      </a:solidFill>
                      <a:prstDash val="solid"/>
                      <a:round/>
                      <a:headEnd type="none" w="med" len="med"/>
                      <a:tailEnd type="none" w="med" len="med"/>
                    </a:lnR>
                    <a:lnT w="12700" cap="flat" cmpd="sng" algn="ctr">
                      <a:solidFill>
                        <a:srgbClr val="6E6F71"/>
                      </a:solidFill>
                      <a:prstDash val="solid"/>
                      <a:round/>
                      <a:headEnd type="none" w="med" len="med"/>
                      <a:tailEnd type="none" w="med" len="med"/>
                    </a:lnT>
                    <a:lnB w="12700" cap="flat" cmpd="sng" algn="ctr">
                      <a:solidFill>
                        <a:srgbClr val="6E6F7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457536" y="422419"/>
            <a:ext cx="8229600" cy="1143000"/>
          </a:xfrm>
        </p:spPr>
        <p:txBody>
          <a:bodyPr>
            <a:normAutofit fontScale="90000"/>
          </a:bodyPr>
          <a:lstStyle/>
          <a:p>
            <a:r>
              <a:rPr lang="en-GB" noProof="0" dirty="0"/>
              <a:t>A multifactorial approach is recommended for  control of CV risk in patients with T2D</a:t>
            </a:r>
          </a:p>
        </p:txBody>
      </p:sp>
    </p:spTree>
    <p:extLst>
      <p:ext uri="{BB962C8B-B14F-4D97-AF65-F5344CB8AC3E}">
        <p14:creationId xmlns:p14="http://schemas.microsoft.com/office/powerpoint/2010/main" val="51426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006C52-C0E7-4F7E-8772-AD35405C95EC}"/>
              </a:ext>
            </a:extLst>
          </p:cNvPr>
          <p:cNvSpPr>
            <a:spLocks noGrp="1"/>
          </p:cNvSpPr>
          <p:nvPr>
            <p:ph type="title"/>
          </p:nvPr>
        </p:nvSpPr>
        <p:spPr/>
        <p:txBody>
          <a:bodyPr anchor="b">
            <a:normAutofit fontScale="90000"/>
          </a:bodyPr>
          <a:lstStyle/>
          <a:p>
            <a:pPr>
              <a:tabLst>
                <a:tab pos="7353116" algn="l"/>
              </a:tabLst>
            </a:pPr>
            <a:r>
              <a:rPr lang="en-GB" dirty="0"/>
              <a:t>ADA/EASD 2018 consensus for glucose-lowering medication in T2D</a:t>
            </a:r>
          </a:p>
        </p:txBody>
      </p:sp>
      <p:sp>
        <p:nvSpPr>
          <p:cNvPr id="315" name="Rectangle: Rounded Corners 314">
            <a:extLst>
              <a:ext uri="{FF2B5EF4-FFF2-40B4-BE49-F238E27FC236}">
                <a16:creationId xmlns:a16="http://schemas.microsoft.com/office/drawing/2014/main" id="{5FB2A3C9-9CC7-463C-BAC1-DE271B5F3451}"/>
              </a:ext>
            </a:extLst>
          </p:cNvPr>
          <p:cNvSpPr/>
          <p:nvPr/>
        </p:nvSpPr>
        <p:spPr>
          <a:xfrm>
            <a:off x="1045889" y="1287152"/>
            <a:ext cx="6823655" cy="268291"/>
          </a:xfrm>
          <a:prstGeom prst="roundRect">
            <a:avLst/>
          </a:prstGeom>
          <a:solidFill>
            <a:schemeClr val="accent5">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Verdana"/>
                <a:ea typeface="+mn-ea"/>
                <a:cs typeface="+mn-cs"/>
              </a:rPr>
              <a:t>FIRST-LINE THERAPY IS METFORMIN AND COMPREHENSIVE LIFESTYLE (INCLUDING WEIGHT MANAGEMENT AND PHYSICAL ACTIVITY)</a:t>
            </a:r>
            <a:br>
              <a:rPr kumimoji="0" lang="en-GB" sz="600" b="1" i="0" u="none" strike="noStrike" kern="1200" cap="none" spc="0" normalizeH="0" baseline="0" noProof="0" dirty="0">
                <a:ln>
                  <a:noFill/>
                </a:ln>
                <a:solidFill>
                  <a:srgbClr val="FFFFFF"/>
                </a:solidFill>
                <a:effectLst/>
                <a:uLnTx/>
                <a:uFillTx/>
                <a:latin typeface="Verdana"/>
                <a:ea typeface="+mn-ea"/>
                <a:cs typeface="+mn-cs"/>
              </a:rPr>
            </a:br>
            <a:r>
              <a:rPr kumimoji="0" lang="en-GB" sz="600" b="1" i="0" u="none" strike="noStrike" kern="1200" cap="none" spc="0" normalizeH="0" baseline="0" noProof="0" dirty="0">
                <a:ln>
                  <a:noFill/>
                </a:ln>
                <a:solidFill>
                  <a:srgbClr val="FFFFFF"/>
                </a:solidFill>
                <a:effectLst/>
                <a:uLnTx/>
                <a:uFillTx/>
                <a:latin typeface="Verdana"/>
                <a:ea typeface="+mn-ea"/>
                <a:cs typeface="+mn-cs"/>
              </a:rPr>
              <a:t>IF HbA</a:t>
            </a:r>
            <a:r>
              <a:rPr kumimoji="0" lang="en-GB" sz="600" b="1" i="0" u="none" strike="noStrike" kern="1200" cap="none" spc="0" normalizeH="0" baseline="-25000" noProof="0" dirty="0">
                <a:ln>
                  <a:noFill/>
                </a:ln>
                <a:solidFill>
                  <a:srgbClr val="FFFFFF"/>
                </a:solidFill>
                <a:effectLst/>
                <a:uLnTx/>
                <a:uFillTx/>
                <a:latin typeface="Verdana"/>
                <a:ea typeface="+mn-ea"/>
                <a:cs typeface="+mn-cs"/>
              </a:rPr>
              <a:t>1c</a:t>
            </a:r>
            <a:r>
              <a:rPr kumimoji="0" lang="en-GB" sz="600" b="1" i="0" u="none" strike="noStrike" kern="1200" cap="none" spc="0" normalizeH="0" baseline="0" noProof="0" dirty="0">
                <a:ln>
                  <a:noFill/>
                </a:ln>
                <a:solidFill>
                  <a:srgbClr val="FFFFFF"/>
                </a:solidFill>
                <a:effectLst/>
                <a:uLnTx/>
                <a:uFillTx/>
                <a:latin typeface="Verdana"/>
                <a:ea typeface="+mn-ea"/>
                <a:cs typeface="+mn-cs"/>
              </a:rPr>
              <a:t> ABOVE TARGET PROCEED AS BELOW</a:t>
            </a:r>
            <a:endParaRPr kumimoji="0" lang="en-GB" sz="600" b="1" i="0" u="none" strike="noStrike" kern="1200" cap="none" spc="0" normalizeH="0" baseline="30000" noProof="0" dirty="0">
              <a:ln>
                <a:noFill/>
              </a:ln>
              <a:solidFill>
                <a:srgbClr val="FFFFFF"/>
              </a:solidFill>
              <a:effectLst/>
              <a:uLnTx/>
              <a:uFillTx/>
              <a:latin typeface="Verdana"/>
              <a:ea typeface="+mn-ea"/>
              <a:cs typeface="+mn-cs"/>
            </a:endParaRPr>
          </a:p>
        </p:txBody>
      </p:sp>
      <p:sp>
        <p:nvSpPr>
          <p:cNvPr id="8" name="Text Placeholder 7">
            <a:extLst>
              <a:ext uri="{FF2B5EF4-FFF2-40B4-BE49-F238E27FC236}">
                <a16:creationId xmlns:a16="http://schemas.microsoft.com/office/drawing/2014/main" id="{52028541-E98B-442E-B85C-AB891A92160A}"/>
              </a:ext>
            </a:extLst>
          </p:cNvPr>
          <p:cNvSpPr>
            <a:spLocks noGrp="1"/>
          </p:cNvSpPr>
          <p:nvPr>
            <p:ph type="body" sz="quarter" idx="13"/>
          </p:nvPr>
        </p:nvSpPr>
        <p:spPr>
          <a:xfrm>
            <a:off x="121318" y="6145902"/>
            <a:ext cx="8922767" cy="661380"/>
          </a:xfrm>
        </p:spPr>
        <p:txBody>
          <a:bodyPr/>
          <a:lstStyle/>
          <a:p>
            <a:pPr algn="ctr"/>
            <a:endParaRPr lang="en-GB" sz="700" dirty="0">
              <a:solidFill>
                <a:schemeClr val="tx1"/>
              </a:solidFill>
            </a:endParaRPr>
          </a:p>
          <a:p>
            <a:pPr algn="ctr"/>
            <a:r>
              <a:rPr lang="en-GB" sz="700" dirty="0">
                <a:solidFill>
                  <a:schemeClr val="tx1"/>
                </a:solidFill>
              </a:rPr>
              <a:t>*Proven CVD benefit means it has label indication of reducing CVD events. For GLP-1RA strongest evidence for liraglutide&gt;semaglutide&gt;exenatide extended release. For SGLT-2i evidence modestly stronger for empagliflozin&gt;canagliflozin;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Be aware that SGLT-2i vary by region and individual agent with regard to indicated level of eGFR for initiation and continued use;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Both empagliflozin and canagliflozin have shown reduction in HF and reduction in CKD progression in CVOTs; </a:t>
            </a:r>
            <a:r>
              <a:rPr lang="en-GB" sz="700" baseline="30000" dirty="0">
                <a:solidFill>
                  <a:schemeClr val="tx1"/>
                </a:solidFill>
              </a:rPr>
              <a:t>§</a:t>
            </a:r>
            <a:r>
              <a:rPr lang="en-GB" sz="700" dirty="0" err="1">
                <a:solidFill>
                  <a:schemeClr val="tx1"/>
                </a:solidFill>
              </a:rPr>
              <a:t>Degludec</a:t>
            </a:r>
            <a:r>
              <a:rPr lang="en-GB" sz="700" dirty="0">
                <a:solidFill>
                  <a:schemeClr val="tx1"/>
                </a:solidFill>
              </a:rPr>
              <a:t> or U100 glargine have demonstrated CVD safety; </a:t>
            </a:r>
            <a:r>
              <a:rPr lang="en-GB" sz="700" baseline="30000" dirty="0">
                <a:solidFill>
                  <a:schemeClr val="tx1"/>
                </a:solidFill>
              </a:rPr>
              <a:t>¶</a:t>
            </a:r>
            <a:r>
              <a:rPr lang="en-GB" sz="700" dirty="0">
                <a:solidFill>
                  <a:schemeClr val="tx1"/>
                </a:solidFill>
              </a:rPr>
              <a:t>Low dose may be better tolerated though less well studied for CVD effects; </a:t>
            </a:r>
            <a:r>
              <a:rPr lang="en-GB" sz="700" baseline="30000" dirty="0">
                <a:solidFill>
                  <a:schemeClr val="tx1"/>
                </a:solidFill>
              </a:rPr>
              <a:t>||</a:t>
            </a:r>
            <a:r>
              <a:rPr lang="en-GB" sz="700" dirty="0">
                <a:solidFill>
                  <a:schemeClr val="tx1"/>
                </a:solidFill>
              </a:rPr>
              <a:t>Choose later generation SU with lower risk of hypoglycaemia; </a:t>
            </a:r>
            <a:r>
              <a:rPr lang="en-GB" sz="700" baseline="30000" dirty="0">
                <a:solidFill>
                  <a:schemeClr val="tx1"/>
                </a:solidFill>
              </a:rPr>
              <a:t>#</a:t>
            </a:r>
            <a:r>
              <a:rPr lang="en-GB" sz="700" dirty="0" err="1">
                <a:solidFill>
                  <a:schemeClr val="tx1"/>
                </a:solidFill>
              </a:rPr>
              <a:t>Degludec</a:t>
            </a:r>
            <a:r>
              <a:rPr lang="en-GB" sz="700" dirty="0">
                <a:solidFill>
                  <a:schemeClr val="tx1"/>
                </a:solidFill>
              </a:rPr>
              <a:t> / glargine U300&lt;glargine U100 / detemir&lt;NPH insulin; **</a:t>
            </a:r>
            <a:r>
              <a:rPr lang="en-GB" sz="700" dirty="0" err="1">
                <a:solidFill>
                  <a:schemeClr val="tx1"/>
                </a:solidFill>
              </a:rPr>
              <a:t>Semaglutide</a:t>
            </a:r>
            <a:r>
              <a:rPr lang="en-GB" sz="700" dirty="0">
                <a:solidFill>
                  <a:schemeClr val="tx1"/>
                </a:solidFill>
              </a:rPr>
              <a:t>&gt;liraglutide&gt;dulaglutide&gt;exenatide&gt;</a:t>
            </a:r>
            <a:r>
              <a:rPr lang="en-GB" sz="700" dirty="0" err="1">
                <a:solidFill>
                  <a:schemeClr val="tx1"/>
                </a:solidFill>
              </a:rPr>
              <a:t>lixisenatide</a:t>
            </a:r>
            <a:r>
              <a:rPr lang="en-GB" sz="700" dirty="0">
                <a:solidFill>
                  <a:schemeClr val="tx1"/>
                </a:solidFill>
              </a:rPr>
              <a:t>;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If no specific comorbidities (i.e. no established CVD, low risk of hypoglycaemia and lower priority to avoid weight gain or no weight-related comorbidities);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Consider country- and region-specific cost of drugs. In some countries, TZDs relatively more expensive and DPP-4i relatively cheaper</a:t>
            </a:r>
          </a:p>
        </p:txBody>
      </p:sp>
      <p:cxnSp>
        <p:nvCxnSpPr>
          <p:cNvPr id="378" name="Connector: Elbow 377">
            <a:extLst>
              <a:ext uri="{FF2B5EF4-FFF2-40B4-BE49-F238E27FC236}">
                <a16:creationId xmlns:a16="http://schemas.microsoft.com/office/drawing/2014/main" id="{F94D0492-AAF3-4882-9A8A-7E6DB0BD6EC9}"/>
              </a:ext>
            </a:extLst>
          </p:cNvPr>
          <p:cNvCxnSpPr>
            <a:cxnSpLocks/>
          </p:cNvCxnSpPr>
          <p:nvPr/>
        </p:nvCxnSpPr>
        <p:spPr>
          <a:xfrm>
            <a:off x="3162477" y="1852701"/>
            <a:ext cx="2216893" cy="180819"/>
          </a:xfrm>
          <a:prstGeom prst="bentConnector2">
            <a:avLst/>
          </a:prstGeom>
          <a:ln w="28575">
            <a:solidFill>
              <a:srgbClr val="D47600"/>
            </a:solidFill>
            <a:tailEnd type="triangle"/>
          </a:ln>
        </p:spPr>
        <p:style>
          <a:lnRef idx="1">
            <a:schemeClr val="accent1"/>
          </a:lnRef>
          <a:fillRef idx="0">
            <a:schemeClr val="accent1"/>
          </a:fillRef>
          <a:effectRef idx="0">
            <a:schemeClr val="accent1"/>
          </a:effectRef>
          <a:fontRef idx="minor">
            <a:schemeClr val="tx1"/>
          </a:fontRef>
        </p:style>
      </p:cxnSp>
      <p:sp>
        <p:nvSpPr>
          <p:cNvPr id="297" name="Rectangle: Rounded Corners 296">
            <a:extLst>
              <a:ext uri="{FF2B5EF4-FFF2-40B4-BE49-F238E27FC236}">
                <a16:creationId xmlns:a16="http://schemas.microsoft.com/office/drawing/2014/main" id="{AFCE814D-B5C6-4FC4-AFEA-463625E66EAF}"/>
              </a:ext>
            </a:extLst>
          </p:cNvPr>
          <p:cNvSpPr/>
          <p:nvPr/>
        </p:nvSpPr>
        <p:spPr>
          <a:xfrm>
            <a:off x="48862" y="2272614"/>
            <a:ext cx="1591476" cy="3131791"/>
          </a:xfrm>
          <a:prstGeom prst="roundRect">
            <a:avLst>
              <a:gd name="adj" fmla="val 7285"/>
            </a:avLst>
          </a:pr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99" name="Rectangle: Rounded Corners 298">
            <a:extLst>
              <a:ext uri="{FF2B5EF4-FFF2-40B4-BE49-F238E27FC236}">
                <a16:creationId xmlns:a16="http://schemas.microsoft.com/office/drawing/2014/main" id="{B4F481F2-7271-4C33-A3FC-6F7660B04D8D}"/>
              </a:ext>
            </a:extLst>
          </p:cNvPr>
          <p:cNvSpPr/>
          <p:nvPr/>
        </p:nvSpPr>
        <p:spPr>
          <a:xfrm>
            <a:off x="68086" y="2446059"/>
            <a:ext cx="1548000" cy="1106596"/>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98" name="TextBox 297">
            <a:extLst>
              <a:ext uri="{FF2B5EF4-FFF2-40B4-BE49-F238E27FC236}">
                <a16:creationId xmlns:a16="http://schemas.microsoft.com/office/drawing/2014/main" id="{992793CA-30FF-43BE-A8B0-D50861C5C210}"/>
              </a:ext>
            </a:extLst>
          </p:cNvPr>
          <p:cNvSpPr txBox="1"/>
          <p:nvPr/>
        </p:nvSpPr>
        <p:spPr>
          <a:xfrm>
            <a:off x="362147" y="2243495"/>
            <a:ext cx="963261" cy="169277"/>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ASCVD predominates</a:t>
            </a:r>
          </a:p>
        </p:txBody>
      </p:sp>
      <p:sp>
        <p:nvSpPr>
          <p:cNvPr id="285" name="Rectangle: Rounded Corners 284">
            <a:extLst>
              <a:ext uri="{FF2B5EF4-FFF2-40B4-BE49-F238E27FC236}">
                <a16:creationId xmlns:a16="http://schemas.microsoft.com/office/drawing/2014/main" id="{979417B4-A426-4D19-BD81-9EC3AF542469}"/>
              </a:ext>
            </a:extLst>
          </p:cNvPr>
          <p:cNvSpPr/>
          <p:nvPr/>
        </p:nvSpPr>
        <p:spPr>
          <a:xfrm>
            <a:off x="68088" y="4074360"/>
            <a:ext cx="1548001" cy="1268733"/>
          </a:xfrm>
          <a:prstGeom prst="roundRect">
            <a:avLst>
              <a:gd name="adj" fmla="val 12880"/>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If further intensification is required or patient is now unable to tolerate GLP-1RA and/or SGLT-2i, 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adding the other class </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(GLP-1RA and/or SGLT-2i) with proven CVD benefit</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 if not on GLP-1RA</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TZD</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p:txBody>
      </p:sp>
      <p:sp>
        <p:nvSpPr>
          <p:cNvPr id="296" name="Arrow: Down 295">
            <a:extLst>
              <a:ext uri="{FF2B5EF4-FFF2-40B4-BE49-F238E27FC236}">
                <a16:creationId xmlns:a16="http://schemas.microsoft.com/office/drawing/2014/main" id="{319CEF95-7B9B-4704-B9A5-432E68A69AC5}"/>
              </a:ext>
            </a:extLst>
          </p:cNvPr>
          <p:cNvSpPr/>
          <p:nvPr/>
        </p:nvSpPr>
        <p:spPr>
          <a:xfrm>
            <a:off x="714671" y="3910154"/>
            <a:ext cx="230400" cy="15533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95" name="Rectangle: Rounded Corners 294">
            <a:extLst>
              <a:ext uri="{FF2B5EF4-FFF2-40B4-BE49-F238E27FC236}">
                <a16:creationId xmlns:a16="http://schemas.microsoft.com/office/drawing/2014/main" id="{880B378F-094B-4CCF-B62E-8683025902F3}"/>
              </a:ext>
            </a:extLst>
          </p:cNvPr>
          <p:cNvSpPr/>
          <p:nvPr/>
        </p:nvSpPr>
        <p:spPr>
          <a:xfrm>
            <a:off x="68088" y="3704829"/>
            <a:ext cx="1548001" cy="19414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cxnSp>
        <p:nvCxnSpPr>
          <p:cNvPr id="114" name="Straight Arrow Connector 113">
            <a:extLst>
              <a:ext uri="{FF2B5EF4-FFF2-40B4-BE49-F238E27FC236}">
                <a16:creationId xmlns:a16="http://schemas.microsoft.com/office/drawing/2014/main" id="{6F905100-3D2F-48EC-BD19-CC229B594A52}"/>
              </a:ext>
            </a:extLst>
          </p:cNvPr>
          <p:cNvCxnSpPr>
            <a:cxnSpLocks/>
          </p:cNvCxnSpPr>
          <p:nvPr/>
        </p:nvCxnSpPr>
        <p:spPr>
          <a:xfrm>
            <a:off x="844600" y="1997554"/>
            <a:ext cx="0" cy="231309"/>
          </a:xfrm>
          <a:prstGeom prst="straightConnector1">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E39E0FF4-6A35-495B-A368-974B45C76240}"/>
              </a:ext>
            </a:extLst>
          </p:cNvPr>
          <p:cNvCxnSpPr>
            <a:cxnSpLocks/>
          </p:cNvCxnSpPr>
          <p:nvPr/>
        </p:nvCxnSpPr>
        <p:spPr>
          <a:xfrm>
            <a:off x="2435056" y="1979769"/>
            <a:ext cx="0" cy="294144"/>
          </a:xfrm>
          <a:prstGeom prst="straightConnector1">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4" name="Rectangle: Rounded Corners 303">
            <a:extLst>
              <a:ext uri="{FF2B5EF4-FFF2-40B4-BE49-F238E27FC236}">
                <a16:creationId xmlns:a16="http://schemas.microsoft.com/office/drawing/2014/main" id="{75A74BCB-67C5-4F48-9A97-E202CF115056}"/>
              </a:ext>
            </a:extLst>
          </p:cNvPr>
          <p:cNvSpPr/>
          <p:nvPr/>
        </p:nvSpPr>
        <p:spPr>
          <a:xfrm>
            <a:off x="121318" y="2564700"/>
            <a:ext cx="556364" cy="86822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 </a:t>
            </a:r>
            <a:br>
              <a:rPr kumimoji="0" lang="en-GB" sz="500" b="0" i="0" u="none" strike="noStrike" kern="1200" cap="none" spc="0" normalizeH="0" baseline="0" noProof="0" dirty="0">
                <a:ln>
                  <a:noFill/>
                </a:ln>
                <a:solidFill>
                  <a:srgbClr val="FFFFFF"/>
                </a:solidFill>
                <a:effectLst/>
                <a:uLnTx/>
                <a:uFillTx/>
                <a:latin typeface="Verdana"/>
                <a:ea typeface="+mn-ea"/>
                <a:cs typeface="+mn-cs"/>
              </a:rPr>
            </a:br>
            <a:r>
              <a:rPr kumimoji="0" lang="en-GB" sz="500" b="0" i="0" u="none" strike="noStrike" kern="1200" cap="none" spc="0" normalizeH="0" baseline="0" noProof="0" dirty="0">
                <a:ln>
                  <a:noFill/>
                </a:ln>
                <a:solidFill>
                  <a:srgbClr val="FFFFFF"/>
                </a:solidFill>
                <a:effectLst/>
                <a:uLnTx/>
                <a:uFillTx/>
                <a:latin typeface="Verdana"/>
                <a:ea typeface="+mn-ea"/>
                <a:cs typeface="+mn-cs"/>
              </a:rPr>
              <a:t>with proven CVD benefit*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05" name="Rectangle: Rounded Corners 304">
            <a:extLst>
              <a:ext uri="{FF2B5EF4-FFF2-40B4-BE49-F238E27FC236}">
                <a16:creationId xmlns:a16="http://schemas.microsoft.com/office/drawing/2014/main" id="{6CEF1C92-DF2D-4D8D-8B85-A07437F39BCA}"/>
              </a:ext>
            </a:extLst>
          </p:cNvPr>
          <p:cNvSpPr/>
          <p:nvPr/>
        </p:nvSpPr>
        <p:spPr>
          <a:xfrm>
            <a:off x="988750" y="2564700"/>
            <a:ext cx="556364" cy="86822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 </a:t>
            </a:r>
            <a:br>
              <a:rPr kumimoji="0" lang="en-GB" sz="500" b="0" i="0" u="none" strike="noStrike" kern="1200" cap="none" spc="0" normalizeH="0" baseline="0" noProof="0" dirty="0">
                <a:ln>
                  <a:noFill/>
                </a:ln>
                <a:solidFill>
                  <a:srgbClr val="FFFFFF"/>
                </a:solidFill>
                <a:effectLst/>
                <a:uLnTx/>
                <a:uFillTx/>
                <a:latin typeface="Verdana"/>
                <a:ea typeface="+mn-ea"/>
                <a:cs typeface="+mn-cs"/>
              </a:rPr>
            </a:br>
            <a:r>
              <a:rPr kumimoji="0" lang="en-GB" sz="500" b="0" i="0" u="none" strike="noStrike" kern="1200" cap="none" spc="0" normalizeH="0" baseline="0" noProof="0" dirty="0">
                <a:ln>
                  <a:noFill/>
                </a:ln>
                <a:solidFill>
                  <a:srgbClr val="FFFFFF"/>
                </a:solidFill>
                <a:effectLst/>
                <a:uLnTx/>
                <a:uFillTx/>
                <a:latin typeface="Verdana"/>
                <a:ea typeface="+mn-ea"/>
                <a:cs typeface="+mn-cs"/>
              </a:rPr>
              <a:t>with proven CVD benefit*,</a:t>
            </a:r>
            <a:br>
              <a:rPr kumimoji="0" lang="en-GB" sz="500" b="0" i="0" u="none" strike="noStrike" kern="1200" cap="none" spc="0" normalizeH="0" baseline="0" noProof="0" dirty="0">
                <a:ln>
                  <a:noFill/>
                </a:ln>
                <a:solidFill>
                  <a:srgbClr val="FFFFFF"/>
                </a:solidFill>
                <a:effectLst/>
                <a:uLnTx/>
                <a:uFillTx/>
                <a:latin typeface="Verdana"/>
                <a:ea typeface="+mn-ea"/>
                <a:cs typeface="+mn-cs"/>
              </a:rPr>
            </a:br>
            <a:r>
              <a:rPr kumimoji="0" lang="en-GB" sz="500" b="0" i="0" u="none" strike="noStrike" kern="1200" cap="none" spc="0" normalizeH="0" baseline="0" noProof="0" dirty="0">
                <a:ln>
                  <a:noFill/>
                </a:ln>
                <a:solidFill>
                  <a:srgbClr val="FFFFFF"/>
                </a:solidFill>
                <a:effectLst/>
                <a:uLnTx/>
                <a:uFillTx/>
                <a:latin typeface="Verdana"/>
                <a:ea typeface="+mn-ea"/>
                <a:cs typeface="+mn-cs"/>
              </a:rPr>
              <a:t>if eGFR  adequate</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03" name="Arrow: Down 302">
            <a:extLst>
              <a:ext uri="{FF2B5EF4-FFF2-40B4-BE49-F238E27FC236}">
                <a16:creationId xmlns:a16="http://schemas.microsoft.com/office/drawing/2014/main" id="{14577855-70A9-47BB-8CA3-70F038B07230}"/>
              </a:ext>
            </a:extLst>
          </p:cNvPr>
          <p:cNvSpPr/>
          <p:nvPr/>
        </p:nvSpPr>
        <p:spPr>
          <a:xfrm>
            <a:off x="714671" y="2833226"/>
            <a:ext cx="230400" cy="861881"/>
          </a:xfrm>
          <a:prstGeom prst="downArrow">
            <a:avLst>
              <a:gd name="adj1" fmla="val 50000"/>
              <a:gd name="adj2" fmla="val 26022"/>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 name="Oval 1">
            <a:extLst>
              <a:ext uri="{FF2B5EF4-FFF2-40B4-BE49-F238E27FC236}">
                <a16:creationId xmlns:a16="http://schemas.microsoft.com/office/drawing/2014/main" id="{B4E5C713-4037-4C49-A9E3-2A8D4291A7FC}"/>
              </a:ext>
            </a:extLst>
          </p:cNvPr>
          <p:cNvSpPr/>
          <p:nvPr/>
        </p:nvSpPr>
        <p:spPr>
          <a:xfrm>
            <a:off x="599878" y="2463761"/>
            <a:ext cx="458642" cy="611523"/>
          </a:xfrm>
          <a:prstGeom prst="ellipse">
            <a:avLst/>
          </a:prstGeom>
          <a:solidFill>
            <a:srgbClr val="007C9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EITHER/OR</a:t>
            </a:r>
          </a:p>
        </p:txBody>
      </p:sp>
      <p:sp>
        <p:nvSpPr>
          <p:cNvPr id="263" name="Rectangle: Rounded Corners 262">
            <a:extLst>
              <a:ext uri="{FF2B5EF4-FFF2-40B4-BE49-F238E27FC236}">
                <a16:creationId xmlns:a16="http://schemas.microsoft.com/office/drawing/2014/main" id="{DE460F02-730B-4A9E-B324-2ADC18CD5F69}"/>
              </a:ext>
            </a:extLst>
          </p:cNvPr>
          <p:cNvSpPr/>
          <p:nvPr/>
        </p:nvSpPr>
        <p:spPr>
          <a:xfrm>
            <a:off x="1647140" y="2273613"/>
            <a:ext cx="1584675" cy="3123384"/>
          </a:xfrm>
          <a:prstGeom prst="roundRect">
            <a:avLst>
              <a:gd name="adj" fmla="val 7285"/>
            </a:avLst>
          </a:prstGeom>
          <a:solidFill>
            <a:srgbClr val="C2DEEA"/>
          </a:solidFill>
          <a:ln w="9525">
            <a:solidFill>
              <a:srgbClr val="C2D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64" name="TextBox 263">
            <a:extLst>
              <a:ext uri="{FF2B5EF4-FFF2-40B4-BE49-F238E27FC236}">
                <a16:creationId xmlns:a16="http://schemas.microsoft.com/office/drawing/2014/main" id="{C1E9278E-2309-48CD-AA05-D071658DBC6A}"/>
              </a:ext>
            </a:extLst>
          </p:cNvPr>
          <p:cNvSpPr txBox="1"/>
          <p:nvPr/>
        </p:nvSpPr>
        <p:spPr>
          <a:xfrm>
            <a:off x="1759524" y="2251097"/>
            <a:ext cx="1351069" cy="169277"/>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HF OR CKD predominates</a:t>
            </a:r>
          </a:p>
        </p:txBody>
      </p:sp>
      <p:sp>
        <p:nvSpPr>
          <p:cNvPr id="251" name="Rectangle: Rounded Corners 250">
            <a:extLst>
              <a:ext uri="{FF2B5EF4-FFF2-40B4-BE49-F238E27FC236}">
                <a16:creationId xmlns:a16="http://schemas.microsoft.com/office/drawing/2014/main" id="{486B6D62-576D-4E3E-BBFF-03C3300411DD}"/>
              </a:ext>
            </a:extLst>
          </p:cNvPr>
          <p:cNvSpPr/>
          <p:nvPr/>
        </p:nvSpPr>
        <p:spPr>
          <a:xfrm>
            <a:off x="1665538" y="4095749"/>
            <a:ext cx="1547999" cy="1041903"/>
          </a:xfrm>
          <a:prstGeom prst="roundRect">
            <a:avLst>
              <a:gd name="adj" fmla="val 12876"/>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Avoid TZD in the setting of HF</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adding the other class with proven CVD benefit*</a:t>
            </a:r>
            <a:endParaRPr kumimoji="0" lang="en-GB" sz="500" b="0" i="0" u="none" strike="noStrike" kern="1200" cap="none" spc="0" normalizeH="0" baseline="30000" noProof="0" dirty="0">
              <a:ln>
                <a:noFill/>
              </a:ln>
              <a:solidFill>
                <a:srgbClr val="001965"/>
              </a:solidFill>
              <a:effectLst/>
              <a:uLnTx/>
              <a:uFillTx/>
              <a:latin typeface="Verdana"/>
              <a:ea typeface="+mn-ea"/>
              <a:cs typeface="+mn-cs"/>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 (not </a:t>
            </a:r>
            <a:r>
              <a:rPr kumimoji="0" lang="en-GB" sz="500" b="0" i="0" u="none" strike="noStrike" kern="1200" cap="none" spc="0" normalizeH="0" baseline="0" noProof="0" dirty="0" err="1">
                <a:ln>
                  <a:noFill/>
                </a:ln>
                <a:solidFill>
                  <a:srgbClr val="001965"/>
                </a:solidFill>
                <a:effectLst/>
                <a:uLnTx/>
                <a:uFillTx/>
                <a:latin typeface="Verdana"/>
                <a:ea typeface="+mn-ea"/>
                <a:cs typeface="+mn-cs"/>
              </a:rPr>
              <a:t>saxagliptin</a:t>
            </a:r>
            <a:r>
              <a:rPr kumimoji="0" lang="en-GB" sz="500" b="0" i="0" u="none" strike="noStrike" kern="1200" cap="none" spc="0" normalizeH="0" baseline="0" noProof="0" dirty="0">
                <a:ln>
                  <a:noFill/>
                </a:ln>
                <a:solidFill>
                  <a:srgbClr val="001965"/>
                </a:solidFill>
                <a:effectLst/>
                <a:uLnTx/>
                <a:uFillTx/>
                <a:latin typeface="Verdana"/>
                <a:ea typeface="+mn-ea"/>
                <a:cs typeface="+mn-cs"/>
              </a:rPr>
              <a:t>) in the setting of HF (if not on GLP-1RA)</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endParaRPr kumimoji="0" lang="en-GB" sz="500" b="0" i="0" u="none" strike="noStrike" kern="1200" cap="none" spc="0" normalizeH="0" baseline="30000" noProof="0" dirty="0">
              <a:ln>
                <a:noFill/>
              </a:ln>
              <a:solidFill>
                <a:srgbClr val="000000"/>
              </a:solidFill>
              <a:effectLst/>
              <a:uLnTx/>
              <a:uFillTx/>
              <a:latin typeface="Verdana"/>
              <a:ea typeface="+mn-ea"/>
              <a:cs typeface="+mn-cs"/>
            </a:endParaRP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p:txBody>
      </p:sp>
      <p:grpSp>
        <p:nvGrpSpPr>
          <p:cNvPr id="307" name="Group 306">
            <a:extLst>
              <a:ext uri="{FF2B5EF4-FFF2-40B4-BE49-F238E27FC236}">
                <a16:creationId xmlns:a16="http://schemas.microsoft.com/office/drawing/2014/main" id="{0BB3C99C-B72D-491A-B486-B01281E7B88B}"/>
              </a:ext>
            </a:extLst>
          </p:cNvPr>
          <p:cNvGrpSpPr/>
          <p:nvPr/>
        </p:nvGrpSpPr>
        <p:grpSpPr>
          <a:xfrm>
            <a:off x="1662833" y="3517010"/>
            <a:ext cx="1548001" cy="551789"/>
            <a:chOff x="409556" y="2613941"/>
            <a:chExt cx="2440777" cy="563635"/>
          </a:xfrm>
        </p:grpSpPr>
        <p:sp>
          <p:nvSpPr>
            <p:cNvPr id="311" name="Arrow: Down 310">
              <a:extLst>
                <a:ext uri="{FF2B5EF4-FFF2-40B4-BE49-F238E27FC236}">
                  <a16:creationId xmlns:a16="http://schemas.microsoft.com/office/drawing/2014/main" id="{65182883-6D25-478E-B195-4C14E9E5B669}"/>
                </a:ext>
              </a:extLst>
            </p:cNvPr>
            <p:cNvSpPr/>
            <p:nvPr/>
          </p:nvSpPr>
          <p:spPr>
            <a:xfrm>
              <a:off x="1446906" y="3016277"/>
              <a:ext cx="363278" cy="16129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13" name="Rectangle: Rounded Corners 312">
              <a:extLst>
                <a:ext uri="{FF2B5EF4-FFF2-40B4-BE49-F238E27FC236}">
                  <a16:creationId xmlns:a16="http://schemas.microsoft.com/office/drawing/2014/main" id="{099A3525-ED49-4A5F-8875-7ACBC07A4E48}"/>
                </a:ext>
              </a:extLst>
            </p:cNvPr>
            <p:cNvSpPr/>
            <p:nvPr/>
          </p:nvSpPr>
          <p:spPr>
            <a:xfrm>
              <a:off x="409556" y="2804788"/>
              <a:ext cx="2440777" cy="198309"/>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16" name="Arrow: Down 315">
              <a:extLst>
                <a:ext uri="{FF2B5EF4-FFF2-40B4-BE49-F238E27FC236}">
                  <a16:creationId xmlns:a16="http://schemas.microsoft.com/office/drawing/2014/main" id="{EBCEE52C-3DDA-4EE5-8BC4-C8534491CCF6}"/>
                </a:ext>
              </a:extLst>
            </p:cNvPr>
            <p:cNvSpPr/>
            <p:nvPr/>
          </p:nvSpPr>
          <p:spPr>
            <a:xfrm>
              <a:off x="1446906" y="2613941"/>
              <a:ext cx="363278" cy="145506"/>
            </a:xfrm>
            <a:prstGeom prst="downArrow">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3" name="Group 12">
            <a:extLst>
              <a:ext uri="{FF2B5EF4-FFF2-40B4-BE49-F238E27FC236}">
                <a16:creationId xmlns:a16="http://schemas.microsoft.com/office/drawing/2014/main" id="{93D9D311-F1CA-476B-8A21-9E14F8F850D0}"/>
              </a:ext>
            </a:extLst>
          </p:cNvPr>
          <p:cNvGrpSpPr/>
          <p:nvPr/>
        </p:nvGrpSpPr>
        <p:grpSpPr>
          <a:xfrm>
            <a:off x="1658408" y="2406635"/>
            <a:ext cx="1548000" cy="1047768"/>
            <a:chOff x="1669837" y="1835454"/>
            <a:chExt cx="1548000" cy="804875"/>
          </a:xfrm>
        </p:grpSpPr>
        <p:sp>
          <p:nvSpPr>
            <p:cNvPr id="306" name="Rectangle: Rounded Corners 305">
              <a:extLst>
                <a:ext uri="{FF2B5EF4-FFF2-40B4-BE49-F238E27FC236}">
                  <a16:creationId xmlns:a16="http://schemas.microsoft.com/office/drawing/2014/main" id="{0AF68F2A-D911-4512-94E8-93281DF8E657}"/>
                </a:ext>
              </a:extLst>
            </p:cNvPr>
            <p:cNvSpPr/>
            <p:nvPr/>
          </p:nvSpPr>
          <p:spPr>
            <a:xfrm>
              <a:off x="1669837" y="1857594"/>
              <a:ext cx="1548000" cy="782735"/>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p:txBody>
        </p:sp>
        <p:sp>
          <p:nvSpPr>
            <p:cNvPr id="258" name="Rectangle: Rounded Corners 257">
              <a:extLst>
                <a:ext uri="{FF2B5EF4-FFF2-40B4-BE49-F238E27FC236}">
                  <a16:creationId xmlns:a16="http://schemas.microsoft.com/office/drawing/2014/main" id="{BEC47767-D27B-4B95-B08C-E7E5223D5EE9}"/>
                </a:ext>
              </a:extLst>
            </p:cNvPr>
            <p:cNvSpPr/>
            <p:nvPr/>
          </p:nvSpPr>
          <p:spPr>
            <a:xfrm>
              <a:off x="1719989" y="1979130"/>
              <a:ext cx="1456570" cy="243757"/>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 with evidence of reducing HF and/or CKD progression in CVOT if eGFR adequate</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259" name="Rectangle: Rounded Corners 258">
              <a:extLst>
                <a:ext uri="{FF2B5EF4-FFF2-40B4-BE49-F238E27FC236}">
                  <a16:creationId xmlns:a16="http://schemas.microsoft.com/office/drawing/2014/main" id="{C8FEDDA3-13D1-487D-95D9-826ECB4F900D}"/>
                </a:ext>
              </a:extLst>
            </p:cNvPr>
            <p:cNvSpPr/>
            <p:nvPr/>
          </p:nvSpPr>
          <p:spPr>
            <a:xfrm>
              <a:off x="1719989" y="2327376"/>
              <a:ext cx="1456571" cy="271124"/>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If SGLT-2i not tolerated or contraindicated or if eGFR less than adequate</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500" b="0" i="0" u="none" strike="noStrike" kern="1200" cap="none" spc="0" normalizeH="0" baseline="0" noProof="0" dirty="0">
                  <a:ln>
                    <a:noFill/>
                  </a:ln>
                  <a:solidFill>
                    <a:srgbClr val="FFFFFF"/>
                  </a:solidFill>
                  <a:effectLst/>
                  <a:uLnTx/>
                  <a:uFillTx/>
                  <a:latin typeface="Verdana"/>
                  <a:ea typeface="+mn-ea"/>
                  <a:cs typeface="+mn-cs"/>
                </a:rPr>
                <a:t> add GLP-1RA with proven CV benefit*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cxnSp>
          <p:nvCxnSpPr>
            <p:cNvPr id="9" name="Straight Connector 8">
              <a:extLst>
                <a:ext uri="{FF2B5EF4-FFF2-40B4-BE49-F238E27FC236}">
                  <a16:creationId xmlns:a16="http://schemas.microsoft.com/office/drawing/2014/main" id="{523546CB-696D-4471-9B6C-133CB7AB42F1}"/>
                </a:ext>
              </a:extLst>
            </p:cNvPr>
            <p:cNvCxnSpPr>
              <a:cxnSpLocks/>
            </p:cNvCxnSpPr>
            <p:nvPr/>
          </p:nvCxnSpPr>
          <p:spPr>
            <a:xfrm>
              <a:off x="1669837" y="2274156"/>
              <a:ext cx="1548000" cy="0"/>
            </a:xfrm>
            <a:prstGeom prst="line">
              <a:avLst/>
            </a:prstGeom>
            <a:ln>
              <a:solidFill>
                <a:srgbClr val="007C92"/>
              </a:solidFill>
              <a:prstDash val="dash"/>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E954C9DE-3210-46B9-A0D7-001F9A2A3E04}"/>
                </a:ext>
              </a:extLst>
            </p:cNvPr>
            <p:cNvSpPr txBox="1"/>
            <p:nvPr/>
          </p:nvSpPr>
          <p:spPr>
            <a:xfrm>
              <a:off x="2336176" y="2244019"/>
              <a:ext cx="178290" cy="59107"/>
            </a:xfrm>
            <a:prstGeom prst="rect">
              <a:avLst/>
            </a:prstGeom>
            <a:solidFill>
              <a:schemeClr val="bg1"/>
            </a:solid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12" name="Rectangle 11">
              <a:extLst>
                <a:ext uri="{FF2B5EF4-FFF2-40B4-BE49-F238E27FC236}">
                  <a16:creationId xmlns:a16="http://schemas.microsoft.com/office/drawing/2014/main" id="{507C00BB-D210-4E01-8FFD-B683F3DCE543}"/>
                </a:ext>
              </a:extLst>
            </p:cNvPr>
            <p:cNvSpPr/>
            <p:nvPr/>
          </p:nvSpPr>
          <p:spPr>
            <a:xfrm>
              <a:off x="2119836" y="1835454"/>
              <a:ext cx="648003" cy="130035"/>
            </a:xfrm>
            <a:prstGeom prst="rect">
              <a:avLst/>
            </a:prstGeom>
          </p:spPr>
          <p:txBody>
            <a:bodyPr wrap="none">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PREFERABLY</a:t>
              </a: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p:txBody>
        </p:sp>
      </p:grpSp>
      <p:sp>
        <p:nvSpPr>
          <p:cNvPr id="312" name="Rectangle: Rounded Corners 311">
            <a:extLst>
              <a:ext uri="{FF2B5EF4-FFF2-40B4-BE49-F238E27FC236}">
                <a16:creationId xmlns:a16="http://schemas.microsoft.com/office/drawing/2014/main" id="{7D50C286-5540-4DE8-96DE-CE351B714123}"/>
              </a:ext>
            </a:extLst>
          </p:cNvPr>
          <p:cNvSpPr/>
          <p:nvPr/>
        </p:nvSpPr>
        <p:spPr>
          <a:xfrm>
            <a:off x="41909" y="1728117"/>
            <a:ext cx="3198183" cy="245528"/>
          </a:xfrm>
          <a:prstGeom prst="roundRect">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Verdana"/>
                <a:ea typeface="+mn-ea"/>
                <a:cs typeface="+mn-cs"/>
              </a:rPr>
              <a:t>Established ASCVD or CKD</a:t>
            </a:r>
          </a:p>
        </p:txBody>
      </p:sp>
      <p:sp>
        <p:nvSpPr>
          <p:cNvPr id="380" name="TextBox 379">
            <a:extLst>
              <a:ext uri="{FF2B5EF4-FFF2-40B4-BE49-F238E27FC236}">
                <a16:creationId xmlns:a16="http://schemas.microsoft.com/office/drawing/2014/main" id="{0858F147-0C1D-4A91-960E-703ADEFA6AB6}"/>
              </a:ext>
            </a:extLst>
          </p:cNvPr>
          <p:cNvSpPr txBox="1"/>
          <p:nvPr/>
        </p:nvSpPr>
        <p:spPr>
          <a:xfrm>
            <a:off x="4181774" y="1715875"/>
            <a:ext cx="178290" cy="76944"/>
          </a:xfrm>
          <a:prstGeom prst="rect">
            <a:avLst/>
          </a:prstGeom>
          <a:solidFill>
            <a:schemeClr val="bg1"/>
          </a:solid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NO</a:t>
            </a:r>
          </a:p>
        </p:txBody>
      </p:sp>
      <p:sp>
        <p:nvSpPr>
          <p:cNvPr id="23" name="Oval 22">
            <a:extLst>
              <a:ext uri="{FF2B5EF4-FFF2-40B4-BE49-F238E27FC236}">
                <a16:creationId xmlns:a16="http://schemas.microsoft.com/office/drawing/2014/main" id="{E3E0EF86-81F9-4AAF-96A2-EBC7362FECF8}"/>
              </a:ext>
            </a:extLst>
          </p:cNvPr>
          <p:cNvSpPr/>
          <p:nvPr/>
        </p:nvSpPr>
        <p:spPr>
          <a:xfrm>
            <a:off x="7565817" y="808835"/>
            <a:ext cx="815926" cy="108790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Verdana"/>
              <a:ea typeface="+mn-ea"/>
              <a:cs typeface="+mn-cs"/>
            </a:endParaRPr>
          </a:p>
        </p:txBody>
      </p:sp>
      <p:sp>
        <p:nvSpPr>
          <p:cNvPr id="389" name="TextBox 388">
            <a:extLst>
              <a:ext uri="{FF2B5EF4-FFF2-40B4-BE49-F238E27FC236}">
                <a16:creationId xmlns:a16="http://schemas.microsoft.com/office/drawing/2014/main" id="{20453EAF-860E-43AC-89A3-E4304F4615BB}"/>
              </a:ext>
            </a:extLst>
          </p:cNvPr>
          <p:cNvSpPr txBox="1"/>
          <p:nvPr/>
        </p:nvSpPr>
        <p:spPr>
          <a:xfrm>
            <a:off x="7684861" y="1086293"/>
            <a:ext cx="559550" cy="538609"/>
          </a:xfrm>
          <a:prstGeom prst="rect">
            <a:avLst/>
          </a:prstGeom>
          <a:no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ＭＳ Ｐゴシック" charset="0"/>
                <a:cs typeface="Arial" panose="020B0604020202020204" pitchFamily="34" charset="0"/>
              </a:rPr>
              <a:t>To avoid clinical inertia reassess and modify treatment regularly</a:t>
            </a:r>
            <a:br>
              <a:rPr kumimoji="0" lang="en-GB" sz="500" b="1" i="0" u="none" strike="noStrike" kern="1200" cap="none" spc="0" normalizeH="0" baseline="0" noProof="0" dirty="0">
                <a:ln>
                  <a:noFill/>
                </a:ln>
                <a:solidFill>
                  <a:srgbClr val="FFFFFF"/>
                </a:solidFill>
                <a:effectLst/>
                <a:uLnTx/>
                <a:uFillTx/>
                <a:latin typeface="Verdana"/>
                <a:ea typeface="ＭＳ Ｐゴシック" charset="0"/>
                <a:cs typeface="Arial" panose="020B0604020202020204" pitchFamily="34" charset="0"/>
              </a:rPr>
            </a:br>
            <a:r>
              <a:rPr kumimoji="0" lang="en-GB" sz="500" b="1" i="0" u="none" strike="noStrike" kern="1200" cap="none" spc="0" normalizeH="0" baseline="0" noProof="0" dirty="0">
                <a:ln>
                  <a:noFill/>
                </a:ln>
                <a:solidFill>
                  <a:srgbClr val="FFFFFF"/>
                </a:solidFill>
                <a:effectLst/>
                <a:uLnTx/>
                <a:uFillTx/>
                <a:latin typeface="Verdana"/>
                <a:ea typeface="ＭＳ Ｐゴシック" charset="0"/>
                <a:cs typeface="Arial" panose="020B0604020202020204" pitchFamily="34" charset="0"/>
              </a:rPr>
              <a:t>(3–6 months)</a:t>
            </a:r>
          </a:p>
        </p:txBody>
      </p:sp>
      <p:pic>
        <p:nvPicPr>
          <p:cNvPr id="1028" name="Picture 4" descr="Ecology, Green, Recycle, Sign, Symbol, Arrow, Circle">
            <a:extLst>
              <a:ext uri="{FF2B5EF4-FFF2-40B4-BE49-F238E27FC236}">
                <a16:creationId xmlns:a16="http://schemas.microsoft.com/office/drawing/2014/main" id="{4E50A03E-C929-4498-8C45-5B43F9832F9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7432457" y="740703"/>
            <a:ext cx="1006695" cy="12704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a:extLst>
              <a:ext uri="{FF2B5EF4-FFF2-40B4-BE49-F238E27FC236}">
                <a16:creationId xmlns:a16="http://schemas.microsoft.com/office/drawing/2014/main" id="{B42F1AB4-527D-4139-B931-4A59794E97FD}"/>
              </a:ext>
            </a:extLst>
          </p:cNvPr>
          <p:cNvGrpSpPr/>
          <p:nvPr/>
        </p:nvGrpSpPr>
        <p:grpSpPr>
          <a:xfrm>
            <a:off x="6068387" y="2427519"/>
            <a:ext cx="1546965" cy="3714204"/>
            <a:chOff x="6068383" y="1820638"/>
            <a:chExt cx="1546965" cy="2785653"/>
          </a:xfrm>
        </p:grpSpPr>
        <p:sp>
          <p:nvSpPr>
            <p:cNvPr id="393" name="Rectangle: Rounded Corners 392">
              <a:extLst>
                <a:ext uri="{FF2B5EF4-FFF2-40B4-BE49-F238E27FC236}">
                  <a16:creationId xmlns:a16="http://schemas.microsoft.com/office/drawing/2014/main" id="{45183BDC-FC00-4084-9E92-2A5072901405}"/>
                </a:ext>
              </a:extLst>
            </p:cNvPr>
            <p:cNvSpPr/>
            <p:nvPr/>
          </p:nvSpPr>
          <p:spPr>
            <a:xfrm>
              <a:off x="6142536" y="1820638"/>
              <a:ext cx="1472812" cy="2785653"/>
            </a:xfrm>
            <a:prstGeom prst="roundRect">
              <a:avLst>
                <a:gd name="adj" fmla="val 7285"/>
              </a:avLst>
            </a:prstGeom>
            <a:solidFill>
              <a:srgbClr val="D6F1D3"/>
            </a:solidFill>
            <a:ln w="9525">
              <a:solidFill>
                <a:srgbClr val="D6F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94" name="Rectangle: Rounded Corners 393">
              <a:extLst>
                <a:ext uri="{FF2B5EF4-FFF2-40B4-BE49-F238E27FC236}">
                  <a16:creationId xmlns:a16="http://schemas.microsoft.com/office/drawing/2014/main" id="{62EE2691-272A-4340-9ADC-652EA51843C9}"/>
                </a:ext>
              </a:extLst>
            </p:cNvPr>
            <p:cNvSpPr/>
            <p:nvPr/>
          </p:nvSpPr>
          <p:spPr>
            <a:xfrm>
              <a:off x="6164342" y="3471639"/>
              <a:ext cx="1429200" cy="607768"/>
            </a:xfrm>
            <a:prstGeom prst="roundRect">
              <a:avLst>
                <a:gd name="adj" fmla="val 10643"/>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0" marR="0" lvl="0" indent="0" algn="ctr" defTabSz="685783" rtl="0" eaLnBrk="1" fontAlgn="auto" latinLnBrk="0" hangingPunct="1">
                <a:lnSpc>
                  <a:spcPct val="100000"/>
                </a:lnSpc>
                <a:spcBef>
                  <a:spcPts val="20"/>
                </a:spcBef>
                <a:spcAft>
                  <a:spcPts val="2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If triple therapy required or SGLT-2i and/or GLP-1RA not tolerated or contraindicated use regimen with </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lowest risk of weight gain</a:t>
              </a:r>
            </a:p>
            <a:p>
              <a:pPr marL="0" marR="0" lvl="0" indent="0" algn="ctr" defTabSz="685783" rtl="0" eaLnBrk="1" fontAlgn="auto" latinLnBrk="0" hangingPunct="1">
                <a:lnSpc>
                  <a:spcPct val="100000"/>
                </a:lnSpc>
                <a:spcBef>
                  <a:spcPts val="50"/>
                </a:spcBef>
                <a:spcAft>
                  <a:spcPts val="5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PREFERABLY</a:t>
              </a:r>
            </a:p>
            <a:p>
              <a:pPr marL="0" marR="0" lvl="0" indent="0" algn="ctr" defTabSz="685783" rtl="0" eaLnBrk="1" fontAlgn="auto" latinLnBrk="0" hangingPunct="1">
                <a:lnSpc>
                  <a:spcPct val="100000"/>
                </a:lnSpc>
                <a:spcBef>
                  <a:spcPts val="20"/>
                </a:spcBef>
                <a:spcAft>
                  <a:spcPts val="2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 (if not on GLP-1RA)</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based on weight neutrality</a:t>
              </a:r>
            </a:p>
          </p:txBody>
        </p:sp>
        <p:sp>
          <p:nvSpPr>
            <p:cNvPr id="405" name="Rectangle: Rounded Corners 404">
              <a:extLst>
                <a:ext uri="{FF2B5EF4-FFF2-40B4-BE49-F238E27FC236}">
                  <a16:creationId xmlns:a16="http://schemas.microsoft.com/office/drawing/2014/main" id="{AE289D8F-C097-400D-9172-4BC90D70EB18}"/>
                </a:ext>
              </a:extLst>
            </p:cNvPr>
            <p:cNvSpPr/>
            <p:nvPr/>
          </p:nvSpPr>
          <p:spPr>
            <a:xfrm>
              <a:off x="7062626" y="2128806"/>
              <a:ext cx="510650" cy="349473"/>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403" name="Rectangle: Rounded Corners 402">
              <a:extLst>
                <a:ext uri="{FF2B5EF4-FFF2-40B4-BE49-F238E27FC236}">
                  <a16:creationId xmlns:a16="http://schemas.microsoft.com/office/drawing/2014/main" id="{3AB58C19-57FA-4C94-B831-6DEF7CE1A0C3}"/>
                </a:ext>
              </a:extLst>
            </p:cNvPr>
            <p:cNvSpPr/>
            <p:nvPr/>
          </p:nvSpPr>
          <p:spPr>
            <a:xfrm>
              <a:off x="6169737" y="2131075"/>
              <a:ext cx="574377" cy="349294"/>
            </a:xfrm>
            <a:prstGeom prst="roundRect">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with good efficacy for weight loss**</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92" name="TextBox 391">
              <a:extLst>
                <a:ext uri="{FF2B5EF4-FFF2-40B4-BE49-F238E27FC236}">
                  <a16:creationId xmlns:a16="http://schemas.microsoft.com/office/drawing/2014/main" id="{A1022182-00D8-49A9-8285-063F962417FB}"/>
                </a:ext>
              </a:extLst>
            </p:cNvPr>
            <p:cNvSpPr txBox="1"/>
            <p:nvPr/>
          </p:nvSpPr>
          <p:spPr>
            <a:xfrm>
              <a:off x="6068383" y="1822945"/>
              <a:ext cx="1537369" cy="184666"/>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Compelling need to minimise weight gain or promote weight loss</a:t>
              </a:r>
            </a:p>
          </p:txBody>
        </p:sp>
        <p:grpSp>
          <p:nvGrpSpPr>
            <p:cNvPr id="96" name="Group 95">
              <a:extLst>
                <a:ext uri="{FF2B5EF4-FFF2-40B4-BE49-F238E27FC236}">
                  <a16:creationId xmlns:a16="http://schemas.microsoft.com/office/drawing/2014/main" id="{AE5A86B4-83AD-4A53-A2A9-ADD1246F11A0}"/>
                </a:ext>
              </a:extLst>
            </p:cNvPr>
            <p:cNvGrpSpPr/>
            <p:nvPr/>
          </p:nvGrpSpPr>
          <p:grpSpPr>
            <a:xfrm>
              <a:off x="6167942" y="2032889"/>
              <a:ext cx="1414912" cy="718809"/>
              <a:chOff x="241939" y="1946211"/>
              <a:chExt cx="1414912" cy="718809"/>
            </a:xfrm>
          </p:grpSpPr>
          <p:sp>
            <p:nvSpPr>
              <p:cNvPr id="421" name="Oval 420">
                <a:extLst>
                  <a:ext uri="{FF2B5EF4-FFF2-40B4-BE49-F238E27FC236}">
                    <a16:creationId xmlns:a16="http://schemas.microsoft.com/office/drawing/2014/main" id="{3170033F-CA26-47F9-8297-FFB23CF67579}"/>
                  </a:ext>
                </a:extLst>
              </p:cNvPr>
              <p:cNvSpPr/>
              <p:nvPr/>
            </p:nvSpPr>
            <p:spPr>
              <a:xfrm>
                <a:off x="752277" y="1946211"/>
                <a:ext cx="458642" cy="458642"/>
              </a:xfrm>
              <a:prstGeom prst="ellipse">
                <a:avLst/>
              </a:prstGeom>
              <a:solidFill>
                <a:srgbClr val="007C9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EITHER/OR</a:t>
                </a:r>
              </a:p>
            </p:txBody>
          </p:sp>
          <p:sp>
            <p:nvSpPr>
              <p:cNvPr id="419" name="Rectangle: Rounded Corners 418">
                <a:extLst>
                  <a:ext uri="{FF2B5EF4-FFF2-40B4-BE49-F238E27FC236}">
                    <a16:creationId xmlns:a16="http://schemas.microsoft.com/office/drawing/2014/main" id="{D3EA6C26-695B-47B5-BF5F-BE0D1AD946B5}"/>
                  </a:ext>
                </a:extLst>
              </p:cNvPr>
              <p:cNvSpPr/>
              <p:nvPr/>
            </p:nvSpPr>
            <p:spPr>
              <a:xfrm>
                <a:off x="241939" y="2524877"/>
                <a:ext cx="1414912" cy="14014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20" name="Arrow: Down 419">
                <a:extLst>
                  <a:ext uri="{FF2B5EF4-FFF2-40B4-BE49-F238E27FC236}">
                    <a16:creationId xmlns:a16="http://schemas.microsoft.com/office/drawing/2014/main" id="{06A11EA7-4EE5-4EBB-8F9A-CED1E9625717}"/>
                  </a:ext>
                </a:extLst>
              </p:cNvPr>
              <p:cNvSpPr/>
              <p:nvPr/>
            </p:nvSpPr>
            <p:spPr>
              <a:xfrm>
                <a:off x="867070" y="2323815"/>
                <a:ext cx="230400" cy="217832"/>
              </a:xfrm>
              <a:prstGeom prst="downArrow">
                <a:avLst>
                  <a:gd name="adj1" fmla="val 50000"/>
                  <a:gd name="adj2" fmla="val 33018"/>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427" name="Rectangle: Rounded Corners 426">
              <a:extLst>
                <a:ext uri="{FF2B5EF4-FFF2-40B4-BE49-F238E27FC236}">
                  <a16:creationId xmlns:a16="http://schemas.microsoft.com/office/drawing/2014/main" id="{0BFDB644-63A9-47B5-8D64-773B2245BC3D}"/>
                </a:ext>
              </a:extLst>
            </p:cNvPr>
            <p:cNvSpPr/>
            <p:nvPr/>
          </p:nvSpPr>
          <p:spPr>
            <a:xfrm>
              <a:off x="6167942" y="3230904"/>
              <a:ext cx="1414912" cy="14014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grpSp>
          <p:nvGrpSpPr>
            <p:cNvPr id="98" name="Group 97">
              <a:extLst>
                <a:ext uri="{FF2B5EF4-FFF2-40B4-BE49-F238E27FC236}">
                  <a16:creationId xmlns:a16="http://schemas.microsoft.com/office/drawing/2014/main" id="{E4CDE371-A5C6-457C-80B4-0A9126B547A9}"/>
                </a:ext>
              </a:extLst>
            </p:cNvPr>
            <p:cNvGrpSpPr/>
            <p:nvPr/>
          </p:nvGrpSpPr>
          <p:grpSpPr>
            <a:xfrm>
              <a:off x="6176400" y="2841639"/>
              <a:ext cx="648922" cy="398333"/>
              <a:chOff x="6168780" y="2837665"/>
              <a:chExt cx="648922" cy="398333"/>
            </a:xfrm>
          </p:grpSpPr>
          <p:sp>
            <p:nvSpPr>
              <p:cNvPr id="414" name="Arrow: Down 413">
                <a:extLst>
                  <a:ext uri="{FF2B5EF4-FFF2-40B4-BE49-F238E27FC236}">
                    <a16:creationId xmlns:a16="http://schemas.microsoft.com/office/drawing/2014/main" id="{4C97437C-1949-4634-B8C5-A0E4DC98B692}"/>
                  </a:ext>
                </a:extLst>
              </p:cNvPr>
              <p:cNvSpPr/>
              <p:nvPr/>
            </p:nvSpPr>
            <p:spPr>
              <a:xfrm>
                <a:off x="6386037" y="3134864"/>
                <a:ext cx="210889" cy="101134"/>
              </a:xfrm>
              <a:prstGeom prst="down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3" name="Rectangle: Rounded Corners 422">
                <a:extLst>
                  <a:ext uri="{FF2B5EF4-FFF2-40B4-BE49-F238E27FC236}">
                    <a16:creationId xmlns:a16="http://schemas.microsoft.com/office/drawing/2014/main" id="{2828C12D-46E7-4901-BD9D-312B9ACF7BDE}"/>
                  </a:ext>
                </a:extLst>
              </p:cNvPr>
              <p:cNvSpPr/>
              <p:nvPr/>
            </p:nvSpPr>
            <p:spPr>
              <a:xfrm>
                <a:off x="6168780" y="2837665"/>
                <a:ext cx="648922" cy="288821"/>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grpSp>
        <p:grpSp>
          <p:nvGrpSpPr>
            <p:cNvPr id="99" name="Group 98">
              <a:extLst>
                <a:ext uri="{FF2B5EF4-FFF2-40B4-BE49-F238E27FC236}">
                  <a16:creationId xmlns:a16="http://schemas.microsoft.com/office/drawing/2014/main" id="{D8497CBF-ED84-4D95-9382-85083FE7B79A}"/>
                </a:ext>
              </a:extLst>
            </p:cNvPr>
            <p:cNvGrpSpPr/>
            <p:nvPr/>
          </p:nvGrpSpPr>
          <p:grpSpPr>
            <a:xfrm>
              <a:off x="6888504" y="2841639"/>
              <a:ext cx="694997" cy="399416"/>
              <a:chOff x="6888504" y="2830209"/>
              <a:chExt cx="694997" cy="399416"/>
            </a:xfrm>
          </p:grpSpPr>
          <p:sp>
            <p:nvSpPr>
              <p:cNvPr id="412" name="Arrow: Down 411">
                <a:extLst>
                  <a:ext uri="{FF2B5EF4-FFF2-40B4-BE49-F238E27FC236}">
                    <a16:creationId xmlns:a16="http://schemas.microsoft.com/office/drawing/2014/main" id="{E78533B2-A331-4DB0-A3B1-D8739F977D6F}"/>
                  </a:ext>
                </a:extLst>
              </p:cNvPr>
              <p:cNvSpPr/>
              <p:nvPr/>
            </p:nvSpPr>
            <p:spPr>
              <a:xfrm>
                <a:off x="7130557" y="3118378"/>
                <a:ext cx="210889" cy="111247"/>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24" name="Rectangle: Rounded Corners 423">
                <a:extLst>
                  <a:ext uri="{FF2B5EF4-FFF2-40B4-BE49-F238E27FC236}">
                    <a16:creationId xmlns:a16="http://schemas.microsoft.com/office/drawing/2014/main" id="{83E4482C-F562-4062-8F8D-9419B942ACFA}"/>
                  </a:ext>
                </a:extLst>
              </p:cNvPr>
              <p:cNvSpPr/>
              <p:nvPr/>
            </p:nvSpPr>
            <p:spPr>
              <a:xfrm>
                <a:off x="6888504" y="2830209"/>
                <a:ext cx="694997" cy="288673"/>
              </a:xfrm>
              <a:prstGeom prst="roundRect">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with good efficacy for weight loss**</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grpSp>
        <p:sp>
          <p:nvSpPr>
            <p:cNvPr id="425" name="Arrow: Down 424">
              <a:extLst>
                <a:ext uri="{FF2B5EF4-FFF2-40B4-BE49-F238E27FC236}">
                  <a16:creationId xmlns:a16="http://schemas.microsoft.com/office/drawing/2014/main" id="{E7693D86-0F32-490A-B2F1-FB56DDE68EC8}"/>
                </a:ext>
              </a:extLst>
            </p:cNvPr>
            <p:cNvSpPr/>
            <p:nvPr/>
          </p:nvSpPr>
          <p:spPr>
            <a:xfrm>
              <a:off x="6384459" y="2718450"/>
              <a:ext cx="229284" cy="133046"/>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6" name="Arrow: Down 425">
              <a:extLst>
                <a:ext uri="{FF2B5EF4-FFF2-40B4-BE49-F238E27FC236}">
                  <a16:creationId xmlns:a16="http://schemas.microsoft.com/office/drawing/2014/main" id="{7B61423A-4817-4E4D-B1B3-C7A81E18FFD0}"/>
                </a:ext>
              </a:extLst>
            </p:cNvPr>
            <p:cNvSpPr/>
            <p:nvPr/>
          </p:nvSpPr>
          <p:spPr>
            <a:xfrm>
              <a:off x="7130557" y="2710770"/>
              <a:ext cx="229284" cy="133046"/>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8" name="Arrow: Down 427">
              <a:extLst>
                <a:ext uri="{FF2B5EF4-FFF2-40B4-BE49-F238E27FC236}">
                  <a16:creationId xmlns:a16="http://schemas.microsoft.com/office/drawing/2014/main" id="{3D098AC8-9BDF-41F4-B2EB-8BE3AB7BAC8F}"/>
                </a:ext>
              </a:extLst>
            </p:cNvPr>
            <p:cNvSpPr/>
            <p:nvPr/>
          </p:nvSpPr>
          <p:spPr>
            <a:xfrm>
              <a:off x="6384459" y="3353021"/>
              <a:ext cx="229284" cy="1209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9" name="Arrow: Down 428">
              <a:extLst>
                <a:ext uri="{FF2B5EF4-FFF2-40B4-BE49-F238E27FC236}">
                  <a16:creationId xmlns:a16="http://schemas.microsoft.com/office/drawing/2014/main" id="{D204BD6E-0F4B-422C-AB18-09242277BD41}"/>
                </a:ext>
              </a:extLst>
            </p:cNvPr>
            <p:cNvSpPr/>
            <p:nvPr/>
          </p:nvSpPr>
          <p:spPr>
            <a:xfrm>
              <a:off x="7130557" y="3345341"/>
              <a:ext cx="229284" cy="1209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0" name="Arrow: Down 429">
              <a:extLst>
                <a:ext uri="{FF2B5EF4-FFF2-40B4-BE49-F238E27FC236}">
                  <a16:creationId xmlns:a16="http://schemas.microsoft.com/office/drawing/2014/main" id="{36690A20-0FB7-4146-9807-7CC2A22028C0}"/>
                </a:ext>
              </a:extLst>
            </p:cNvPr>
            <p:cNvSpPr/>
            <p:nvPr/>
          </p:nvSpPr>
          <p:spPr>
            <a:xfrm>
              <a:off x="6794189" y="4090035"/>
              <a:ext cx="229284" cy="102578"/>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1" name="Rectangle: Rounded Corners 430">
              <a:extLst>
                <a:ext uri="{FF2B5EF4-FFF2-40B4-BE49-F238E27FC236}">
                  <a16:creationId xmlns:a16="http://schemas.microsoft.com/office/drawing/2014/main" id="{828550AD-67A8-4BAB-B3D2-FAA274B37680}"/>
                </a:ext>
              </a:extLst>
            </p:cNvPr>
            <p:cNvSpPr/>
            <p:nvPr/>
          </p:nvSpPr>
          <p:spPr>
            <a:xfrm>
              <a:off x="6170467" y="4204666"/>
              <a:ext cx="1429200" cy="372800"/>
            </a:xfrm>
            <a:prstGeom prst="roundRect">
              <a:avLst>
                <a:gd name="adj" fmla="val 18269"/>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685783" rtl="0" eaLnBrk="1" fontAlgn="auto" latinLnBrk="0" hangingPunct="1">
                <a:lnSpc>
                  <a:spcPct val="100000"/>
                </a:lnSpc>
                <a:spcBef>
                  <a:spcPts val="0"/>
                </a:spcBef>
                <a:spcAft>
                  <a:spcPts val="30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If DPP-4i not tolerated or contraindicated or patient already on GLP-1RA cautious addition of:</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 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r>
                <a:rPr kumimoji="0" lang="en-GB" sz="500" b="0" i="0" u="none" strike="noStrike" kern="1200" cap="none" spc="0" normalizeH="0" baseline="0" noProof="0" dirty="0">
                  <a:ln>
                    <a:noFill/>
                  </a:ln>
                  <a:solidFill>
                    <a:srgbClr val="001965"/>
                  </a:solidFill>
                  <a:effectLst/>
                  <a:uLnTx/>
                  <a:uFillTx/>
                  <a:latin typeface="Verdana"/>
                  <a:ea typeface="+mn-ea"/>
                  <a:cs typeface="+mn-cs"/>
                </a:rPr>
                <a:t> ● TZD</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r>
                <a:rPr kumimoji="0" lang="en-GB" sz="500" b="0" i="0" u="none" strike="noStrike" kern="1200" cap="none" spc="0" normalizeH="0" baseline="0" noProof="0" dirty="0">
                  <a:ln>
                    <a:noFill/>
                  </a:ln>
                  <a:solidFill>
                    <a:srgbClr val="001965"/>
                  </a:solidFill>
                  <a:effectLst/>
                  <a:uLnTx/>
                  <a:uFillTx/>
                  <a:latin typeface="Verdana"/>
                  <a:ea typeface="+mn-ea"/>
                  <a:cs typeface="+mn-cs"/>
                </a:rPr>
                <a:t> ● Basal insulin</a:t>
              </a:r>
            </a:p>
          </p:txBody>
        </p:sp>
      </p:grpSp>
      <p:sp>
        <p:nvSpPr>
          <p:cNvPr id="435" name="Rectangle: Rounded Corners 434">
            <a:extLst>
              <a:ext uri="{FF2B5EF4-FFF2-40B4-BE49-F238E27FC236}">
                <a16:creationId xmlns:a16="http://schemas.microsoft.com/office/drawing/2014/main" id="{47F30593-FBE2-454B-9BD4-E7E69AB97BC9}"/>
              </a:ext>
            </a:extLst>
          </p:cNvPr>
          <p:cNvSpPr/>
          <p:nvPr/>
        </p:nvSpPr>
        <p:spPr>
          <a:xfrm>
            <a:off x="7622329" y="2427517"/>
            <a:ext cx="1465832" cy="2931016"/>
          </a:xfrm>
          <a:prstGeom prst="roundRect">
            <a:avLst>
              <a:gd name="adj" fmla="val 7285"/>
            </a:avLst>
          </a:prstGeom>
          <a:solidFill>
            <a:schemeClr val="accent1">
              <a:lumMod val="20000"/>
              <a:lumOff val="80000"/>
            </a:schemeClr>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6" name="Rectangle: Rounded Corners 435">
            <a:extLst>
              <a:ext uri="{FF2B5EF4-FFF2-40B4-BE49-F238E27FC236}">
                <a16:creationId xmlns:a16="http://schemas.microsoft.com/office/drawing/2014/main" id="{F5088004-7E25-40CC-BC17-1D5C6568FA9B}"/>
              </a:ext>
            </a:extLst>
          </p:cNvPr>
          <p:cNvSpPr/>
          <p:nvPr/>
        </p:nvSpPr>
        <p:spPr>
          <a:xfrm>
            <a:off x="7662637" y="4659338"/>
            <a:ext cx="1381448" cy="639959"/>
          </a:xfrm>
          <a:prstGeom prst="roundRect">
            <a:avLst>
              <a:gd name="adj" fmla="val 11332"/>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Insulin therapy </a:t>
            </a:r>
            <a:r>
              <a:rPr kumimoji="0" lang="en-GB" sz="500" b="0" i="0" u="none" strike="noStrike" kern="1200" cap="none" spc="0" normalizeH="0" baseline="0" noProof="0" dirty="0">
                <a:ln>
                  <a:noFill/>
                </a:ln>
                <a:solidFill>
                  <a:srgbClr val="001965"/>
                </a:solidFill>
                <a:effectLst/>
                <a:uLnTx/>
                <a:uFillTx/>
                <a:latin typeface="Verdana"/>
                <a:ea typeface="+mn-ea"/>
                <a:cs typeface="+mn-cs"/>
              </a:rPr>
              <a:t>basal insulin with lowest acquisition cost</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OR</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DPP-4i </a:t>
            </a:r>
            <a:r>
              <a:rPr kumimoji="0" lang="en-GB" sz="500" b="1" i="0" u="none" strike="noStrike" kern="1200" cap="none" spc="0" normalizeH="0" baseline="0" noProof="0" dirty="0">
                <a:ln>
                  <a:noFill/>
                </a:ln>
                <a:solidFill>
                  <a:srgbClr val="001965"/>
                </a:solidFill>
                <a:effectLst/>
                <a:uLnTx/>
                <a:uFillTx/>
                <a:latin typeface="Verdana"/>
                <a:ea typeface="+mn-ea"/>
                <a:cs typeface="+mn-cs"/>
              </a:rPr>
              <a:t>OR</a:t>
            </a:r>
            <a:r>
              <a:rPr kumimoji="0" lang="en-GB" sz="500" b="0" i="0" u="none" strike="noStrike" kern="1200" cap="none" spc="0" normalizeH="0" baseline="0" noProof="0" dirty="0">
                <a:ln>
                  <a:noFill/>
                </a:ln>
                <a:solidFill>
                  <a:srgbClr val="001965"/>
                </a:solidFill>
                <a:effectLst/>
                <a:uLnTx/>
                <a:uFillTx/>
                <a:latin typeface="Verdana"/>
                <a:ea typeface="+mn-ea"/>
                <a:cs typeface="+mn-cs"/>
              </a:rPr>
              <a:t> SGLT-2i with lowest acquisition cost</a:t>
            </a:r>
            <a:r>
              <a:rPr kumimoji="0" lang="en-GB" sz="500" b="0" i="0" u="none" strike="noStrike" kern="1200" cap="none" spc="0" normalizeH="0" baseline="30000" noProof="0" dirty="0">
                <a:ln>
                  <a:noFill/>
                </a:ln>
                <a:solidFill>
                  <a:srgbClr val="001965"/>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001965"/>
              </a:solidFill>
              <a:effectLst/>
              <a:uLnTx/>
              <a:uFillTx/>
              <a:latin typeface="Verdana"/>
              <a:ea typeface="+mn-ea"/>
              <a:cs typeface="+mn-cs"/>
            </a:endParaRPr>
          </a:p>
        </p:txBody>
      </p:sp>
      <p:sp>
        <p:nvSpPr>
          <p:cNvPr id="455" name="Rectangle: Rounded Corners 454">
            <a:extLst>
              <a:ext uri="{FF2B5EF4-FFF2-40B4-BE49-F238E27FC236}">
                <a16:creationId xmlns:a16="http://schemas.microsoft.com/office/drawing/2014/main" id="{C92CF6C7-D668-4CE3-9F8A-7F1A036E0733}"/>
              </a:ext>
            </a:extLst>
          </p:cNvPr>
          <p:cNvSpPr/>
          <p:nvPr/>
        </p:nvSpPr>
        <p:spPr>
          <a:xfrm>
            <a:off x="7655383" y="3794055"/>
            <a:ext cx="684000" cy="314135"/>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456" name="Arrow: Down 455">
            <a:extLst>
              <a:ext uri="{FF2B5EF4-FFF2-40B4-BE49-F238E27FC236}">
                <a16:creationId xmlns:a16="http://schemas.microsoft.com/office/drawing/2014/main" id="{E04DC727-D1BA-4321-BB95-6F5001DE4E7C}"/>
              </a:ext>
            </a:extLst>
          </p:cNvPr>
          <p:cNvSpPr/>
          <p:nvPr/>
        </p:nvSpPr>
        <p:spPr>
          <a:xfrm>
            <a:off x="7900614" y="4089863"/>
            <a:ext cx="193547" cy="193784"/>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53" name="Rectangle: Rounded Corners 452">
            <a:extLst>
              <a:ext uri="{FF2B5EF4-FFF2-40B4-BE49-F238E27FC236}">
                <a16:creationId xmlns:a16="http://schemas.microsoft.com/office/drawing/2014/main" id="{849C059E-64AC-44B9-BB6A-A19DCC5CCF30}"/>
              </a:ext>
            </a:extLst>
          </p:cNvPr>
          <p:cNvSpPr/>
          <p:nvPr/>
        </p:nvSpPr>
        <p:spPr>
          <a:xfrm>
            <a:off x="8370736" y="3797853"/>
            <a:ext cx="684000" cy="314135"/>
          </a:xfrm>
          <a:prstGeom prst="roundRect">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SU</a:t>
            </a:r>
            <a:r>
              <a:rPr kumimoji="0" lang="en-GB" sz="500" b="0" i="0" u="none" strike="noStrike" kern="1200" cap="none" spc="0" normalizeH="0" baseline="30000" noProof="0" dirty="0">
                <a:ln>
                  <a:noFill/>
                </a:ln>
                <a:solidFill>
                  <a:srgbClr val="FFFFFF"/>
                </a:solidFill>
                <a:effectLst/>
                <a:uLnTx/>
                <a:uFillTx/>
                <a:latin typeface="Verdana"/>
                <a:ea typeface="+mn-ea"/>
                <a:cs typeface="+mn-cs"/>
              </a:rPr>
              <a:t>||</a:t>
            </a:r>
          </a:p>
        </p:txBody>
      </p:sp>
      <p:sp>
        <p:nvSpPr>
          <p:cNvPr id="454" name="Arrow: Down 453">
            <a:extLst>
              <a:ext uri="{FF2B5EF4-FFF2-40B4-BE49-F238E27FC236}">
                <a16:creationId xmlns:a16="http://schemas.microsoft.com/office/drawing/2014/main" id="{749AA76A-CA28-4D6C-9184-41083DEB7022}"/>
              </a:ext>
            </a:extLst>
          </p:cNvPr>
          <p:cNvSpPr/>
          <p:nvPr/>
        </p:nvSpPr>
        <p:spPr>
          <a:xfrm>
            <a:off x="8621584" y="4068223"/>
            <a:ext cx="193547" cy="217272"/>
          </a:xfrm>
          <a:prstGeom prst="downArrow">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47" name="Rectangle: Rounded Corners 446">
            <a:extLst>
              <a:ext uri="{FF2B5EF4-FFF2-40B4-BE49-F238E27FC236}">
                <a16:creationId xmlns:a16="http://schemas.microsoft.com/office/drawing/2014/main" id="{BF261D60-1265-42E3-8A8E-DDF1692B21F6}"/>
              </a:ext>
            </a:extLst>
          </p:cNvPr>
          <p:cNvSpPr/>
          <p:nvPr/>
        </p:nvSpPr>
        <p:spPr>
          <a:xfrm>
            <a:off x="8370736" y="2834565"/>
            <a:ext cx="684000" cy="382400"/>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448" name="Arrow: Down 447">
            <a:extLst>
              <a:ext uri="{FF2B5EF4-FFF2-40B4-BE49-F238E27FC236}">
                <a16:creationId xmlns:a16="http://schemas.microsoft.com/office/drawing/2014/main" id="{6FBBD782-5948-4FCB-95F3-E293DA3AD55A}"/>
              </a:ext>
            </a:extLst>
          </p:cNvPr>
          <p:cNvSpPr/>
          <p:nvPr/>
        </p:nvSpPr>
        <p:spPr>
          <a:xfrm>
            <a:off x="8615962" y="3185037"/>
            <a:ext cx="193547" cy="264639"/>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45" name="Rectangle: Rounded Corners 444">
            <a:extLst>
              <a:ext uri="{FF2B5EF4-FFF2-40B4-BE49-F238E27FC236}">
                <a16:creationId xmlns:a16="http://schemas.microsoft.com/office/drawing/2014/main" id="{65474037-9D61-4A34-8244-BF1700D03BB0}"/>
              </a:ext>
            </a:extLst>
          </p:cNvPr>
          <p:cNvSpPr/>
          <p:nvPr/>
        </p:nvSpPr>
        <p:spPr>
          <a:xfrm>
            <a:off x="7655383" y="2838514"/>
            <a:ext cx="684000" cy="382401"/>
          </a:xfrm>
          <a:prstGeom prst="roundRect">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SU</a:t>
            </a:r>
            <a:r>
              <a:rPr kumimoji="0" lang="en-GB" sz="500" b="0" i="0" u="none" strike="noStrike" kern="1200" cap="none" spc="0" normalizeH="0" baseline="30000" noProof="0" dirty="0">
                <a:ln>
                  <a:noFill/>
                </a:ln>
                <a:solidFill>
                  <a:srgbClr val="FFFFFF"/>
                </a:solidFill>
                <a:effectLst/>
                <a:uLnTx/>
                <a:uFillTx/>
                <a:latin typeface="Verdana"/>
                <a:ea typeface="+mn-ea"/>
                <a:cs typeface="+mn-cs"/>
              </a:rPr>
              <a:t>||</a:t>
            </a:r>
          </a:p>
        </p:txBody>
      </p:sp>
      <p:sp>
        <p:nvSpPr>
          <p:cNvPr id="446" name="Arrow: Down 445">
            <a:extLst>
              <a:ext uri="{FF2B5EF4-FFF2-40B4-BE49-F238E27FC236}">
                <a16:creationId xmlns:a16="http://schemas.microsoft.com/office/drawing/2014/main" id="{AE79459D-82E8-4B7C-BA92-5575E8BD982D}"/>
              </a:ext>
            </a:extLst>
          </p:cNvPr>
          <p:cNvSpPr/>
          <p:nvPr/>
        </p:nvSpPr>
        <p:spPr>
          <a:xfrm>
            <a:off x="7900614" y="3186446"/>
            <a:ext cx="193547" cy="264639"/>
          </a:xfrm>
          <a:prstGeom prst="downArrow">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4" name="TextBox 433">
            <a:extLst>
              <a:ext uri="{FF2B5EF4-FFF2-40B4-BE49-F238E27FC236}">
                <a16:creationId xmlns:a16="http://schemas.microsoft.com/office/drawing/2014/main" id="{ED6179E4-3010-4320-ABB1-777C25F9EC32}"/>
              </a:ext>
            </a:extLst>
          </p:cNvPr>
          <p:cNvSpPr txBox="1"/>
          <p:nvPr/>
        </p:nvSpPr>
        <p:spPr>
          <a:xfrm>
            <a:off x="7766034" y="2478859"/>
            <a:ext cx="1178425" cy="169277"/>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Cost is a major issue</a:t>
            </a:r>
            <a:r>
              <a:rPr kumimoji="0" lang="en-GB" sz="500" b="0" i="0" u="none" strike="noStrike" kern="1200" cap="none" spc="0" normalizeH="0" baseline="30000" noProof="0" dirty="0">
                <a:ln>
                  <a:noFill/>
                </a:ln>
                <a:solidFill>
                  <a:srgbClr val="001965"/>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1" i="0" u="none" strike="noStrike" kern="1200" cap="none" spc="0" normalizeH="0" baseline="30000" noProof="0" dirty="0">
              <a:ln>
                <a:noFill/>
              </a:ln>
              <a:solidFill>
                <a:srgbClr val="001965"/>
              </a:solidFill>
              <a:effectLst/>
              <a:uLnTx/>
              <a:uFillTx/>
              <a:latin typeface="Verdana"/>
              <a:ea typeface="ＭＳ Ｐゴシック" charset="0"/>
              <a:cs typeface="Arial" panose="020B0604020202020204" pitchFamily="34" charset="0"/>
            </a:endParaRPr>
          </a:p>
        </p:txBody>
      </p:sp>
      <p:sp>
        <p:nvSpPr>
          <p:cNvPr id="463" name="Rectangle: Rounded Corners 462">
            <a:extLst>
              <a:ext uri="{FF2B5EF4-FFF2-40B4-BE49-F238E27FC236}">
                <a16:creationId xmlns:a16="http://schemas.microsoft.com/office/drawing/2014/main" id="{AC5AB62F-B0D8-4327-A294-2E4F770E7C4B}"/>
              </a:ext>
            </a:extLst>
          </p:cNvPr>
          <p:cNvSpPr/>
          <p:nvPr/>
        </p:nvSpPr>
        <p:spPr>
          <a:xfrm>
            <a:off x="7641027" y="4309752"/>
            <a:ext cx="1414912" cy="186857"/>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64" name="Arrow: Down 463">
            <a:extLst>
              <a:ext uri="{FF2B5EF4-FFF2-40B4-BE49-F238E27FC236}">
                <a16:creationId xmlns:a16="http://schemas.microsoft.com/office/drawing/2014/main" id="{E1A46FC9-79BA-4C33-B790-B48A64CF8765}"/>
              </a:ext>
            </a:extLst>
          </p:cNvPr>
          <p:cNvSpPr/>
          <p:nvPr/>
        </p:nvSpPr>
        <p:spPr>
          <a:xfrm>
            <a:off x="7882741" y="4470881"/>
            <a:ext cx="229284" cy="19513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65" name="Arrow: Down 464">
            <a:extLst>
              <a:ext uri="{FF2B5EF4-FFF2-40B4-BE49-F238E27FC236}">
                <a16:creationId xmlns:a16="http://schemas.microsoft.com/office/drawing/2014/main" id="{C8968408-E41F-408A-83D1-01C10D576272}"/>
              </a:ext>
            </a:extLst>
          </p:cNvPr>
          <p:cNvSpPr/>
          <p:nvPr/>
        </p:nvSpPr>
        <p:spPr>
          <a:xfrm>
            <a:off x="8603711" y="4460641"/>
            <a:ext cx="229284" cy="19513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66" name="Rectangle: Rounded Corners 465">
            <a:extLst>
              <a:ext uri="{FF2B5EF4-FFF2-40B4-BE49-F238E27FC236}">
                <a16:creationId xmlns:a16="http://schemas.microsoft.com/office/drawing/2014/main" id="{ED89F067-D065-4172-B566-09DBB4B91750}"/>
              </a:ext>
            </a:extLst>
          </p:cNvPr>
          <p:cNvSpPr/>
          <p:nvPr/>
        </p:nvSpPr>
        <p:spPr>
          <a:xfrm>
            <a:off x="7641168" y="3476495"/>
            <a:ext cx="1414912" cy="186857"/>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67" name="Arrow: Down 466">
            <a:extLst>
              <a:ext uri="{FF2B5EF4-FFF2-40B4-BE49-F238E27FC236}">
                <a16:creationId xmlns:a16="http://schemas.microsoft.com/office/drawing/2014/main" id="{5B40E047-87B6-411F-828A-CC99D8CDBC1B}"/>
              </a:ext>
            </a:extLst>
          </p:cNvPr>
          <p:cNvSpPr/>
          <p:nvPr/>
        </p:nvSpPr>
        <p:spPr>
          <a:xfrm>
            <a:off x="7882741" y="3658392"/>
            <a:ext cx="229284" cy="13327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68" name="Arrow: Down 467">
            <a:extLst>
              <a:ext uri="{FF2B5EF4-FFF2-40B4-BE49-F238E27FC236}">
                <a16:creationId xmlns:a16="http://schemas.microsoft.com/office/drawing/2014/main" id="{5A65BB9D-77F6-49E4-AC38-D1BE70A7BDFC}"/>
              </a:ext>
            </a:extLst>
          </p:cNvPr>
          <p:cNvSpPr/>
          <p:nvPr/>
        </p:nvSpPr>
        <p:spPr>
          <a:xfrm>
            <a:off x="8603711" y="3648153"/>
            <a:ext cx="229284" cy="14070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cxnSp>
        <p:nvCxnSpPr>
          <p:cNvPr id="381" name="Straight Arrow Connector 380">
            <a:extLst>
              <a:ext uri="{FF2B5EF4-FFF2-40B4-BE49-F238E27FC236}">
                <a16:creationId xmlns:a16="http://schemas.microsoft.com/office/drawing/2014/main" id="{14FBD4A0-3CA9-4B2B-B95D-4CAEDB870D45}"/>
              </a:ext>
            </a:extLst>
          </p:cNvPr>
          <p:cNvCxnSpPr>
            <a:cxnSpLocks/>
          </p:cNvCxnSpPr>
          <p:nvPr/>
        </p:nvCxnSpPr>
        <p:spPr>
          <a:xfrm>
            <a:off x="6878943" y="2277836"/>
            <a:ext cx="0" cy="158675"/>
          </a:xfrm>
          <a:prstGeom prst="straightConnector1">
            <a:avLst/>
          </a:prstGeom>
          <a:ln w="9525">
            <a:solidFill>
              <a:srgbClr val="D47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790F1E49-4B98-4FF6-A054-9CC7FADC57A0}"/>
              </a:ext>
            </a:extLst>
          </p:cNvPr>
          <p:cNvCxnSpPr>
            <a:cxnSpLocks/>
          </p:cNvCxnSpPr>
          <p:nvPr/>
        </p:nvCxnSpPr>
        <p:spPr>
          <a:xfrm>
            <a:off x="4687177" y="2281471"/>
            <a:ext cx="0" cy="151405"/>
          </a:xfrm>
          <a:prstGeom prst="straightConnector1">
            <a:avLst/>
          </a:prstGeom>
          <a:ln w="9525">
            <a:solidFill>
              <a:srgbClr val="D47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6" name="Rectangle: Rounded Corners 385">
            <a:extLst>
              <a:ext uri="{FF2B5EF4-FFF2-40B4-BE49-F238E27FC236}">
                <a16:creationId xmlns:a16="http://schemas.microsoft.com/office/drawing/2014/main" id="{6C717774-AB10-4041-91E8-04AD043E2CA4}"/>
              </a:ext>
            </a:extLst>
          </p:cNvPr>
          <p:cNvSpPr/>
          <p:nvPr/>
        </p:nvSpPr>
        <p:spPr>
          <a:xfrm>
            <a:off x="3258594" y="2032551"/>
            <a:ext cx="5241340" cy="245528"/>
          </a:xfrm>
          <a:prstGeom prst="roundRect">
            <a:avLst/>
          </a:prstGeom>
          <a:solidFill>
            <a:srgbClr val="D47600"/>
          </a:solidFill>
          <a:ln w="15875">
            <a:solidFill>
              <a:srgbClr val="D4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Verdana"/>
                <a:ea typeface="+mn-ea"/>
                <a:cs typeface="+mn-cs"/>
              </a:rPr>
              <a:t>Without established ASCVD or CKD</a:t>
            </a:r>
          </a:p>
        </p:txBody>
      </p:sp>
      <p:cxnSp>
        <p:nvCxnSpPr>
          <p:cNvPr id="387" name="Straight Arrow Connector 386">
            <a:extLst>
              <a:ext uri="{FF2B5EF4-FFF2-40B4-BE49-F238E27FC236}">
                <a16:creationId xmlns:a16="http://schemas.microsoft.com/office/drawing/2014/main" id="{3323AA6B-55A5-475E-8F97-E3DC07823983}"/>
              </a:ext>
            </a:extLst>
          </p:cNvPr>
          <p:cNvCxnSpPr>
            <a:cxnSpLocks/>
          </p:cNvCxnSpPr>
          <p:nvPr/>
        </p:nvCxnSpPr>
        <p:spPr>
          <a:xfrm>
            <a:off x="8341983" y="2281980"/>
            <a:ext cx="0" cy="158675"/>
          </a:xfrm>
          <a:prstGeom prst="straightConnector1">
            <a:avLst/>
          </a:prstGeom>
          <a:ln w="9525">
            <a:solidFill>
              <a:srgbClr val="D47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3986511-509C-4B15-A424-886041B8BE0C}"/>
              </a:ext>
            </a:extLst>
          </p:cNvPr>
          <p:cNvGrpSpPr/>
          <p:nvPr/>
        </p:nvGrpSpPr>
        <p:grpSpPr>
          <a:xfrm>
            <a:off x="3198175" y="2406829"/>
            <a:ext cx="2962592" cy="3615787"/>
            <a:chOff x="3198174" y="1805119"/>
            <a:chExt cx="2962592" cy="2711840"/>
          </a:xfrm>
        </p:grpSpPr>
        <p:sp>
          <p:nvSpPr>
            <p:cNvPr id="321" name="Rectangle: Rounded Corners 320">
              <a:extLst>
                <a:ext uri="{FF2B5EF4-FFF2-40B4-BE49-F238E27FC236}">
                  <a16:creationId xmlns:a16="http://schemas.microsoft.com/office/drawing/2014/main" id="{B69A09C0-5095-4AF9-A034-1BFC36B184FD}"/>
                </a:ext>
              </a:extLst>
            </p:cNvPr>
            <p:cNvSpPr/>
            <p:nvPr/>
          </p:nvSpPr>
          <p:spPr>
            <a:xfrm>
              <a:off x="3238794" y="1820638"/>
              <a:ext cx="2896764" cy="2696321"/>
            </a:xfrm>
            <a:prstGeom prst="roundRect">
              <a:avLst>
                <a:gd name="adj" fmla="val 4620"/>
              </a:avLst>
            </a:prstGeom>
            <a:solidFill>
              <a:schemeClr val="accent2">
                <a:lumMod val="10000"/>
                <a:lumOff val="90000"/>
              </a:schemeClr>
            </a:solidFill>
            <a:ln w="952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27" name="Rectangle: Rounded Corners 326">
              <a:extLst>
                <a:ext uri="{FF2B5EF4-FFF2-40B4-BE49-F238E27FC236}">
                  <a16:creationId xmlns:a16="http://schemas.microsoft.com/office/drawing/2014/main" id="{7AD5BFB1-019A-491C-8369-C06074006A70}"/>
                </a:ext>
              </a:extLst>
            </p:cNvPr>
            <p:cNvSpPr/>
            <p:nvPr/>
          </p:nvSpPr>
          <p:spPr>
            <a:xfrm>
              <a:off x="3277371" y="4144757"/>
              <a:ext cx="2828245" cy="324695"/>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300"/>
                </a:spcBef>
                <a:spcAft>
                  <a:spcPts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the addition of 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 </a:t>
              </a:r>
              <a:r>
                <a:rPr kumimoji="0" lang="en-GB" sz="500" b="1" i="0" u="none" strike="noStrike" kern="1200" cap="none" spc="0" normalizeH="0" baseline="0" noProof="0" dirty="0">
                  <a:ln>
                    <a:noFill/>
                  </a:ln>
                  <a:solidFill>
                    <a:srgbClr val="001965"/>
                  </a:solidFill>
                  <a:effectLst/>
                  <a:uLnTx/>
                  <a:uFillTx/>
                  <a:latin typeface="Verdana"/>
                  <a:ea typeface="+mn-ea"/>
                  <a:cs typeface="+mn-cs"/>
                </a:rPr>
                <a:t>OR</a:t>
              </a:r>
              <a:r>
                <a:rPr kumimoji="0" lang="en-GB" sz="500" b="0" i="0" u="none" strike="noStrike" kern="1200" cap="none" spc="0" normalizeH="0" baseline="0" noProof="0" dirty="0">
                  <a:ln>
                    <a:noFill/>
                  </a:ln>
                  <a:solidFill>
                    <a:srgbClr val="001965"/>
                  </a:solidFill>
                  <a:effectLst/>
                  <a:uLnTx/>
                  <a:uFillTx/>
                  <a:latin typeface="Verdana"/>
                  <a:ea typeface="+mn-ea"/>
                  <a:cs typeface="+mn-cs"/>
                </a:rPr>
                <a:t> basal insulin:</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Choose later generation SU with lower risk of hypoglycaemia</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basal insulin with lower risk of hypoglycaemia</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p:txBody>
        </p:sp>
        <p:sp>
          <p:nvSpPr>
            <p:cNvPr id="355" name="Rectangle: Rounded Corners 354">
              <a:extLst>
                <a:ext uri="{FF2B5EF4-FFF2-40B4-BE49-F238E27FC236}">
                  <a16:creationId xmlns:a16="http://schemas.microsoft.com/office/drawing/2014/main" id="{F6750188-5E5C-446F-8EA9-CC7DBEC820DE}"/>
                </a:ext>
              </a:extLst>
            </p:cNvPr>
            <p:cNvSpPr/>
            <p:nvPr/>
          </p:nvSpPr>
          <p:spPr>
            <a:xfrm>
              <a:off x="4700331"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6" name="Arrow: Down 355">
              <a:extLst>
                <a:ext uri="{FF2B5EF4-FFF2-40B4-BE49-F238E27FC236}">
                  <a16:creationId xmlns:a16="http://schemas.microsoft.com/office/drawing/2014/main" id="{30B5700B-88F2-4A6D-9EF4-A7EA438C9483}"/>
                </a:ext>
              </a:extLst>
            </p:cNvPr>
            <p:cNvSpPr/>
            <p:nvPr/>
          </p:nvSpPr>
          <p:spPr>
            <a:xfrm>
              <a:off x="4927688" y="2433832"/>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36" name="Arrow: Down 335">
              <a:extLst>
                <a:ext uri="{FF2B5EF4-FFF2-40B4-BE49-F238E27FC236}">
                  <a16:creationId xmlns:a16="http://schemas.microsoft.com/office/drawing/2014/main" id="{0BD4118C-CF8B-469F-BC49-E4326A256D44}"/>
                </a:ext>
              </a:extLst>
            </p:cNvPr>
            <p:cNvSpPr/>
            <p:nvPr/>
          </p:nvSpPr>
          <p:spPr>
            <a:xfrm>
              <a:off x="4917688" y="3317004"/>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53" name="Rectangle: Rounded Corners 352">
              <a:extLst>
                <a:ext uri="{FF2B5EF4-FFF2-40B4-BE49-F238E27FC236}">
                  <a16:creationId xmlns:a16="http://schemas.microsoft.com/office/drawing/2014/main" id="{9BC30646-763E-47E3-B91D-1EAEC46ADDDD}"/>
                </a:ext>
              </a:extLst>
            </p:cNvPr>
            <p:cNvSpPr/>
            <p:nvPr/>
          </p:nvSpPr>
          <p:spPr>
            <a:xfrm>
              <a:off x="5422517"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4" name="Arrow: Down 353">
              <a:extLst>
                <a:ext uri="{FF2B5EF4-FFF2-40B4-BE49-F238E27FC236}">
                  <a16:creationId xmlns:a16="http://schemas.microsoft.com/office/drawing/2014/main" id="{F697C96E-FAAB-4902-8B6A-C94545C69AF0}"/>
                </a:ext>
              </a:extLst>
            </p:cNvPr>
            <p:cNvSpPr/>
            <p:nvPr/>
          </p:nvSpPr>
          <p:spPr>
            <a:xfrm>
              <a:off x="5649874" y="2433575"/>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34" name="Arrow: Down 333">
              <a:extLst>
                <a:ext uri="{FF2B5EF4-FFF2-40B4-BE49-F238E27FC236}">
                  <a16:creationId xmlns:a16="http://schemas.microsoft.com/office/drawing/2014/main" id="{822B15AF-8188-482D-92FF-BE54183136F3}"/>
                </a:ext>
              </a:extLst>
            </p:cNvPr>
            <p:cNvSpPr/>
            <p:nvPr/>
          </p:nvSpPr>
          <p:spPr>
            <a:xfrm>
              <a:off x="5648817" y="3310167"/>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51" name="Rectangle: Rounded Corners 350">
              <a:extLst>
                <a:ext uri="{FF2B5EF4-FFF2-40B4-BE49-F238E27FC236}">
                  <a16:creationId xmlns:a16="http://schemas.microsoft.com/office/drawing/2014/main" id="{040357AF-0F8C-4708-811E-BA564026FA53}"/>
                </a:ext>
              </a:extLst>
            </p:cNvPr>
            <p:cNvSpPr/>
            <p:nvPr/>
          </p:nvSpPr>
          <p:spPr>
            <a:xfrm>
              <a:off x="3979398"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2" name="Arrow: Down 351">
              <a:extLst>
                <a:ext uri="{FF2B5EF4-FFF2-40B4-BE49-F238E27FC236}">
                  <a16:creationId xmlns:a16="http://schemas.microsoft.com/office/drawing/2014/main" id="{2727F8A9-125F-4927-AF6E-43D1358280D4}"/>
                </a:ext>
              </a:extLst>
            </p:cNvPr>
            <p:cNvSpPr/>
            <p:nvPr/>
          </p:nvSpPr>
          <p:spPr>
            <a:xfrm>
              <a:off x="4206755" y="2433575"/>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FFFFFF"/>
                </a:solidFill>
                <a:effectLst/>
                <a:uLnTx/>
                <a:uFillTx/>
                <a:latin typeface="Verdana"/>
                <a:ea typeface="+mn-ea"/>
                <a:cs typeface="+mn-cs"/>
              </a:endParaRPr>
            </a:p>
          </p:txBody>
        </p:sp>
        <p:sp>
          <p:nvSpPr>
            <p:cNvPr id="335" name="Arrow: Down 334">
              <a:extLst>
                <a:ext uri="{FF2B5EF4-FFF2-40B4-BE49-F238E27FC236}">
                  <a16:creationId xmlns:a16="http://schemas.microsoft.com/office/drawing/2014/main" id="{2FB3B463-C2CD-4624-AA20-59B4621C97B4}"/>
                </a:ext>
              </a:extLst>
            </p:cNvPr>
            <p:cNvSpPr/>
            <p:nvPr/>
          </p:nvSpPr>
          <p:spPr>
            <a:xfrm>
              <a:off x="4200885" y="3311346"/>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71" name="Rectangle: Rounded Corners 370">
              <a:extLst>
                <a:ext uri="{FF2B5EF4-FFF2-40B4-BE49-F238E27FC236}">
                  <a16:creationId xmlns:a16="http://schemas.microsoft.com/office/drawing/2014/main" id="{2F8D97E2-0F9C-4A3F-9112-199BDCE1610D}"/>
                </a:ext>
              </a:extLst>
            </p:cNvPr>
            <p:cNvSpPr/>
            <p:nvPr/>
          </p:nvSpPr>
          <p:spPr>
            <a:xfrm>
              <a:off x="4702644"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72" name="Rectangle: Rounded Corners 371">
              <a:extLst>
                <a:ext uri="{FF2B5EF4-FFF2-40B4-BE49-F238E27FC236}">
                  <a16:creationId xmlns:a16="http://schemas.microsoft.com/office/drawing/2014/main" id="{443BF651-E04B-4260-A45A-2C2D4E8E017C}"/>
                </a:ext>
              </a:extLst>
            </p:cNvPr>
            <p:cNvSpPr/>
            <p:nvPr/>
          </p:nvSpPr>
          <p:spPr>
            <a:xfrm>
              <a:off x="4738644" y="2651050"/>
              <a:ext cx="612000" cy="138889"/>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p:txBody>
        </p:sp>
        <p:sp>
          <p:nvSpPr>
            <p:cNvPr id="373" name="Rectangle: Rounded Corners 372">
              <a:extLst>
                <a:ext uri="{FF2B5EF4-FFF2-40B4-BE49-F238E27FC236}">
                  <a16:creationId xmlns:a16="http://schemas.microsoft.com/office/drawing/2014/main" id="{1E347417-D55B-405A-BC10-E249FEEEAEA3}"/>
                </a:ext>
              </a:extLst>
            </p:cNvPr>
            <p:cNvSpPr/>
            <p:nvPr/>
          </p:nvSpPr>
          <p:spPr>
            <a:xfrm>
              <a:off x="4738644" y="3151798"/>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74" name="Rectangle: Rounded Corners 373">
              <a:extLst>
                <a:ext uri="{FF2B5EF4-FFF2-40B4-BE49-F238E27FC236}">
                  <a16:creationId xmlns:a16="http://schemas.microsoft.com/office/drawing/2014/main" id="{DDE808C8-19A5-4C3D-8FF1-0333F8E25256}"/>
                </a:ext>
              </a:extLst>
            </p:cNvPr>
            <p:cNvSpPr/>
            <p:nvPr/>
          </p:nvSpPr>
          <p:spPr>
            <a:xfrm>
              <a:off x="4738644" y="2903582"/>
              <a:ext cx="612000" cy="138889"/>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a:t>
              </a:r>
            </a:p>
          </p:txBody>
        </p:sp>
        <p:sp>
          <p:nvSpPr>
            <p:cNvPr id="375" name="TextBox 374">
              <a:extLst>
                <a:ext uri="{FF2B5EF4-FFF2-40B4-BE49-F238E27FC236}">
                  <a16:creationId xmlns:a16="http://schemas.microsoft.com/office/drawing/2014/main" id="{B9216A73-9029-4BA5-95B4-BC72401D7908}"/>
                </a:ext>
              </a:extLst>
            </p:cNvPr>
            <p:cNvSpPr txBox="1"/>
            <p:nvPr/>
          </p:nvSpPr>
          <p:spPr>
            <a:xfrm>
              <a:off x="4857233" y="3013148"/>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76" name="TextBox 375">
              <a:extLst>
                <a:ext uri="{FF2B5EF4-FFF2-40B4-BE49-F238E27FC236}">
                  <a16:creationId xmlns:a16="http://schemas.microsoft.com/office/drawing/2014/main" id="{D97E8AD8-1B15-4644-9439-FED60FA90357}"/>
                </a:ext>
              </a:extLst>
            </p:cNvPr>
            <p:cNvSpPr txBox="1"/>
            <p:nvPr/>
          </p:nvSpPr>
          <p:spPr>
            <a:xfrm>
              <a:off x="4857233" y="275731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57" name="Rectangle: Rounded Corners 356">
              <a:extLst>
                <a:ext uri="{FF2B5EF4-FFF2-40B4-BE49-F238E27FC236}">
                  <a16:creationId xmlns:a16="http://schemas.microsoft.com/office/drawing/2014/main" id="{7A9D9308-1449-4101-AF31-0F50815CA22E}"/>
                </a:ext>
              </a:extLst>
            </p:cNvPr>
            <p:cNvSpPr/>
            <p:nvPr/>
          </p:nvSpPr>
          <p:spPr>
            <a:xfrm>
              <a:off x="5424888"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58" name="Rectangle: Rounded Corners 357">
              <a:extLst>
                <a:ext uri="{FF2B5EF4-FFF2-40B4-BE49-F238E27FC236}">
                  <a16:creationId xmlns:a16="http://schemas.microsoft.com/office/drawing/2014/main" id="{89D86234-327D-40BE-9574-3A7D7D8E2737}"/>
                </a:ext>
              </a:extLst>
            </p:cNvPr>
            <p:cNvSpPr/>
            <p:nvPr/>
          </p:nvSpPr>
          <p:spPr>
            <a:xfrm>
              <a:off x="5460888" y="2651050"/>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59" name="Rectangle: Rounded Corners 358">
              <a:extLst>
                <a:ext uri="{FF2B5EF4-FFF2-40B4-BE49-F238E27FC236}">
                  <a16:creationId xmlns:a16="http://schemas.microsoft.com/office/drawing/2014/main" id="{57DDC0EC-D446-48D3-8698-21B85DF4F8FA}"/>
                </a:ext>
              </a:extLst>
            </p:cNvPr>
            <p:cNvSpPr/>
            <p:nvPr/>
          </p:nvSpPr>
          <p:spPr>
            <a:xfrm>
              <a:off x="5460888" y="2904937"/>
              <a:ext cx="612000" cy="138889"/>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a:t>
              </a:r>
            </a:p>
          </p:txBody>
        </p:sp>
        <p:sp>
          <p:nvSpPr>
            <p:cNvPr id="360" name="Rectangle: Rounded Corners 359">
              <a:extLst>
                <a:ext uri="{FF2B5EF4-FFF2-40B4-BE49-F238E27FC236}">
                  <a16:creationId xmlns:a16="http://schemas.microsoft.com/office/drawing/2014/main" id="{D6E9E5C7-61AC-4E41-978A-D21E959DAC6C}"/>
                </a:ext>
              </a:extLst>
            </p:cNvPr>
            <p:cNvSpPr/>
            <p:nvPr/>
          </p:nvSpPr>
          <p:spPr>
            <a:xfrm>
              <a:off x="5460888" y="3155013"/>
              <a:ext cx="612000" cy="138889"/>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p:txBody>
        </p:sp>
        <p:sp>
          <p:nvSpPr>
            <p:cNvPr id="361" name="TextBox 360">
              <a:extLst>
                <a:ext uri="{FF2B5EF4-FFF2-40B4-BE49-F238E27FC236}">
                  <a16:creationId xmlns:a16="http://schemas.microsoft.com/office/drawing/2014/main" id="{05D26A86-D49F-4FFF-8150-2B0E248D4C11}"/>
                </a:ext>
              </a:extLst>
            </p:cNvPr>
            <p:cNvSpPr txBox="1"/>
            <p:nvPr/>
          </p:nvSpPr>
          <p:spPr>
            <a:xfrm>
              <a:off x="5579477" y="275731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62" name="TextBox 361">
              <a:extLst>
                <a:ext uri="{FF2B5EF4-FFF2-40B4-BE49-F238E27FC236}">
                  <a16:creationId xmlns:a16="http://schemas.microsoft.com/office/drawing/2014/main" id="{66B00E22-1E47-4039-AF26-1219D4425B17}"/>
                </a:ext>
              </a:extLst>
            </p:cNvPr>
            <p:cNvSpPr txBox="1"/>
            <p:nvPr/>
          </p:nvSpPr>
          <p:spPr>
            <a:xfrm>
              <a:off x="5579477" y="3013148"/>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67" name="Rectangle: Rounded Corners 366">
              <a:extLst>
                <a:ext uri="{FF2B5EF4-FFF2-40B4-BE49-F238E27FC236}">
                  <a16:creationId xmlns:a16="http://schemas.microsoft.com/office/drawing/2014/main" id="{D6D27A42-8C5B-4A97-9883-775AC9C9A373}"/>
                </a:ext>
              </a:extLst>
            </p:cNvPr>
            <p:cNvSpPr/>
            <p:nvPr/>
          </p:nvSpPr>
          <p:spPr>
            <a:xfrm>
              <a:off x="3981354"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68" name="Rectangle: Rounded Corners 367">
              <a:extLst>
                <a:ext uri="{FF2B5EF4-FFF2-40B4-BE49-F238E27FC236}">
                  <a16:creationId xmlns:a16="http://schemas.microsoft.com/office/drawing/2014/main" id="{BBE554B0-23AD-4C91-A956-018465809A9E}"/>
                </a:ext>
              </a:extLst>
            </p:cNvPr>
            <p:cNvSpPr/>
            <p:nvPr/>
          </p:nvSpPr>
          <p:spPr>
            <a:xfrm>
              <a:off x="4017355" y="2709498"/>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69" name="Rectangle: Rounded Corners 368">
              <a:extLst>
                <a:ext uri="{FF2B5EF4-FFF2-40B4-BE49-F238E27FC236}">
                  <a16:creationId xmlns:a16="http://schemas.microsoft.com/office/drawing/2014/main" id="{4099E352-09D7-49B8-838F-A3ECD06E209E}"/>
                </a:ext>
              </a:extLst>
            </p:cNvPr>
            <p:cNvSpPr/>
            <p:nvPr/>
          </p:nvSpPr>
          <p:spPr>
            <a:xfrm>
              <a:off x="4017354" y="3072162"/>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70" name="TextBox 369">
              <a:extLst>
                <a:ext uri="{FF2B5EF4-FFF2-40B4-BE49-F238E27FC236}">
                  <a16:creationId xmlns:a16="http://schemas.microsoft.com/office/drawing/2014/main" id="{BE9D36E0-26E6-47E9-80F7-52D27E24797A}"/>
                </a:ext>
              </a:extLst>
            </p:cNvPr>
            <p:cNvSpPr txBox="1"/>
            <p:nvPr/>
          </p:nvSpPr>
          <p:spPr>
            <a:xfrm>
              <a:off x="4135943" y="288394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63" name="Rectangle: Rounded Corners 362">
              <a:extLst>
                <a:ext uri="{FF2B5EF4-FFF2-40B4-BE49-F238E27FC236}">
                  <a16:creationId xmlns:a16="http://schemas.microsoft.com/office/drawing/2014/main" id="{E958D66C-AF95-435E-AF68-B16BEA9E3CC3}"/>
                </a:ext>
              </a:extLst>
            </p:cNvPr>
            <p:cNvSpPr/>
            <p:nvPr/>
          </p:nvSpPr>
          <p:spPr>
            <a:xfrm>
              <a:off x="3256725"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64" name="Rectangle: Rounded Corners 363">
              <a:extLst>
                <a:ext uri="{FF2B5EF4-FFF2-40B4-BE49-F238E27FC236}">
                  <a16:creationId xmlns:a16="http://schemas.microsoft.com/office/drawing/2014/main" id="{2AF21073-70E5-43D6-B342-04B2C289D23F}"/>
                </a:ext>
              </a:extLst>
            </p:cNvPr>
            <p:cNvSpPr/>
            <p:nvPr/>
          </p:nvSpPr>
          <p:spPr>
            <a:xfrm>
              <a:off x="3292725" y="2709498"/>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65" name="Rectangle: Rounded Corners 364">
              <a:extLst>
                <a:ext uri="{FF2B5EF4-FFF2-40B4-BE49-F238E27FC236}">
                  <a16:creationId xmlns:a16="http://schemas.microsoft.com/office/drawing/2014/main" id="{7AFD732E-6858-4BBA-BCCB-7DC80DF850A0}"/>
                </a:ext>
              </a:extLst>
            </p:cNvPr>
            <p:cNvSpPr/>
            <p:nvPr/>
          </p:nvSpPr>
          <p:spPr>
            <a:xfrm>
              <a:off x="3292725" y="3072162"/>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66" name="TextBox 365">
              <a:extLst>
                <a:ext uri="{FF2B5EF4-FFF2-40B4-BE49-F238E27FC236}">
                  <a16:creationId xmlns:a16="http://schemas.microsoft.com/office/drawing/2014/main" id="{DCCF88FB-B695-492A-AEFE-FBBA8BA3124B}"/>
                </a:ext>
              </a:extLst>
            </p:cNvPr>
            <p:cNvSpPr txBox="1"/>
            <p:nvPr/>
          </p:nvSpPr>
          <p:spPr>
            <a:xfrm>
              <a:off x="3411313" y="288249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49" name="Rectangle: Rounded Corners 348">
              <a:extLst>
                <a:ext uri="{FF2B5EF4-FFF2-40B4-BE49-F238E27FC236}">
                  <a16:creationId xmlns:a16="http://schemas.microsoft.com/office/drawing/2014/main" id="{BED7D454-DB35-46AE-8CA8-C04B3283BC52}"/>
                </a:ext>
              </a:extLst>
            </p:cNvPr>
            <p:cNvSpPr/>
            <p:nvPr/>
          </p:nvSpPr>
          <p:spPr>
            <a:xfrm>
              <a:off x="3258713"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0" name="Arrow: Down 349">
              <a:extLst>
                <a:ext uri="{FF2B5EF4-FFF2-40B4-BE49-F238E27FC236}">
                  <a16:creationId xmlns:a16="http://schemas.microsoft.com/office/drawing/2014/main" id="{3F09335F-3ACA-48E1-B408-F33CACC407AB}"/>
                </a:ext>
              </a:extLst>
            </p:cNvPr>
            <p:cNvSpPr/>
            <p:nvPr/>
          </p:nvSpPr>
          <p:spPr>
            <a:xfrm>
              <a:off x="3486070" y="2433575"/>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33" name="Arrow: Down 332">
              <a:extLst>
                <a:ext uri="{FF2B5EF4-FFF2-40B4-BE49-F238E27FC236}">
                  <a16:creationId xmlns:a16="http://schemas.microsoft.com/office/drawing/2014/main" id="{B8EE2ABA-3328-438B-8194-5C3DBB8F034C}"/>
                </a:ext>
              </a:extLst>
            </p:cNvPr>
            <p:cNvSpPr/>
            <p:nvPr/>
          </p:nvSpPr>
          <p:spPr>
            <a:xfrm>
              <a:off x="3484082" y="3309881"/>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nvGrpSpPr>
            <p:cNvPr id="20" name="Group 19">
              <a:extLst>
                <a:ext uri="{FF2B5EF4-FFF2-40B4-BE49-F238E27FC236}">
                  <a16:creationId xmlns:a16="http://schemas.microsoft.com/office/drawing/2014/main" id="{7D67CBB0-3DAD-4297-B75F-D81E9C90317E}"/>
                </a:ext>
              </a:extLst>
            </p:cNvPr>
            <p:cNvGrpSpPr/>
            <p:nvPr/>
          </p:nvGrpSpPr>
          <p:grpSpPr>
            <a:xfrm>
              <a:off x="3257811" y="1990758"/>
              <a:ext cx="2847805" cy="270214"/>
              <a:chOff x="3257811" y="1946038"/>
              <a:chExt cx="2847805" cy="359655"/>
            </a:xfrm>
          </p:grpSpPr>
          <p:sp>
            <p:nvSpPr>
              <p:cNvPr id="347" name="Rectangle: Rounded Corners 346">
                <a:extLst>
                  <a:ext uri="{FF2B5EF4-FFF2-40B4-BE49-F238E27FC236}">
                    <a16:creationId xmlns:a16="http://schemas.microsoft.com/office/drawing/2014/main" id="{6255CD03-9009-49E5-B23E-4E64A21470AC}"/>
                  </a:ext>
                </a:extLst>
              </p:cNvPr>
              <p:cNvSpPr/>
              <p:nvPr/>
            </p:nvSpPr>
            <p:spPr>
              <a:xfrm>
                <a:off x="4699430" y="1946038"/>
                <a:ext cx="684000" cy="216072"/>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48" name="Arrow: Down 347">
                <a:extLst>
                  <a:ext uri="{FF2B5EF4-FFF2-40B4-BE49-F238E27FC236}">
                    <a16:creationId xmlns:a16="http://schemas.microsoft.com/office/drawing/2014/main" id="{E1C26F0B-3006-44C7-96D4-34DF4A6ABF92}"/>
                  </a:ext>
                </a:extLst>
              </p:cNvPr>
              <p:cNvSpPr/>
              <p:nvPr/>
            </p:nvSpPr>
            <p:spPr>
              <a:xfrm>
                <a:off x="4926787" y="2158717"/>
                <a:ext cx="229284" cy="146351"/>
              </a:xfrm>
              <a:prstGeom prst="down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45" name="Rectangle: Rounded Corners 344">
                <a:extLst>
                  <a:ext uri="{FF2B5EF4-FFF2-40B4-BE49-F238E27FC236}">
                    <a16:creationId xmlns:a16="http://schemas.microsoft.com/office/drawing/2014/main" id="{A6EA1FB8-0625-490F-9E7C-C1E7D6A48D89}"/>
                  </a:ext>
                </a:extLst>
              </p:cNvPr>
              <p:cNvSpPr/>
              <p:nvPr/>
            </p:nvSpPr>
            <p:spPr>
              <a:xfrm>
                <a:off x="5421616" y="1946038"/>
                <a:ext cx="684000" cy="216072"/>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46" name="Arrow: Down 345">
                <a:extLst>
                  <a:ext uri="{FF2B5EF4-FFF2-40B4-BE49-F238E27FC236}">
                    <a16:creationId xmlns:a16="http://schemas.microsoft.com/office/drawing/2014/main" id="{DBE6DA17-557F-4BF6-8A31-172F5D85338F}"/>
                  </a:ext>
                </a:extLst>
              </p:cNvPr>
              <p:cNvSpPr/>
              <p:nvPr/>
            </p:nvSpPr>
            <p:spPr>
              <a:xfrm>
                <a:off x="5648974" y="2159342"/>
                <a:ext cx="229284" cy="146351"/>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43" name="Rectangle: Rounded Corners 342">
                <a:extLst>
                  <a:ext uri="{FF2B5EF4-FFF2-40B4-BE49-F238E27FC236}">
                    <a16:creationId xmlns:a16="http://schemas.microsoft.com/office/drawing/2014/main" id="{C228C4E8-8F9A-4715-A520-DE0EEBCC1E41}"/>
                  </a:ext>
                </a:extLst>
              </p:cNvPr>
              <p:cNvSpPr/>
              <p:nvPr/>
            </p:nvSpPr>
            <p:spPr>
              <a:xfrm>
                <a:off x="3978496" y="1946038"/>
                <a:ext cx="684000" cy="216072"/>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p:txBody>
          </p:sp>
          <p:sp>
            <p:nvSpPr>
              <p:cNvPr id="344" name="Arrow: Down 343">
                <a:extLst>
                  <a:ext uri="{FF2B5EF4-FFF2-40B4-BE49-F238E27FC236}">
                    <a16:creationId xmlns:a16="http://schemas.microsoft.com/office/drawing/2014/main" id="{39BCA469-FAB9-4B9D-B60B-27543E7B90BF}"/>
                  </a:ext>
                </a:extLst>
              </p:cNvPr>
              <p:cNvSpPr/>
              <p:nvPr/>
            </p:nvSpPr>
            <p:spPr>
              <a:xfrm>
                <a:off x="4205854" y="2158717"/>
                <a:ext cx="229284" cy="146351"/>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41" name="Rectangle: Rounded Corners 340">
                <a:extLst>
                  <a:ext uri="{FF2B5EF4-FFF2-40B4-BE49-F238E27FC236}">
                    <a16:creationId xmlns:a16="http://schemas.microsoft.com/office/drawing/2014/main" id="{FD7C5E2A-0EB5-4568-A690-84C16920FADD}"/>
                  </a:ext>
                </a:extLst>
              </p:cNvPr>
              <p:cNvSpPr/>
              <p:nvPr/>
            </p:nvSpPr>
            <p:spPr>
              <a:xfrm>
                <a:off x="3257811" y="1946038"/>
                <a:ext cx="684000" cy="216072"/>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a:t>
                </a:r>
              </a:p>
            </p:txBody>
          </p:sp>
          <p:sp>
            <p:nvSpPr>
              <p:cNvPr id="342" name="Arrow: Down 341">
                <a:extLst>
                  <a:ext uri="{FF2B5EF4-FFF2-40B4-BE49-F238E27FC236}">
                    <a16:creationId xmlns:a16="http://schemas.microsoft.com/office/drawing/2014/main" id="{969C1187-C5E6-4B5F-95C2-3473C3F00AD1}"/>
                  </a:ext>
                </a:extLst>
              </p:cNvPr>
              <p:cNvSpPr/>
              <p:nvPr/>
            </p:nvSpPr>
            <p:spPr>
              <a:xfrm>
                <a:off x="3485169" y="2158717"/>
                <a:ext cx="229284" cy="146351"/>
              </a:xfrm>
              <a:prstGeom prst="downArrow">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001965"/>
                  </a:solidFill>
                  <a:effectLst/>
                  <a:uLnTx/>
                  <a:uFillTx/>
                  <a:latin typeface="Verdana"/>
                  <a:ea typeface="+mn-ea"/>
                  <a:cs typeface="+mn-cs"/>
                </a:endParaRPr>
              </a:p>
            </p:txBody>
          </p:sp>
        </p:grpSp>
        <p:sp>
          <p:nvSpPr>
            <p:cNvPr id="320" name="TextBox 319">
              <a:extLst>
                <a:ext uri="{FF2B5EF4-FFF2-40B4-BE49-F238E27FC236}">
                  <a16:creationId xmlns:a16="http://schemas.microsoft.com/office/drawing/2014/main" id="{E68B6360-47E5-4BCB-86B8-BBCF5242FD63}"/>
                </a:ext>
              </a:extLst>
            </p:cNvPr>
            <p:cNvSpPr txBox="1"/>
            <p:nvPr/>
          </p:nvSpPr>
          <p:spPr>
            <a:xfrm>
              <a:off x="3198174" y="1805119"/>
              <a:ext cx="2962592"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Compelling need to minimise hypoglycaemia</a:t>
              </a:r>
            </a:p>
          </p:txBody>
        </p:sp>
        <p:grpSp>
          <p:nvGrpSpPr>
            <p:cNvPr id="383" name="Group 382">
              <a:extLst>
                <a:ext uri="{FF2B5EF4-FFF2-40B4-BE49-F238E27FC236}">
                  <a16:creationId xmlns:a16="http://schemas.microsoft.com/office/drawing/2014/main" id="{AEDB5474-F23C-49EC-BED4-C236ED06BB4C}"/>
                </a:ext>
              </a:extLst>
            </p:cNvPr>
            <p:cNvGrpSpPr/>
            <p:nvPr/>
          </p:nvGrpSpPr>
          <p:grpSpPr>
            <a:xfrm>
              <a:off x="3277371" y="3691884"/>
              <a:ext cx="2844000" cy="235955"/>
              <a:chOff x="3270585" y="3625594"/>
              <a:chExt cx="2844000" cy="326183"/>
            </a:xfrm>
          </p:grpSpPr>
          <p:sp>
            <p:nvSpPr>
              <p:cNvPr id="384" name="Rectangle: Rounded Corners 383">
                <a:extLst>
                  <a:ext uri="{FF2B5EF4-FFF2-40B4-BE49-F238E27FC236}">
                    <a16:creationId xmlns:a16="http://schemas.microsoft.com/office/drawing/2014/main" id="{5C6EE5D5-DDE3-4FA8-82A4-889D7CDD458A}"/>
                  </a:ext>
                </a:extLst>
              </p:cNvPr>
              <p:cNvSpPr/>
              <p:nvPr/>
            </p:nvSpPr>
            <p:spPr>
              <a:xfrm>
                <a:off x="3270585" y="3625594"/>
                <a:ext cx="2844000" cy="149702"/>
              </a:xfrm>
              <a:prstGeom prst="roundRect">
                <a:avLst/>
              </a:prstGeom>
              <a:ln w="12700">
                <a:solidFill>
                  <a:srgbClr val="72B5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Continue with addition of other agents as outlined above</a:t>
                </a:r>
              </a:p>
            </p:txBody>
          </p:sp>
          <p:sp>
            <p:nvSpPr>
              <p:cNvPr id="385" name="Arrow: Down 384">
                <a:extLst>
                  <a:ext uri="{FF2B5EF4-FFF2-40B4-BE49-F238E27FC236}">
                    <a16:creationId xmlns:a16="http://schemas.microsoft.com/office/drawing/2014/main" id="{C1E069FA-E354-4A60-8156-C0DF41E0F9A7}"/>
                  </a:ext>
                </a:extLst>
              </p:cNvPr>
              <p:cNvSpPr/>
              <p:nvPr/>
            </p:nvSpPr>
            <p:spPr>
              <a:xfrm>
                <a:off x="4577943" y="3792070"/>
                <a:ext cx="229284" cy="159707"/>
              </a:xfrm>
              <a:prstGeom prst="downArrow">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22" name="Group 21">
              <a:extLst>
                <a:ext uri="{FF2B5EF4-FFF2-40B4-BE49-F238E27FC236}">
                  <a16:creationId xmlns:a16="http://schemas.microsoft.com/office/drawing/2014/main" id="{63C50F06-B118-4E4A-B64A-C41CD64B62AD}"/>
                </a:ext>
              </a:extLst>
            </p:cNvPr>
            <p:cNvGrpSpPr/>
            <p:nvPr/>
          </p:nvGrpSpPr>
          <p:grpSpPr>
            <a:xfrm>
              <a:off x="3270585" y="3478788"/>
              <a:ext cx="2844000" cy="203488"/>
              <a:chOff x="3270585" y="3590772"/>
              <a:chExt cx="2844000" cy="281300"/>
            </a:xfrm>
          </p:grpSpPr>
          <p:sp>
            <p:nvSpPr>
              <p:cNvPr id="326" name="Rectangle: Rounded Corners 325">
                <a:extLst>
                  <a:ext uri="{FF2B5EF4-FFF2-40B4-BE49-F238E27FC236}">
                    <a16:creationId xmlns:a16="http://schemas.microsoft.com/office/drawing/2014/main" id="{3E59972E-4BA5-448E-AE38-7E282479363E}"/>
                  </a:ext>
                </a:extLst>
              </p:cNvPr>
              <p:cNvSpPr/>
              <p:nvPr/>
            </p:nvSpPr>
            <p:spPr>
              <a:xfrm>
                <a:off x="3270585" y="3590772"/>
                <a:ext cx="2844000" cy="14970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28" name="Arrow: Down 327">
                <a:extLst>
                  <a:ext uri="{FF2B5EF4-FFF2-40B4-BE49-F238E27FC236}">
                    <a16:creationId xmlns:a16="http://schemas.microsoft.com/office/drawing/2014/main" id="{92768DD4-E82E-4F42-9A30-CFDCEFD4E66E}"/>
                  </a:ext>
                </a:extLst>
              </p:cNvPr>
              <p:cNvSpPr/>
              <p:nvPr/>
            </p:nvSpPr>
            <p:spPr>
              <a:xfrm>
                <a:off x="4577943" y="3725721"/>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469" name="Group 468">
              <a:extLst>
                <a:ext uri="{FF2B5EF4-FFF2-40B4-BE49-F238E27FC236}">
                  <a16:creationId xmlns:a16="http://schemas.microsoft.com/office/drawing/2014/main" id="{EFA57821-1BCD-475A-8519-D3DC3A04A061}"/>
                </a:ext>
              </a:extLst>
            </p:cNvPr>
            <p:cNvGrpSpPr/>
            <p:nvPr/>
          </p:nvGrpSpPr>
          <p:grpSpPr>
            <a:xfrm>
              <a:off x="3277371" y="3939455"/>
              <a:ext cx="2844000" cy="203488"/>
              <a:chOff x="3270585" y="3590772"/>
              <a:chExt cx="2844000" cy="281300"/>
            </a:xfrm>
          </p:grpSpPr>
          <p:sp>
            <p:nvSpPr>
              <p:cNvPr id="470" name="Rectangle: Rounded Corners 469">
                <a:extLst>
                  <a:ext uri="{FF2B5EF4-FFF2-40B4-BE49-F238E27FC236}">
                    <a16:creationId xmlns:a16="http://schemas.microsoft.com/office/drawing/2014/main" id="{867AF39C-FFB8-4C87-8DD6-4B8FA46D64CD}"/>
                  </a:ext>
                </a:extLst>
              </p:cNvPr>
              <p:cNvSpPr/>
              <p:nvPr/>
            </p:nvSpPr>
            <p:spPr>
              <a:xfrm>
                <a:off x="3270585" y="3590772"/>
                <a:ext cx="2844000" cy="14970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71" name="Arrow: Down 470">
                <a:extLst>
                  <a:ext uri="{FF2B5EF4-FFF2-40B4-BE49-F238E27FC236}">
                    <a16:creationId xmlns:a16="http://schemas.microsoft.com/office/drawing/2014/main" id="{F6EB897D-8D70-4D86-9840-CB9C1D775A5D}"/>
                  </a:ext>
                </a:extLst>
              </p:cNvPr>
              <p:cNvSpPr/>
              <p:nvPr/>
            </p:nvSpPr>
            <p:spPr>
              <a:xfrm>
                <a:off x="4577943" y="3725721"/>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spTree>
    <p:extLst>
      <p:ext uri="{BB962C8B-B14F-4D97-AF65-F5344CB8AC3E}">
        <p14:creationId xmlns:p14="http://schemas.microsoft.com/office/powerpoint/2010/main" val="3460968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fade">
                                      <p:cBhvr>
                                        <p:cTn id="18" dur="500"/>
                                        <p:tgtEl>
                                          <p:spTgt spid="312"/>
                                        </p:tgtEl>
                                      </p:cBhvr>
                                    </p:animEffect>
                                  </p:childTnLst>
                                </p:cTn>
                              </p:par>
                              <p:par>
                                <p:cTn id="19" presetID="10" presetClass="entr" presetSubtype="0" fill="hold" nodeType="withEffect">
                                  <p:stCondLst>
                                    <p:cond delay="0"/>
                                  </p:stCondLst>
                                  <p:childTnLst>
                                    <p:set>
                                      <p:cBhvr>
                                        <p:cTn id="20" dur="1" fill="hold">
                                          <p:stCondLst>
                                            <p:cond delay="0"/>
                                          </p:stCondLst>
                                        </p:cTn>
                                        <p:tgtEl>
                                          <p:spTgt spid="378"/>
                                        </p:tgtEl>
                                        <p:attrNameLst>
                                          <p:attrName>style.visibility</p:attrName>
                                        </p:attrNameLst>
                                      </p:cBhvr>
                                      <p:to>
                                        <p:strVal val="visible"/>
                                      </p:to>
                                    </p:set>
                                    <p:animEffect transition="in" filter="fade">
                                      <p:cBhvr>
                                        <p:cTn id="21" dur="500"/>
                                        <p:tgtEl>
                                          <p:spTgt spid="3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0"/>
                                        </p:tgtEl>
                                        <p:attrNameLst>
                                          <p:attrName>style.visibility</p:attrName>
                                        </p:attrNameLst>
                                      </p:cBhvr>
                                      <p:to>
                                        <p:strVal val="visible"/>
                                      </p:to>
                                    </p:set>
                                    <p:animEffect transition="in" filter="fade">
                                      <p:cBhvr>
                                        <p:cTn id="24" dur="500"/>
                                        <p:tgtEl>
                                          <p:spTgt spid="38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6"/>
                                        </p:tgtEl>
                                        <p:attrNameLst>
                                          <p:attrName>style.visibility</p:attrName>
                                        </p:attrNameLst>
                                      </p:cBhvr>
                                      <p:to>
                                        <p:strVal val="visible"/>
                                      </p:to>
                                    </p:set>
                                    <p:animEffect transition="in" filter="fade">
                                      <p:cBhvr>
                                        <p:cTn id="27" dur="500"/>
                                        <p:tgtEl>
                                          <p:spTgt spid="38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9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0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5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0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8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8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8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3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3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5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5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5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5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4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4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4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4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6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6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6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6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p:bldP spid="297" grpId="0" animBg="1"/>
      <p:bldP spid="299" grpId="0" animBg="1"/>
      <p:bldP spid="298" grpId="0"/>
      <p:bldP spid="285" grpId="0" animBg="1"/>
      <p:bldP spid="296" grpId="0" animBg="1"/>
      <p:bldP spid="295" grpId="0" animBg="1"/>
      <p:bldP spid="304" grpId="0" animBg="1"/>
      <p:bldP spid="305" grpId="0" animBg="1"/>
      <p:bldP spid="303" grpId="0" animBg="1"/>
      <p:bldP spid="2" grpId="0" animBg="1"/>
      <p:bldP spid="263" grpId="0" animBg="1"/>
      <p:bldP spid="264" grpId="0"/>
      <p:bldP spid="251" grpId="0" animBg="1"/>
      <p:bldP spid="312" grpId="0" animBg="1"/>
      <p:bldP spid="380" grpId="0" animBg="1"/>
      <p:bldP spid="23" grpId="0" animBg="1"/>
      <p:bldP spid="435" grpId="0" animBg="1"/>
      <p:bldP spid="436" grpId="0" animBg="1"/>
      <p:bldP spid="455" grpId="0" animBg="1"/>
      <p:bldP spid="456" grpId="0" animBg="1"/>
      <p:bldP spid="453" grpId="0" animBg="1"/>
      <p:bldP spid="454" grpId="0" animBg="1"/>
      <p:bldP spid="447" grpId="0" animBg="1"/>
      <p:bldP spid="448" grpId="0" animBg="1"/>
      <p:bldP spid="445" grpId="0" animBg="1"/>
      <p:bldP spid="446" grpId="0" animBg="1"/>
      <p:bldP spid="434" grpId="0"/>
      <p:bldP spid="463" grpId="0" animBg="1"/>
      <p:bldP spid="464" grpId="0" animBg="1"/>
      <p:bldP spid="465" grpId="0" animBg="1"/>
      <p:bldP spid="466" grpId="0" animBg="1"/>
      <p:bldP spid="467" grpId="0" animBg="1"/>
      <p:bldP spid="468" grpId="0" animBg="1"/>
      <p:bldP spid="3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B689F6-29A7-4081-900B-8F43D82C9624}"/>
              </a:ext>
            </a:extLst>
          </p:cNvPr>
          <p:cNvSpPr>
            <a:spLocks noGrp="1"/>
          </p:cNvSpPr>
          <p:nvPr>
            <p:ph type="title"/>
          </p:nvPr>
        </p:nvSpPr>
        <p:spPr/>
        <p:txBody>
          <a:bodyPr>
            <a:normAutofit fontScale="90000"/>
          </a:bodyPr>
          <a:lstStyle/>
          <a:p>
            <a:r>
              <a:rPr lang="en-GB" dirty="0"/>
              <a:t>ADA/EASD 2018 consensus recommendations for patients with established ASCVD, HF, or CKD</a:t>
            </a:r>
            <a:endParaRPr lang="en-GB" baseline="30000" dirty="0"/>
          </a:p>
        </p:txBody>
      </p:sp>
      <p:sp>
        <p:nvSpPr>
          <p:cNvPr id="44" name="Text Placeholder 43">
            <a:extLst>
              <a:ext uri="{FF2B5EF4-FFF2-40B4-BE49-F238E27FC236}">
                <a16:creationId xmlns:a16="http://schemas.microsoft.com/office/drawing/2014/main" id="{317C82DB-2A42-441D-9C7E-3AFA66D2EAC8}"/>
              </a:ext>
            </a:extLst>
          </p:cNvPr>
          <p:cNvSpPr>
            <a:spLocks noGrp="1"/>
          </p:cNvSpPr>
          <p:nvPr>
            <p:ph type="body" sz="quarter" idx="13"/>
          </p:nvPr>
        </p:nvSpPr>
        <p:spPr>
          <a:xfrm>
            <a:off x="263314" y="5930064"/>
            <a:ext cx="8563885" cy="431107"/>
          </a:xfrm>
        </p:spPr>
        <p:txBody>
          <a:bodyPr anchor="t"/>
          <a:lstStyle/>
          <a:p>
            <a:pPr algn="ctr"/>
            <a:r>
              <a:rPr lang="en-GB" sz="900" dirty="0">
                <a:solidFill>
                  <a:schemeClr val="tx1"/>
                </a:solidFill>
              </a:rPr>
              <a:t>*Proven CVD benefit means it has label indication of reducing CVD events. For GLP-1RA strongest evidence for liraglutide&gt;</a:t>
            </a:r>
            <a:r>
              <a:rPr lang="en-GB" sz="900" dirty="0" err="1">
                <a:solidFill>
                  <a:schemeClr val="tx1"/>
                </a:solidFill>
              </a:rPr>
              <a:t>semaglutide</a:t>
            </a:r>
            <a:r>
              <a:rPr lang="en-GB" sz="900" dirty="0">
                <a:solidFill>
                  <a:schemeClr val="tx1"/>
                </a:solidFill>
              </a:rPr>
              <a:t>&gt;exenatide extended release. For SGLT-2i evidence modestly stronger for empagliflozin&gt;canagliflozin; </a:t>
            </a:r>
            <a:r>
              <a:rPr lang="en-GB" sz="9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900" dirty="0">
                <a:solidFill>
                  <a:schemeClr val="tx1"/>
                </a:solidFill>
              </a:rPr>
              <a:t>Be aware that SGLT-2i vary by region and individual agent with regard to indicated level of eGFR for initiation and continued use; </a:t>
            </a:r>
            <a:r>
              <a:rPr lang="en-GB" sz="9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900" dirty="0">
                <a:solidFill>
                  <a:schemeClr val="tx1"/>
                </a:solidFill>
              </a:rPr>
              <a:t>Both empagliflozin and canagliflozin have shown reduction in HF and reduction in CKD progression in CVOTs; </a:t>
            </a:r>
            <a:r>
              <a:rPr lang="en-GB" sz="900" baseline="30000" dirty="0">
                <a:solidFill>
                  <a:schemeClr val="tx1"/>
                </a:solidFill>
              </a:rPr>
              <a:t>§</a:t>
            </a:r>
            <a:r>
              <a:rPr lang="en-GB" sz="900" dirty="0" err="1">
                <a:solidFill>
                  <a:schemeClr val="tx1"/>
                </a:solidFill>
              </a:rPr>
              <a:t>Degludec</a:t>
            </a:r>
            <a:r>
              <a:rPr lang="en-GB" sz="900" dirty="0">
                <a:solidFill>
                  <a:schemeClr val="tx1"/>
                </a:solidFill>
              </a:rPr>
              <a:t> or U100 glargine have demonstrated CVD safety; </a:t>
            </a:r>
            <a:r>
              <a:rPr lang="en-GB" sz="900" baseline="30000" dirty="0">
                <a:solidFill>
                  <a:schemeClr val="tx1"/>
                </a:solidFill>
              </a:rPr>
              <a:t>¶</a:t>
            </a:r>
            <a:r>
              <a:rPr lang="en-GB" sz="900" dirty="0">
                <a:solidFill>
                  <a:schemeClr val="tx1"/>
                </a:solidFill>
              </a:rPr>
              <a:t>Low dose may be better tolerated though less well studied for CVD effects; </a:t>
            </a:r>
            <a:r>
              <a:rPr lang="en-GB" sz="900" baseline="30000" dirty="0">
                <a:solidFill>
                  <a:schemeClr val="tx1"/>
                </a:solidFill>
              </a:rPr>
              <a:t>||</a:t>
            </a:r>
            <a:r>
              <a:rPr lang="en-GB" sz="900" dirty="0">
                <a:solidFill>
                  <a:schemeClr val="tx1"/>
                </a:solidFill>
              </a:rPr>
              <a:t>Choose later generation SU with lower risk of hypoglycaemia’; </a:t>
            </a:r>
            <a:r>
              <a:rPr lang="en-GB" sz="900" baseline="30000" dirty="0">
                <a:solidFill>
                  <a:schemeClr val="tx1"/>
                </a:solidFill>
              </a:rPr>
              <a:t>#</a:t>
            </a:r>
            <a:r>
              <a:rPr lang="en-GB" sz="900" dirty="0">
                <a:solidFill>
                  <a:schemeClr val="tx1"/>
                </a:solidFill>
              </a:rPr>
              <a:t>Caution with GLP-1RA in ESRD</a:t>
            </a:r>
          </a:p>
        </p:txBody>
      </p:sp>
      <p:grpSp>
        <p:nvGrpSpPr>
          <p:cNvPr id="3" name="Group 2">
            <a:extLst>
              <a:ext uri="{FF2B5EF4-FFF2-40B4-BE49-F238E27FC236}">
                <a16:creationId xmlns:a16="http://schemas.microsoft.com/office/drawing/2014/main" id="{4B00B538-C413-4863-A03A-6F8772F860A6}"/>
              </a:ext>
            </a:extLst>
          </p:cNvPr>
          <p:cNvGrpSpPr/>
          <p:nvPr/>
        </p:nvGrpSpPr>
        <p:grpSpPr>
          <a:xfrm>
            <a:off x="263314" y="1666415"/>
            <a:ext cx="4204671" cy="4108744"/>
            <a:chOff x="417861" y="1249811"/>
            <a:chExt cx="4204671" cy="3081558"/>
          </a:xfrm>
        </p:grpSpPr>
        <p:sp>
          <p:nvSpPr>
            <p:cNvPr id="41" name="Rectangle: Rounded Corners 40">
              <a:extLst>
                <a:ext uri="{FF2B5EF4-FFF2-40B4-BE49-F238E27FC236}">
                  <a16:creationId xmlns:a16="http://schemas.microsoft.com/office/drawing/2014/main" id="{99FDF54B-DDDB-43CF-B546-65CA6BC27EEB}"/>
                </a:ext>
              </a:extLst>
            </p:cNvPr>
            <p:cNvSpPr/>
            <p:nvPr/>
          </p:nvSpPr>
          <p:spPr>
            <a:xfrm>
              <a:off x="417861" y="1280989"/>
              <a:ext cx="4204671" cy="3050380"/>
            </a:xfrm>
            <a:prstGeom prst="roundRect">
              <a:avLst>
                <a:gd name="adj" fmla="val 7285"/>
              </a:avLst>
            </a:pr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42" name="Rectangle: Rounded Corners 41">
              <a:extLst>
                <a:ext uri="{FF2B5EF4-FFF2-40B4-BE49-F238E27FC236}">
                  <a16:creationId xmlns:a16="http://schemas.microsoft.com/office/drawing/2014/main" id="{DD17AB49-0095-42DE-AE50-193963F7E6CE}"/>
                </a:ext>
              </a:extLst>
            </p:cNvPr>
            <p:cNvSpPr/>
            <p:nvPr/>
          </p:nvSpPr>
          <p:spPr>
            <a:xfrm>
              <a:off x="468651" y="1473329"/>
              <a:ext cx="4089807" cy="1017934"/>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45" name="TextBox 44">
              <a:extLst>
                <a:ext uri="{FF2B5EF4-FFF2-40B4-BE49-F238E27FC236}">
                  <a16:creationId xmlns:a16="http://schemas.microsoft.com/office/drawing/2014/main" id="{7792F8AF-A986-4F24-B51A-D2018FC2E9A8}"/>
                </a:ext>
              </a:extLst>
            </p:cNvPr>
            <p:cNvSpPr txBox="1"/>
            <p:nvPr/>
          </p:nvSpPr>
          <p:spPr>
            <a:xfrm>
              <a:off x="1245553" y="1249811"/>
              <a:ext cx="2544930" cy="184666"/>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ASCVD predominates</a:t>
              </a:r>
            </a:p>
          </p:txBody>
        </p:sp>
        <p:sp>
          <p:nvSpPr>
            <p:cNvPr id="52" name="Rectangle: Rounded Corners 51">
              <a:extLst>
                <a:ext uri="{FF2B5EF4-FFF2-40B4-BE49-F238E27FC236}">
                  <a16:creationId xmlns:a16="http://schemas.microsoft.com/office/drawing/2014/main" id="{9C0A27A7-350C-49D9-BF44-2ABC5D5AA201}"/>
                </a:ext>
              </a:extLst>
            </p:cNvPr>
            <p:cNvSpPr/>
            <p:nvPr/>
          </p:nvSpPr>
          <p:spPr>
            <a:xfrm>
              <a:off x="468648" y="2907987"/>
              <a:ext cx="4089810" cy="1361058"/>
            </a:xfrm>
            <a:prstGeom prst="roundRect">
              <a:avLst>
                <a:gd name="adj" fmla="val 12880"/>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If further intensification is required or patient is now unable to tolerate GLP-1RA and/or SGLT-2i, 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Consider adding the other class </a:t>
              </a:r>
              <a:br>
                <a:rPr kumimoji="0" lang="en-GB" sz="900" b="0" i="0" u="none" strike="noStrike" kern="1200" cap="none" spc="0" normalizeH="0" baseline="0" noProof="0" dirty="0">
                  <a:ln>
                    <a:noFill/>
                  </a:ln>
                  <a:solidFill>
                    <a:srgbClr val="001965"/>
                  </a:solidFill>
                  <a:effectLst/>
                  <a:uLnTx/>
                  <a:uFillTx/>
                  <a:latin typeface="Verdana"/>
                  <a:ea typeface="+mn-ea"/>
                  <a:cs typeface="+mn-cs"/>
                </a:rPr>
              </a:br>
              <a:r>
                <a:rPr kumimoji="0" lang="en-GB" sz="900" b="0" i="0" u="none" strike="noStrike" kern="1200" cap="none" spc="0" normalizeH="0" baseline="0" noProof="0" dirty="0">
                  <a:ln>
                    <a:noFill/>
                  </a:ln>
                  <a:solidFill>
                    <a:srgbClr val="001965"/>
                  </a:solidFill>
                  <a:effectLst/>
                  <a:uLnTx/>
                  <a:uFillTx/>
                  <a:latin typeface="Verdana"/>
                  <a:ea typeface="+mn-ea"/>
                  <a:cs typeface="+mn-cs"/>
                </a:rPr>
                <a:t>(GLP-1RA and/or SGLT-2i) with proven CVD benefit</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DPP-4i if not on GLP-1RA</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TZD</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SU</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p:txBody>
        </p:sp>
        <p:sp>
          <p:nvSpPr>
            <p:cNvPr id="69" name="Arrow: Down 68">
              <a:extLst>
                <a:ext uri="{FF2B5EF4-FFF2-40B4-BE49-F238E27FC236}">
                  <a16:creationId xmlns:a16="http://schemas.microsoft.com/office/drawing/2014/main" id="{59690C76-215C-4DC8-9EF8-048C8888C1A7}"/>
                </a:ext>
              </a:extLst>
            </p:cNvPr>
            <p:cNvSpPr/>
            <p:nvPr/>
          </p:nvSpPr>
          <p:spPr>
            <a:xfrm>
              <a:off x="2176925" y="2787327"/>
              <a:ext cx="608716" cy="142893"/>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70" name="Rectangle: Rounded Corners 69">
              <a:extLst>
                <a:ext uri="{FF2B5EF4-FFF2-40B4-BE49-F238E27FC236}">
                  <a16:creationId xmlns:a16="http://schemas.microsoft.com/office/drawing/2014/main" id="{BDB1BEBF-0D1D-486D-B853-FAD624A8A32B}"/>
                </a:ext>
              </a:extLst>
            </p:cNvPr>
            <p:cNvSpPr/>
            <p:nvPr/>
          </p:nvSpPr>
          <p:spPr>
            <a:xfrm>
              <a:off x="468648" y="2598453"/>
              <a:ext cx="4089810" cy="178585"/>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Verdana"/>
                  <a:ea typeface="+mn-ea"/>
                  <a:cs typeface="+mn-cs"/>
                </a:rPr>
                <a:t>If HbA</a:t>
              </a:r>
              <a:r>
                <a:rPr kumimoji="0" lang="en-GB" sz="900" b="1" i="0" u="none" strike="noStrike" kern="1200" cap="none" spc="0" normalizeH="0" baseline="-25000" noProof="0" dirty="0">
                  <a:ln>
                    <a:noFill/>
                  </a:ln>
                  <a:solidFill>
                    <a:srgbClr val="FFFFFF"/>
                  </a:solidFill>
                  <a:effectLst/>
                  <a:uLnTx/>
                  <a:uFillTx/>
                  <a:latin typeface="Verdana"/>
                  <a:ea typeface="+mn-ea"/>
                  <a:cs typeface="+mn-cs"/>
                </a:rPr>
                <a:t>1c</a:t>
              </a:r>
              <a:r>
                <a:rPr kumimoji="0" lang="en-GB" sz="9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71" name="Rectangle: Rounded Corners 70">
              <a:extLst>
                <a:ext uri="{FF2B5EF4-FFF2-40B4-BE49-F238E27FC236}">
                  <a16:creationId xmlns:a16="http://schemas.microsoft.com/office/drawing/2014/main" id="{3419C29F-89D6-4483-B240-C152DE376B6D}"/>
                </a:ext>
              </a:extLst>
            </p:cNvPr>
            <p:cNvSpPr/>
            <p:nvPr/>
          </p:nvSpPr>
          <p:spPr>
            <a:xfrm>
              <a:off x="609284" y="1582461"/>
              <a:ext cx="1469911" cy="798665"/>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GLP-1RA </a:t>
              </a:r>
              <a:br>
                <a:rPr kumimoji="0" lang="en-GB" sz="900" b="0" i="0" u="none" strike="noStrike" kern="1200" cap="none" spc="0" normalizeH="0" baseline="0" noProof="0" dirty="0">
                  <a:ln>
                    <a:noFill/>
                  </a:ln>
                  <a:solidFill>
                    <a:srgbClr val="FFFFFF"/>
                  </a:solidFill>
                  <a:effectLst/>
                  <a:uLnTx/>
                  <a:uFillTx/>
                  <a:latin typeface="Verdana"/>
                  <a:ea typeface="+mn-ea"/>
                  <a:cs typeface="+mn-cs"/>
                </a:rPr>
              </a:br>
              <a:r>
                <a:rPr kumimoji="0" lang="en-GB" sz="900" b="0" i="0" u="none" strike="noStrike" kern="1200" cap="none" spc="0" normalizeH="0" baseline="0" noProof="0" dirty="0">
                  <a:ln>
                    <a:noFill/>
                  </a:ln>
                  <a:solidFill>
                    <a:srgbClr val="FFFFFF"/>
                  </a:solidFill>
                  <a:effectLst/>
                  <a:uLnTx/>
                  <a:uFillTx/>
                  <a:latin typeface="Verdana"/>
                  <a:ea typeface="+mn-ea"/>
                  <a:cs typeface="+mn-cs"/>
                </a:rPr>
                <a:t>with proven CVD benefit*</a:t>
              </a:r>
            </a:p>
          </p:txBody>
        </p:sp>
        <p:sp>
          <p:nvSpPr>
            <p:cNvPr id="72" name="Rectangle: Rounded Corners 71">
              <a:extLst>
                <a:ext uri="{FF2B5EF4-FFF2-40B4-BE49-F238E27FC236}">
                  <a16:creationId xmlns:a16="http://schemas.microsoft.com/office/drawing/2014/main" id="{D7C4A9D6-353F-466A-B2BB-FAD9993030AC}"/>
                </a:ext>
              </a:extLst>
            </p:cNvPr>
            <p:cNvSpPr/>
            <p:nvPr/>
          </p:nvSpPr>
          <p:spPr>
            <a:xfrm>
              <a:off x="2901037" y="1582461"/>
              <a:ext cx="1469911" cy="798665"/>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SGLT-2i </a:t>
              </a:r>
              <a:br>
                <a:rPr kumimoji="0" lang="en-GB" sz="900" b="0" i="0" u="none" strike="noStrike" kern="1200" cap="none" spc="0" normalizeH="0" baseline="0" noProof="0" dirty="0">
                  <a:ln>
                    <a:noFill/>
                  </a:ln>
                  <a:solidFill>
                    <a:srgbClr val="FFFFFF"/>
                  </a:solidFill>
                  <a:effectLst/>
                  <a:uLnTx/>
                  <a:uFillTx/>
                  <a:latin typeface="Verdana"/>
                  <a:ea typeface="+mn-ea"/>
                  <a:cs typeface="+mn-cs"/>
                </a:rPr>
              </a:br>
              <a:r>
                <a:rPr kumimoji="0" lang="en-GB" sz="900" b="0" i="0" u="none" strike="noStrike" kern="1200" cap="none" spc="0" normalizeH="0" baseline="0" noProof="0" dirty="0">
                  <a:ln>
                    <a:noFill/>
                  </a:ln>
                  <a:solidFill>
                    <a:srgbClr val="FFFFFF"/>
                  </a:solidFill>
                  <a:effectLst/>
                  <a:uLnTx/>
                  <a:uFillTx/>
                  <a:latin typeface="Verdana"/>
                  <a:ea typeface="+mn-ea"/>
                  <a:cs typeface="+mn-cs"/>
                </a:rPr>
                <a:t>with proven CVD benefit*,</a:t>
              </a:r>
              <a:br>
                <a:rPr kumimoji="0" lang="en-GB" sz="900" b="0" i="0" u="none" strike="noStrike" kern="1200" cap="none" spc="0" normalizeH="0" baseline="0" noProof="0" dirty="0">
                  <a:ln>
                    <a:noFill/>
                  </a:ln>
                  <a:solidFill>
                    <a:srgbClr val="FFFFFF"/>
                  </a:solidFill>
                  <a:effectLst/>
                  <a:uLnTx/>
                  <a:uFillTx/>
                  <a:latin typeface="Verdana"/>
                  <a:ea typeface="+mn-ea"/>
                  <a:cs typeface="+mn-cs"/>
                </a:rPr>
              </a:br>
              <a:r>
                <a:rPr kumimoji="0" lang="en-GB" sz="900" b="0" i="0" u="none" strike="noStrike" kern="1200" cap="none" spc="0" normalizeH="0" baseline="0" noProof="0" dirty="0">
                  <a:ln>
                    <a:noFill/>
                  </a:ln>
                  <a:solidFill>
                    <a:srgbClr val="FFFFFF"/>
                  </a:solidFill>
                  <a:effectLst/>
                  <a:uLnTx/>
                  <a:uFillTx/>
                  <a:latin typeface="Verdana"/>
                  <a:ea typeface="+mn-ea"/>
                  <a:cs typeface="+mn-cs"/>
                </a:rPr>
                <a:t>if eGFR adequate</a:t>
              </a:r>
              <a:r>
                <a:rPr kumimoji="0" lang="en-GB" sz="9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9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73" name="Arrow: Down 72">
              <a:extLst>
                <a:ext uri="{FF2B5EF4-FFF2-40B4-BE49-F238E27FC236}">
                  <a16:creationId xmlns:a16="http://schemas.microsoft.com/office/drawing/2014/main" id="{61E01693-016B-46E5-8A16-A5DE19456672}"/>
                </a:ext>
              </a:extLst>
            </p:cNvPr>
            <p:cNvSpPr/>
            <p:nvPr/>
          </p:nvSpPr>
          <p:spPr>
            <a:xfrm>
              <a:off x="2176925" y="1829472"/>
              <a:ext cx="608716" cy="792826"/>
            </a:xfrm>
            <a:prstGeom prst="downArrow">
              <a:avLst>
                <a:gd name="adj1" fmla="val 50000"/>
                <a:gd name="adj2" fmla="val 26022"/>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74" name="Oval 73">
              <a:extLst>
                <a:ext uri="{FF2B5EF4-FFF2-40B4-BE49-F238E27FC236}">
                  <a16:creationId xmlns:a16="http://schemas.microsoft.com/office/drawing/2014/main" id="{5EDF72B6-7C6D-4BF6-B2E9-FA6B427672A5}"/>
                </a:ext>
              </a:extLst>
            </p:cNvPr>
            <p:cNvSpPr/>
            <p:nvPr/>
          </p:nvSpPr>
          <p:spPr>
            <a:xfrm>
              <a:off x="2024310" y="1526052"/>
              <a:ext cx="910394" cy="748723"/>
            </a:xfrm>
            <a:prstGeom prst="ellipse">
              <a:avLst/>
            </a:prstGeom>
            <a:solidFill>
              <a:srgbClr val="007C9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Verdana"/>
                  <a:ea typeface="+mn-ea"/>
                  <a:cs typeface="+mn-cs"/>
                </a:rPr>
                <a:t>EITHER/OR</a:t>
              </a:r>
            </a:p>
          </p:txBody>
        </p:sp>
      </p:grpSp>
      <p:grpSp>
        <p:nvGrpSpPr>
          <p:cNvPr id="4" name="Group 3">
            <a:extLst>
              <a:ext uri="{FF2B5EF4-FFF2-40B4-BE49-F238E27FC236}">
                <a16:creationId xmlns:a16="http://schemas.microsoft.com/office/drawing/2014/main" id="{EB27B90B-B114-4611-997B-DB38999081B6}"/>
              </a:ext>
            </a:extLst>
          </p:cNvPr>
          <p:cNvGrpSpPr/>
          <p:nvPr/>
        </p:nvGrpSpPr>
        <p:grpSpPr>
          <a:xfrm>
            <a:off x="4559523" y="1733991"/>
            <a:ext cx="4186703" cy="3893900"/>
            <a:chOff x="4640497" y="1351271"/>
            <a:chExt cx="4186703" cy="2598743"/>
          </a:xfrm>
        </p:grpSpPr>
        <p:sp>
          <p:nvSpPr>
            <p:cNvPr id="75" name="Rectangle: Rounded Corners 74">
              <a:extLst>
                <a:ext uri="{FF2B5EF4-FFF2-40B4-BE49-F238E27FC236}">
                  <a16:creationId xmlns:a16="http://schemas.microsoft.com/office/drawing/2014/main" id="{957E2E10-1747-45D1-9062-03661E7B037E}"/>
                </a:ext>
              </a:extLst>
            </p:cNvPr>
            <p:cNvSpPr/>
            <p:nvPr/>
          </p:nvSpPr>
          <p:spPr>
            <a:xfrm>
              <a:off x="4640497" y="1361978"/>
              <a:ext cx="4186703" cy="2588036"/>
            </a:xfrm>
            <a:prstGeom prst="roundRect">
              <a:avLst>
                <a:gd name="adj" fmla="val 7285"/>
              </a:avLst>
            </a:prstGeom>
            <a:solidFill>
              <a:srgbClr val="C2DEEA"/>
            </a:solidFill>
            <a:ln w="9525">
              <a:solidFill>
                <a:srgbClr val="C2D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76" name="TextBox 75">
              <a:extLst>
                <a:ext uri="{FF2B5EF4-FFF2-40B4-BE49-F238E27FC236}">
                  <a16:creationId xmlns:a16="http://schemas.microsoft.com/office/drawing/2014/main" id="{80BD6545-7CBC-4199-955F-BF4E799E2C93}"/>
                </a:ext>
              </a:extLst>
            </p:cNvPr>
            <p:cNvSpPr txBox="1"/>
            <p:nvPr/>
          </p:nvSpPr>
          <p:spPr>
            <a:xfrm>
              <a:off x="4937413" y="1351271"/>
              <a:ext cx="3569517" cy="164325"/>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HF OR CKD predominates</a:t>
              </a:r>
            </a:p>
          </p:txBody>
        </p:sp>
        <p:sp>
          <p:nvSpPr>
            <p:cNvPr id="77" name="Rectangle: Rounded Corners 76">
              <a:extLst>
                <a:ext uri="{FF2B5EF4-FFF2-40B4-BE49-F238E27FC236}">
                  <a16:creationId xmlns:a16="http://schemas.microsoft.com/office/drawing/2014/main" id="{F50AA2B1-5FD1-4CDF-AB3D-C0105962401E}"/>
                </a:ext>
              </a:extLst>
            </p:cNvPr>
            <p:cNvSpPr/>
            <p:nvPr/>
          </p:nvSpPr>
          <p:spPr>
            <a:xfrm>
              <a:off x="4689102" y="2944930"/>
              <a:ext cx="4089805" cy="958424"/>
            </a:xfrm>
            <a:prstGeom prst="roundRect">
              <a:avLst>
                <a:gd name="adj" fmla="val 12876"/>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Avoid TZD in the setting of HF</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Consider adding the other class with proven CVD benefit*</a:t>
              </a:r>
              <a:endParaRPr kumimoji="0" lang="en-GB" sz="900" b="0" i="0" u="none" strike="noStrike" kern="1200" cap="none" spc="0" normalizeH="0" baseline="30000" noProof="0" dirty="0">
                <a:ln>
                  <a:noFill/>
                </a:ln>
                <a:solidFill>
                  <a:srgbClr val="001965"/>
                </a:solidFill>
                <a:effectLst/>
                <a:uLnTx/>
                <a:uFillTx/>
                <a:latin typeface="Verdana"/>
                <a:ea typeface="+mn-ea"/>
                <a:cs typeface="+mn-cs"/>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DPP-4i (not </a:t>
              </a:r>
              <a:r>
                <a:rPr kumimoji="0" lang="en-GB" sz="900" b="0" i="0" u="none" strike="noStrike" kern="1200" cap="none" spc="0" normalizeH="0" baseline="0" noProof="0" dirty="0" err="1">
                  <a:ln>
                    <a:noFill/>
                  </a:ln>
                  <a:solidFill>
                    <a:srgbClr val="001965"/>
                  </a:solidFill>
                  <a:effectLst/>
                  <a:uLnTx/>
                  <a:uFillTx/>
                  <a:latin typeface="Verdana"/>
                  <a:ea typeface="+mn-ea"/>
                  <a:cs typeface="+mn-cs"/>
                </a:rPr>
                <a:t>saxagliptin</a:t>
              </a:r>
              <a:r>
                <a:rPr kumimoji="0" lang="en-GB" sz="900" b="0" i="0" u="none" strike="noStrike" kern="1200" cap="none" spc="0" normalizeH="0" baseline="0" noProof="0" dirty="0">
                  <a:ln>
                    <a:noFill/>
                  </a:ln>
                  <a:solidFill>
                    <a:srgbClr val="001965"/>
                  </a:solidFill>
                  <a:effectLst/>
                  <a:uLnTx/>
                  <a:uFillTx/>
                  <a:latin typeface="Verdana"/>
                  <a:ea typeface="+mn-ea"/>
                  <a:cs typeface="+mn-cs"/>
                </a:rPr>
                <a:t>) in the setting of HF (if not on GLP-1RA)</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endParaRPr kumimoji="0" lang="en-GB" sz="900" b="0" i="0" u="none" strike="noStrike" kern="1200" cap="none" spc="0" normalizeH="0" baseline="30000" noProof="0" dirty="0">
                <a:ln>
                  <a:noFill/>
                </a:ln>
                <a:solidFill>
                  <a:srgbClr val="000000"/>
                </a:solidFill>
                <a:effectLst/>
                <a:uLnTx/>
                <a:uFillTx/>
                <a:latin typeface="Verdana"/>
                <a:ea typeface="+mn-ea"/>
                <a:cs typeface="+mn-cs"/>
              </a:endParaRP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SU</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p:txBody>
        </p:sp>
        <p:grpSp>
          <p:nvGrpSpPr>
            <p:cNvPr id="78" name="Group 77">
              <a:extLst>
                <a:ext uri="{FF2B5EF4-FFF2-40B4-BE49-F238E27FC236}">
                  <a16:creationId xmlns:a16="http://schemas.microsoft.com/office/drawing/2014/main" id="{C1C4141F-C59E-4CDA-8C5E-B98F2FAF9F9F}"/>
                </a:ext>
              </a:extLst>
            </p:cNvPr>
            <p:cNvGrpSpPr/>
            <p:nvPr/>
          </p:nvGrpSpPr>
          <p:grpSpPr>
            <a:xfrm>
              <a:off x="4681956" y="2512677"/>
              <a:ext cx="4089810" cy="441994"/>
              <a:chOff x="409556" y="2586741"/>
              <a:chExt cx="2440777" cy="490807"/>
            </a:xfrm>
          </p:grpSpPr>
          <p:sp>
            <p:nvSpPr>
              <p:cNvPr id="79" name="Arrow: Down 78">
                <a:extLst>
                  <a:ext uri="{FF2B5EF4-FFF2-40B4-BE49-F238E27FC236}">
                    <a16:creationId xmlns:a16="http://schemas.microsoft.com/office/drawing/2014/main" id="{7229E4BD-FAA2-40AB-9E9A-C348405D67D6}"/>
                  </a:ext>
                </a:extLst>
              </p:cNvPr>
              <p:cNvSpPr/>
              <p:nvPr/>
            </p:nvSpPr>
            <p:spPr>
              <a:xfrm>
                <a:off x="1446906" y="2916249"/>
                <a:ext cx="363278" cy="16129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80" name="Rectangle: Rounded Corners 79">
                <a:extLst>
                  <a:ext uri="{FF2B5EF4-FFF2-40B4-BE49-F238E27FC236}">
                    <a16:creationId xmlns:a16="http://schemas.microsoft.com/office/drawing/2014/main" id="{4D3A08B3-D550-4F56-869C-13138DABDEEC}"/>
                  </a:ext>
                </a:extLst>
              </p:cNvPr>
              <p:cNvSpPr/>
              <p:nvPr/>
            </p:nvSpPr>
            <p:spPr>
              <a:xfrm>
                <a:off x="409556" y="2740425"/>
                <a:ext cx="2440777" cy="198309"/>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Verdana"/>
                    <a:ea typeface="+mn-ea"/>
                    <a:cs typeface="+mn-cs"/>
                  </a:rPr>
                  <a:t>If HbA</a:t>
                </a:r>
                <a:r>
                  <a:rPr kumimoji="0" lang="en-GB" sz="900" b="1" i="0" u="none" strike="noStrike" kern="1200" cap="none" spc="0" normalizeH="0" baseline="-25000" noProof="0" dirty="0">
                    <a:ln>
                      <a:noFill/>
                    </a:ln>
                    <a:solidFill>
                      <a:srgbClr val="FFFFFF"/>
                    </a:solidFill>
                    <a:effectLst/>
                    <a:uLnTx/>
                    <a:uFillTx/>
                    <a:latin typeface="Verdana"/>
                    <a:ea typeface="+mn-ea"/>
                    <a:cs typeface="+mn-cs"/>
                  </a:rPr>
                  <a:t>1c</a:t>
                </a:r>
                <a:r>
                  <a:rPr kumimoji="0" lang="en-GB" sz="9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81" name="Arrow: Down 80">
                <a:extLst>
                  <a:ext uri="{FF2B5EF4-FFF2-40B4-BE49-F238E27FC236}">
                    <a16:creationId xmlns:a16="http://schemas.microsoft.com/office/drawing/2014/main" id="{320FEE94-299C-4052-8FD2-299055BEBB30}"/>
                  </a:ext>
                </a:extLst>
              </p:cNvPr>
              <p:cNvSpPr/>
              <p:nvPr/>
            </p:nvSpPr>
            <p:spPr>
              <a:xfrm>
                <a:off x="1446906" y="2586741"/>
                <a:ext cx="363278" cy="145506"/>
              </a:xfrm>
              <a:prstGeom prst="downArrow">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82" name="Group 81">
              <a:extLst>
                <a:ext uri="{FF2B5EF4-FFF2-40B4-BE49-F238E27FC236}">
                  <a16:creationId xmlns:a16="http://schemas.microsoft.com/office/drawing/2014/main" id="{1AE4EAD7-E068-426F-9204-E7A3F6C455E4}"/>
                </a:ext>
              </a:extLst>
            </p:cNvPr>
            <p:cNvGrpSpPr/>
            <p:nvPr/>
          </p:nvGrpSpPr>
          <p:grpSpPr>
            <a:xfrm>
              <a:off x="4670273" y="1515765"/>
              <a:ext cx="4110827" cy="1011716"/>
              <a:chOff x="1669837" y="1835454"/>
              <a:chExt cx="1555956" cy="844873"/>
            </a:xfrm>
          </p:grpSpPr>
          <p:sp>
            <p:nvSpPr>
              <p:cNvPr id="83" name="Rectangle: Rounded Corners 82">
                <a:extLst>
                  <a:ext uri="{FF2B5EF4-FFF2-40B4-BE49-F238E27FC236}">
                    <a16:creationId xmlns:a16="http://schemas.microsoft.com/office/drawing/2014/main" id="{A80F541B-F89D-4B8D-A3B4-1AB39E235B67}"/>
                  </a:ext>
                </a:extLst>
              </p:cNvPr>
              <p:cNvSpPr/>
              <p:nvPr/>
            </p:nvSpPr>
            <p:spPr>
              <a:xfrm>
                <a:off x="1677793" y="1857593"/>
                <a:ext cx="1548000" cy="822734"/>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
            <p:nvSpPr>
              <p:cNvPr id="84" name="Rectangle: Rounded Corners 83">
                <a:extLst>
                  <a:ext uri="{FF2B5EF4-FFF2-40B4-BE49-F238E27FC236}">
                    <a16:creationId xmlns:a16="http://schemas.microsoft.com/office/drawing/2014/main" id="{BBA357B8-0B5F-46DF-844C-228D25D6B3C5}"/>
                  </a:ext>
                </a:extLst>
              </p:cNvPr>
              <p:cNvSpPr/>
              <p:nvPr/>
            </p:nvSpPr>
            <p:spPr>
              <a:xfrm>
                <a:off x="1719989" y="1979130"/>
                <a:ext cx="1456570" cy="243757"/>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SGLT-2i with evidence of reducing HF and/or CKD progression in CVOT if eGFR adequate</a:t>
                </a:r>
                <a:r>
                  <a:rPr kumimoji="0" lang="en-GB" sz="9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9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85" name="Rectangle: Rounded Corners 84">
                <a:extLst>
                  <a:ext uri="{FF2B5EF4-FFF2-40B4-BE49-F238E27FC236}">
                    <a16:creationId xmlns:a16="http://schemas.microsoft.com/office/drawing/2014/main" id="{4BBEE6F1-B76F-48FF-AC65-2CF17AADC310}"/>
                  </a:ext>
                </a:extLst>
              </p:cNvPr>
              <p:cNvSpPr/>
              <p:nvPr/>
            </p:nvSpPr>
            <p:spPr>
              <a:xfrm>
                <a:off x="1719989" y="2363140"/>
                <a:ext cx="1456571" cy="271124"/>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If SGLT-2i not tolerated or contraindicated or if eGFR less than adequate</a:t>
                </a:r>
                <a:r>
                  <a:rPr kumimoji="0" lang="en-GB" sz="9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900" b="0" i="0" u="none" strike="noStrike" kern="1200" cap="none" spc="0" normalizeH="0" baseline="0" noProof="0" dirty="0">
                    <a:ln>
                      <a:noFill/>
                    </a:ln>
                    <a:solidFill>
                      <a:srgbClr val="FFFFFF"/>
                    </a:solidFill>
                    <a:effectLst/>
                    <a:uLnTx/>
                    <a:uFillTx/>
                    <a:latin typeface="Verdana"/>
                    <a:ea typeface="+mn-ea"/>
                    <a:cs typeface="+mn-cs"/>
                  </a:rPr>
                  <a:t> add GLP-1RA with proven CV benefit*</a:t>
                </a:r>
                <a:r>
                  <a:rPr kumimoji="0" lang="en-GB" sz="900" b="0" i="0" u="none" strike="noStrike" kern="1200" cap="none" spc="0" normalizeH="0" baseline="30000" noProof="0" dirty="0">
                    <a:ln>
                      <a:noFill/>
                    </a:ln>
                    <a:solidFill>
                      <a:srgbClr val="FFFFFF"/>
                    </a:solidFill>
                    <a:effectLst/>
                    <a:uLnTx/>
                    <a:uFillTx/>
                    <a:latin typeface="Verdana"/>
                    <a:ea typeface="+mn-ea"/>
                    <a:cs typeface="+mn-cs"/>
                  </a:rPr>
                  <a:t>#</a:t>
                </a:r>
              </a:p>
            </p:txBody>
          </p:sp>
          <p:cxnSp>
            <p:nvCxnSpPr>
              <p:cNvPr id="86" name="Straight Connector 85">
                <a:extLst>
                  <a:ext uri="{FF2B5EF4-FFF2-40B4-BE49-F238E27FC236}">
                    <a16:creationId xmlns:a16="http://schemas.microsoft.com/office/drawing/2014/main" id="{4E271F66-5192-4978-915F-8E8B3C528A07}"/>
                  </a:ext>
                </a:extLst>
              </p:cNvPr>
              <p:cNvCxnSpPr>
                <a:cxnSpLocks/>
              </p:cNvCxnSpPr>
              <p:nvPr/>
            </p:nvCxnSpPr>
            <p:spPr>
              <a:xfrm>
                <a:off x="1669837" y="2292038"/>
                <a:ext cx="1548000" cy="0"/>
              </a:xfrm>
              <a:prstGeom prst="line">
                <a:avLst/>
              </a:prstGeom>
              <a:ln>
                <a:solidFill>
                  <a:srgbClr val="007C92"/>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91A0C88-D3E4-4A94-A59D-1ED36F2F499C}"/>
                  </a:ext>
                </a:extLst>
              </p:cNvPr>
              <p:cNvSpPr txBox="1"/>
              <p:nvPr/>
            </p:nvSpPr>
            <p:spPr>
              <a:xfrm>
                <a:off x="2336176" y="2252859"/>
                <a:ext cx="178290" cy="77189"/>
              </a:xfrm>
              <a:prstGeom prst="rect">
                <a:avLst/>
              </a:prstGeom>
              <a:solidFill>
                <a:schemeClr val="bg1"/>
              </a:solid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88" name="Rectangle 87">
                <a:extLst>
                  <a:ext uri="{FF2B5EF4-FFF2-40B4-BE49-F238E27FC236}">
                    <a16:creationId xmlns:a16="http://schemas.microsoft.com/office/drawing/2014/main" id="{7F725C83-B956-43B2-AD8D-CAB44CD78C72}"/>
                  </a:ext>
                </a:extLst>
              </p:cNvPr>
              <p:cNvSpPr/>
              <p:nvPr/>
            </p:nvSpPr>
            <p:spPr>
              <a:xfrm>
                <a:off x="2251051" y="1835454"/>
                <a:ext cx="385569" cy="128649"/>
              </a:xfrm>
              <a:prstGeom prst="rect">
                <a:avLst/>
              </a:prstGeom>
            </p:spPr>
            <p:txBody>
              <a:bodyPr wrap="none">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1965"/>
                    </a:solidFill>
                    <a:effectLst/>
                    <a:uLnTx/>
                    <a:uFillTx/>
                    <a:latin typeface="Verdana"/>
                    <a:ea typeface="+mn-ea"/>
                    <a:cs typeface="+mn-cs"/>
                  </a:rPr>
                  <a:t>PREFERABLY</a:t>
                </a:r>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grpSp>
      </p:grpSp>
    </p:spTree>
    <p:extLst>
      <p:ext uri="{BB962C8B-B14F-4D97-AF65-F5344CB8AC3E}">
        <p14:creationId xmlns:p14="http://schemas.microsoft.com/office/powerpoint/2010/main" val="2208643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A244BE43-52ED-46E5-8827-9E388747E467}"/>
              </a:ext>
            </a:extLst>
          </p:cNvPr>
          <p:cNvSpPr/>
          <p:nvPr/>
        </p:nvSpPr>
        <p:spPr>
          <a:xfrm>
            <a:off x="4691767" y="3694713"/>
            <a:ext cx="1371475" cy="303644"/>
          </a:xfrm>
          <a:prstGeom prst="roundRect">
            <a:avLst>
              <a:gd name="adj" fmla="val 5000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Verdana"/>
                <a:ea typeface="+mn-ea"/>
                <a:cs typeface="+mn-cs"/>
              </a:rPr>
              <a:t>Hierarchy</a:t>
            </a:r>
          </a:p>
        </p:txBody>
      </p:sp>
      <p:sp>
        <p:nvSpPr>
          <p:cNvPr id="8" name="Rectangle: Rounded Corners 7">
            <a:extLst>
              <a:ext uri="{FF2B5EF4-FFF2-40B4-BE49-F238E27FC236}">
                <a16:creationId xmlns:a16="http://schemas.microsoft.com/office/drawing/2014/main" id="{5AEC013E-D653-4B2B-871F-507542830A34}"/>
              </a:ext>
            </a:extLst>
          </p:cNvPr>
          <p:cNvSpPr/>
          <p:nvPr/>
        </p:nvSpPr>
        <p:spPr>
          <a:xfrm>
            <a:off x="4691767" y="1654181"/>
            <a:ext cx="1371475" cy="303644"/>
          </a:xfrm>
          <a:prstGeom prst="roundRect">
            <a:avLst>
              <a:gd name="adj" fmla="val 5000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1965"/>
                </a:solidFill>
                <a:effectLst/>
                <a:uLnTx/>
                <a:uFillTx/>
                <a:latin typeface="Verdana"/>
                <a:ea typeface="+mn-ea"/>
                <a:cs typeface="+mn-cs"/>
              </a:rPr>
              <a:t>Hierarchy</a:t>
            </a:r>
          </a:p>
        </p:txBody>
      </p:sp>
      <p:sp>
        <p:nvSpPr>
          <p:cNvPr id="2" name="Title 1">
            <a:extLst>
              <a:ext uri="{FF2B5EF4-FFF2-40B4-BE49-F238E27FC236}">
                <a16:creationId xmlns:a16="http://schemas.microsoft.com/office/drawing/2014/main" id="{57D783D0-F525-45F5-B6C7-D42CCA468A74}"/>
              </a:ext>
            </a:extLst>
          </p:cNvPr>
          <p:cNvSpPr>
            <a:spLocks noGrp="1"/>
          </p:cNvSpPr>
          <p:nvPr>
            <p:ph type="title"/>
          </p:nvPr>
        </p:nvSpPr>
        <p:spPr>
          <a:xfrm>
            <a:off x="316800" y="265996"/>
            <a:ext cx="8510400" cy="521883"/>
          </a:xfrm>
        </p:spPr>
        <p:txBody>
          <a:bodyPr>
            <a:noAutofit/>
          </a:bodyPr>
          <a:lstStyle/>
          <a:p>
            <a:r>
              <a:rPr lang="en-GB" sz="3200" dirty="0"/>
              <a:t>Choosing glucose-lowering medication</a:t>
            </a:r>
          </a:p>
        </p:txBody>
      </p:sp>
      <p:sp>
        <p:nvSpPr>
          <p:cNvPr id="3" name="Text Placeholder 2">
            <a:extLst>
              <a:ext uri="{FF2B5EF4-FFF2-40B4-BE49-F238E27FC236}">
                <a16:creationId xmlns:a16="http://schemas.microsoft.com/office/drawing/2014/main" id="{33B8509E-87F2-4161-8960-BB685D82DBEB}"/>
              </a:ext>
            </a:extLst>
          </p:cNvPr>
          <p:cNvSpPr>
            <a:spLocks noGrp="1"/>
          </p:cNvSpPr>
          <p:nvPr>
            <p:ph type="body" sz="quarter" idx="13"/>
          </p:nvPr>
        </p:nvSpPr>
        <p:spPr>
          <a:xfrm>
            <a:off x="316804" y="5571246"/>
            <a:ext cx="8391030" cy="840436"/>
          </a:xfrm>
        </p:spPr>
        <p:txBody>
          <a:bodyPr anchor="t"/>
          <a:lstStyle/>
          <a:p>
            <a:pPr algn="ctr"/>
            <a:r>
              <a:rPr lang="en-GB" sz="1200" dirty="0">
                <a:solidFill>
                  <a:schemeClr val="tx1"/>
                </a:solidFill>
              </a:rPr>
              <a:t>*Proven CVD benefit means it has label indication of reducing CVD events. For GLP-1RA strongest evidence for liraglutide&gt;</a:t>
            </a:r>
            <a:r>
              <a:rPr lang="en-GB" sz="1200" dirty="0" err="1">
                <a:solidFill>
                  <a:schemeClr val="tx1"/>
                </a:solidFill>
              </a:rPr>
              <a:t>semaglutide</a:t>
            </a:r>
            <a:r>
              <a:rPr lang="en-GB" sz="1200" dirty="0">
                <a:solidFill>
                  <a:schemeClr val="tx1"/>
                </a:solidFill>
              </a:rPr>
              <a:t>&gt;exenatide extended release. For SGLT-2i evidence modestly stronger for empagliflozin&gt;canagliflozin; </a:t>
            </a:r>
            <a:r>
              <a:rPr lang="en-GB" sz="12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200" dirty="0">
                <a:solidFill>
                  <a:schemeClr val="tx1"/>
                </a:solidFill>
              </a:rPr>
              <a:t>Be aware that SGLT-2i vary by region and individual agent with regard to indicated level of eGFR for initiation and continued use; </a:t>
            </a:r>
            <a:r>
              <a:rPr lang="en-GB" sz="12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200" dirty="0">
                <a:solidFill>
                  <a:schemeClr val="tx1"/>
                </a:solidFill>
              </a:rPr>
              <a:t>Both empagliflozin and canagliflozin have shown reduction in HF and reduction in CKD progression in CVOTs; </a:t>
            </a:r>
            <a:r>
              <a:rPr lang="en-GB" sz="1200" baseline="30000" dirty="0">
                <a:solidFill>
                  <a:schemeClr val="tx1"/>
                </a:solidFill>
              </a:rPr>
              <a:t>§</a:t>
            </a:r>
            <a:r>
              <a:rPr lang="en-GB" sz="1200" dirty="0" err="1">
                <a:solidFill>
                  <a:schemeClr val="tx1"/>
                </a:solidFill>
              </a:rPr>
              <a:t>Degludec</a:t>
            </a:r>
            <a:r>
              <a:rPr lang="en-GB" sz="1200" dirty="0">
                <a:solidFill>
                  <a:schemeClr val="tx1"/>
                </a:solidFill>
              </a:rPr>
              <a:t> or U100 glargine have demonstrated CVD safety; </a:t>
            </a:r>
            <a:r>
              <a:rPr lang="en-GB" sz="1200" baseline="30000" dirty="0">
                <a:solidFill>
                  <a:schemeClr val="tx1"/>
                </a:solidFill>
              </a:rPr>
              <a:t>¶</a:t>
            </a:r>
            <a:r>
              <a:rPr lang="en-GB" sz="1200" dirty="0">
                <a:solidFill>
                  <a:schemeClr val="tx1"/>
                </a:solidFill>
              </a:rPr>
              <a:t>Low dose may be better tolerated though less well studied for CVD effects; </a:t>
            </a:r>
            <a:r>
              <a:rPr lang="en-GB" sz="1200" baseline="30000" dirty="0">
                <a:solidFill>
                  <a:schemeClr val="tx1"/>
                </a:solidFill>
              </a:rPr>
              <a:t>||</a:t>
            </a:r>
            <a:r>
              <a:rPr lang="en-GB" sz="1200" dirty="0">
                <a:solidFill>
                  <a:schemeClr val="tx1"/>
                </a:solidFill>
              </a:rPr>
              <a:t>Choose later generation SU with lower risk of hypoglycaemia</a:t>
            </a:r>
          </a:p>
        </p:txBody>
      </p:sp>
      <p:sp>
        <p:nvSpPr>
          <p:cNvPr id="5" name="Subtitle 4">
            <a:extLst>
              <a:ext uri="{FF2B5EF4-FFF2-40B4-BE49-F238E27FC236}">
                <a16:creationId xmlns:a16="http://schemas.microsoft.com/office/drawing/2014/main" id="{F1E4CA02-221C-457B-A856-53AC3022C7B3}"/>
              </a:ext>
            </a:extLst>
          </p:cNvPr>
          <p:cNvSpPr>
            <a:spLocks noGrp="1"/>
          </p:cNvSpPr>
          <p:nvPr>
            <p:ph type="subTitle" idx="14"/>
          </p:nvPr>
        </p:nvSpPr>
        <p:spPr>
          <a:xfrm>
            <a:off x="316800" y="787881"/>
            <a:ext cx="8510400" cy="266301"/>
          </a:xfrm>
        </p:spPr>
        <p:txBody>
          <a:bodyPr>
            <a:noAutofit/>
          </a:bodyPr>
          <a:lstStyle/>
          <a:p>
            <a:r>
              <a:rPr lang="en-GB" sz="1600" dirty="0"/>
              <a:t>In patients with established ASCVD</a:t>
            </a:r>
          </a:p>
        </p:txBody>
      </p:sp>
      <p:sp>
        <p:nvSpPr>
          <p:cNvPr id="33" name="Arrow: Chevron 32">
            <a:extLst>
              <a:ext uri="{FF2B5EF4-FFF2-40B4-BE49-F238E27FC236}">
                <a16:creationId xmlns:a16="http://schemas.microsoft.com/office/drawing/2014/main" id="{C1186835-FF8F-42EB-A8C5-F41E93D7FF12}"/>
              </a:ext>
            </a:extLst>
          </p:cNvPr>
          <p:cNvSpPr/>
          <p:nvPr/>
        </p:nvSpPr>
        <p:spPr>
          <a:xfrm>
            <a:off x="4606949" y="4109559"/>
            <a:ext cx="1543975" cy="460587"/>
          </a:xfrm>
          <a:prstGeom prst="chevron">
            <a:avLst/>
          </a:prstGeom>
          <a:solidFill>
            <a:srgbClr val="E64A0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Verdana"/>
                <a:ea typeface="+mn-ea"/>
                <a:cs typeface="+mn-cs"/>
              </a:rPr>
              <a:t>Empagliflozin</a:t>
            </a:r>
          </a:p>
        </p:txBody>
      </p:sp>
      <p:sp>
        <p:nvSpPr>
          <p:cNvPr id="34" name="Arrow: Chevron 33">
            <a:extLst>
              <a:ext uri="{FF2B5EF4-FFF2-40B4-BE49-F238E27FC236}">
                <a16:creationId xmlns:a16="http://schemas.microsoft.com/office/drawing/2014/main" id="{9D6EB7FC-FAFE-4C13-89AC-5766F842DC4B}"/>
              </a:ext>
            </a:extLst>
          </p:cNvPr>
          <p:cNvSpPr/>
          <p:nvPr/>
        </p:nvSpPr>
        <p:spPr>
          <a:xfrm>
            <a:off x="6063238" y="4109559"/>
            <a:ext cx="1544400" cy="460587"/>
          </a:xfrm>
          <a:prstGeom prst="chevron">
            <a:avLst/>
          </a:prstGeom>
          <a:solidFill>
            <a:srgbClr val="EAAB0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Verdana"/>
                <a:ea typeface="+mn-ea"/>
                <a:cs typeface="+mn-cs"/>
              </a:rPr>
              <a:t>Canagliflozin</a:t>
            </a:r>
          </a:p>
        </p:txBody>
      </p:sp>
      <p:sp>
        <p:nvSpPr>
          <p:cNvPr id="35" name="Arrow: Chevron 34">
            <a:extLst>
              <a:ext uri="{FF2B5EF4-FFF2-40B4-BE49-F238E27FC236}">
                <a16:creationId xmlns:a16="http://schemas.microsoft.com/office/drawing/2014/main" id="{B6AC9927-C90F-4036-8C23-932B299A96C1}"/>
              </a:ext>
            </a:extLst>
          </p:cNvPr>
          <p:cNvSpPr/>
          <p:nvPr/>
        </p:nvSpPr>
        <p:spPr>
          <a:xfrm>
            <a:off x="4606945" y="2067419"/>
            <a:ext cx="1299008" cy="460587"/>
          </a:xfrm>
          <a:prstGeom prst="chevron">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Verdana"/>
                <a:ea typeface="+mn-ea"/>
                <a:cs typeface="+mn-cs"/>
              </a:rPr>
              <a:t>Liraglutide</a:t>
            </a:r>
          </a:p>
        </p:txBody>
      </p:sp>
      <p:sp>
        <p:nvSpPr>
          <p:cNvPr id="36" name="Arrow: Chevron 35">
            <a:extLst>
              <a:ext uri="{FF2B5EF4-FFF2-40B4-BE49-F238E27FC236}">
                <a16:creationId xmlns:a16="http://schemas.microsoft.com/office/drawing/2014/main" id="{2F35B937-D184-4E6F-BFBF-84B3333F2A37}"/>
              </a:ext>
            </a:extLst>
          </p:cNvPr>
          <p:cNvSpPr/>
          <p:nvPr/>
        </p:nvSpPr>
        <p:spPr>
          <a:xfrm>
            <a:off x="5817716" y="2067419"/>
            <a:ext cx="1402080" cy="460587"/>
          </a:xfrm>
          <a:prstGeom prst="chevron">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FFFFFF"/>
                </a:solidFill>
                <a:effectLst/>
                <a:uLnTx/>
                <a:uFillTx/>
                <a:latin typeface="Verdana"/>
                <a:ea typeface="+mn-ea"/>
                <a:cs typeface="+mn-cs"/>
              </a:rPr>
              <a:t>Semaglutide</a:t>
            </a:r>
            <a:endParaRPr kumimoji="0" lang="en-GB" sz="1200" b="1" i="0" u="none" strike="noStrike" kern="1200" cap="none" spc="0" normalizeH="0" baseline="0" noProof="0" dirty="0">
              <a:ln>
                <a:noFill/>
              </a:ln>
              <a:solidFill>
                <a:srgbClr val="FFFFFF"/>
              </a:solidFill>
              <a:effectLst/>
              <a:uLnTx/>
              <a:uFillTx/>
              <a:latin typeface="Verdana"/>
              <a:ea typeface="+mn-ea"/>
              <a:cs typeface="+mn-cs"/>
            </a:endParaRPr>
          </a:p>
        </p:txBody>
      </p:sp>
      <p:sp>
        <p:nvSpPr>
          <p:cNvPr id="37" name="Arrow: Chevron 36">
            <a:extLst>
              <a:ext uri="{FF2B5EF4-FFF2-40B4-BE49-F238E27FC236}">
                <a16:creationId xmlns:a16="http://schemas.microsoft.com/office/drawing/2014/main" id="{69DAADF4-1555-410C-AD74-FA59C59B0C0A}"/>
              </a:ext>
            </a:extLst>
          </p:cNvPr>
          <p:cNvSpPr/>
          <p:nvPr/>
        </p:nvSpPr>
        <p:spPr>
          <a:xfrm>
            <a:off x="7133669" y="2067419"/>
            <a:ext cx="1542288" cy="460587"/>
          </a:xfrm>
          <a:prstGeom prst="chevron">
            <a:avLst/>
          </a:prstGeom>
          <a:solidFill>
            <a:srgbClr val="C2DEE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36000" rtlCol="0" anchor="ct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1965"/>
                </a:solidFill>
                <a:effectLst/>
                <a:uLnTx/>
                <a:uFillTx/>
                <a:latin typeface="Verdana"/>
                <a:ea typeface="+mn-ea"/>
                <a:cs typeface="+mn-cs"/>
              </a:rPr>
              <a:t>Exenatide ER</a:t>
            </a:r>
          </a:p>
        </p:txBody>
      </p:sp>
      <p:sp>
        <p:nvSpPr>
          <p:cNvPr id="40" name="Rectangle: Rounded Corners 39">
            <a:extLst>
              <a:ext uri="{FF2B5EF4-FFF2-40B4-BE49-F238E27FC236}">
                <a16:creationId xmlns:a16="http://schemas.microsoft.com/office/drawing/2014/main" id="{3566FCFE-0DD6-4748-99FA-4F89937203FA}"/>
              </a:ext>
            </a:extLst>
          </p:cNvPr>
          <p:cNvSpPr/>
          <p:nvPr/>
        </p:nvSpPr>
        <p:spPr>
          <a:xfrm>
            <a:off x="4567834" y="1286755"/>
            <a:ext cx="4140000" cy="3841155"/>
          </a:xfrm>
          <a:prstGeom prst="roundRect">
            <a:avLst>
              <a:gd name="adj" fmla="val 7285"/>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53" name="Group 52">
            <a:extLst>
              <a:ext uri="{FF2B5EF4-FFF2-40B4-BE49-F238E27FC236}">
                <a16:creationId xmlns:a16="http://schemas.microsoft.com/office/drawing/2014/main" id="{2A1208F1-4A02-4198-A4BD-C7EE83646589}"/>
              </a:ext>
            </a:extLst>
          </p:cNvPr>
          <p:cNvGrpSpPr/>
          <p:nvPr/>
        </p:nvGrpSpPr>
        <p:grpSpPr>
          <a:xfrm>
            <a:off x="263314" y="1245181"/>
            <a:ext cx="4204671" cy="4108744"/>
            <a:chOff x="417861" y="1249811"/>
            <a:chExt cx="4204671" cy="3081558"/>
          </a:xfrm>
        </p:grpSpPr>
        <p:sp>
          <p:nvSpPr>
            <p:cNvPr id="54" name="Rectangle: Rounded Corners 53">
              <a:extLst>
                <a:ext uri="{FF2B5EF4-FFF2-40B4-BE49-F238E27FC236}">
                  <a16:creationId xmlns:a16="http://schemas.microsoft.com/office/drawing/2014/main" id="{ED606262-CE70-41BB-8D2F-4829CD72E498}"/>
                </a:ext>
              </a:extLst>
            </p:cNvPr>
            <p:cNvSpPr/>
            <p:nvPr/>
          </p:nvSpPr>
          <p:spPr>
            <a:xfrm>
              <a:off x="417861" y="1280989"/>
              <a:ext cx="4204671" cy="3050380"/>
            </a:xfrm>
            <a:prstGeom prst="roundRect">
              <a:avLst>
                <a:gd name="adj" fmla="val 7285"/>
              </a:avLst>
            </a:pr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55" name="Rectangle: Rounded Corners 54">
              <a:extLst>
                <a:ext uri="{FF2B5EF4-FFF2-40B4-BE49-F238E27FC236}">
                  <a16:creationId xmlns:a16="http://schemas.microsoft.com/office/drawing/2014/main" id="{C850620C-2BB5-48F1-A311-124A6543D6BB}"/>
                </a:ext>
              </a:extLst>
            </p:cNvPr>
            <p:cNvSpPr/>
            <p:nvPr/>
          </p:nvSpPr>
          <p:spPr>
            <a:xfrm>
              <a:off x="468651" y="1473329"/>
              <a:ext cx="4089807" cy="1017934"/>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7D42CEBB-4146-4280-8AD6-29107F05CB92}"/>
                </a:ext>
              </a:extLst>
            </p:cNvPr>
            <p:cNvSpPr txBox="1"/>
            <p:nvPr/>
          </p:nvSpPr>
          <p:spPr>
            <a:xfrm>
              <a:off x="1245553" y="1249811"/>
              <a:ext cx="2544930" cy="184666"/>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ASCVD predominates</a:t>
              </a:r>
            </a:p>
          </p:txBody>
        </p:sp>
        <p:sp>
          <p:nvSpPr>
            <p:cNvPr id="57" name="Rectangle: Rounded Corners 56">
              <a:extLst>
                <a:ext uri="{FF2B5EF4-FFF2-40B4-BE49-F238E27FC236}">
                  <a16:creationId xmlns:a16="http://schemas.microsoft.com/office/drawing/2014/main" id="{B062F55A-0DD9-43A2-9EAB-E33AB73E32B4}"/>
                </a:ext>
              </a:extLst>
            </p:cNvPr>
            <p:cNvSpPr/>
            <p:nvPr/>
          </p:nvSpPr>
          <p:spPr>
            <a:xfrm>
              <a:off x="468648" y="2907987"/>
              <a:ext cx="4089810" cy="1361058"/>
            </a:xfrm>
            <a:prstGeom prst="roundRect">
              <a:avLst>
                <a:gd name="adj" fmla="val 12880"/>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If further intensification is required or patient is now unable to tolerate GLP-1RA and/or SGLT-2i, 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Consider adding the other class </a:t>
              </a:r>
              <a:br>
                <a:rPr kumimoji="0" lang="en-GB" sz="900" b="0" i="0" u="none" strike="noStrike" kern="1200" cap="none" spc="0" normalizeH="0" baseline="0" noProof="0" dirty="0">
                  <a:ln>
                    <a:noFill/>
                  </a:ln>
                  <a:solidFill>
                    <a:srgbClr val="001965"/>
                  </a:solidFill>
                  <a:effectLst/>
                  <a:uLnTx/>
                  <a:uFillTx/>
                  <a:latin typeface="Verdana"/>
                  <a:ea typeface="+mn-ea"/>
                  <a:cs typeface="+mn-cs"/>
                </a:rPr>
              </a:br>
              <a:r>
                <a:rPr kumimoji="0" lang="en-GB" sz="900" b="0" i="0" u="none" strike="noStrike" kern="1200" cap="none" spc="0" normalizeH="0" baseline="0" noProof="0" dirty="0">
                  <a:ln>
                    <a:noFill/>
                  </a:ln>
                  <a:solidFill>
                    <a:srgbClr val="001965"/>
                  </a:solidFill>
                  <a:effectLst/>
                  <a:uLnTx/>
                  <a:uFillTx/>
                  <a:latin typeface="Verdana"/>
                  <a:ea typeface="+mn-ea"/>
                  <a:cs typeface="+mn-cs"/>
                </a:rPr>
                <a:t>(GLP-1RA and/or SGLT-2i) with proven CVD benefit</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DPP-4i if not on GLP-1RA</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TZD</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SU</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p:txBody>
        </p:sp>
        <p:sp>
          <p:nvSpPr>
            <p:cNvPr id="58" name="Arrow: Down 57">
              <a:extLst>
                <a:ext uri="{FF2B5EF4-FFF2-40B4-BE49-F238E27FC236}">
                  <a16:creationId xmlns:a16="http://schemas.microsoft.com/office/drawing/2014/main" id="{54050CDA-65D4-46D2-9DB9-200BAED30FFD}"/>
                </a:ext>
              </a:extLst>
            </p:cNvPr>
            <p:cNvSpPr/>
            <p:nvPr/>
          </p:nvSpPr>
          <p:spPr>
            <a:xfrm>
              <a:off x="2176925" y="2787327"/>
              <a:ext cx="608716" cy="142893"/>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59" name="Rectangle: Rounded Corners 58">
              <a:extLst>
                <a:ext uri="{FF2B5EF4-FFF2-40B4-BE49-F238E27FC236}">
                  <a16:creationId xmlns:a16="http://schemas.microsoft.com/office/drawing/2014/main" id="{4CD662F5-FB3E-47A5-9DE1-B5E7333026F1}"/>
                </a:ext>
              </a:extLst>
            </p:cNvPr>
            <p:cNvSpPr/>
            <p:nvPr/>
          </p:nvSpPr>
          <p:spPr>
            <a:xfrm>
              <a:off x="468648" y="2598453"/>
              <a:ext cx="4089810" cy="178585"/>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Verdana"/>
                  <a:ea typeface="+mn-ea"/>
                  <a:cs typeface="+mn-cs"/>
                </a:rPr>
                <a:t>If HbA</a:t>
              </a:r>
              <a:r>
                <a:rPr kumimoji="0" lang="en-GB" sz="900" b="1" i="0" u="none" strike="noStrike" kern="1200" cap="none" spc="0" normalizeH="0" baseline="-25000" noProof="0" dirty="0">
                  <a:ln>
                    <a:noFill/>
                  </a:ln>
                  <a:solidFill>
                    <a:srgbClr val="FFFFFF"/>
                  </a:solidFill>
                  <a:effectLst/>
                  <a:uLnTx/>
                  <a:uFillTx/>
                  <a:latin typeface="Verdana"/>
                  <a:ea typeface="+mn-ea"/>
                  <a:cs typeface="+mn-cs"/>
                </a:rPr>
                <a:t>1c</a:t>
              </a:r>
              <a:r>
                <a:rPr kumimoji="0" lang="en-GB" sz="9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60" name="Rectangle: Rounded Corners 59">
              <a:extLst>
                <a:ext uri="{FF2B5EF4-FFF2-40B4-BE49-F238E27FC236}">
                  <a16:creationId xmlns:a16="http://schemas.microsoft.com/office/drawing/2014/main" id="{E6339F7B-15A4-401E-9538-889DFE0E196A}"/>
                </a:ext>
              </a:extLst>
            </p:cNvPr>
            <p:cNvSpPr/>
            <p:nvPr/>
          </p:nvSpPr>
          <p:spPr>
            <a:xfrm>
              <a:off x="609284" y="1582461"/>
              <a:ext cx="1469911" cy="798665"/>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GLP-1RA </a:t>
              </a:r>
              <a:br>
                <a:rPr kumimoji="0" lang="en-GB" sz="900" b="0" i="0" u="none" strike="noStrike" kern="1200" cap="none" spc="0" normalizeH="0" baseline="0" noProof="0" dirty="0">
                  <a:ln>
                    <a:noFill/>
                  </a:ln>
                  <a:solidFill>
                    <a:srgbClr val="FFFFFF"/>
                  </a:solidFill>
                  <a:effectLst/>
                  <a:uLnTx/>
                  <a:uFillTx/>
                  <a:latin typeface="Verdana"/>
                  <a:ea typeface="+mn-ea"/>
                  <a:cs typeface="+mn-cs"/>
                </a:rPr>
              </a:br>
              <a:r>
                <a:rPr kumimoji="0" lang="en-GB" sz="900" b="0" i="0" u="none" strike="noStrike" kern="1200" cap="none" spc="0" normalizeH="0" baseline="0" noProof="0" dirty="0">
                  <a:ln>
                    <a:noFill/>
                  </a:ln>
                  <a:solidFill>
                    <a:srgbClr val="FFFFFF"/>
                  </a:solidFill>
                  <a:effectLst/>
                  <a:uLnTx/>
                  <a:uFillTx/>
                  <a:latin typeface="Verdana"/>
                  <a:ea typeface="+mn-ea"/>
                  <a:cs typeface="+mn-cs"/>
                </a:rPr>
                <a:t>with proven CVD benefit*</a:t>
              </a:r>
            </a:p>
          </p:txBody>
        </p:sp>
        <p:sp>
          <p:nvSpPr>
            <p:cNvPr id="61" name="Rectangle: Rounded Corners 60">
              <a:extLst>
                <a:ext uri="{FF2B5EF4-FFF2-40B4-BE49-F238E27FC236}">
                  <a16:creationId xmlns:a16="http://schemas.microsoft.com/office/drawing/2014/main" id="{A9791AE2-2F94-493A-B4E3-BE849C61A7C4}"/>
                </a:ext>
              </a:extLst>
            </p:cNvPr>
            <p:cNvSpPr/>
            <p:nvPr/>
          </p:nvSpPr>
          <p:spPr>
            <a:xfrm>
              <a:off x="2901037" y="1582461"/>
              <a:ext cx="1469911" cy="798665"/>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SGLT-2i </a:t>
              </a:r>
              <a:br>
                <a:rPr kumimoji="0" lang="en-GB" sz="900" b="0" i="0" u="none" strike="noStrike" kern="1200" cap="none" spc="0" normalizeH="0" baseline="0" noProof="0" dirty="0">
                  <a:ln>
                    <a:noFill/>
                  </a:ln>
                  <a:solidFill>
                    <a:srgbClr val="FFFFFF"/>
                  </a:solidFill>
                  <a:effectLst/>
                  <a:uLnTx/>
                  <a:uFillTx/>
                  <a:latin typeface="Verdana"/>
                  <a:ea typeface="+mn-ea"/>
                  <a:cs typeface="+mn-cs"/>
                </a:rPr>
              </a:br>
              <a:r>
                <a:rPr kumimoji="0" lang="en-GB" sz="900" b="0" i="0" u="none" strike="noStrike" kern="1200" cap="none" spc="0" normalizeH="0" baseline="0" noProof="0" dirty="0">
                  <a:ln>
                    <a:noFill/>
                  </a:ln>
                  <a:solidFill>
                    <a:srgbClr val="FFFFFF"/>
                  </a:solidFill>
                  <a:effectLst/>
                  <a:uLnTx/>
                  <a:uFillTx/>
                  <a:latin typeface="Verdana"/>
                  <a:ea typeface="+mn-ea"/>
                  <a:cs typeface="+mn-cs"/>
                </a:rPr>
                <a:t>with proven CVD benefit*,</a:t>
              </a:r>
              <a:br>
                <a:rPr kumimoji="0" lang="en-GB" sz="900" b="0" i="0" u="none" strike="noStrike" kern="1200" cap="none" spc="0" normalizeH="0" baseline="0" noProof="0" dirty="0">
                  <a:ln>
                    <a:noFill/>
                  </a:ln>
                  <a:solidFill>
                    <a:srgbClr val="FFFFFF"/>
                  </a:solidFill>
                  <a:effectLst/>
                  <a:uLnTx/>
                  <a:uFillTx/>
                  <a:latin typeface="Verdana"/>
                  <a:ea typeface="+mn-ea"/>
                  <a:cs typeface="+mn-cs"/>
                </a:rPr>
              </a:br>
              <a:r>
                <a:rPr kumimoji="0" lang="en-GB" sz="900" b="0" i="0" u="none" strike="noStrike" kern="1200" cap="none" spc="0" normalizeH="0" baseline="0" noProof="0" dirty="0">
                  <a:ln>
                    <a:noFill/>
                  </a:ln>
                  <a:solidFill>
                    <a:srgbClr val="FFFFFF"/>
                  </a:solidFill>
                  <a:effectLst/>
                  <a:uLnTx/>
                  <a:uFillTx/>
                  <a:latin typeface="Verdana"/>
                  <a:ea typeface="+mn-ea"/>
                  <a:cs typeface="+mn-cs"/>
                </a:rPr>
                <a:t>if eGFR adequate</a:t>
              </a:r>
              <a:r>
                <a:rPr kumimoji="0" lang="en-GB" sz="9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9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62" name="Arrow: Down 61">
              <a:extLst>
                <a:ext uri="{FF2B5EF4-FFF2-40B4-BE49-F238E27FC236}">
                  <a16:creationId xmlns:a16="http://schemas.microsoft.com/office/drawing/2014/main" id="{5FAB94F4-0288-4639-9CC7-47A2140B5D1C}"/>
                </a:ext>
              </a:extLst>
            </p:cNvPr>
            <p:cNvSpPr/>
            <p:nvPr/>
          </p:nvSpPr>
          <p:spPr>
            <a:xfrm>
              <a:off x="2176925" y="1829472"/>
              <a:ext cx="608716" cy="792826"/>
            </a:xfrm>
            <a:prstGeom prst="downArrow">
              <a:avLst>
                <a:gd name="adj1" fmla="val 50000"/>
                <a:gd name="adj2" fmla="val 26022"/>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63" name="Oval 62">
              <a:extLst>
                <a:ext uri="{FF2B5EF4-FFF2-40B4-BE49-F238E27FC236}">
                  <a16:creationId xmlns:a16="http://schemas.microsoft.com/office/drawing/2014/main" id="{9651B993-E2C3-4675-94E9-83B3807F77CD}"/>
                </a:ext>
              </a:extLst>
            </p:cNvPr>
            <p:cNvSpPr/>
            <p:nvPr/>
          </p:nvSpPr>
          <p:spPr>
            <a:xfrm>
              <a:off x="2024310" y="1526052"/>
              <a:ext cx="910394" cy="748723"/>
            </a:xfrm>
            <a:prstGeom prst="ellipse">
              <a:avLst/>
            </a:prstGeom>
            <a:solidFill>
              <a:srgbClr val="007C9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Verdana"/>
                  <a:ea typeface="+mn-ea"/>
                  <a:cs typeface="+mn-cs"/>
                </a:rPr>
                <a:t>EITHER/OR</a:t>
              </a:r>
            </a:p>
          </p:txBody>
        </p:sp>
      </p:grpSp>
      <p:sp>
        <p:nvSpPr>
          <p:cNvPr id="24" name="TextBox 23">
            <a:extLst>
              <a:ext uri="{FF2B5EF4-FFF2-40B4-BE49-F238E27FC236}">
                <a16:creationId xmlns:a16="http://schemas.microsoft.com/office/drawing/2014/main" id="{9A35BC56-2E4C-4172-915B-B928BEA90941}"/>
              </a:ext>
            </a:extLst>
          </p:cNvPr>
          <p:cNvSpPr txBox="1"/>
          <p:nvPr/>
        </p:nvSpPr>
        <p:spPr>
          <a:xfrm>
            <a:off x="4572002" y="4628099"/>
            <a:ext cx="3362638" cy="21544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srgbClr val="001965"/>
                </a:solidFill>
                <a:effectLst/>
                <a:uLnTx/>
                <a:uFillTx/>
                <a:latin typeface="Verdana"/>
                <a:ea typeface="+mn-ea"/>
                <a:cs typeface="+mn-cs"/>
              </a:rPr>
              <a:t>Evidence modestly stronger for empagliflozin vs canagliflozin</a:t>
            </a:r>
          </a:p>
        </p:txBody>
      </p:sp>
      <p:sp>
        <p:nvSpPr>
          <p:cNvPr id="25" name="TextBox 24">
            <a:extLst>
              <a:ext uri="{FF2B5EF4-FFF2-40B4-BE49-F238E27FC236}">
                <a16:creationId xmlns:a16="http://schemas.microsoft.com/office/drawing/2014/main" id="{777B6F73-33EF-4019-8DD1-96BE214E5EE5}"/>
              </a:ext>
            </a:extLst>
          </p:cNvPr>
          <p:cNvSpPr txBox="1"/>
          <p:nvPr/>
        </p:nvSpPr>
        <p:spPr>
          <a:xfrm>
            <a:off x="4645584" y="2594649"/>
            <a:ext cx="3957904" cy="338554"/>
          </a:xfrm>
          <a:prstGeom prst="rect">
            <a:avLst/>
          </a:prstGeom>
          <a:noFill/>
        </p:spPr>
        <p:txBody>
          <a:bodyPr wrap="non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dirty="0">
                <a:ln>
                  <a:noFill/>
                </a:ln>
                <a:solidFill>
                  <a:srgbClr val="001965"/>
                </a:solidFill>
                <a:effectLst/>
                <a:uLnTx/>
                <a:uFillTx/>
                <a:latin typeface="Verdana"/>
                <a:ea typeface="+mn-ea"/>
                <a:cs typeface="+mn-cs"/>
              </a:rPr>
              <a:t>Evidence of benefit strongest for liraglutide; favourable for semaglutide;</a:t>
            </a:r>
            <a:br>
              <a:rPr kumimoji="0" lang="en-GB" sz="800" b="0" i="1" u="none" strike="noStrike" kern="1200" cap="none" spc="0" normalizeH="0" baseline="0" noProof="0" dirty="0">
                <a:ln>
                  <a:noFill/>
                </a:ln>
                <a:solidFill>
                  <a:srgbClr val="001965"/>
                </a:solidFill>
                <a:effectLst/>
                <a:uLnTx/>
                <a:uFillTx/>
                <a:latin typeface="Verdana"/>
                <a:ea typeface="+mn-ea"/>
                <a:cs typeface="+mn-cs"/>
              </a:rPr>
            </a:br>
            <a:r>
              <a:rPr kumimoji="0" lang="en-GB" sz="800" b="0" i="1" u="none" strike="noStrike" kern="1200" cap="none" spc="0" normalizeH="0" baseline="0" noProof="0" dirty="0">
                <a:ln>
                  <a:noFill/>
                </a:ln>
                <a:solidFill>
                  <a:srgbClr val="001965"/>
                </a:solidFill>
                <a:effectLst/>
                <a:uLnTx/>
                <a:uFillTx/>
                <a:latin typeface="Verdana"/>
                <a:ea typeface="+mn-ea"/>
                <a:cs typeface="+mn-cs"/>
              </a:rPr>
              <a:t>less certain for exenatide</a:t>
            </a:r>
          </a:p>
        </p:txBody>
      </p:sp>
    </p:spTree>
    <p:extLst>
      <p:ext uri="{BB962C8B-B14F-4D97-AF65-F5344CB8AC3E}">
        <p14:creationId xmlns:p14="http://schemas.microsoft.com/office/powerpoint/2010/main" val="2679306988"/>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P spid="33" grpId="0" animBg="1"/>
      <p:bldP spid="34" grpId="0" animBg="1"/>
      <p:bldP spid="35" grpId="0" animBg="1"/>
      <p:bldP spid="36" grpId="0" animBg="1"/>
      <p:bldP spid="37" grpId="0" animBg="1"/>
      <p:bldP spid="40" grpId="0" animBg="1"/>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ACFE78-D7E1-4452-AFAA-9CCF6245CBFA}"/>
              </a:ext>
            </a:extLst>
          </p:cNvPr>
          <p:cNvSpPr>
            <a:spLocks noGrp="1"/>
          </p:cNvSpPr>
          <p:nvPr>
            <p:ph type="title"/>
          </p:nvPr>
        </p:nvSpPr>
        <p:spPr>
          <a:xfrm>
            <a:off x="316800" y="235167"/>
            <a:ext cx="8510400" cy="521883"/>
          </a:xfrm>
        </p:spPr>
        <p:txBody>
          <a:bodyPr>
            <a:noAutofit/>
          </a:bodyPr>
          <a:lstStyle/>
          <a:p>
            <a:r>
              <a:rPr lang="en-GB" sz="3200" dirty="0"/>
              <a:t>Choosing glucose-lowering medication</a:t>
            </a:r>
          </a:p>
        </p:txBody>
      </p:sp>
      <p:sp>
        <p:nvSpPr>
          <p:cNvPr id="2" name="Content Placeholder 1">
            <a:extLst>
              <a:ext uri="{FF2B5EF4-FFF2-40B4-BE49-F238E27FC236}">
                <a16:creationId xmlns:a16="http://schemas.microsoft.com/office/drawing/2014/main" id="{4D6F8FCF-3430-440C-B27B-3B7710AD924E}"/>
              </a:ext>
            </a:extLst>
          </p:cNvPr>
          <p:cNvSpPr>
            <a:spLocks noGrp="1"/>
          </p:cNvSpPr>
          <p:nvPr>
            <p:ph idx="10"/>
          </p:nvPr>
        </p:nvSpPr>
        <p:spPr>
          <a:xfrm>
            <a:off x="4678884" y="1390034"/>
            <a:ext cx="4096800" cy="3484876"/>
          </a:xfrm>
        </p:spPr>
        <p:txBody>
          <a:bodyPr>
            <a:noAutofit/>
          </a:bodyPr>
          <a:lstStyle/>
          <a:p>
            <a:pPr>
              <a:spcAft>
                <a:spcPts val="1200"/>
              </a:spcAft>
            </a:pPr>
            <a:r>
              <a:rPr lang="en-GB" sz="1400" dirty="0"/>
              <a:t>SGLT-2is preferred over GLP-1RAs as significant, consistent reductions in hospitalisation for HF have been seen in SGLT-2i trials</a:t>
            </a:r>
          </a:p>
          <a:p>
            <a:r>
              <a:rPr lang="en-GB" sz="1400" dirty="0"/>
              <a:t>SGLT-2i </a:t>
            </a:r>
          </a:p>
          <a:p>
            <a:endParaRPr lang="en-GB" sz="1400" dirty="0"/>
          </a:p>
          <a:p>
            <a:endParaRPr lang="en-GB" sz="1400" dirty="0"/>
          </a:p>
          <a:p>
            <a:r>
              <a:rPr lang="en-GB" sz="1400" dirty="0"/>
              <a:t>GLP-1RA</a:t>
            </a:r>
            <a:endParaRPr lang="en-GB" sz="1600" dirty="0"/>
          </a:p>
        </p:txBody>
      </p:sp>
      <p:sp>
        <p:nvSpPr>
          <p:cNvPr id="7" name="Text Placeholder 6">
            <a:extLst>
              <a:ext uri="{FF2B5EF4-FFF2-40B4-BE49-F238E27FC236}">
                <a16:creationId xmlns:a16="http://schemas.microsoft.com/office/drawing/2014/main" id="{EFC8C7EA-E837-437C-9A71-D47A7340E92A}"/>
              </a:ext>
            </a:extLst>
          </p:cNvPr>
          <p:cNvSpPr>
            <a:spLocks noGrp="1"/>
          </p:cNvSpPr>
          <p:nvPr>
            <p:ph type="body" sz="quarter" idx="13"/>
          </p:nvPr>
        </p:nvSpPr>
        <p:spPr>
          <a:xfrm>
            <a:off x="316801" y="5522779"/>
            <a:ext cx="8378154" cy="653544"/>
          </a:xfrm>
        </p:spPr>
        <p:txBody>
          <a:bodyPr anchor="t"/>
          <a:lstStyle/>
          <a:p>
            <a:pPr algn="ctr"/>
            <a:r>
              <a:rPr lang="en-GB" sz="1200" dirty="0">
                <a:solidFill>
                  <a:schemeClr val="tx1"/>
                </a:solidFill>
              </a:rPr>
              <a:t>*Proven CVD benefit means it has label indication of reducing CVD events. For GLP-1RA strongest evidence for liraglutide&gt;</a:t>
            </a:r>
            <a:r>
              <a:rPr lang="en-GB" sz="1200" dirty="0" err="1">
                <a:solidFill>
                  <a:schemeClr val="tx1"/>
                </a:solidFill>
              </a:rPr>
              <a:t>semaglutide</a:t>
            </a:r>
            <a:r>
              <a:rPr lang="en-GB" sz="1200" dirty="0">
                <a:solidFill>
                  <a:schemeClr val="tx1"/>
                </a:solidFill>
              </a:rPr>
              <a:t>&gt;exenatide extended release. For SGLT-2i evidence modestly stronger for empagliflozin&gt;canagliflozin; </a:t>
            </a:r>
            <a:r>
              <a:rPr lang="en-GB" sz="12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200" dirty="0">
                <a:solidFill>
                  <a:schemeClr val="tx1"/>
                </a:solidFill>
              </a:rPr>
              <a:t>Be aware that SGLT-2i vary by region and individual agent with regard to indicated level of eGFR for initiation and continued use; </a:t>
            </a:r>
            <a:r>
              <a:rPr lang="en-GB" sz="12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200" dirty="0">
                <a:solidFill>
                  <a:schemeClr val="tx1"/>
                </a:solidFill>
              </a:rPr>
              <a:t>Both empagliflozin and canagliflozin have shown reduction in HF and reduction in CKD progression in CVOTs; </a:t>
            </a:r>
            <a:r>
              <a:rPr lang="en-GB" sz="1200" baseline="30000" dirty="0">
                <a:solidFill>
                  <a:schemeClr val="tx1"/>
                </a:solidFill>
              </a:rPr>
              <a:t>§</a:t>
            </a:r>
            <a:r>
              <a:rPr lang="en-GB" sz="1200" dirty="0" err="1">
                <a:solidFill>
                  <a:schemeClr val="tx1"/>
                </a:solidFill>
              </a:rPr>
              <a:t>Degludec</a:t>
            </a:r>
            <a:r>
              <a:rPr lang="en-GB" sz="1200" dirty="0">
                <a:solidFill>
                  <a:schemeClr val="tx1"/>
                </a:solidFill>
              </a:rPr>
              <a:t> or U100 glargine have demonstrated CVD safety; </a:t>
            </a:r>
            <a:r>
              <a:rPr lang="en-GB" sz="1200" baseline="30000" dirty="0">
                <a:solidFill>
                  <a:schemeClr val="tx1"/>
                </a:solidFill>
              </a:rPr>
              <a:t>||</a:t>
            </a:r>
            <a:r>
              <a:rPr lang="en-GB" sz="1200" dirty="0">
                <a:solidFill>
                  <a:schemeClr val="tx1"/>
                </a:solidFill>
              </a:rPr>
              <a:t>Choose later generation SU with lower risk of hypoglycaemia; </a:t>
            </a:r>
            <a:r>
              <a:rPr lang="en-GB" sz="1200" baseline="30000" dirty="0">
                <a:solidFill>
                  <a:schemeClr val="tx1"/>
                </a:solidFill>
              </a:rPr>
              <a:t>#</a:t>
            </a:r>
            <a:r>
              <a:rPr lang="en-GB" sz="1200" dirty="0">
                <a:solidFill>
                  <a:schemeClr val="tx1"/>
                </a:solidFill>
              </a:rPr>
              <a:t>Caution with GLP-1RA in ESRD</a:t>
            </a:r>
          </a:p>
        </p:txBody>
      </p:sp>
      <p:sp>
        <p:nvSpPr>
          <p:cNvPr id="8" name="Subtitle 7">
            <a:extLst>
              <a:ext uri="{FF2B5EF4-FFF2-40B4-BE49-F238E27FC236}">
                <a16:creationId xmlns:a16="http://schemas.microsoft.com/office/drawing/2014/main" id="{6048C1D8-E1D5-4DB5-8F50-DD7AE6B15576}"/>
              </a:ext>
            </a:extLst>
          </p:cNvPr>
          <p:cNvSpPr>
            <a:spLocks noGrp="1"/>
          </p:cNvSpPr>
          <p:nvPr>
            <p:ph type="subTitle" idx="14"/>
          </p:nvPr>
        </p:nvSpPr>
        <p:spPr>
          <a:xfrm>
            <a:off x="316800" y="849518"/>
            <a:ext cx="8510400" cy="266301"/>
          </a:xfrm>
        </p:spPr>
        <p:txBody>
          <a:bodyPr>
            <a:noAutofit/>
          </a:bodyPr>
          <a:lstStyle/>
          <a:p>
            <a:r>
              <a:rPr lang="en-GB" sz="1600" dirty="0"/>
              <a:t>In patients with established HF or CKD</a:t>
            </a:r>
          </a:p>
        </p:txBody>
      </p:sp>
      <p:sp>
        <p:nvSpPr>
          <p:cNvPr id="95" name="Rectangle 94">
            <a:extLst>
              <a:ext uri="{FF2B5EF4-FFF2-40B4-BE49-F238E27FC236}">
                <a16:creationId xmlns:a16="http://schemas.microsoft.com/office/drawing/2014/main" id="{2A272E2D-7462-436E-A7A6-52EE42B60BCE}"/>
              </a:ext>
            </a:extLst>
          </p:cNvPr>
          <p:cNvSpPr/>
          <p:nvPr/>
        </p:nvSpPr>
        <p:spPr>
          <a:xfrm>
            <a:off x="4911583" y="3094759"/>
            <a:ext cx="2187632" cy="460587"/>
          </a:xfrm>
          <a:prstGeom prst="rect">
            <a:avLst/>
          </a:prstGeom>
          <a:solidFill>
            <a:srgbClr val="E64A0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Verdana"/>
                <a:ea typeface="+mn-ea"/>
                <a:cs typeface="+mn-cs"/>
              </a:rPr>
              <a:t>Empagliflozin preferred</a:t>
            </a:r>
          </a:p>
        </p:txBody>
      </p:sp>
      <p:sp>
        <p:nvSpPr>
          <p:cNvPr id="97" name="Rectangle 96">
            <a:extLst>
              <a:ext uri="{FF2B5EF4-FFF2-40B4-BE49-F238E27FC236}">
                <a16:creationId xmlns:a16="http://schemas.microsoft.com/office/drawing/2014/main" id="{360C345C-571E-4860-8A30-DB7B5F52EB97}"/>
              </a:ext>
            </a:extLst>
          </p:cNvPr>
          <p:cNvSpPr/>
          <p:nvPr/>
        </p:nvSpPr>
        <p:spPr>
          <a:xfrm>
            <a:off x="4911583" y="4127456"/>
            <a:ext cx="2187632" cy="46058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Verdana"/>
                <a:ea typeface="+mn-ea"/>
                <a:cs typeface="+mn-cs"/>
              </a:rPr>
              <a:t>Liraglutide preferred</a:t>
            </a:r>
          </a:p>
        </p:txBody>
      </p:sp>
      <p:sp>
        <p:nvSpPr>
          <p:cNvPr id="26" name="Rectangle: Rounded Corners 25">
            <a:extLst>
              <a:ext uri="{FF2B5EF4-FFF2-40B4-BE49-F238E27FC236}">
                <a16:creationId xmlns:a16="http://schemas.microsoft.com/office/drawing/2014/main" id="{055CB424-ABB7-4B3C-8E5B-6A7D5DC8913E}"/>
              </a:ext>
            </a:extLst>
          </p:cNvPr>
          <p:cNvSpPr/>
          <p:nvPr/>
        </p:nvSpPr>
        <p:spPr>
          <a:xfrm>
            <a:off x="4554955" y="1306822"/>
            <a:ext cx="4140000" cy="3923703"/>
          </a:xfrm>
          <a:prstGeom prst="roundRect">
            <a:avLst>
              <a:gd name="adj" fmla="val 7285"/>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66" name="Group 65">
            <a:extLst>
              <a:ext uri="{FF2B5EF4-FFF2-40B4-BE49-F238E27FC236}">
                <a16:creationId xmlns:a16="http://schemas.microsoft.com/office/drawing/2014/main" id="{5208DC23-F088-41BE-8912-FDC4D8DAD49F}"/>
              </a:ext>
            </a:extLst>
          </p:cNvPr>
          <p:cNvGrpSpPr/>
          <p:nvPr/>
        </p:nvGrpSpPr>
        <p:grpSpPr>
          <a:xfrm>
            <a:off x="263317" y="1306818"/>
            <a:ext cx="4186703" cy="3893900"/>
            <a:chOff x="4640497" y="1351271"/>
            <a:chExt cx="4186703" cy="2598743"/>
          </a:xfrm>
        </p:grpSpPr>
        <p:sp>
          <p:nvSpPr>
            <p:cNvPr id="67" name="Rectangle: Rounded Corners 66">
              <a:extLst>
                <a:ext uri="{FF2B5EF4-FFF2-40B4-BE49-F238E27FC236}">
                  <a16:creationId xmlns:a16="http://schemas.microsoft.com/office/drawing/2014/main" id="{3FBD399F-82F6-4FDB-8D26-2C936618EAC9}"/>
                </a:ext>
              </a:extLst>
            </p:cNvPr>
            <p:cNvSpPr/>
            <p:nvPr/>
          </p:nvSpPr>
          <p:spPr>
            <a:xfrm>
              <a:off x="4640497" y="1361978"/>
              <a:ext cx="4186703" cy="2588036"/>
            </a:xfrm>
            <a:prstGeom prst="roundRect">
              <a:avLst>
                <a:gd name="adj" fmla="val 7285"/>
              </a:avLst>
            </a:prstGeom>
            <a:solidFill>
              <a:srgbClr val="C2DEEA"/>
            </a:solidFill>
            <a:ln w="9525">
              <a:solidFill>
                <a:srgbClr val="C2D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68" name="TextBox 67">
              <a:extLst>
                <a:ext uri="{FF2B5EF4-FFF2-40B4-BE49-F238E27FC236}">
                  <a16:creationId xmlns:a16="http://schemas.microsoft.com/office/drawing/2014/main" id="{154BA525-F424-4998-A02C-27A02BF99610}"/>
                </a:ext>
              </a:extLst>
            </p:cNvPr>
            <p:cNvSpPr txBox="1"/>
            <p:nvPr/>
          </p:nvSpPr>
          <p:spPr>
            <a:xfrm>
              <a:off x="4937413" y="1351271"/>
              <a:ext cx="3569517" cy="164325"/>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HF OR CKD predominates</a:t>
              </a:r>
            </a:p>
          </p:txBody>
        </p:sp>
        <p:sp>
          <p:nvSpPr>
            <p:cNvPr id="69" name="Rectangle: Rounded Corners 68">
              <a:extLst>
                <a:ext uri="{FF2B5EF4-FFF2-40B4-BE49-F238E27FC236}">
                  <a16:creationId xmlns:a16="http://schemas.microsoft.com/office/drawing/2014/main" id="{F743B1A7-9AB2-4430-ADB5-B1452483908D}"/>
                </a:ext>
              </a:extLst>
            </p:cNvPr>
            <p:cNvSpPr/>
            <p:nvPr/>
          </p:nvSpPr>
          <p:spPr>
            <a:xfrm>
              <a:off x="4689102" y="2944930"/>
              <a:ext cx="4089805" cy="958424"/>
            </a:xfrm>
            <a:prstGeom prst="roundRect">
              <a:avLst>
                <a:gd name="adj" fmla="val 12876"/>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Avoid TZD in the setting of HF</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Consider adding the other class with proven CVD benefit*</a:t>
              </a:r>
              <a:endParaRPr kumimoji="0" lang="en-GB" sz="900" b="0" i="0" u="none" strike="noStrike" kern="1200" cap="none" spc="0" normalizeH="0" baseline="30000" noProof="0" dirty="0">
                <a:ln>
                  <a:noFill/>
                </a:ln>
                <a:solidFill>
                  <a:srgbClr val="001965"/>
                </a:solidFill>
                <a:effectLst/>
                <a:uLnTx/>
                <a:uFillTx/>
                <a:latin typeface="Verdana"/>
                <a:ea typeface="+mn-ea"/>
                <a:cs typeface="+mn-cs"/>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DPP-4i (not </a:t>
              </a:r>
              <a:r>
                <a:rPr kumimoji="0" lang="en-GB" sz="900" b="0" i="0" u="none" strike="noStrike" kern="1200" cap="none" spc="0" normalizeH="0" baseline="0" noProof="0" dirty="0" err="1">
                  <a:ln>
                    <a:noFill/>
                  </a:ln>
                  <a:solidFill>
                    <a:srgbClr val="001965"/>
                  </a:solidFill>
                  <a:effectLst/>
                  <a:uLnTx/>
                  <a:uFillTx/>
                  <a:latin typeface="Verdana"/>
                  <a:ea typeface="+mn-ea"/>
                  <a:cs typeface="+mn-cs"/>
                </a:rPr>
                <a:t>saxagliptin</a:t>
              </a:r>
              <a:r>
                <a:rPr kumimoji="0" lang="en-GB" sz="900" b="0" i="0" u="none" strike="noStrike" kern="1200" cap="none" spc="0" normalizeH="0" baseline="0" noProof="0" dirty="0">
                  <a:ln>
                    <a:noFill/>
                  </a:ln>
                  <a:solidFill>
                    <a:srgbClr val="001965"/>
                  </a:solidFill>
                  <a:effectLst/>
                  <a:uLnTx/>
                  <a:uFillTx/>
                  <a:latin typeface="Verdana"/>
                  <a:ea typeface="+mn-ea"/>
                  <a:cs typeface="+mn-cs"/>
                </a:rPr>
                <a:t>) in the setting of HF (if not on GLP-1RA)</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endParaRPr kumimoji="0" lang="en-GB" sz="900" b="0" i="0" u="none" strike="noStrike" kern="1200" cap="none" spc="0" normalizeH="0" baseline="30000" noProof="0" dirty="0">
                <a:ln>
                  <a:noFill/>
                </a:ln>
                <a:solidFill>
                  <a:srgbClr val="000000"/>
                </a:solidFill>
                <a:effectLst/>
                <a:uLnTx/>
                <a:uFillTx/>
                <a:latin typeface="Verdana"/>
                <a:ea typeface="+mn-ea"/>
                <a:cs typeface="+mn-cs"/>
              </a:endParaRP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001965"/>
                  </a:solidFill>
                  <a:effectLst/>
                  <a:uLnTx/>
                  <a:uFillTx/>
                  <a:latin typeface="Verdana"/>
                  <a:ea typeface="+mn-ea"/>
                  <a:cs typeface="+mn-cs"/>
                </a:rPr>
                <a:t>SU</a:t>
              </a:r>
              <a:r>
                <a:rPr kumimoji="0" lang="en-GB" sz="900" b="0" i="0" u="none" strike="noStrike" kern="1200" cap="none" spc="0" normalizeH="0" baseline="30000" noProof="0" dirty="0">
                  <a:ln>
                    <a:noFill/>
                  </a:ln>
                  <a:solidFill>
                    <a:srgbClr val="001965"/>
                  </a:solidFill>
                  <a:effectLst/>
                  <a:uLnTx/>
                  <a:uFillTx/>
                  <a:latin typeface="Verdana"/>
                  <a:ea typeface="+mn-ea"/>
                  <a:cs typeface="+mn-cs"/>
                </a:rPr>
                <a:t>||</a:t>
              </a:r>
            </a:p>
          </p:txBody>
        </p:sp>
        <p:grpSp>
          <p:nvGrpSpPr>
            <p:cNvPr id="70" name="Group 69">
              <a:extLst>
                <a:ext uri="{FF2B5EF4-FFF2-40B4-BE49-F238E27FC236}">
                  <a16:creationId xmlns:a16="http://schemas.microsoft.com/office/drawing/2014/main" id="{A5FB2828-F5BE-42A2-B061-E21CEEDFD883}"/>
                </a:ext>
              </a:extLst>
            </p:cNvPr>
            <p:cNvGrpSpPr/>
            <p:nvPr/>
          </p:nvGrpSpPr>
          <p:grpSpPr>
            <a:xfrm>
              <a:off x="4681956" y="2512677"/>
              <a:ext cx="4089810" cy="441994"/>
              <a:chOff x="409556" y="2586741"/>
              <a:chExt cx="2440777" cy="490807"/>
            </a:xfrm>
          </p:grpSpPr>
          <p:sp>
            <p:nvSpPr>
              <p:cNvPr id="78" name="Arrow: Down 77">
                <a:extLst>
                  <a:ext uri="{FF2B5EF4-FFF2-40B4-BE49-F238E27FC236}">
                    <a16:creationId xmlns:a16="http://schemas.microsoft.com/office/drawing/2014/main" id="{368E7765-842C-4229-84D5-1E5981200C80}"/>
                  </a:ext>
                </a:extLst>
              </p:cNvPr>
              <p:cNvSpPr/>
              <p:nvPr/>
            </p:nvSpPr>
            <p:spPr>
              <a:xfrm>
                <a:off x="1446906" y="2916249"/>
                <a:ext cx="363278" cy="16129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sp>
            <p:nvSpPr>
              <p:cNvPr id="79" name="Rectangle: Rounded Corners 78">
                <a:extLst>
                  <a:ext uri="{FF2B5EF4-FFF2-40B4-BE49-F238E27FC236}">
                    <a16:creationId xmlns:a16="http://schemas.microsoft.com/office/drawing/2014/main" id="{D0E1FC5D-C397-4078-9D31-55266005B40D}"/>
                  </a:ext>
                </a:extLst>
              </p:cNvPr>
              <p:cNvSpPr/>
              <p:nvPr/>
            </p:nvSpPr>
            <p:spPr>
              <a:xfrm>
                <a:off x="409556" y="2740425"/>
                <a:ext cx="2440777" cy="198309"/>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FFFFFF"/>
                    </a:solidFill>
                    <a:effectLst/>
                    <a:uLnTx/>
                    <a:uFillTx/>
                    <a:latin typeface="Verdana"/>
                    <a:ea typeface="+mn-ea"/>
                    <a:cs typeface="+mn-cs"/>
                  </a:rPr>
                  <a:t>If HbA</a:t>
                </a:r>
                <a:r>
                  <a:rPr kumimoji="0" lang="en-GB" sz="900" b="1" i="0" u="none" strike="noStrike" kern="1200" cap="none" spc="0" normalizeH="0" baseline="-25000" noProof="0" dirty="0">
                    <a:ln>
                      <a:noFill/>
                    </a:ln>
                    <a:solidFill>
                      <a:srgbClr val="FFFFFF"/>
                    </a:solidFill>
                    <a:effectLst/>
                    <a:uLnTx/>
                    <a:uFillTx/>
                    <a:latin typeface="Verdana"/>
                    <a:ea typeface="+mn-ea"/>
                    <a:cs typeface="+mn-cs"/>
                  </a:rPr>
                  <a:t>1c</a:t>
                </a:r>
                <a:r>
                  <a:rPr kumimoji="0" lang="en-GB" sz="9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80" name="Arrow: Down 79">
                <a:extLst>
                  <a:ext uri="{FF2B5EF4-FFF2-40B4-BE49-F238E27FC236}">
                    <a16:creationId xmlns:a16="http://schemas.microsoft.com/office/drawing/2014/main" id="{26F7D2F5-870B-42B9-9198-33DD7DB4D876}"/>
                  </a:ext>
                </a:extLst>
              </p:cNvPr>
              <p:cNvSpPr/>
              <p:nvPr/>
            </p:nvSpPr>
            <p:spPr>
              <a:xfrm>
                <a:off x="1446906" y="2586741"/>
                <a:ext cx="363278" cy="145506"/>
              </a:xfrm>
              <a:prstGeom prst="downArrow">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71" name="Group 70">
              <a:extLst>
                <a:ext uri="{FF2B5EF4-FFF2-40B4-BE49-F238E27FC236}">
                  <a16:creationId xmlns:a16="http://schemas.microsoft.com/office/drawing/2014/main" id="{0986AF1B-FB59-46B1-8500-56A0307F363A}"/>
                </a:ext>
              </a:extLst>
            </p:cNvPr>
            <p:cNvGrpSpPr/>
            <p:nvPr/>
          </p:nvGrpSpPr>
          <p:grpSpPr>
            <a:xfrm>
              <a:off x="4670273" y="1515765"/>
              <a:ext cx="4089807" cy="1011716"/>
              <a:chOff x="1669837" y="1835454"/>
              <a:chExt cx="1548000" cy="844873"/>
            </a:xfrm>
          </p:grpSpPr>
          <p:sp>
            <p:nvSpPr>
              <p:cNvPr id="72" name="Rectangle: Rounded Corners 71">
                <a:extLst>
                  <a:ext uri="{FF2B5EF4-FFF2-40B4-BE49-F238E27FC236}">
                    <a16:creationId xmlns:a16="http://schemas.microsoft.com/office/drawing/2014/main" id="{A474B3B5-2630-4330-9A59-1298923C9A18}"/>
                  </a:ext>
                </a:extLst>
              </p:cNvPr>
              <p:cNvSpPr/>
              <p:nvPr/>
            </p:nvSpPr>
            <p:spPr>
              <a:xfrm>
                <a:off x="1669837" y="1857593"/>
                <a:ext cx="1548000" cy="822734"/>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
            <p:nvSpPr>
              <p:cNvPr id="73" name="Rectangle: Rounded Corners 72">
                <a:extLst>
                  <a:ext uri="{FF2B5EF4-FFF2-40B4-BE49-F238E27FC236}">
                    <a16:creationId xmlns:a16="http://schemas.microsoft.com/office/drawing/2014/main" id="{37900B95-41EE-4C82-AF7B-88DE9263814D}"/>
                  </a:ext>
                </a:extLst>
              </p:cNvPr>
              <p:cNvSpPr/>
              <p:nvPr/>
            </p:nvSpPr>
            <p:spPr>
              <a:xfrm>
                <a:off x="1719989" y="1979130"/>
                <a:ext cx="1456570" cy="243757"/>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SGLT-2i with evidence of reducing HF and/or CKD progression in CVOT if eGFR adequate</a:t>
                </a:r>
                <a:r>
                  <a:rPr kumimoji="0" lang="en-GB" sz="9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9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74" name="Rectangle: Rounded Corners 73">
                <a:extLst>
                  <a:ext uri="{FF2B5EF4-FFF2-40B4-BE49-F238E27FC236}">
                    <a16:creationId xmlns:a16="http://schemas.microsoft.com/office/drawing/2014/main" id="{C6F8611A-0CD8-4398-BC4E-8EA2E5614A73}"/>
                  </a:ext>
                </a:extLst>
              </p:cNvPr>
              <p:cNvSpPr/>
              <p:nvPr/>
            </p:nvSpPr>
            <p:spPr>
              <a:xfrm>
                <a:off x="1719989" y="2363140"/>
                <a:ext cx="1456571" cy="271124"/>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solidFill>
                    <a:effectLst/>
                    <a:uLnTx/>
                    <a:uFillTx/>
                    <a:latin typeface="Verdana"/>
                    <a:ea typeface="+mn-ea"/>
                    <a:cs typeface="+mn-cs"/>
                  </a:rPr>
                  <a:t>If SGLT-2i not tolerated or contraindicated or if eGFR less than adequate</a:t>
                </a:r>
                <a:r>
                  <a:rPr kumimoji="0" lang="en-GB" sz="9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900" b="0" i="0" u="none" strike="noStrike" kern="1200" cap="none" spc="0" normalizeH="0" baseline="0" noProof="0" dirty="0">
                    <a:ln>
                      <a:noFill/>
                    </a:ln>
                    <a:solidFill>
                      <a:srgbClr val="FFFFFF"/>
                    </a:solidFill>
                    <a:effectLst/>
                    <a:uLnTx/>
                    <a:uFillTx/>
                    <a:latin typeface="Verdana"/>
                    <a:ea typeface="+mn-ea"/>
                    <a:cs typeface="+mn-cs"/>
                  </a:rPr>
                  <a:t> add GLP-1RA with proven CV benefit*</a:t>
                </a:r>
                <a:r>
                  <a:rPr kumimoji="0" lang="en-GB" sz="900" b="0" i="0" u="none" strike="noStrike" kern="1200" cap="none" spc="0" normalizeH="0" baseline="30000" noProof="0" dirty="0">
                    <a:ln>
                      <a:noFill/>
                    </a:ln>
                    <a:solidFill>
                      <a:srgbClr val="FFFFFF"/>
                    </a:solidFill>
                    <a:effectLst/>
                    <a:uLnTx/>
                    <a:uFillTx/>
                    <a:latin typeface="Verdana"/>
                    <a:ea typeface="+mn-ea"/>
                    <a:cs typeface="+mn-cs"/>
                  </a:rPr>
                  <a:t>#</a:t>
                </a:r>
              </a:p>
            </p:txBody>
          </p:sp>
          <p:cxnSp>
            <p:nvCxnSpPr>
              <p:cNvPr id="75" name="Straight Connector 74">
                <a:extLst>
                  <a:ext uri="{FF2B5EF4-FFF2-40B4-BE49-F238E27FC236}">
                    <a16:creationId xmlns:a16="http://schemas.microsoft.com/office/drawing/2014/main" id="{5E14E0C5-62F1-4FAC-9E6B-698350A88D86}"/>
                  </a:ext>
                </a:extLst>
              </p:cNvPr>
              <p:cNvCxnSpPr>
                <a:cxnSpLocks/>
              </p:cNvCxnSpPr>
              <p:nvPr/>
            </p:nvCxnSpPr>
            <p:spPr>
              <a:xfrm>
                <a:off x="1669837" y="2292038"/>
                <a:ext cx="1548000" cy="0"/>
              </a:xfrm>
              <a:prstGeom prst="line">
                <a:avLst/>
              </a:prstGeom>
              <a:ln>
                <a:solidFill>
                  <a:srgbClr val="007C92"/>
                </a:solidFill>
                <a:prstDash val="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4456445-D2E6-4641-BD26-5AD9FDE9C51B}"/>
                  </a:ext>
                </a:extLst>
              </p:cNvPr>
              <p:cNvSpPr txBox="1"/>
              <p:nvPr/>
            </p:nvSpPr>
            <p:spPr>
              <a:xfrm>
                <a:off x="2336176" y="2252859"/>
                <a:ext cx="178290" cy="77189"/>
              </a:xfrm>
              <a:prstGeom prst="rect">
                <a:avLst/>
              </a:prstGeom>
              <a:solidFill>
                <a:schemeClr val="bg1"/>
              </a:solid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77" name="Rectangle 76">
                <a:extLst>
                  <a:ext uri="{FF2B5EF4-FFF2-40B4-BE49-F238E27FC236}">
                    <a16:creationId xmlns:a16="http://schemas.microsoft.com/office/drawing/2014/main" id="{6A6AA4C5-D024-4E01-9DF3-A574B74F812F}"/>
                  </a:ext>
                </a:extLst>
              </p:cNvPr>
              <p:cNvSpPr/>
              <p:nvPr/>
            </p:nvSpPr>
            <p:spPr>
              <a:xfrm>
                <a:off x="2251051" y="1835454"/>
                <a:ext cx="385569" cy="128649"/>
              </a:xfrm>
              <a:prstGeom prst="rect">
                <a:avLst/>
              </a:prstGeom>
            </p:spPr>
            <p:txBody>
              <a:bodyPr wrap="none">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001965"/>
                    </a:solidFill>
                    <a:effectLst/>
                    <a:uLnTx/>
                    <a:uFillTx/>
                    <a:latin typeface="Verdana"/>
                    <a:ea typeface="+mn-ea"/>
                    <a:cs typeface="+mn-cs"/>
                  </a:rPr>
                  <a:t>PREFERABLY</a:t>
                </a:r>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grpSp>
      </p:grpSp>
    </p:spTree>
    <p:extLst>
      <p:ext uri="{BB962C8B-B14F-4D97-AF65-F5344CB8AC3E}">
        <p14:creationId xmlns:p14="http://schemas.microsoft.com/office/powerpoint/2010/main" val="3149780519"/>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5" grpId="0" animBg="1"/>
      <p:bldP spid="97"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A905-AB6B-442D-B794-D3EDDB80593C}"/>
              </a:ext>
            </a:extLst>
          </p:cNvPr>
          <p:cNvSpPr>
            <a:spLocks noGrp="1"/>
          </p:cNvSpPr>
          <p:nvPr>
            <p:ph type="title"/>
          </p:nvPr>
        </p:nvSpPr>
        <p:spPr>
          <a:xfrm>
            <a:off x="316800" y="584402"/>
            <a:ext cx="8510400" cy="521883"/>
          </a:xfrm>
        </p:spPr>
        <p:txBody>
          <a:bodyPr anchor="b">
            <a:normAutofit fontScale="90000"/>
          </a:bodyPr>
          <a:lstStyle/>
          <a:p>
            <a:r>
              <a:rPr lang="en-GB" sz="2667" dirty="0"/>
              <a:t>ADA/EASD 2018 consensus recommendations for patients with a compelling need to minimise hypoglycaemia</a:t>
            </a:r>
          </a:p>
        </p:txBody>
      </p:sp>
      <p:sp>
        <p:nvSpPr>
          <p:cNvPr id="3" name="Text Placeholder 2">
            <a:extLst>
              <a:ext uri="{FF2B5EF4-FFF2-40B4-BE49-F238E27FC236}">
                <a16:creationId xmlns:a16="http://schemas.microsoft.com/office/drawing/2014/main" id="{0E4F21B5-A80B-4603-9303-8E27A7621762}"/>
              </a:ext>
            </a:extLst>
          </p:cNvPr>
          <p:cNvSpPr>
            <a:spLocks noGrp="1"/>
          </p:cNvSpPr>
          <p:nvPr>
            <p:ph type="body" sz="quarter" idx="13"/>
          </p:nvPr>
        </p:nvSpPr>
        <p:spPr>
          <a:xfrm>
            <a:off x="1" y="6022612"/>
            <a:ext cx="9001598" cy="431107"/>
          </a:xfrm>
        </p:spPr>
        <p:txBody>
          <a:bodyPr anchor="t"/>
          <a:lstStyle/>
          <a:p>
            <a:pPr algn="ctr"/>
            <a:r>
              <a:rPr lang="en-GB" sz="10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1000" dirty="0">
                <a:solidFill>
                  <a:schemeClr val="tx1"/>
                </a:solidFill>
              </a:rPr>
              <a:t>Be aware that SGLT-2i vary by region and individual agent with regard to indicated level of eGFR for initiation and continued use; ‡If eGFR adequate; </a:t>
            </a:r>
            <a:r>
              <a:rPr lang="en-GB" sz="1000" baseline="30000" dirty="0">
                <a:solidFill>
                  <a:schemeClr val="tx1"/>
                </a:solidFill>
              </a:rPr>
              <a:t>§</a:t>
            </a:r>
            <a:r>
              <a:rPr lang="en-GB" sz="1000" dirty="0">
                <a:solidFill>
                  <a:schemeClr val="tx1"/>
                </a:solidFill>
              </a:rPr>
              <a:t>Low dose TZDs are better tolerated; </a:t>
            </a:r>
            <a:r>
              <a:rPr lang="en-GB" sz="1000" baseline="30000" dirty="0">
                <a:solidFill>
                  <a:schemeClr val="tx1"/>
                </a:solidFill>
              </a:rPr>
              <a:t>||</a:t>
            </a:r>
            <a:r>
              <a:rPr lang="en-GB" sz="1000" dirty="0">
                <a:solidFill>
                  <a:schemeClr val="tx1"/>
                </a:solidFill>
              </a:rPr>
              <a:t>Choose later generation SU with lower risk of hypoglycaemia; </a:t>
            </a:r>
            <a:r>
              <a:rPr lang="en-GB" sz="1000" baseline="30000" dirty="0">
                <a:solidFill>
                  <a:schemeClr val="tx1"/>
                </a:solidFill>
              </a:rPr>
              <a:t>#</a:t>
            </a:r>
            <a:r>
              <a:rPr lang="en-GB" sz="1000" dirty="0" err="1">
                <a:solidFill>
                  <a:schemeClr val="tx1"/>
                </a:solidFill>
              </a:rPr>
              <a:t>Degludec</a:t>
            </a:r>
            <a:r>
              <a:rPr lang="en-GB" sz="1000" dirty="0">
                <a:solidFill>
                  <a:schemeClr val="tx1"/>
                </a:solidFill>
              </a:rPr>
              <a:t> / glargine U300&lt;glargine U100 / detemir&lt;NPH insulin</a:t>
            </a:r>
          </a:p>
          <a:p>
            <a:pPr algn="ctr"/>
            <a:r>
              <a:rPr lang="en-GB" sz="1000" dirty="0">
                <a:solidFill>
                  <a:schemeClr val="tx1"/>
                </a:solidFill>
              </a:rPr>
              <a:t>ADA, American Diabetes Association; DPP-4i, dipeptidyl peptidase-4 inhibitor; EASD, European Association for the Study of Diabetes; </a:t>
            </a:r>
            <a:r>
              <a:rPr lang="en-NZ" sz="1000" dirty="0">
                <a:solidFill>
                  <a:schemeClr val="tx1"/>
                </a:solidFill>
              </a:rPr>
              <a:t>eGFR, </a:t>
            </a:r>
            <a:r>
              <a:rPr lang="en-GB" sz="1000" dirty="0">
                <a:solidFill>
                  <a:schemeClr val="tx1"/>
                </a:solidFill>
              </a:rPr>
              <a:t>estimated glomerular filtration rate; GLP-1RA, glucagon-like peptide-1 receptor agonist; HbA</a:t>
            </a:r>
            <a:r>
              <a:rPr lang="en-GB" sz="1000" baseline="-25000" dirty="0">
                <a:solidFill>
                  <a:schemeClr val="tx1"/>
                </a:solidFill>
              </a:rPr>
              <a:t>1c</a:t>
            </a:r>
            <a:r>
              <a:rPr lang="en-GB" sz="1000" dirty="0">
                <a:solidFill>
                  <a:schemeClr val="tx1"/>
                </a:solidFill>
              </a:rPr>
              <a:t>, glycosylated haemoglobin; SGLT-2i, sodium-glucose cotransporter-2 inhibitor; NPH, neutral protamine Hagedorn; SU, </a:t>
            </a:r>
            <a:r>
              <a:rPr lang="en-GB" sz="1000" dirty="0" err="1">
                <a:solidFill>
                  <a:schemeClr val="tx1"/>
                </a:solidFill>
              </a:rPr>
              <a:t>sulphonylurea</a:t>
            </a:r>
            <a:r>
              <a:rPr lang="en-GB" sz="1000" dirty="0">
                <a:solidFill>
                  <a:schemeClr val="tx1"/>
                </a:solidFill>
              </a:rPr>
              <a:t>; TZD, thiazolidinedione</a:t>
            </a:r>
          </a:p>
        </p:txBody>
      </p:sp>
      <p:grpSp>
        <p:nvGrpSpPr>
          <p:cNvPr id="62" name="Group 61">
            <a:extLst>
              <a:ext uri="{FF2B5EF4-FFF2-40B4-BE49-F238E27FC236}">
                <a16:creationId xmlns:a16="http://schemas.microsoft.com/office/drawing/2014/main" id="{4FF129EB-DF99-43DD-9CD5-F9316BC6DFFD}"/>
              </a:ext>
            </a:extLst>
          </p:cNvPr>
          <p:cNvGrpSpPr/>
          <p:nvPr/>
        </p:nvGrpSpPr>
        <p:grpSpPr>
          <a:xfrm>
            <a:off x="391567" y="1143316"/>
            <a:ext cx="8346033" cy="4790125"/>
            <a:chOff x="3198174" y="1805119"/>
            <a:chExt cx="2962592" cy="2711840"/>
          </a:xfrm>
        </p:grpSpPr>
        <p:sp>
          <p:nvSpPr>
            <p:cNvPr id="63" name="Rectangle: Rounded Corners 62">
              <a:extLst>
                <a:ext uri="{FF2B5EF4-FFF2-40B4-BE49-F238E27FC236}">
                  <a16:creationId xmlns:a16="http://schemas.microsoft.com/office/drawing/2014/main" id="{67D31F83-D814-4D99-A633-CC5BC1DF529A}"/>
                </a:ext>
              </a:extLst>
            </p:cNvPr>
            <p:cNvSpPr/>
            <p:nvPr/>
          </p:nvSpPr>
          <p:spPr>
            <a:xfrm>
              <a:off x="3238794" y="1820638"/>
              <a:ext cx="2896764" cy="2696321"/>
            </a:xfrm>
            <a:prstGeom prst="roundRect">
              <a:avLst>
                <a:gd name="adj" fmla="val 4620"/>
              </a:avLst>
            </a:prstGeom>
            <a:solidFill>
              <a:schemeClr val="accent2">
                <a:lumMod val="10000"/>
                <a:lumOff val="90000"/>
              </a:schemeClr>
            </a:solidFill>
            <a:ln w="952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64" name="Rectangle: Rounded Corners 63">
              <a:extLst>
                <a:ext uri="{FF2B5EF4-FFF2-40B4-BE49-F238E27FC236}">
                  <a16:creationId xmlns:a16="http://schemas.microsoft.com/office/drawing/2014/main" id="{F79B9A41-8816-410C-AFB0-30D7312D69B7}"/>
                </a:ext>
              </a:extLst>
            </p:cNvPr>
            <p:cNvSpPr/>
            <p:nvPr/>
          </p:nvSpPr>
          <p:spPr>
            <a:xfrm>
              <a:off x="3277371" y="4144757"/>
              <a:ext cx="2828245" cy="324695"/>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spcBef>
                  <a:spcPts val="400"/>
                </a:spcBef>
                <a:defRPr/>
              </a:pPr>
              <a:r>
                <a:rPr lang="en-GB" sz="1067" dirty="0">
                  <a:solidFill>
                    <a:srgbClr val="001965"/>
                  </a:solidFill>
                  <a:latin typeface="Verdana"/>
                </a:rPr>
                <a:t>Consider the addition of SU</a:t>
              </a:r>
              <a:r>
                <a:rPr lang="en-GB" sz="1067" baseline="30000" dirty="0">
                  <a:solidFill>
                    <a:srgbClr val="001965"/>
                  </a:solidFill>
                  <a:latin typeface="Verdana"/>
                </a:rPr>
                <a:t>|| </a:t>
              </a:r>
              <a:r>
                <a:rPr lang="en-GB" sz="1067" b="1" dirty="0">
                  <a:solidFill>
                    <a:srgbClr val="001965"/>
                  </a:solidFill>
                  <a:latin typeface="Verdana"/>
                </a:rPr>
                <a:t>OR</a:t>
              </a:r>
              <a:r>
                <a:rPr lang="en-GB" sz="1067" dirty="0">
                  <a:solidFill>
                    <a:srgbClr val="001965"/>
                  </a:solidFill>
                  <a:latin typeface="Verdana"/>
                </a:rPr>
                <a:t> basal insulin:</a:t>
              </a:r>
            </a:p>
            <a:p>
              <a:pPr marL="228594" indent="-228594" defTabSz="914377">
                <a:buFont typeface="Arial" panose="020B0604020202020204" pitchFamily="34" charset="0"/>
                <a:buChar char="•"/>
                <a:defRPr/>
              </a:pPr>
              <a:r>
                <a:rPr lang="en-GB" sz="1067" dirty="0">
                  <a:solidFill>
                    <a:srgbClr val="001965"/>
                  </a:solidFill>
                  <a:latin typeface="Verdana"/>
                </a:rPr>
                <a:t>Choose later generation SU with lower risk of hypoglycaemia</a:t>
              </a:r>
            </a:p>
            <a:p>
              <a:pPr marL="228594" indent="-228594" defTabSz="914377">
                <a:buFont typeface="Arial" panose="020B0604020202020204" pitchFamily="34" charset="0"/>
                <a:buChar char="•"/>
                <a:defRPr/>
              </a:pPr>
              <a:r>
                <a:rPr lang="en-GB" sz="1067" dirty="0">
                  <a:solidFill>
                    <a:srgbClr val="001965"/>
                  </a:solidFill>
                  <a:latin typeface="Verdana"/>
                </a:rPr>
                <a:t>Consider basal insulin with lower risk of hypoglycaemia</a:t>
              </a:r>
              <a:r>
                <a:rPr lang="en-GB" sz="1067" baseline="30000" dirty="0">
                  <a:solidFill>
                    <a:srgbClr val="001965"/>
                  </a:solidFill>
                  <a:latin typeface="Verdana"/>
                </a:rPr>
                <a:t>#</a:t>
              </a:r>
            </a:p>
          </p:txBody>
        </p:sp>
        <p:sp>
          <p:nvSpPr>
            <p:cNvPr id="65" name="Rectangle: Rounded Corners 64">
              <a:extLst>
                <a:ext uri="{FF2B5EF4-FFF2-40B4-BE49-F238E27FC236}">
                  <a16:creationId xmlns:a16="http://schemas.microsoft.com/office/drawing/2014/main" id="{AFD5FD25-DAA1-4AE1-98DF-BBFE3CF23424}"/>
                </a:ext>
              </a:extLst>
            </p:cNvPr>
            <p:cNvSpPr/>
            <p:nvPr/>
          </p:nvSpPr>
          <p:spPr>
            <a:xfrm>
              <a:off x="4700331"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GB" sz="1067" b="1" dirty="0">
                  <a:solidFill>
                    <a:srgbClr val="FFFFFF"/>
                  </a:solidFill>
                  <a:latin typeface="Verdana"/>
                </a:rPr>
                <a:t>If HbA</a:t>
              </a:r>
              <a:r>
                <a:rPr lang="en-GB" sz="1067" b="1" baseline="-25000" dirty="0">
                  <a:solidFill>
                    <a:srgbClr val="FFFFFF"/>
                  </a:solidFill>
                  <a:latin typeface="Verdana"/>
                </a:rPr>
                <a:t>1c</a:t>
              </a:r>
              <a:r>
                <a:rPr lang="en-GB" sz="1067" b="1" dirty="0">
                  <a:solidFill>
                    <a:srgbClr val="FFFFFF"/>
                  </a:solidFill>
                  <a:latin typeface="Verdana"/>
                </a:rPr>
                <a:t> above target</a:t>
              </a:r>
            </a:p>
          </p:txBody>
        </p:sp>
        <p:sp>
          <p:nvSpPr>
            <p:cNvPr id="66" name="Arrow: Down 65">
              <a:extLst>
                <a:ext uri="{FF2B5EF4-FFF2-40B4-BE49-F238E27FC236}">
                  <a16:creationId xmlns:a16="http://schemas.microsoft.com/office/drawing/2014/main" id="{E13CB3F7-4A1A-48ED-A414-9802A9F37F37}"/>
                </a:ext>
              </a:extLst>
            </p:cNvPr>
            <p:cNvSpPr/>
            <p:nvPr/>
          </p:nvSpPr>
          <p:spPr>
            <a:xfrm>
              <a:off x="4933448" y="2433832"/>
              <a:ext cx="21596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67" name="Arrow: Down 66">
              <a:extLst>
                <a:ext uri="{FF2B5EF4-FFF2-40B4-BE49-F238E27FC236}">
                  <a16:creationId xmlns:a16="http://schemas.microsoft.com/office/drawing/2014/main" id="{31F91079-1BB6-4EE0-AA31-0373AD964A98}"/>
                </a:ext>
              </a:extLst>
            </p:cNvPr>
            <p:cNvSpPr/>
            <p:nvPr/>
          </p:nvSpPr>
          <p:spPr>
            <a:xfrm>
              <a:off x="4933448" y="3317004"/>
              <a:ext cx="21596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68" name="Rectangle: Rounded Corners 67">
              <a:extLst>
                <a:ext uri="{FF2B5EF4-FFF2-40B4-BE49-F238E27FC236}">
                  <a16:creationId xmlns:a16="http://schemas.microsoft.com/office/drawing/2014/main" id="{24E781A9-7259-4D94-BE30-336995FF253E}"/>
                </a:ext>
              </a:extLst>
            </p:cNvPr>
            <p:cNvSpPr/>
            <p:nvPr/>
          </p:nvSpPr>
          <p:spPr>
            <a:xfrm>
              <a:off x="5422067"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GB" sz="1067" b="1" dirty="0">
                  <a:solidFill>
                    <a:srgbClr val="FFFFFF"/>
                  </a:solidFill>
                  <a:latin typeface="Verdana"/>
                </a:rPr>
                <a:t>If HbA</a:t>
              </a:r>
              <a:r>
                <a:rPr lang="en-GB" sz="1067" b="1" baseline="-25000" dirty="0">
                  <a:solidFill>
                    <a:srgbClr val="FFFFFF"/>
                  </a:solidFill>
                  <a:latin typeface="Verdana"/>
                </a:rPr>
                <a:t>1c</a:t>
              </a:r>
              <a:r>
                <a:rPr lang="en-GB" sz="1067" b="1" dirty="0">
                  <a:solidFill>
                    <a:srgbClr val="FFFFFF"/>
                  </a:solidFill>
                  <a:latin typeface="Verdana"/>
                </a:rPr>
                <a:t> above target</a:t>
              </a:r>
            </a:p>
          </p:txBody>
        </p:sp>
        <p:sp>
          <p:nvSpPr>
            <p:cNvPr id="69" name="Arrow: Down 68">
              <a:extLst>
                <a:ext uri="{FF2B5EF4-FFF2-40B4-BE49-F238E27FC236}">
                  <a16:creationId xmlns:a16="http://schemas.microsoft.com/office/drawing/2014/main" id="{DA668508-BCD8-42B5-A03F-75C4A9F9FC77}"/>
                </a:ext>
              </a:extLst>
            </p:cNvPr>
            <p:cNvSpPr/>
            <p:nvPr/>
          </p:nvSpPr>
          <p:spPr>
            <a:xfrm>
              <a:off x="5656084" y="2433575"/>
              <a:ext cx="21596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70" name="Arrow: Down 69">
              <a:extLst>
                <a:ext uri="{FF2B5EF4-FFF2-40B4-BE49-F238E27FC236}">
                  <a16:creationId xmlns:a16="http://schemas.microsoft.com/office/drawing/2014/main" id="{4A9F3B3E-6953-477A-BE8D-B83C4864454B}"/>
                </a:ext>
              </a:extLst>
            </p:cNvPr>
            <p:cNvSpPr/>
            <p:nvPr/>
          </p:nvSpPr>
          <p:spPr>
            <a:xfrm>
              <a:off x="5656084" y="3310167"/>
              <a:ext cx="21596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71" name="Rectangle: Rounded Corners 70">
              <a:extLst>
                <a:ext uri="{FF2B5EF4-FFF2-40B4-BE49-F238E27FC236}">
                  <a16:creationId xmlns:a16="http://schemas.microsoft.com/office/drawing/2014/main" id="{6E1064AE-A31D-45B6-8FA8-2864B4052383}"/>
                </a:ext>
              </a:extLst>
            </p:cNvPr>
            <p:cNvSpPr/>
            <p:nvPr/>
          </p:nvSpPr>
          <p:spPr>
            <a:xfrm>
              <a:off x="3979398"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GB" sz="1067" b="1" dirty="0">
                  <a:solidFill>
                    <a:srgbClr val="FFFFFF"/>
                  </a:solidFill>
                  <a:latin typeface="Verdana"/>
                </a:rPr>
                <a:t>If HbA</a:t>
              </a:r>
              <a:r>
                <a:rPr lang="en-GB" sz="1067" b="1" baseline="-25000" dirty="0">
                  <a:solidFill>
                    <a:srgbClr val="FFFFFF"/>
                  </a:solidFill>
                  <a:latin typeface="Verdana"/>
                </a:rPr>
                <a:t>1c</a:t>
              </a:r>
              <a:r>
                <a:rPr lang="en-GB" sz="1067" b="1" dirty="0">
                  <a:solidFill>
                    <a:srgbClr val="FFFFFF"/>
                  </a:solidFill>
                  <a:latin typeface="Verdana"/>
                </a:rPr>
                <a:t> above target</a:t>
              </a:r>
            </a:p>
          </p:txBody>
        </p:sp>
        <p:sp>
          <p:nvSpPr>
            <p:cNvPr id="72" name="Arrow: Down 71">
              <a:extLst>
                <a:ext uri="{FF2B5EF4-FFF2-40B4-BE49-F238E27FC236}">
                  <a16:creationId xmlns:a16="http://schemas.microsoft.com/office/drawing/2014/main" id="{EFC2DF16-B628-4B68-970B-48EAB507F3EC}"/>
                </a:ext>
              </a:extLst>
            </p:cNvPr>
            <p:cNvSpPr/>
            <p:nvPr/>
          </p:nvSpPr>
          <p:spPr>
            <a:xfrm>
              <a:off x="4212514" y="2433575"/>
              <a:ext cx="21596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dirty="0">
                <a:solidFill>
                  <a:srgbClr val="FFFFFF"/>
                </a:solidFill>
                <a:latin typeface="Verdana"/>
              </a:endParaRPr>
            </a:p>
          </p:txBody>
        </p:sp>
        <p:sp>
          <p:nvSpPr>
            <p:cNvPr id="73" name="Arrow: Down 72">
              <a:extLst>
                <a:ext uri="{FF2B5EF4-FFF2-40B4-BE49-F238E27FC236}">
                  <a16:creationId xmlns:a16="http://schemas.microsoft.com/office/drawing/2014/main" id="{C2D71478-C8A4-4B5F-ADAD-16912D292E0E}"/>
                </a:ext>
              </a:extLst>
            </p:cNvPr>
            <p:cNvSpPr/>
            <p:nvPr/>
          </p:nvSpPr>
          <p:spPr>
            <a:xfrm>
              <a:off x="4212514" y="3311346"/>
              <a:ext cx="21596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74" name="Rectangle: Rounded Corners 73">
              <a:extLst>
                <a:ext uri="{FF2B5EF4-FFF2-40B4-BE49-F238E27FC236}">
                  <a16:creationId xmlns:a16="http://schemas.microsoft.com/office/drawing/2014/main" id="{EAA084F1-0CE3-4728-868B-40D0657A84BB}"/>
                </a:ext>
              </a:extLst>
            </p:cNvPr>
            <p:cNvSpPr/>
            <p:nvPr/>
          </p:nvSpPr>
          <p:spPr>
            <a:xfrm>
              <a:off x="4702644"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75" name="Rectangle: Rounded Corners 74">
              <a:extLst>
                <a:ext uri="{FF2B5EF4-FFF2-40B4-BE49-F238E27FC236}">
                  <a16:creationId xmlns:a16="http://schemas.microsoft.com/office/drawing/2014/main" id="{8D0C2E76-89E2-4B46-92EF-6C35D0272158}"/>
                </a:ext>
              </a:extLst>
            </p:cNvPr>
            <p:cNvSpPr/>
            <p:nvPr/>
          </p:nvSpPr>
          <p:spPr>
            <a:xfrm>
              <a:off x="4738644" y="2651050"/>
              <a:ext cx="612000" cy="138889"/>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fontAlgn="base">
                <a:spcBef>
                  <a:spcPct val="0"/>
                </a:spcBef>
                <a:spcAft>
                  <a:spcPct val="0"/>
                </a:spcAft>
                <a:defRPr/>
              </a:pPr>
              <a:r>
                <a:rPr lang="en-GB" sz="1067" dirty="0">
                  <a:solidFill>
                    <a:srgbClr val="FFFFFF"/>
                  </a:solidFill>
                  <a:latin typeface="Verdana"/>
                </a:rPr>
                <a:t>GLP-1RA</a:t>
              </a:r>
            </a:p>
          </p:txBody>
        </p:sp>
        <p:sp>
          <p:nvSpPr>
            <p:cNvPr id="76" name="Rectangle: Rounded Corners 75">
              <a:extLst>
                <a:ext uri="{FF2B5EF4-FFF2-40B4-BE49-F238E27FC236}">
                  <a16:creationId xmlns:a16="http://schemas.microsoft.com/office/drawing/2014/main" id="{3614B093-FC33-4C9D-8322-FB0E55AE9E3A}"/>
                </a:ext>
              </a:extLst>
            </p:cNvPr>
            <p:cNvSpPr/>
            <p:nvPr/>
          </p:nvSpPr>
          <p:spPr>
            <a:xfrm>
              <a:off x="4738644" y="3151798"/>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fontAlgn="base">
                <a:spcBef>
                  <a:spcPct val="0"/>
                </a:spcBef>
                <a:spcAft>
                  <a:spcPct val="0"/>
                </a:spcAft>
                <a:defRPr/>
              </a:pPr>
              <a:r>
                <a:rPr lang="en-GB" sz="1067" dirty="0">
                  <a:solidFill>
                    <a:srgbClr val="FFFFFF"/>
                  </a:solidFill>
                  <a:latin typeface="Verdana"/>
                </a:rPr>
                <a:t>TZD</a:t>
              </a:r>
              <a:r>
                <a:rPr lang="en-GB" sz="1067" baseline="30000" dirty="0">
                  <a:solidFill>
                    <a:srgbClr val="FFFFFF"/>
                  </a:solidFill>
                  <a:latin typeface="Verdana"/>
                </a:rPr>
                <a:t>§</a:t>
              </a:r>
              <a:endParaRPr lang="en-GB" sz="1067" dirty="0">
                <a:solidFill>
                  <a:srgbClr val="FFFFFF"/>
                </a:solidFill>
                <a:latin typeface="Verdana"/>
              </a:endParaRPr>
            </a:p>
          </p:txBody>
        </p:sp>
        <p:sp>
          <p:nvSpPr>
            <p:cNvPr id="77" name="Rectangle: Rounded Corners 76">
              <a:extLst>
                <a:ext uri="{FF2B5EF4-FFF2-40B4-BE49-F238E27FC236}">
                  <a16:creationId xmlns:a16="http://schemas.microsoft.com/office/drawing/2014/main" id="{EEF4DD15-1AB5-43FF-8954-CBC6555AD246}"/>
                </a:ext>
              </a:extLst>
            </p:cNvPr>
            <p:cNvSpPr/>
            <p:nvPr/>
          </p:nvSpPr>
          <p:spPr>
            <a:xfrm>
              <a:off x="4738644" y="2903582"/>
              <a:ext cx="612000" cy="138889"/>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fontAlgn="base">
                <a:spcBef>
                  <a:spcPct val="0"/>
                </a:spcBef>
                <a:spcAft>
                  <a:spcPct val="0"/>
                </a:spcAft>
                <a:defRPr/>
              </a:pPr>
              <a:r>
                <a:rPr lang="en-GB" sz="1067" dirty="0">
                  <a:solidFill>
                    <a:srgbClr val="001965"/>
                  </a:solidFill>
                  <a:latin typeface="Verdana"/>
                </a:rPr>
                <a:t>DPP-4i</a:t>
              </a:r>
            </a:p>
          </p:txBody>
        </p:sp>
        <p:sp>
          <p:nvSpPr>
            <p:cNvPr id="78" name="TextBox 77">
              <a:extLst>
                <a:ext uri="{FF2B5EF4-FFF2-40B4-BE49-F238E27FC236}">
                  <a16:creationId xmlns:a16="http://schemas.microsoft.com/office/drawing/2014/main" id="{E11712FE-A520-4C63-B8EE-2A927B9AE6D7}"/>
                </a:ext>
              </a:extLst>
            </p:cNvPr>
            <p:cNvSpPr txBox="1"/>
            <p:nvPr/>
          </p:nvSpPr>
          <p:spPr>
            <a:xfrm>
              <a:off x="4857233" y="3013148"/>
              <a:ext cx="374823" cy="145238"/>
            </a:xfrm>
            <a:prstGeom prst="rect">
              <a:avLst/>
            </a:prstGeom>
            <a:noFill/>
          </p:spPr>
          <p:txBody>
            <a:bodyPr wrap="square" rtlCol="0">
              <a:spAutoFit/>
            </a:bodyPr>
            <a:lstStyle/>
            <a:p>
              <a:pPr algn="ctr" defTabSz="1219170" fontAlgn="base">
                <a:spcBef>
                  <a:spcPct val="0"/>
                </a:spcBef>
                <a:spcAft>
                  <a:spcPct val="0"/>
                </a:spcAft>
                <a:defRPr/>
              </a:pPr>
              <a:r>
                <a:rPr lang="en-GB" sz="1067" b="1" dirty="0">
                  <a:solidFill>
                    <a:srgbClr val="001965"/>
                  </a:solidFill>
                  <a:latin typeface="Verdana"/>
                  <a:ea typeface="ＭＳ Ｐゴシック" charset="0"/>
                  <a:cs typeface="Arial" panose="020B0604020202020204" pitchFamily="34" charset="0"/>
                </a:rPr>
                <a:t>OR</a:t>
              </a:r>
            </a:p>
          </p:txBody>
        </p:sp>
        <p:sp>
          <p:nvSpPr>
            <p:cNvPr id="79" name="TextBox 78">
              <a:extLst>
                <a:ext uri="{FF2B5EF4-FFF2-40B4-BE49-F238E27FC236}">
                  <a16:creationId xmlns:a16="http://schemas.microsoft.com/office/drawing/2014/main" id="{72ACF3A5-CA15-4E82-967F-42E0792133DC}"/>
                </a:ext>
              </a:extLst>
            </p:cNvPr>
            <p:cNvSpPr txBox="1"/>
            <p:nvPr/>
          </p:nvSpPr>
          <p:spPr>
            <a:xfrm>
              <a:off x="4857233" y="2757311"/>
              <a:ext cx="374823" cy="145238"/>
            </a:xfrm>
            <a:prstGeom prst="rect">
              <a:avLst/>
            </a:prstGeom>
            <a:noFill/>
          </p:spPr>
          <p:txBody>
            <a:bodyPr wrap="square" rtlCol="0">
              <a:spAutoFit/>
            </a:bodyPr>
            <a:lstStyle/>
            <a:p>
              <a:pPr algn="ctr" defTabSz="1219170" fontAlgn="base">
                <a:spcBef>
                  <a:spcPct val="0"/>
                </a:spcBef>
                <a:spcAft>
                  <a:spcPct val="0"/>
                </a:spcAft>
                <a:defRPr/>
              </a:pPr>
              <a:r>
                <a:rPr lang="en-GB" sz="1067" b="1" dirty="0">
                  <a:solidFill>
                    <a:srgbClr val="001965"/>
                  </a:solidFill>
                  <a:latin typeface="Verdana"/>
                  <a:ea typeface="ＭＳ Ｐゴシック" charset="0"/>
                  <a:cs typeface="Arial" panose="020B0604020202020204" pitchFamily="34" charset="0"/>
                </a:rPr>
                <a:t>OR</a:t>
              </a:r>
            </a:p>
          </p:txBody>
        </p:sp>
        <p:sp>
          <p:nvSpPr>
            <p:cNvPr id="80" name="Rectangle: Rounded Corners 79">
              <a:extLst>
                <a:ext uri="{FF2B5EF4-FFF2-40B4-BE49-F238E27FC236}">
                  <a16:creationId xmlns:a16="http://schemas.microsoft.com/office/drawing/2014/main" id="{75D9F06C-F470-4DB5-BD35-2BFD1D31EFF7}"/>
                </a:ext>
              </a:extLst>
            </p:cNvPr>
            <p:cNvSpPr/>
            <p:nvPr/>
          </p:nvSpPr>
          <p:spPr>
            <a:xfrm>
              <a:off x="5424888"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81" name="Rectangle: Rounded Corners 80">
              <a:extLst>
                <a:ext uri="{FF2B5EF4-FFF2-40B4-BE49-F238E27FC236}">
                  <a16:creationId xmlns:a16="http://schemas.microsoft.com/office/drawing/2014/main" id="{2F9CBA4F-62AC-4E12-A613-C4F4C1F1A936}"/>
                </a:ext>
              </a:extLst>
            </p:cNvPr>
            <p:cNvSpPr/>
            <p:nvPr/>
          </p:nvSpPr>
          <p:spPr>
            <a:xfrm>
              <a:off x="5460888" y="2651050"/>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fontAlgn="base">
                <a:spcBef>
                  <a:spcPct val="0"/>
                </a:spcBef>
                <a:spcAft>
                  <a:spcPct val="0"/>
                </a:spcAft>
                <a:defRPr/>
              </a:pPr>
              <a:r>
                <a:rPr lang="en-GB" sz="1067" dirty="0">
                  <a:solidFill>
                    <a:srgbClr val="FFFFFF"/>
                  </a:solidFill>
                  <a:latin typeface="Verdana"/>
                </a:rPr>
                <a:t>SGLT-2i</a:t>
              </a:r>
              <a:r>
                <a:rPr lang="en-GB" sz="1067"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en-GB" sz="1067" baseline="30000" dirty="0">
                <a:solidFill>
                  <a:srgbClr val="FFFFFF"/>
                </a:solidFill>
                <a:latin typeface="Verdana"/>
              </a:endParaRPr>
            </a:p>
          </p:txBody>
        </p:sp>
        <p:sp>
          <p:nvSpPr>
            <p:cNvPr id="82" name="Rectangle: Rounded Corners 81">
              <a:extLst>
                <a:ext uri="{FF2B5EF4-FFF2-40B4-BE49-F238E27FC236}">
                  <a16:creationId xmlns:a16="http://schemas.microsoft.com/office/drawing/2014/main" id="{CABD8E63-689F-492D-B132-CC93AAA7925F}"/>
                </a:ext>
              </a:extLst>
            </p:cNvPr>
            <p:cNvSpPr/>
            <p:nvPr/>
          </p:nvSpPr>
          <p:spPr>
            <a:xfrm>
              <a:off x="5460888" y="2904937"/>
              <a:ext cx="612000" cy="138889"/>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fontAlgn="base">
                <a:spcBef>
                  <a:spcPct val="0"/>
                </a:spcBef>
                <a:spcAft>
                  <a:spcPct val="0"/>
                </a:spcAft>
                <a:defRPr/>
              </a:pPr>
              <a:r>
                <a:rPr lang="en-GB" sz="1067" dirty="0">
                  <a:solidFill>
                    <a:srgbClr val="001965"/>
                  </a:solidFill>
                  <a:latin typeface="Verdana"/>
                </a:rPr>
                <a:t>DPP-4i</a:t>
              </a:r>
            </a:p>
          </p:txBody>
        </p:sp>
        <p:sp>
          <p:nvSpPr>
            <p:cNvPr id="83" name="Rectangle: Rounded Corners 82">
              <a:extLst>
                <a:ext uri="{FF2B5EF4-FFF2-40B4-BE49-F238E27FC236}">
                  <a16:creationId xmlns:a16="http://schemas.microsoft.com/office/drawing/2014/main" id="{5371ABC4-BFC0-4990-8CDD-9726D484EE5A}"/>
                </a:ext>
              </a:extLst>
            </p:cNvPr>
            <p:cNvSpPr/>
            <p:nvPr/>
          </p:nvSpPr>
          <p:spPr>
            <a:xfrm>
              <a:off x="5460888" y="3155013"/>
              <a:ext cx="612000" cy="138889"/>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fontAlgn="base">
                <a:spcBef>
                  <a:spcPct val="0"/>
                </a:spcBef>
                <a:spcAft>
                  <a:spcPct val="0"/>
                </a:spcAft>
                <a:defRPr/>
              </a:pPr>
              <a:r>
                <a:rPr lang="en-GB" sz="1067" dirty="0">
                  <a:solidFill>
                    <a:srgbClr val="FFFFFF"/>
                  </a:solidFill>
                  <a:latin typeface="Verdana"/>
                </a:rPr>
                <a:t>GLP-1RA</a:t>
              </a:r>
            </a:p>
          </p:txBody>
        </p:sp>
        <p:sp>
          <p:nvSpPr>
            <p:cNvPr id="84" name="TextBox 83">
              <a:extLst>
                <a:ext uri="{FF2B5EF4-FFF2-40B4-BE49-F238E27FC236}">
                  <a16:creationId xmlns:a16="http://schemas.microsoft.com/office/drawing/2014/main" id="{6A844D5E-57D1-4C5F-BA98-F7E22E05DFD0}"/>
                </a:ext>
              </a:extLst>
            </p:cNvPr>
            <p:cNvSpPr txBox="1"/>
            <p:nvPr/>
          </p:nvSpPr>
          <p:spPr>
            <a:xfrm>
              <a:off x="5579477" y="2757311"/>
              <a:ext cx="374823" cy="145238"/>
            </a:xfrm>
            <a:prstGeom prst="rect">
              <a:avLst/>
            </a:prstGeom>
            <a:noFill/>
          </p:spPr>
          <p:txBody>
            <a:bodyPr wrap="square" rtlCol="0">
              <a:spAutoFit/>
            </a:bodyPr>
            <a:lstStyle/>
            <a:p>
              <a:pPr algn="ctr" defTabSz="1219170" fontAlgn="base">
                <a:spcBef>
                  <a:spcPct val="0"/>
                </a:spcBef>
                <a:spcAft>
                  <a:spcPct val="0"/>
                </a:spcAft>
                <a:defRPr/>
              </a:pPr>
              <a:r>
                <a:rPr lang="en-GB" sz="1067" b="1" dirty="0">
                  <a:solidFill>
                    <a:srgbClr val="001965"/>
                  </a:solidFill>
                  <a:latin typeface="Verdana"/>
                  <a:ea typeface="ＭＳ Ｐゴシック" charset="0"/>
                  <a:cs typeface="Arial" panose="020B0604020202020204" pitchFamily="34" charset="0"/>
                </a:rPr>
                <a:t>OR</a:t>
              </a:r>
            </a:p>
          </p:txBody>
        </p:sp>
        <p:sp>
          <p:nvSpPr>
            <p:cNvPr id="85" name="TextBox 84">
              <a:extLst>
                <a:ext uri="{FF2B5EF4-FFF2-40B4-BE49-F238E27FC236}">
                  <a16:creationId xmlns:a16="http://schemas.microsoft.com/office/drawing/2014/main" id="{506B3B13-D991-45B8-9158-0586E5004893}"/>
                </a:ext>
              </a:extLst>
            </p:cNvPr>
            <p:cNvSpPr txBox="1"/>
            <p:nvPr/>
          </p:nvSpPr>
          <p:spPr>
            <a:xfrm>
              <a:off x="5579477" y="3013148"/>
              <a:ext cx="374823" cy="145238"/>
            </a:xfrm>
            <a:prstGeom prst="rect">
              <a:avLst/>
            </a:prstGeom>
            <a:noFill/>
          </p:spPr>
          <p:txBody>
            <a:bodyPr wrap="square" rtlCol="0">
              <a:spAutoFit/>
            </a:bodyPr>
            <a:lstStyle/>
            <a:p>
              <a:pPr algn="ctr" defTabSz="1219170" fontAlgn="base">
                <a:spcBef>
                  <a:spcPct val="0"/>
                </a:spcBef>
                <a:spcAft>
                  <a:spcPct val="0"/>
                </a:spcAft>
                <a:defRPr/>
              </a:pPr>
              <a:r>
                <a:rPr lang="en-GB" sz="1067" b="1" dirty="0">
                  <a:solidFill>
                    <a:srgbClr val="001965"/>
                  </a:solidFill>
                  <a:latin typeface="Verdana"/>
                  <a:ea typeface="ＭＳ Ｐゴシック" charset="0"/>
                  <a:cs typeface="Arial" panose="020B0604020202020204" pitchFamily="34" charset="0"/>
                </a:rPr>
                <a:t>OR</a:t>
              </a:r>
            </a:p>
          </p:txBody>
        </p:sp>
        <p:sp>
          <p:nvSpPr>
            <p:cNvPr id="86" name="Rectangle: Rounded Corners 85">
              <a:extLst>
                <a:ext uri="{FF2B5EF4-FFF2-40B4-BE49-F238E27FC236}">
                  <a16:creationId xmlns:a16="http://schemas.microsoft.com/office/drawing/2014/main" id="{34E3EADC-7FAD-448B-BC95-B6BE2CC9658B}"/>
                </a:ext>
              </a:extLst>
            </p:cNvPr>
            <p:cNvSpPr/>
            <p:nvPr/>
          </p:nvSpPr>
          <p:spPr>
            <a:xfrm>
              <a:off x="3981354"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87" name="Rectangle: Rounded Corners 86">
              <a:extLst>
                <a:ext uri="{FF2B5EF4-FFF2-40B4-BE49-F238E27FC236}">
                  <a16:creationId xmlns:a16="http://schemas.microsoft.com/office/drawing/2014/main" id="{629F2E8A-F97B-4EB4-88C1-5BB64071BFD4}"/>
                </a:ext>
              </a:extLst>
            </p:cNvPr>
            <p:cNvSpPr/>
            <p:nvPr/>
          </p:nvSpPr>
          <p:spPr>
            <a:xfrm>
              <a:off x="4017355" y="2709498"/>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fontAlgn="base">
                <a:spcBef>
                  <a:spcPct val="0"/>
                </a:spcBef>
                <a:spcAft>
                  <a:spcPct val="0"/>
                </a:spcAft>
                <a:defRPr/>
              </a:pPr>
              <a:r>
                <a:rPr lang="en-GB" sz="1067" dirty="0">
                  <a:solidFill>
                    <a:srgbClr val="FFFFFF"/>
                  </a:solidFill>
                  <a:latin typeface="Verdana"/>
                </a:rPr>
                <a:t>SGLT-2i</a:t>
              </a:r>
              <a:r>
                <a:rPr lang="en-GB" sz="1067"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en-GB" sz="1067" baseline="30000" dirty="0">
                <a:solidFill>
                  <a:srgbClr val="FFFFFF"/>
                </a:solidFill>
                <a:latin typeface="Verdana"/>
              </a:endParaRPr>
            </a:p>
          </p:txBody>
        </p:sp>
        <p:sp>
          <p:nvSpPr>
            <p:cNvPr id="88" name="Rectangle: Rounded Corners 87">
              <a:extLst>
                <a:ext uri="{FF2B5EF4-FFF2-40B4-BE49-F238E27FC236}">
                  <a16:creationId xmlns:a16="http://schemas.microsoft.com/office/drawing/2014/main" id="{D6A0000A-5482-4421-A426-6338413232C5}"/>
                </a:ext>
              </a:extLst>
            </p:cNvPr>
            <p:cNvSpPr/>
            <p:nvPr/>
          </p:nvSpPr>
          <p:spPr>
            <a:xfrm>
              <a:off x="4017354" y="3072162"/>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fontAlgn="base">
                <a:spcBef>
                  <a:spcPct val="0"/>
                </a:spcBef>
                <a:spcAft>
                  <a:spcPct val="0"/>
                </a:spcAft>
                <a:defRPr/>
              </a:pPr>
              <a:r>
                <a:rPr lang="en-GB" sz="1067" dirty="0">
                  <a:solidFill>
                    <a:srgbClr val="FFFFFF"/>
                  </a:solidFill>
                  <a:latin typeface="Verdana"/>
                </a:rPr>
                <a:t>TZD</a:t>
              </a:r>
              <a:r>
                <a:rPr lang="en-GB" sz="1067" baseline="30000" dirty="0">
                  <a:solidFill>
                    <a:srgbClr val="FFFFFF"/>
                  </a:solidFill>
                  <a:latin typeface="Verdana"/>
                </a:rPr>
                <a:t>§</a:t>
              </a:r>
              <a:endParaRPr lang="en-GB" sz="1067" dirty="0">
                <a:solidFill>
                  <a:srgbClr val="FFFFFF"/>
                </a:solidFill>
                <a:latin typeface="Verdana"/>
              </a:endParaRPr>
            </a:p>
          </p:txBody>
        </p:sp>
        <p:sp>
          <p:nvSpPr>
            <p:cNvPr id="89" name="TextBox 88">
              <a:extLst>
                <a:ext uri="{FF2B5EF4-FFF2-40B4-BE49-F238E27FC236}">
                  <a16:creationId xmlns:a16="http://schemas.microsoft.com/office/drawing/2014/main" id="{4444D98A-5836-46B0-B299-7806BF4ECE5A}"/>
                </a:ext>
              </a:extLst>
            </p:cNvPr>
            <p:cNvSpPr txBox="1"/>
            <p:nvPr/>
          </p:nvSpPr>
          <p:spPr>
            <a:xfrm>
              <a:off x="4135943" y="2883941"/>
              <a:ext cx="374823" cy="145238"/>
            </a:xfrm>
            <a:prstGeom prst="rect">
              <a:avLst/>
            </a:prstGeom>
            <a:noFill/>
          </p:spPr>
          <p:txBody>
            <a:bodyPr wrap="square" rtlCol="0">
              <a:spAutoFit/>
            </a:bodyPr>
            <a:lstStyle/>
            <a:p>
              <a:pPr algn="ctr" defTabSz="1219170" fontAlgn="base">
                <a:spcBef>
                  <a:spcPct val="0"/>
                </a:spcBef>
                <a:spcAft>
                  <a:spcPct val="0"/>
                </a:spcAft>
                <a:defRPr/>
              </a:pPr>
              <a:r>
                <a:rPr lang="en-GB" sz="1067" b="1" dirty="0">
                  <a:solidFill>
                    <a:srgbClr val="001965"/>
                  </a:solidFill>
                  <a:latin typeface="Verdana"/>
                  <a:ea typeface="ＭＳ Ｐゴシック" charset="0"/>
                  <a:cs typeface="Arial" panose="020B0604020202020204" pitchFamily="34" charset="0"/>
                </a:rPr>
                <a:t>OR</a:t>
              </a:r>
            </a:p>
          </p:txBody>
        </p:sp>
        <p:sp>
          <p:nvSpPr>
            <p:cNvPr id="90" name="Rectangle: Rounded Corners 89">
              <a:extLst>
                <a:ext uri="{FF2B5EF4-FFF2-40B4-BE49-F238E27FC236}">
                  <a16:creationId xmlns:a16="http://schemas.microsoft.com/office/drawing/2014/main" id="{1B0AF447-9603-4E95-9E75-468A63E52C2F}"/>
                </a:ext>
              </a:extLst>
            </p:cNvPr>
            <p:cNvSpPr/>
            <p:nvPr/>
          </p:nvSpPr>
          <p:spPr>
            <a:xfrm>
              <a:off x="3256725"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91" name="Rectangle: Rounded Corners 90">
              <a:extLst>
                <a:ext uri="{FF2B5EF4-FFF2-40B4-BE49-F238E27FC236}">
                  <a16:creationId xmlns:a16="http://schemas.microsoft.com/office/drawing/2014/main" id="{97927473-5855-4E39-A0C3-125260C8396B}"/>
                </a:ext>
              </a:extLst>
            </p:cNvPr>
            <p:cNvSpPr/>
            <p:nvPr/>
          </p:nvSpPr>
          <p:spPr>
            <a:xfrm>
              <a:off x="3292725" y="2709498"/>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fontAlgn="base">
                <a:spcBef>
                  <a:spcPct val="0"/>
                </a:spcBef>
                <a:spcAft>
                  <a:spcPct val="0"/>
                </a:spcAft>
                <a:defRPr/>
              </a:pPr>
              <a:r>
                <a:rPr lang="en-GB" sz="1067" dirty="0">
                  <a:solidFill>
                    <a:srgbClr val="FFFFFF"/>
                  </a:solidFill>
                  <a:latin typeface="Verdana"/>
                </a:rPr>
                <a:t>SGLT-2i</a:t>
              </a:r>
              <a:r>
                <a:rPr lang="en-GB" sz="1067"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en-GB" sz="1067" baseline="30000" dirty="0">
                <a:solidFill>
                  <a:srgbClr val="FFFFFF"/>
                </a:solidFill>
                <a:latin typeface="Verdana"/>
              </a:endParaRPr>
            </a:p>
          </p:txBody>
        </p:sp>
        <p:sp>
          <p:nvSpPr>
            <p:cNvPr id="92" name="Rectangle: Rounded Corners 91">
              <a:extLst>
                <a:ext uri="{FF2B5EF4-FFF2-40B4-BE49-F238E27FC236}">
                  <a16:creationId xmlns:a16="http://schemas.microsoft.com/office/drawing/2014/main" id="{33D5A2E1-0F85-47F5-8B57-74A1A0B6C0F5}"/>
                </a:ext>
              </a:extLst>
            </p:cNvPr>
            <p:cNvSpPr/>
            <p:nvPr/>
          </p:nvSpPr>
          <p:spPr>
            <a:xfrm>
              <a:off x="3292725" y="3072162"/>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fontAlgn="base">
                <a:spcBef>
                  <a:spcPct val="0"/>
                </a:spcBef>
                <a:spcAft>
                  <a:spcPct val="0"/>
                </a:spcAft>
                <a:defRPr/>
              </a:pPr>
              <a:r>
                <a:rPr lang="en-GB" sz="1067" dirty="0">
                  <a:solidFill>
                    <a:srgbClr val="FFFFFF"/>
                  </a:solidFill>
                  <a:latin typeface="Verdana"/>
                </a:rPr>
                <a:t>TZD</a:t>
              </a:r>
              <a:r>
                <a:rPr lang="en-GB" sz="1067" baseline="30000" dirty="0">
                  <a:solidFill>
                    <a:srgbClr val="FFFFFF"/>
                  </a:solidFill>
                  <a:latin typeface="Verdana"/>
                </a:rPr>
                <a:t>§</a:t>
              </a:r>
              <a:endParaRPr lang="en-GB" sz="1067" dirty="0">
                <a:solidFill>
                  <a:srgbClr val="FFFFFF"/>
                </a:solidFill>
                <a:latin typeface="Verdana"/>
              </a:endParaRPr>
            </a:p>
          </p:txBody>
        </p:sp>
        <p:sp>
          <p:nvSpPr>
            <p:cNvPr id="93" name="TextBox 92">
              <a:extLst>
                <a:ext uri="{FF2B5EF4-FFF2-40B4-BE49-F238E27FC236}">
                  <a16:creationId xmlns:a16="http://schemas.microsoft.com/office/drawing/2014/main" id="{0AA828EA-FA18-489E-A591-D7C01FC9D2C8}"/>
                </a:ext>
              </a:extLst>
            </p:cNvPr>
            <p:cNvSpPr txBox="1"/>
            <p:nvPr/>
          </p:nvSpPr>
          <p:spPr>
            <a:xfrm>
              <a:off x="3411313" y="2882491"/>
              <a:ext cx="374823" cy="145238"/>
            </a:xfrm>
            <a:prstGeom prst="rect">
              <a:avLst/>
            </a:prstGeom>
            <a:noFill/>
          </p:spPr>
          <p:txBody>
            <a:bodyPr wrap="square" rtlCol="0">
              <a:spAutoFit/>
            </a:bodyPr>
            <a:lstStyle/>
            <a:p>
              <a:pPr algn="ctr" defTabSz="1219170" fontAlgn="base">
                <a:spcBef>
                  <a:spcPct val="0"/>
                </a:spcBef>
                <a:spcAft>
                  <a:spcPct val="0"/>
                </a:spcAft>
                <a:defRPr/>
              </a:pPr>
              <a:r>
                <a:rPr lang="en-GB" sz="1067" b="1" dirty="0">
                  <a:solidFill>
                    <a:srgbClr val="001965"/>
                  </a:solidFill>
                  <a:latin typeface="Verdana"/>
                  <a:ea typeface="ＭＳ Ｐゴシック" charset="0"/>
                  <a:cs typeface="Arial" panose="020B0604020202020204" pitchFamily="34" charset="0"/>
                </a:rPr>
                <a:t>OR</a:t>
              </a:r>
            </a:p>
          </p:txBody>
        </p:sp>
        <p:sp>
          <p:nvSpPr>
            <p:cNvPr id="94" name="Rectangle: Rounded Corners 93">
              <a:extLst>
                <a:ext uri="{FF2B5EF4-FFF2-40B4-BE49-F238E27FC236}">
                  <a16:creationId xmlns:a16="http://schemas.microsoft.com/office/drawing/2014/main" id="{EE0D8905-B768-45D2-9645-4606F6AB7404}"/>
                </a:ext>
              </a:extLst>
            </p:cNvPr>
            <p:cNvSpPr/>
            <p:nvPr/>
          </p:nvSpPr>
          <p:spPr>
            <a:xfrm>
              <a:off x="3258262"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GB" sz="1067" b="1" dirty="0">
                  <a:solidFill>
                    <a:srgbClr val="FFFFFF"/>
                  </a:solidFill>
                  <a:latin typeface="Verdana"/>
                </a:rPr>
                <a:t>If HbA</a:t>
              </a:r>
              <a:r>
                <a:rPr lang="en-GB" sz="1067" b="1" baseline="-25000" dirty="0">
                  <a:solidFill>
                    <a:srgbClr val="FFFFFF"/>
                  </a:solidFill>
                  <a:latin typeface="Verdana"/>
                </a:rPr>
                <a:t>1c</a:t>
              </a:r>
              <a:r>
                <a:rPr lang="en-GB" sz="1067" b="1" dirty="0">
                  <a:solidFill>
                    <a:srgbClr val="FFFFFF"/>
                  </a:solidFill>
                  <a:latin typeface="Verdana"/>
                </a:rPr>
                <a:t> above target</a:t>
              </a:r>
            </a:p>
          </p:txBody>
        </p:sp>
        <p:sp>
          <p:nvSpPr>
            <p:cNvPr id="95" name="Arrow: Down 94">
              <a:extLst>
                <a:ext uri="{FF2B5EF4-FFF2-40B4-BE49-F238E27FC236}">
                  <a16:creationId xmlns:a16="http://schemas.microsoft.com/office/drawing/2014/main" id="{CBDAB048-CFB6-400B-90A9-68D80A50BFE2}"/>
                </a:ext>
              </a:extLst>
            </p:cNvPr>
            <p:cNvSpPr/>
            <p:nvPr/>
          </p:nvSpPr>
          <p:spPr>
            <a:xfrm>
              <a:off x="3492280" y="2433575"/>
              <a:ext cx="21596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96" name="Arrow: Down 95">
              <a:extLst>
                <a:ext uri="{FF2B5EF4-FFF2-40B4-BE49-F238E27FC236}">
                  <a16:creationId xmlns:a16="http://schemas.microsoft.com/office/drawing/2014/main" id="{B3D04C14-0F52-4FFE-BA13-0A62B6FB6951}"/>
                </a:ext>
              </a:extLst>
            </p:cNvPr>
            <p:cNvSpPr/>
            <p:nvPr/>
          </p:nvSpPr>
          <p:spPr>
            <a:xfrm>
              <a:off x="3492280" y="3309881"/>
              <a:ext cx="21596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grpSp>
          <p:nvGrpSpPr>
            <p:cNvPr id="97" name="Group 96">
              <a:extLst>
                <a:ext uri="{FF2B5EF4-FFF2-40B4-BE49-F238E27FC236}">
                  <a16:creationId xmlns:a16="http://schemas.microsoft.com/office/drawing/2014/main" id="{5802DFC7-DC11-46C6-B0F9-D34770E52C0D}"/>
                </a:ext>
              </a:extLst>
            </p:cNvPr>
            <p:cNvGrpSpPr/>
            <p:nvPr/>
          </p:nvGrpSpPr>
          <p:grpSpPr>
            <a:xfrm>
              <a:off x="3258262" y="1990758"/>
              <a:ext cx="2847804" cy="270214"/>
              <a:chOff x="3258262" y="1946038"/>
              <a:chExt cx="2847804" cy="359655"/>
            </a:xfrm>
          </p:grpSpPr>
          <p:sp>
            <p:nvSpPr>
              <p:cNvPr id="110" name="Rectangle: Rounded Corners 109">
                <a:extLst>
                  <a:ext uri="{FF2B5EF4-FFF2-40B4-BE49-F238E27FC236}">
                    <a16:creationId xmlns:a16="http://schemas.microsoft.com/office/drawing/2014/main" id="{0A972924-BEA6-4ACD-8366-A477877517A4}"/>
                  </a:ext>
                </a:extLst>
              </p:cNvPr>
              <p:cNvSpPr/>
              <p:nvPr/>
            </p:nvSpPr>
            <p:spPr>
              <a:xfrm>
                <a:off x="4699430" y="1946038"/>
                <a:ext cx="684000" cy="216072"/>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14377" fontAlgn="base">
                  <a:spcBef>
                    <a:spcPct val="0"/>
                  </a:spcBef>
                  <a:spcAft>
                    <a:spcPct val="0"/>
                  </a:spcAft>
                  <a:defRPr/>
                </a:pPr>
                <a:r>
                  <a:rPr lang="en-GB" sz="1067" dirty="0">
                    <a:solidFill>
                      <a:srgbClr val="FFFFFF"/>
                    </a:solidFill>
                    <a:latin typeface="Verdana"/>
                  </a:rPr>
                  <a:t>SGLT-2i</a:t>
                </a:r>
                <a:r>
                  <a:rPr lang="en-GB" sz="1067"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en-GB" sz="1067" baseline="30000" dirty="0">
                  <a:solidFill>
                    <a:srgbClr val="FFFFFF"/>
                  </a:solidFill>
                  <a:latin typeface="Verdana"/>
                </a:endParaRPr>
              </a:p>
            </p:txBody>
          </p:sp>
          <p:sp>
            <p:nvSpPr>
              <p:cNvPr id="111" name="Arrow: Down 110">
                <a:extLst>
                  <a:ext uri="{FF2B5EF4-FFF2-40B4-BE49-F238E27FC236}">
                    <a16:creationId xmlns:a16="http://schemas.microsoft.com/office/drawing/2014/main" id="{A55F4E97-85CB-44F3-ABD6-7D2248D945CB}"/>
                  </a:ext>
                </a:extLst>
              </p:cNvPr>
              <p:cNvSpPr/>
              <p:nvPr/>
            </p:nvSpPr>
            <p:spPr>
              <a:xfrm>
                <a:off x="4933448" y="2158717"/>
                <a:ext cx="215964" cy="146351"/>
              </a:xfrm>
              <a:prstGeom prst="down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112" name="Rectangle: Rounded Corners 111">
                <a:extLst>
                  <a:ext uri="{FF2B5EF4-FFF2-40B4-BE49-F238E27FC236}">
                    <a16:creationId xmlns:a16="http://schemas.microsoft.com/office/drawing/2014/main" id="{675123A0-ABDC-4C9A-B504-E52E5260CEA8}"/>
                  </a:ext>
                </a:extLst>
              </p:cNvPr>
              <p:cNvSpPr/>
              <p:nvPr/>
            </p:nvSpPr>
            <p:spPr>
              <a:xfrm>
                <a:off x="5422066" y="1946038"/>
                <a:ext cx="684000" cy="216072"/>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609585" fontAlgn="base">
                  <a:spcBef>
                    <a:spcPct val="0"/>
                  </a:spcBef>
                  <a:spcAft>
                    <a:spcPct val="0"/>
                  </a:spcAft>
                  <a:defRPr/>
                </a:pPr>
                <a:r>
                  <a:rPr lang="en-GB" sz="1067" dirty="0">
                    <a:solidFill>
                      <a:srgbClr val="FFFFFF"/>
                    </a:solidFill>
                    <a:latin typeface="Verdana"/>
                  </a:rPr>
                  <a:t>TZD</a:t>
                </a:r>
                <a:r>
                  <a:rPr lang="en-GB" sz="1067" baseline="30000" dirty="0">
                    <a:solidFill>
                      <a:srgbClr val="FFFFFF"/>
                    </a:solidFill>
                    <a:latin typeface="Verdana"/>
                  </a:rPr>
                  <a:t>§</a:t>
                </a:r>
              </a:p>
            </p:txBody>
          </p:sp>
          <p:sp>
            <p:nvSpPr>
              <p:cNvPr id="113" name="Arrow: Down 112">
                <a:extLst>
                  <a:ext uri="{FF2B5EF4-FFF2-40B4-BE49-F238E27FC236}">
                    <a16:creationId xmlns:a16="http://schemas.microsoft.com/office/drawing/2014/main" id="{FBFC4E4F-4313-4250-A81A-5B26F6F9104D}"/>
                  </a:ext>
                </a:extLst>
              </p:cNvPr>
              <p:cNvSpPr/>
              <p:nvPr/>
            </p:nvSpPr>
            <p:spPr>
              <a:xfrm>
                <a:off x="5656085" y="2159342"/>
                <a:ext cx="215964" cy="146351"/>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114" name="Rectangle: Rounded Corners 113">
                <a:extLst>
                  <a:ext uri="{FF2B5EF4-FFF2-40B4-BE49-F238E27FC236}">
                    <a16:creationId xmlns:a16="http://schemas.microsoft.com/office/drawing/2014/main" id="{89051553-299A-4F05-B6CD-77B1BB2B3C2D}"/>
                  </a:ext>
                </a:extLst>
              </p:cNvPr>
              <p:cNvSpPr/>
              <p:nvPr/>
            </p:nvSpPr>
            <p:spPr>
              <a:xfrm>
                <a:off x="3978496" y="1946038"/>
                <a:ext cx="684000" cy="216072"/>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fontAlgn="base">
                  <a:spcBef>
                    <a:spcPct val="0"/>
                  </a:spcBef>
                  <a:spcAft>
                    <a:spcPct val="0"/>
                  </a:spcAft>
                  <a:defRPr/>
                </a:pPr>
                <a:r>
                  <a:rPr lang="en-GB" sz="1067" dirty="0">
                    <a:solidFill>
                      <a:srgbClr val="FFFFFF"/>
                    </a:solidFill>
                    <a:latin typeface="Verdana"/>
                  </a:rPr>
                  <a:t>GLP-1RA</a:t>
                </a:r>
              </a:p>
            </p:txBody>
          </p:sp>
          <p:sp>
            <p:nvSpPr>
              <p:cNvPr id="115" name="Arrow: Down 114">
                <a:extLst>
                  <a:ext uri="{FF2B5EF4-FFF2-40B4-BE49-F238E27FC236}">
                    <a16:creationId xmlns:a16="http://schemas.microsoft.com/office/drawing/2014/main" id="{E45B6904-0E80-4A9D-AAD3-62FD83D5C4B4}"/>
                  </a:ext>
                </a:extLst>
              </p:cNvPr>
              <p:cNvSpPr/>
              <p:nvPr/>
            </p:nvSpPr>
            <p:spPr>
              <a:xfrm>
                <a:off x="4212514" y="2158717"/>
                <a:ext cx="215964" cy="146351"/>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sp>
            <p:nvSpPr>
              <p:cNvPr id="116" name="Rectangle: Rounded Corners 115">
                <a:extLst>
                  <a:ext uri="{FF2B5EF4-FFF2-40B4-BE49-F238E27FC236}">
                    <a16:creationId xmlns:a16="http://schemas.microsoft.com/office/drawing/2014/main" id="{37B46A4B-6AE3-495F-ABBF-62C0043CE74F}"/>
                  </a:ext>
                </a:extLst>
              </p:cNvPr>
              <p:cNvSpPr/>
              <p:nvPr/>
            </p:nvSpPr>
            <p:spPr>
              <a:xfrm>
                <a:off x="3258262" y="1946038"/>
                <a:ext cx="684000" cy="216072"/>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fontAlgn="base">
                  <a:spcBef>
                    <a:spcPct val="0"/>
                  </a:spcBef>
                  <a:spcAft>
                    <a:spcPct val="0"/>
                  </a:spcAft>
                  <a:defRPr/>
                </a:pPr>
                <a:r>
                  <a:rPr lang="en-GB" sz="1067" dirty="0">
                    <a:solidFill>
                      <a:srgbClr val="001965"/>
                    </a:solidFill>
                    <a:latin typeface="Verdana"/>
                  </a:rPr>
                  <a:t>DPP-4i</a:t>
                </a:r>
              </a:p>
            </p:txBody>
          </p:sp>
          <p:sp>
            <p:nvSpPr>
              <p:cNvPr id="117" name="Arrow: Down 116">
                <a:extLst>
                  <a:ext uri="{FF2B5EF4-FFF2-40B4-BE49-F238E27FC236}">
                    <a16:creationId xmlns:a16="http://schemas.microsoft.com/office/drawing/2014/main" id="{103D18CE-EFDB-46B0-B2FF-6BBC32D524D2}"/>
                  </a:ext>
                </a:extLst>
              </p:cNvPr>
              <p:cNvSpPr/>
              <p:nvPr/>
            </p:nvSpPr>
            <p:spPr>
              <a:xfrm>
                <a:off x="3492280" y="2158717"/>
                <a:ext cx="215964" cy="146351"/>
              </a:xfrm>
              <a:prstGeom prst="downArrow">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001965"/>
                  </a:solidFill>
                  <a:latin typeface="Verdana"/>
                </a:endParaRPr>
              </a:p>
            </p:txBody>
          </p:sp>
        </p:grpSp>
        <p:sp>
          <p:nvSpPr>
            <p:cNvPr id="98" name="TextBox 97">
              <a:extLst>
                <a:ext uri="{FF2B5EF4-FFF2-40B4-BE49-F238E27FC236}">
                  <a16:creationId xmlns:a16="http://schemas.microsoft.com/office/drawing/2014/main" id="{67295E3D-CB65-4FA4-A4CE-6E318CAF99A1}"/>
                </a:ext>
              </a:extLst>
            </p:cNvPr>
            <p:cNvSpPr txBox="1"/>
            <p:nvPr/>
          </p:nvSpPr>
          <p:spPr>
            <a:xfrm>
              <a:off x="3198174" y="1805119"/>
              <a:ext cx="2962592" cy="168398"/>
            </a:xfrm>
            <a:prstGeom prst="rect">
              <a:avLst/>
            </a:prstGeom>
            <a:noFill/>
          </p:spPr>
          <p:txBody>
            <a:bodyPr wrap="square" rtlCol="0">
              <a:spAutoFit/>
            </a:bodyPr>
            <a:lstStyle/>
            <a:p>
              <a:pPr algn="ctr" defTabSz="1219170" fontAlgn="base">
                <a:spcBef>
                  <a:spcPct val="0"/>
                </a:spcBef>
                <a:spcAft>
                  <a:spcPct val="0"/>
                </a:spcAft>
                <a:defRPr/>
              </a:pPr>
              <a:r>
                <a:rPr lang="en-GB" sz="1333" b="1" dirty="0">
                  <a:solidFill>
                    <a:srgbClr val="001965"/>
                  </a:solidFill>
                  <a:latin typeface="Verdana"/>
                  <a:ea typeface="ＭＳ Ｐゴシック" charset="0"/>
                  <a:cs typeface="Arial" panose="020B0604020202020204" pitchFamily="34" charset="0"/>
                </a:rPr>
                <a:t>Compelling need to minimise hypoglycaemia</a:t>
              </a:r>
            </a:p>
          </p:txBody>
        </p:sp>
        <p:grpSp>
          <p:nvGrpSpPr>
            <p:cNvPr id="99" name="Group 98">
              <a:extLst>
                <a:ext uri="{FF2B5EF4-FFF2-40B4-BE49-F238E27FC236}">
                  <a16:creationId xmlns:a16="http://schemas.microsoft.com/office/drawing/2014/main" id="{A4941247-695E-4CFA-B437-CBCE27E603B9}"/>
                </a:ext>
              </a:extLst>
            </p:cNvPr>
            <p:cNvGrpSpPr/>
            <p:nvPr/>
          </p:nvGrpSpPr>
          <p:grpSpPr>
            <a:xfrm>
              <a:off x="3277371" y="3691884"/>
              <a:ext cx="2844000" cy="235955"/>
              <a:chOff x="3270585" y="3625594"/>
              <a:chExt cx="2844000" cy="326183"/>
            </a:xfrm>
          </p:grpSpPr>
          <p:sp>
            <p:nvSpPr>
              <p:cNvPr id="108" name="Rectangle: Rounded Corners 107">
                <a:extLst>
                  <a:ext uri="{FF2B5EF4-FFF2-40B4-BE49-F238E27FC236}">
                    <a16:creationId xmlns:a16="http://schemas.microsoft.com/office/drawing/2014/main" id="{6B245E63-8F3A-4820-BD46-B39AD55E886F}"/>
                  </a:ext>
                </a:extLst>
              </p:cNvPr>
              <p:cNvSpPr/>
              <p:nvPr/>
            </p:nvSpPr>
            <p:spPr>
              <a:xfrm>
                <a:off x="3270585" y="3625594"/>
                <a:ext cx="2844000" cy="149702"/>
              </a:xfrm>
              <a:prstGeom prst="roundRect">
                <a:avLst/>
              </a:prstGeom>
              <a:ln w="12700">
                <a:solidFill>
                  <a:srgbClr val="72B5CC"/>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fontAlgn="base">
                  <a:spcBef>
                    <a:spcPct val="0"/>
                  </a:spcBef>
                  <a:spcAft>
                    <a:spcPct val="0"/>
                  </a:spcAft>
                  <a:defRPr/>
                </a:pPr>
                <a:r>
                  <a:rPr lang="en-GB" sz="1067" b="1" dirty="0">
                    <a:solidFill>
                      <a:srgbClr val="001965"/>
                    </a:solidFill>
                    <a:latin typeface="Verdana"/>
                  </a:rPr>
                  <a:t>Continue with addition of other agents as outlined above</a:t>
                </a:r>
              </a:p>
            </p:txBody>
          </p:sp>
          <p:sp>
            <p:nvSpPr>
              <p:cNvPr id="109" name="Arrow: Down 108">
                <a:extLst>
                  <a:ext uri="{FF2B5EF4-FFF2-40B4-BE49-F238E27FC236}">
                    <a16:creationId xmlns:a16="http://schemas.microsoft.com/office/drawing/2014/main" id="{057B5524-17D5-420C-9A4E-F2E88107EB1B}"/>
                  </a:ext>
                </a:extLst>
              </p:cNvPr>
              <p:cNvSpPr/>
              <p:nvPr/>
            </p:nvSpPr>
            <p:spPr>
              <a:xfrm>
                <a:off x="4577817" y="3792070"/>
                <a:ext cx="215964" cy="159707"/>
              </a:xfrm>
              <a:prstGeom prst="downArrow">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grpSp>
        <p:grpSp>
          <p:nvGrpSpPr>
            <p:cNvPr id="100" name="Group 99">
              <a:extLst>
                <a:ext uri="{FF2B5EF4-FFF2-40B4-BE49-F238E27FC236}">
                  <a16:creationId xmlns:a16="http://schemas.microsoft.com/office/drawing/2014/main" id="{80CB6741-E8A0-44B6-B02F-A40450CA7C2E}"/>
                </a:ext>
              </a:extLst>
            </p:cNvPr>
            <p:cNvGrpSpPr/>
            <p:nvPr/>
          </p:nvGrpSpPr>
          <p:grpSpPr>
            <a:xfrm>
              <a:off x="3270585" y="3478788"/>
              <a:ext cx="2844000" cy="203488"/>
              <a:chOff x="3270585" y="3590772"/>
              <a:chExt cx="2844000" cy="281300"/>
            </a:xfrm>
          </p:grpSpPr>
          <p:sp>
            <p:nvSpPr>
              <p:cNvPr id="106" name="Rectangle: Rounded Corners 105">
                <a:extLst>
                  <a:ext uri="{FF2B5EF4-FFF2-40B4-BE49-F238E27FC236}">
                    <a16:creationId xmlns:a16="http://schemas.microsoft.com/office/drawing/2014/main" id="{721697C3-AAAF-41CA-9F22-29F231584ED1}"/>
                  </a:ext>
                </a:extLst>
              </p:cNvPr>
              <p:cNvSpPr/>
              <p:nvPr/>
            </p:nvSpPr>
            <p:spPr>
              <a:xfrm>
                <a:off x="3270585" y="3590772"/>
                <a:ext cx="2844000" cy="14970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GB" sz="1067" b="1" dirty="0">
                    <a:solidFill>
                      <a:srgbClr val="FFFFFF"/>
                    </a:solidFill>
                    <a:latin typeface="Verdana"/>
                  </a:rPr>
                  <a:t>If HbA</a:t>
                </a:r>
                <a:r>
                  <a:rPr lang="en-GB" sz="1067" b="1" baseline="-25000" dirty="0">
                    <a:solidFill>
                      <a:srgbClr val="FFFFFF"/>
                    </a:solidFill>
                    <a:latin typeface="Verdana"/>
                  </a:rPr>
                  <a:t>1c</a:t>
                </a:r>
                <a:r>
                  <a:rPr lang="en-GB" sz="1067" b="1" dirty="0">
                    <a:solidFill>
                      <a:srgbClr val="FFFFFF"/>
                    </a:solidFill>
                    <a:latin typeface="Verdana"/>
                  </a:rPr>
                  <a:t> above target</a:t>
                </a:r>
              </a:p>
            </p:txBody>
          </p:sp>
          <p:sp>
            <p:nvSpPr>
              <p:cNvPr id="107" name="Arrow: Down 106">
                <a:extLst>
                  <a:ext uri="{FF2B5EF4-FFF2-40B4-BE49-F238E27FC236}">
                    <a16:creationId xmlns:a16="http://schemas.microsoft.com/office/drawing/2014/main" id="{7850F520-1018-40EE-928F-309C0585D94C}"/>
                  </a:ext>
                </a:extLst>
              </p:cNvPr>
              <p:cNvSpPr/>
              <p:nvPr/>
            </p:nvSpPr>
            <p:spPr>
              <a:xfrm>
                <a:off x="4584603" y="3725721"/>
                <a:ext cx="21596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grpSp>
        <p:grpSp>
          <p:nvGrpSpPr>
            <p:cNvPr id="103" name="Group 102">
              <a:extLst>
                <a:ext uri="{FF2B5EF4-FFF2-40B4-BE49-F238E27FC236}">
                  <a16:creationId xmlns:a16="http://schemas.microsoft.com/office/drawing/2014/main" id="{23DA2239-CD0A-4A86-B809-41A25117D5F0}"/>
                </a:ext>
              </a:extLst>
            </p:cNvPr>
            <p:cNvGrpSpPr/>
            <p:nvPr/>
          </p:nvGrpSpPr>
          <p:grpSpPr>
            <a:xfrm>
              <a:off x="3277371" y="3939455"/>
              <a:ext cx="2844000" cy="203488"/>
              <a:chOff x="3270585" y="3590772"/>
              <a:chExt cx="2844000" cy="281300"/>
            </a:xfrm>
          </p:grpSpPr>
          <p:sp>
            <p:nvSpPr>
              <p:cNvPr id="104" name="Rectangle: Rounded Corners 103">
                <a:extLst>
                  <a:ext uri="{FF2B5EF4-FFF2-40B4-BE49-F238E27FC236}">
                    <a16:creationId xmlns:a16="http://schemas.microsoft.com/office/drawing/2014/main" id="{0443C1DC-7D77-42F0-95D8-AE33BD0EEECA}"/>
                  </a:ext>
                </a:extLst>
              </p:cNvPr>
              <p:cNvSpPr/>
              <p:nvPr/>
            </p:nvSpPr>
            <p:spPr>
              <a:xfrm>
                <a:off x="3270585" y="3590772"/>
                <a:ext cx="2844000" cy="14970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r>
                  <a:rPr lang="en-GB" sz="1067" b="1" dirty="0">
                    <a:solidFill>
                      <a:srgbClr val="FFFFFF"/>
                    </a:solidFill>
                    <a:latin typeface="Verdana"/>
                  </a:rPr>
                  <a:t>If HbA</a:t>
                </a:r>
                <a:r>
                  <a:rPr lang="en-GB" sz="1067" b="1" baseline="-25000" dirty="0">
                    <a:solidFill>
                      <a:srgbClr val="FFFFFF"/>
                    </a:solidFill>
                    <a:latin typeface="Verdana"/>
                  </a:rPr>
                  <a:t>1c</a:t>
                </a:r>
                <a:r>
                  <a:rPr lang="en-GB" sz="1067" b="1" dirty="0">
                    <a:solidFill>
                      <a:srgbClr val="FFFFFF"/>
                    </a:solidFill>
                    <a:latin typeface="Verdana"/>
                  </a:rPr>
                  <a:t> above target</a:t>
                </a:r>
              </a:p>
            </p:txBody>
          </p:sp>
          <p:sp>
            <p:nvSpPr>
              <p:cNvPr id="105" name="Arrow: Down 104">
                <a:extLst>
                  <a:ext uri="{FF2B5EF4-FFF2-40B4-BE49-F238E27FC236}">
                    <a16:creationId xmlns:a16="http://schemas.microsoft.com/office/drawing/2014/main" id="{83D2117D-4742-471A-8B6F-12A560F05A1F}"/>
                  </a:ext>
                </a:extLst>
              </p:cNvPr>
              <p:cNvSpPr/>
              <p:nvPr/>
            </p:nvSpPr>
            <p:spPr>
              <a:xfrm>
                <a:off x="4577817" y="3725721"/>
                <a:ext cx="21596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1067">
                  <a:solidFill>
                    <a:srgbClr val="FFFFFF"/>
                  </a:solidFill>
                  <a:latin typeface="Verdana"/>
                </a:endParaRPr>
              </a:p>
            </p:txBody>
          </p:sp>
        </p:grpSp>
      </p:grpSp>
    </p:spTree>
    <p:extLst>
      <p:ext uri="{BB962C8B-B14F-4D97-AF65-F5344CB8AC3E}">
        <p14:creationId xmlns:p14="http://schemas.microsoft.com/office/powerpoint/2010/main" val="28133887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435894" y="380182"/>
            <a:ext cx="8272212" cy="465529"/>
          </a:xfrm>
        </p:spPr>
        <p:txBody>
          <a:bodyPr spcFirstLastPara="1" vert="horz" lIns="0" tIns="91425" rIns="91425" bIns="91425" rtlCol="0" anchor="ctr" anchorCtr="0">
            <a:normAutofit/>
          </a:bodyPr>
          <a:lstStyle/>
          <a:p>
            <a:pPr>
              <a:lnSpc>
                <a:spcPct val="90000"/>
              </a:lnSpc>
            </a:pPr>
            <a:r>
              <a:rPr lang="en-ZA" sz="2000" b="1"/>
              <a:t>Disclaimer</a:t>
            </a:r>
          </a:p>
        </p:txBody>
      </p:sp>
      <p:sp>
        <p:nvSpPr>
          <p:cNvPr id="140" name="Google Shape;140;p21"/>
          <p:cNvSpPr txBox="1">
            <a:spLocks noGrp="1"/>
          </p:cNvSpPr>
          <p:nvPr>
            <p:ph idx="1"/>
          </p:nvPr>
        </p:nvSpPr>
        <p:spPr>
          <a:xfrm>
            <a:off x="435895" y="2180497"/>
            <a:ext cx="8272211" cy="3678303"/>
          </a:xfrm>
        </p:spPr>
        <p:txBody>
          <a:bodyPr spcFirstLastPara="1" vert="horz" lIns="0" tIns="0" rIns="0" bIns="0" rtlCol="0" anchorCtr="0">
            <a:normAutofit/>
          </a:bodyPr>
          <a:lstStyle/>
          <a:p>
            <a:pPr marL="126997" indent="0">
              <a:spcBef>
                <a:spcPts val="1000"/>
              </a:spcBef>
              <a:buClr>
                <a:srgbClr val="000000"/>
              </a:buClr>
              <a:buSzPts val="1600"/>
              <a:buNone/>
            </a:pPr>
            <a:endParaRPr lang="en-US"/>
          </a:p>
          <a:p>
            <a:pPr marL="0" indent="0">
              <a:spcBef>
                <a:spcPts val="1000"/>
              </a:spcBef>
              <a:buClr>
                <a:srgbClr val="000000"/>
              </a:buClr>
              <a:buSzPts val="1600"/>
              <a:buNone/>
            </a:pPr>
            <a:r>
              <a:rPr lang="en-US"/>
              <a:t>I will receive an Honorarium from Roche to give this lecture for Medical Education</a:t>
            </a:r>
          </a:p>
          <a:p>
            <a:pPr marL="0" indent="0">
              <a:spcBef>
                <a:spcPts val="1000"/>
              </a:spcBef>
              <a:buClr>
                <a:srgbClr val="000000"/>
              </a:buClr>
              <a:buSzPts val="1600"/>
              <a:buNone/>
            </a:pPr>
            <a:endParaRPr lang="en-US"/>
          </a:p>
          <a:p>
            <a:pPr marL="0" indent="0">
              <a:spcBef>
                <a:spcPts val="1000"/>
              </a:spcBef>
              <a:buClr>
                <a:srgbClr val="000000"/>
              </a:buClr>
              <a:buSzPts val="1600"/>
              <a:buNone/>
            </a:pPr>
            <a:endParaRPr lang="en-US"/>
          </a:p>
        </p:txBody>
      </p:sp>
    </p:spTree>
    <p:extLst>
      <p:ext uri="{BB962C8B-B14F-4D97-AF65-F5344CB8AC3E}">
        <p14:creationId xmlns:p14="http://schemas.microsoft.com/office/powerpoint/2010/main" val="1711235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006C52-C0E7-4F7E-8772-AD35405C95EC}"/>
              </a:ext>
            </a:extLst>
          </p:cNvPr>
          <p:cNvSpPr>
            <a:spLocks noGrp="1"/>
          </p:cNvSpPr>
          <p:nvPr>
            <p:ph type="title"/>
          </p:nvPr>
        </p:nvSpPr>
        <p:spPr/>
        <p:txBody>
          <a:bodyPr anchor="b">
            <a:normAutofit fontScale="90000"/>
          </a:bodyPr>
          <a:lstStyle/>
          <a:p>
            <a:pPr>
              <a:tabLst>
                <a:tab pos="7353116" algn="l"/>
              </a:tabLst>
            </a:pPr>
            <a:r>
              <a:rPr lang="en-GB" dirty="0"/>
              <a:t>ADA/EASD 2018 consensus for glucose-lowering medication in T2D</a:t>
            </a:r>
          </a:p>
        </p:txBody>
      </p:sp>
      <p:sp>
        <p:nvSpPr>
          <p:cNvPr id="315" name="Rectangle: Rounded Corners 314">
            <a:extLst>
              <a:ext uri="{FF2B5EF4-FFF2-40B4-BE49-F238E27FC236}">
                <a16:creationId xmlns:a16="http://schemas.microsoft.com/office/drawing/2014/main" id="{5FB2A3C9-9CC7-463C-BAC1-DE271B5F3451}"/>
              </a:ext>
            </a:extLst>
          </p:cNvPr>
          <p:cNvSpPr/>
          <p:nvPr/>
        </p:nvSpPr>
        <p:spPr>
          <a:xfrm>
            <a:off x="1045889" y="1287152"/>
            <a:ext cx="6823655" cy="268291"/>
          </a:xfrm>
          <a:prstGeom prst="roundRect">
            <a:avLst/>
          </a:prstGeom>
          <a:solidFill>
            <a:schemeClr val="accent5">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Verdana"/>
                <a:ea typeface="+mn-ea"/>
                <a:cs typeface="+mn-cs"/>
              </a:rPr>
              <a:t>FIRST-LINE THERAPY IS METFORMIN AND COMPREHENSIVE LIFESTYLE (INCLUDING WEIGHT MANAGEMENT AND PHYSICAL ACTIVITY)</a:t>
            </a:r>
            <a:br>
              <a:rPr kumimoji="0" lang="en-GB" sz="600" b="1" i="0" u="none" strike="noStrike" kern="1200" cap="none" spc="0" normalizeH="0" baseline="0" noProof="0" dirty="0">
                <a:ln>
                  <a:noFill/>
                </a:ln>
                <a:solidFill>
                  <a:srgbClr val="FFFFFF"/>
                </a:solidFill>
                <a:effectLst/>
                <a:uLnTx/>
                <a:uFillTx/>
                <a:latin typeface="Verdana"/>
                <a:ea typeface="+mn-ea"/>
                <a:cs typeface="+mn-cs"/>
              </a:rPr>
            </a:br>
            <a:r>
              <a:rPr kumimoji="0" lang="en-GB" sz="600" b="1" i="0" u="none" strike="noStrike" kern="1200" cap="none" spc="0" normalizeH="0" baseline="0" noProof="0" dirty="0">
                <a:ln>
                  <a:noFill/>
                </a:ln>
                <a:solidFill>
                  <a:srgbClr val="FFFFFF"/>
                </a:solidFill>
                <a:effectLst/>
                <a:uLnTx/>
                <a:uFillTx/>
                <a:latin typeface="Verdana"/>
                <a:ea typeface="+mn-ea"/>
                <a:cs typeface="+mn-cs"/>
              </a:rPr>
              <a:t>IF HbA</a:t>
            </a:r>
            <a:r>
              <a:rPr kumimoji="0" lang="en-GB" sz="600" b="1" i="0" u="none" strike="noStrike" kern="1200" cap="none" spc="0" normalizeH="0" baseline="-25000" noProof="0" dirty="0">
                <a:ln>
                  <a:noFill/>
                </a:ln>
                <a:solidFill>
                  <a:srgbClr val="FFFFFF"/>
                </a:solidFill>
                <a:effectLst/>
                <a:uLnTx/>
                <a:uFillTx/>
                <a:latin typeface="Verdana"/>
                <a:ea typeface="+mn-ea"/>
                <a:cs typeface="+mn-cs"/>
              </a:rPr>
              <a:t>1c</a:t>
            </a:r>
            <a:r>
              <a:rPr kumimoji="0" lang="en-GB" sz="600" b="1" i="0" u="none" strike="noStrike" kern="1200" cap="none" spc="0" normalizeH="0" baseline="0" noProof="0" dirty="0">
                <a:ln>
                  <a:noFill/>
                </a:ln>
                <a:solidFill>
                  <a:srgbClr val="FFFFFF"/>
                </a:solidFill>
                <a:effectLst/>
                <a:uLnTx/>
                <a:uFillTx/>
                <a:latin typeface="Verdana"/>
                <a:ea typeface="+mn-ea"/>
                <a:cs typeface="+mn-cs"/>
              </a:rPr>
              <a:t> ABOVE TARGET PROCEED AS BELOW</a:t>
            </a:r>
            <a:endParaRPr kumimoji="0" lang="en-GB" sz="600" b="1" i="0" u="none" strike="noStrike" kern="1200" cap="none" spc="0" normalizeH="0" baseline="30000" noProof="0" dirty="0">
              <a:ln>
                <a:noFill/>
              </a:ln>
              <a:solidFill>
                <a:srgbClr val="FFFFFF"/>
              </a:solidFill>
              <a:effectLst/>
              <a:uLnTx/>
              <a:uFillTx/>
              <a:latin typeface="Verdana"/>
              <a:ea typeface="+mn-ea"/>
              <a:cs typeface="+mn-cs"/>
            </a:endParaRPr>
          </a:p>
        </p:txBody>
      </p:sp>
      <p:sp>
        <p:nvSpPr>
          <p:cNvPr id="8" name="Text Placeholder 7">
            <a:extLst>
              <a:ext uri="{FF2B5EF4-FFF2-40B4-BE49-F238E27FC236}">
                <a16:creationId xmlns:a16="http://schemas.microsoft.com/office/drawing/2014/main" id="{52028541-E98B-442E-B85C-AB891A92160A}"/>
              </a:ext>
            </a:extLst>
          </p:cNvPr>
          <p:cNvSpPr>
            <a:spLocks noGrp="1"/>
          </p:cNvSpPr>
          <p:nvPr>
            <p:ph type="body" sz="quarter" idx="13"/>
          </p:nvPr>
        </p:nvSpPr>
        <p:spPr>
          <a:xfrm>
            <a:off x="121318" y="6166450"/>
            <a:ext cx="8922767" cy="661380"/>
          </a:xfrm>
        </p:spPr>
        <p:txBody>
          <a:bodyPr/>
          <a:lstStyle/>
          <a:p>
            <a:endParaRPr lang="en-GB" sz="700" dirty="0">
              <a:solidFill>
                <a:schemeClr val="tx1"/>
              </a:solidFill>
            </a:endParaRPr>
          </a:p>
          <a:p>
            <a:r>
              <a:rPr lang="en-GB" sz="700" dirty="0">
                <a:solidFill>
                  <a:schemeClr val="tx1"/>
                </a:solidFill>
              </a:rPr>
              <a:t>*Proven CVD benefit means it has label indication of reducing CVD events. For GLP-1RA strongest evidence for liraglutide&gt;semaglutide&gt;exenatide extended release. For SGLT-2i evidence modestly stronger for empagliflozin&gt;canagliflozin;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Be aware that SGLT-2i vary by region and individual agent with regard to indicated level of eGFR for initiation and continued use;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Both empagliflozin and canagliflozin have shown reduction in HF and reduction in CKD progression in CVOTs; </a:t>
            </a:r>
            <a:r>
              <a:rPr lang="en-GB" sz="700" baseline="30000" dirty="0">
                <a:solidFill>
                  <a:schemeClr val="tx1"/>
                </a:solidFill>
              </a:rPr>
              <a:t>§</a:t>
            </a:r>
            <a:r>
              <a:rPr lang="en-GB" sz="700" dirty="0" err="1">
                <a:solidFill>
                  <a:schemeClr val="tx1"/>
                </a:solidFill>
              </a:rPr>
              <a:t>Degludec</a:t>
            </a:r>
            <a:r>
              <a:rPr lang="en-GB" sz="700" dirty="0">
                <a:solidFill>
                  <a:schemeClr val="tx1"/>
                </a:solidFill>
              </a:rPr>
              <a:t> or U100 glargine have demonstrated CVD safety; </a:t>
            </a:r>
            <a:r>
              <a:rPr lang="en-GB" sz="700" baseline="30000" dirty="0">
                <a:solidFill>
                  <a:schemeClr val="tx1"/>
                </a:solidFill>
              </a:rPr>
              <a:t>¶</a:t>
            </a:r>
            <a:r>
              <a:rPr lang="en-GB" sz="700" dirty="0">
                <a:solidFill>
                  <a:schemeClr val="tx1"/>
                </a:solidFill>
              </a:rPr>
              <a:t>Low dose may be better tolerated though less well studied for CVD effects; </a:t>
            </a:r>
            <a:r>
              <a:rPr lang="en-GB" sz="700" baseline="30000" dirty="0">
                <a:solidFill>
                  <a:schemeClr val="tx1"/>
                </a:solidFill>
              </a:rPr>
              <a:t>||</a:t>
            </a:r>
            <a:r>
              <a:rPr lang="en-GB" sz="700" dirty="0">
                <a:solidFill>
                  <a:schemeClr val="tx1"/>
                </a:solidFill>
              </a:rPr>
              <a:t>Choose later generation SU with lower risk of hypoglycaemia; </a:t>
            </a:r>
            <a:r>
              <a:rPr lang="en-GB" sz="700" baseline="30000" dirty="0">
                <a:solidFill>
                  <a:schemeClr val="tx1"/>
                </a:solidFill>
              </a:rPr>
              <a:t>#</a:t>
            </a:r>
            <a:r>
              <a:rPr lang="en-GB" sz="700" dirty="0" err="1">
                <a:solidFill>
                  <a:schemeClr val="tx1"/>
                </a:solidFill>
              </a:rPr>
              <a:t>Degludec</a:t>
            </a:r>
            <a:r>
              <a:rPr lang="en-GB" sz="700" dirty="0">
                <a:solidFill>
                  <a:schemeClr val="tx1"/>
                </a:solidFill>
              </a:rPr>
              <a:t> / glargine U300&lt;glargine U100 / detemir&lt;NPH insulin; **</a:t>
            </a:r>
            <a:r>
              <a:rPr lang="en-GB" sz="700" dirty="0" err="1">
                <a:solidFill>
                  <a:schemeClr val="tx1"/>
                </a:solidFill>
              </a:rPr>
              <a:t>Semaglutide</a:t>
            </a:r>
            <a:r>
              <a:rPr lang="en-GB" sz="700" dirty="0">
                <a:solidFill>
                  <a:schemeClr val="tx1"/>
                </a:solidFill>
              </a:rPr>
              <a:t>&gt;liraglutide&gt;dulaglutide&gt;exenatide&gt;</a:t>
            </a:r>
            <a:r>
              <a:rPr lang="en-GB" sz="700" dirty="0" err="1">
                <a:solidFill>
                  <a:schemeClr val="tx1"/>
                </a:solidFill>
              </a:rPr>
              <a:t>lixisenatide</a:t>
            </a:r>
            <a:r>
              <a:rPr lang="en-GB" sz="700" dirty="0">
                <a:solidFill>
                  <a:schemeClr val="tx1"/>
                </a:solidFill>
              </a:rPr>
              <a:t>;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If no specific comorbidities (i.e. no established CVD, low risk of hypoglycaemia and lower priority to avoid weight gain or no weight-related comorbidities); </a:t>
            </a:r>
            <a:r>
              <a:rPr lang="en-GB" sz="7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GB" sz="700" dirty="0">
                <a:solidFill>
                  <a:schemeClr val="tx1"/>
                </a:solidFill>
              </a:rPr>
              <a:t>Consider country- and region-specific cost of drugs. In some countries, TZDs relatively more expensive and DPP-4i relatively cheaper</a:t>
            </a:r>
          </a:p>
        </p:txBody>
      </p:sp>
      <p:cxnSp>
        <p:nvCxnSpPr>
          <p:cNvPr id="378" name="Connector: Elbow 377">
            <a:extLst>
              <a:ext uri="{FF2B5EF4-FFF2-40B4-BE49-F238E27FC236}">
                <a16:creationId xmlns:a16="http://schemas.microsoft.com/office/drawing/2014/main" id="{F94D0492-AAF3-4882-9A8A-7E6DB0BD6EC9}"/>
              </a:ext>
            </a:extLst>
          </p:cNvPr>
          <p:cNvCxnSpPr>
            <a:cxnSpLocks/>
          </p:cNvCxnSpPr>
          <p:nvPr/>
        </p:nvCxnSpPr>
        <p:spPr>
          <a:xfrm>
            <a:off x="3162477" y="1852701"/>
            <a:ext cx="2216893" cy="180819"/>
          </a:xfrm>
          <a:prstGeom prst="bentConnector2">
            <a:avLst/>
          </a:prstGeom>
          <a:ln w="28575">
            <a:solidFill>
              <a:srgbClr val="D47600"/>
            </a:solidFill>
            <a:tailEnd type="triangle"/>
          </a:ln>
        </p:spPr>
        <p:style>
          <a:lnRef idx="1">
            <a:schemeClr val="accent1"/>
          </a:lnRef>
          <a:fillRef idx="0">
            <a:schemeClr val="accent1"/>
          </a:fillRef>
          <a:effectRef idx="0">
            <a:schemeClr val="accent1"/>
          </a:effectRef>
          <a:fontRef idx="minor">
            <a:schemeClr val="tx1"/>
          </a:fontRef>
        </p:style>
      </p:cxnSp>
      <p:sp>
        <p:nvSpPr>
          <p:cNvPr id="297" name="Rectangle: Rounded Corners 296">
            <a:extLst>
              <a:ext uri="{FF2B5EF4-FFF2-40B4-BE49-F238E27FC236}">
                <a16:creationId xmlns:a16="http://schemas.microsoft.com/office/drawing/2014/main" id="{AFCE814D-B5C6-4FC4-AFEA-463625E66EAF}"/>
              </a:ext>
            </a:extLst>
          </p:cNvPr>
          <p:cNvSpPr/>
          <p:nvPr/>
        </p:nvSpPr>
        <p:spPr>
          <a:xfrm>
            <a:off x="48862" y="2272614"/>
            <a:ext cx="1591476" cy="3131791"/>
          </a:xfrm>
          <a:prstGeom prst="roundRect">
            <a:avLst>
              <a:gd name="adj" fmla="val 7285"/>
            </a:avLst>
          </a:pr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99" name="Rectangle: Rounded Corners 298">
            <a:extLst>
              <a:ext uri="{FF2B5EF4-FFF2-40B4-BE49-F238E27FC236}">
                <a16:creationId xmlns:a16="http://schemas.microsoft.com/office/drawing/2014/main" id="{B4F481F2-7271-4C33-A3FC-6F7660B04D8D}"/>
              </a:ext>
            </a:extLst>
          </p:cNvPr>
          <p:cNvSpPr/>
          <p:nvPr/>
        </p:nvSpPr>
        <p:spPr>
          <a:xfrm>
            <a:off x="68086" y="2446059"/>
            <a:ext cx="1548000" cy="1106596"/>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98" name="TextBox 297">
            <a:extLst>
              <a:ext uri="{FF2B5EF4-FFF2-40B4-BE49-F238E27FC236}">
                <a16:creationId xmlns:a16="http://schemas.microsoft.com/office/drawing/2014/main" id="{992793CA-30FF-43BE-A8B0-D50861C5C210}"/>
              </a:ext>
            </a:extLst>
          </p:cNvPr>
          <p:cNvSpPr txBox="1"/>
          <p:nvPr/>
        </p:nvSpPr>
        <p:spPr>
          <a:xfrm>
            <a:off x="362147" y="2243495"/>
            <a:ext cx="963261" cy="169277"/>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ASCVD predominates</a:t>
            </a:r>
          </a:p>
        </p:txBody>
      </p:sp>
      <p:sp>
        <p:nvSpPr>
          <p:cNvPr id="285" name="Rectangle: Rounded Corners 284">
            <a:extLst>
              <a:ext uri="{FF2B5EF4-FFF2-40B4-BE49-F238E27FC236}">
                <a16:creationId xmlns:a16="http://schemas.microsoft.com/office/drawing/2014/main" id="{979417B4-A426-4D19-BD81-9EC3AF542469}"/>
              </a:ext>
            </a:extLst>
          </p:cNvPr>
          <p:cNvSpPr/>
          <p:nvPr/>
        </p:nvSpPr>
        <p:spPr>
          <a:xfrm>
            <a:off x="68088" y="4074360"/>
            <a:ext cx="1548001" cy="1268733"/>
          </a:xfrm>
          <a:prstGeom prst="roundRect">
            <a:avLst>
              <a:gd name="adj" fmla="val 12880"/>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If further intensification is required or patient is now unable to tolerate GLP-1RA and/or SGLT-2i, 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adding the other class </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(GLP-1RA and/or SGLT-2i) with proven CVD benefit</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 if not on GLP-1RA</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TZD</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p:txBody>
      </p:sp>
      <p:sp>
        <p:nvSpPr>
          <p:cNvPr id="296" name="Arrow: Down 295">
            <a:extLst>
              <a:ext uri="{FF2B5EF4-FFF2-40B4-BE49-F238E27FC236}">
                <a16:creationId xmlns:a16="http://schemas.microsoft.com/office/drawing/2014/main" id="{319CEF95-7B9B-4704-B9A5-432E68A69AC5}"/>
              </a:ext>
            </a:extLst>
          </p:cNvPr>
          <p:cNvSpPr/>
          <p:nvPr/>
        </p:nvSpPr>
        <p:spPr>
          <a:xfrm>
            <a:off x="714671" y="3910154"/>
            <a:ext cx="230400" cy="15533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95" name="Rectangle: Rounded Corners 294">
            <a:extLst>
              <a:ext uri="{FF2B5EF4-FFF2-40B4-BE49-F238E27FC236}">
                <a16:creationId xmlns:a16="http://schemas.microsoft.com/office/drawing/2014/main" id="{880B378F-094B-4CCF-B62E-8683025902F3}"/>
              </a:ext>
            </a:extLst>
          </p:cNvPr>
          <p:cNvSpPr/>
          <p:nvPr/>
        </p:nvSpPr>
        <p:spPr>
          <a:xfrm>
            <a:off x="68088" y="3704829"/>
            <a:ext cx="1548001" cy="19414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cxnSp>
        <p:nvCxnSpPr>
          <p:cNvPr id="114" name="Straight Arrow Connector 113">
            <a:extLst>
              <a:ext uri="{FF2B5EF4-FFF2-40B4-BE49-F238E27FC236}">
                <a16:creationId xmlns:a16="http://schemas.microsoft.com/office/drawing/2014/main" id="{6F905100-3D2F-48EC-BD19-CC229B594A52}"/>
              </a:ext>
            </a:extLst>
          </p:cNvPr>
          <p:cNvCxnSpPr>
            <a:cxnSpLocks/>
          </p:cNvCxnSpPr>
          <p:nvPr/>
        </p:nvCxnSpPr>
        <p:spPr>
          <a:xfrm>
            <a:off x="844600" y="1997554"/>
            <a:ext cx="0" cy="231309"/>
          </a:xfrm>
          <a:prstGeom prst="straightConnector1">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E39E0FF4-6A35-495B-A368-974B45C76240}"/>
              </a:ext>
            </a:extLst>
          </p:cNvPr>
          <p:cNvCxnSpPr>
            <a:cxnSpLocks/>
          </p:cNvCxnSpPr>
          <p:nvPr/>
        </p:nvCxnSpPr>
        <p:spPr>
          <a:xfrm>
            <a:off x="2435056" y="1979769"/>
            <a:ext cx="0" cy="294144"/>
          </a:xfrm>
          <a:prstGeom prst="straightConnector1">
            <a:avLst/>
          </a:prstGeom>
          <a:ln w="952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4" name="Rectangle: Rounded Corners 303">
            <a:extLst>
              <a:ext uri="{FF2B5EF4-FFF2-40B4-BE49-F238E27FC236}">
                <a16:creationId xmlns:a16="http://schemas.microsoft.com/office/drawing/2014/main" id="{75A74BCB-67C5-4F48-9A97-E202CF115056}"/>
              </a:ext>
            </a:extLst>
          </p:cNvPr>
          <p:cNvSpPr/>
          <p:nvPr/>
        </p:nvSpPr>
        <p:spPr>
          <a:xfrm>
            <a:off x="121318" y="2564700"/>
            <a:ext cx="556364" cy="868229"/>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 </a:t>
            </a:r>
            <a:br>
              <a:rPr kumimoji="0" lang="en-GB" sz="500" b="0" i="0" u="none" strike="noStrike" kern="1200" cap="none" spc="0" normalizeH="0" baseline="0" noProof="0" dirty="0">
                <a:ln>
                  <a:noFill/>
                </a:ln>
                <a:solidFill>
                  <a:srgbClr val="FFFFFF"/>
                </a:solidFill>
                <a:effectLst/>
                <a:uLnTx/>
                <a:uFillTx/>
                <a:latin typeface="Verdana"/>
                <a:ea typeface="+mn-ea"/>
                <a:cs typeface="+mn-cs"/>
              </a:rPr>
            </a:br>
            <a:r>
              <a:rPr kumimoji="0" lang="en-GB" sz="500" b="0" i="0" u="none" strike="noStrike" kern="1200" cap="none" spc="0" normalizeH="0" baseline="0" noProof="0" dirty="0">
                <a:ln>
                  <a:noFill/>
                </a:ln>
                <a:solidFill>
                  <a:srgbClr val="FFFFFF"/>
                </a:solidFill>
                <a:effectLst/>
                <a:uLnTx/>
                <a:uFillTx/>
                <a:latin typeface="Verdana"/>
                <a:ea typeface="+mn-ea"/>
                <a:cs typeface="+mn-cs"/>
              </a:rPr>
              <a:t>with proven CVD benefit*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05" name="Rectangle: Rounded Corners 304">
            <a:extLst>
              <a:ext uri="{FF2B5EF4-FFF2-40B4-BE49-F238E27FC236}">
                <a16:creationId xmlns:a16="http://schemas.microsoft.com/office/drawing/2014/main" id="{6CEF1C92-DF2D-4D8D-8B85-A07437F39BCA}"/>
              </a:ext>
            </a:extLst>
          </p:cNvPr>
          <p:cNvSpPr/>
          <p:nvPr/>
        </p:nvSpPr>
        <p:spPr>
          <a:xfrm>
            <a:off x="988750" y="2564700"/>
            <a:ext cx="556364" cy="86822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 </a:t>
            </a:r>
            <a:br>
              <a:rPr kumimoji="0" lang="en-GB" sz="500" b="0" i="0" u="none" strike="noStrike" kern="1200" cap="none" spc="0" normalizeH="0" baseline="0" noProof="0" dirty="0">
                <a:ln>
                  <a:noFill/>
                </a:ln>
                <a:solidFill>
                  <a:srgbClr val="FFFFFF"/>
                </a:solidFill>
                <a:effectLst/>
                <a:uLnTx/>
                <a:uFillTx/>
                <a:latin typeface="Verdana"/>
                <a:ea typeface="+mn-ea"/>
                <a:cs typeface="+mn-cs"/>
              </a:rPr>
            </a:br>
            <a:r>
              <a:rPr kumimoji="0" lang="en-GB" sz="500" b="0" i="0" u="none" strike="noStrike" kern="1200" cap="none" spc="0" normalizeH="0" baseline="0" noProof="0" dirty="0">
                <a:ln>
                  <a:noFill/>
                </a:ln>
                <a:solidFill>
                  <a:srgbClr val="FFFFFF"/>
                </a:solidFill>
                <a:effectLst/>
                <a:uLnTx/>
                <a:uFillTx/>
                <a:latin typeface="Verdana"/>
                <a:ea typeface="+mn-ea"/>
                <a:cs typeface="+mn-cs"/>
              </a:rPr>
              <a:t>with proven CVD benefit*,</a:t>
            </a:r>
            <a:br>
              <a:rPr kumimoji="0" lang="en-GB" sz="500" b="0" i="0" u="none" strike="noStrike" kern="1200" cap="none" spc="0" normalizeH="0" baseline="0" noProof="0" dirty="0">
                <a:ln>
                  <a:noFill/>
                </a:ln>
                <a:solidFill>
                  <a:srgbClr val="FFFFFF"/>
                </a:solidFill>
                <a:effectLst/>
                <a:uLnTx/>
                <a:uFillTx/>
                <a:latin typeface="Verdana"/>
                <a:ea typeface="+mn-ea"/>
                <a:cs typeface="+mn-cs"/>
              </a:rPr>
            </a:br>
            <a:r>
              <a:rPr kumimoji="0" lang="en-GB" sz="500" b="0" i="0" u="none" strike="noStrike" kern="1200" cap="none" spc="0" normalizeH="0" baseline="0" noProof="0" dirty="0">
                <a:ln>
                  <a:noFill/>
                </a:ln>
                <a:solidFill>
                  <a:srgbClr val="FFFFFF"/>
                </a:solidFill>
                <a:effectLst/>
                <a:uLnTx/>
                <a:uFillTx/>
                <a:latin typeface="Verdana"/>
                <a:ea typeface="+mn-ea"/>
                <a:cs typeface="+mn-cs"/>
              </a:rPr>
              <a:t>if eGFR  adequate</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03" name="Arrow: Down 302">
            <a:extLst>
              <a:ext uri="{FF2B5EF4-FFF2-40B4-BE49-F238E27FC236}">
                <a16:creationId xmlns:a16="http://schemas.microsoft.com/office/drawing/2014/main" id="{14577855-70A9-47BB-8CA3-70F038B07230}"/>
              </a:ext>
            </a:extLst>
          </p:cNvPr>
          <p:cNvSpPr/>
          <p:nvPr/>
        </p:nvSpPr>
        <p:spPr>
          <a:xfrm>
            <a:off x="714671" y="2833226"/>
            <a:ext cx="230400" cy="861881"/>
          </a:xfrm>
          <a:prstGeom prst="downArrow">
            <a:avLst>
              <a:gd name="adj1" fmla="val 50000"/>
              <a:gd name="adj2" fmla="val 26022"/>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 name="Oval 1">
            <a:extLst>
              <a:ext uri="{FF2B5EF4-FFF2-40B4-BE49-F238E27FC236}">
                <a16:creationId xmlns:a16="http://schemas.microsoft.com/office/drawing/2014/main" id="{B4E5C713-4037-4C49-A9E3-2A8D4291A7FC}"/>
              </a:ext>
            </a:extLst>
          </p:cNvPr>
          <p:cNvSpPr/>
          <p:nvPr/>
        </p:nvSpPr>
        <p:spPr>
          <a:xfrm>
            <a:off x="599878" y="2463761"/>
            <a:ext cx="458642" cy="611523"/>
          </a:xfrm>
          <a:prstGeom prst="ellipse">
            <a:avLst/>
          </a:prstGeom>
          <a:solidFill>
            <a:srgbClr val="007C9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EITHER/OR</a:t>
            </a:r>
          </a:p>
        </p:txBody>
      </p:sp>
      <p:sp>
        <p:nvSpPr>
          <p:cNvPr id="263" name="Rectangle: Rounded Corners 262">
            <a:extLst>
              <a:ext uri="{FF2B5EF4-FFF2-40B4-BE49-F238E27FC236}">
                <a16:creationId xmlns:a16="http://schemas.microsoft.com/office/drawing/2014/main" id="{DE460F02-730B-4A9E-B324-2ADC18CD5F69}"/>
              </a:ext>
            </a:extLst>
          </p:cNvPr>
          <p:cNvSpPr/>
          <p:nvPr/>
        </p:nvSpPr>
        <p:spPr>
          <a:xfrm>
            <a:off x="1647140" y="2273613"/>
            <a:ext cx="1584675" cy="3123384"/>
          </a:xfrm>
          <a:prstGeom prst="roundRect">
            <a:avLst>
              <a:gd name="adj" fmla="val 7285"/>
            </a:avLst>
          </a:prstGeom>
          <a:solidFill>
            <a:srgbClr val="C2DEEA"/>
          </a:solidFill>
          <a:ln w="9525">
            <a:solidFill>
              <a:srgbClr val="C2DE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264" name="TextBox 263">
            <a:extLst>
              <a:ext uri="{FF2B5EF4-FFF2-40B4-BE49-F238E27FC236}">
                <a16:creationId xmlns:a16="http://schemas.microsoft.com/office/drawing/2014/main" id="{C1E9278E-2309-48CD-AA05-D071658DBC6A}"/>
              </a:ext>
            </a:extLst>
          </p:cNvPr>
          <p:cNvSpPr txBox="1"/>
          <p:nvPr/>
        </p:nvSpPr>
        <p:spPr>
          <a:xfrm>
            <a:off x="1759524" y="2251097"/>
            <a:ext cx="1351069" cy="169277"/>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HF OR CKD predominates</a:t>
            </a:r>
          </a:p>
        </p:txBody>
      </p:sp>
      <p:sp>
        <p:nvSpPr>
          <p:cNvPr id="251" name="Rectangle: Rounded Corners 250">
            <a:extLst>
              <a:ext uri="{FF2B5EF4-FFF2-40B4-BE49-F238E27FC236}">
                <a16:creationId xmlns:a16="http://schemas.microsoft.com/office/drawing/2014/main" id="{486B6D62-576D-4E3E-BBFF-03C3300411DD}"/>
              </a:ext>
            </a:extLst>
          </p:cNvPr>
          <p:cNvSpPr/>
          <p:nvPr/>
        </p:nvSpPr>
        <p:spPr>
          <a:xfrm>
            <a:off x="1665538" y="4095749"/>
            <a:ext cx="1547999" cy="1041903"/>
          </a:xfrm>
          <a:prstGeom prst="roundRect">
            <a:avLst>
              <a:gd name="adj" fmla="val 12876"/>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Avoid TZD in the setting of HF</a:t>
            </a:r>
          </a:p>
          <a:p>
            <a:pPr marL="0" marR="0" lvl="0" indent="0" algn="l"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Choose agents demonstrating CV safety: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adding the other class with proven CVD benefit*</a:t>
            </a:r>
            <a:endParaRPr kumimoji="0" lang="en-GB" sz="500" b="0" i="0" u="none" strike="noStrike" kern="1200" cap="none" spc="0" normalizeH="0" baseline="30000" noProof="0" dirty="0">
              <a:ln>
                <a:noFill/>
              </a:ln>
              <a:solidFill>
                <a:srgbClr val="001965"/>
              </a:solidFill>
              <a:effectLst/>
              <a:uLnTx/>
              <a:uFillTx/>
              <a:latin typeface="Verdana"/>
              <a:ea typeface="+mn-ea"/>
              <a:cs typeface="+mn-cs"/>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 (not </a:t>
            </a:r>
            <a:r>
              <a:rPr kumimoji="0" lang="en-GB" sz="500" b="0" i="0" u="none" strike="noStrike" kern="1200" cap="none" spc="0" normalizeH="0" baseline="0" noProof="0" dirty="0" err="1">
                <a:ln>
                  <a:noFill/>
                </a:ln>
                <a:solidFill>
                  <a:srgbClr val="001965"/>
                </a:solidFill>
                <a:effectLst/>
                <a:uLnTx/>
                <a:uFillTx/>
                <a:latin typeface="Verdana"/>
                <a:ea typeface="+mn-ea"/>
                <a:cs typeface="+mn-cs"/>
              </a:rPr>
              <a:t>saxagliptin</a:t>
            </a:r>
            <a:r>
              <a:rPr kumimoji="0" lang="en-GB" sz="500" b="0" i="0" u="none" strike="noStrike" kern="1200" cap="none" spc="0" normalizeH="0" baseline="0" noProof="0" dirty="0">
                <a:ln>
                  <a:noFill/>
                </a:ln>
                <a:solidFill>
                  <a:srgbClr val="001965"/>
                </a:solidFill>
                <a:effectLst/>
                <a:uLnTx/>
                <a:uFillTx/>
                <a:latin typeface="Verdana"/>
                <a:ea typeface="+mn-ea"/>
                <a:cs typeface="+mn-cs"/>
              </a:rPr>
              <a:t>) in the setting of HF (if not on GLP-1RA)</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Basal insulin</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endParaRPr kumimoji="0" lang="en-GB" sz="500" b="0" i="0" u="none" strike="noStrike" kern="1200" cap="none" spc="0" normalizeH="0" baseline="30000" noProof="0" dirty="0">
              <a:ln>
                <a:noFill/>
              </a:ln>
              <a:solidFill>
                <a:srgbClr val="000000"/>
              </a:solidFill>
              <a:effectLst/>
              <a:uLnTx/>
              <a:uFillTx/>
              <a:latin typeface="Verdana"/>
              <a:ea typeface="+mn-ea"/>
              <a:cs typeface="+mn-cs"/>
            </a:endParaRPr>
          </a:p>
          <a:p>
            <a:pPr marL="171446" marR="0" lvl="0" indent="-171446" algn="l" defTabSz="457189"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p:txBody>
      </p:sp>
      <p:grpSp>
        <p:nvGrpSpPr>
          <p:cNvPr id="307" name="Group 306">
            <a:extLst>
              <a:ext uri="{FF2B5EF4-FFF2-40B4-BE49-F238E27FC236}">
                <a16:creationId xmlns:a16="http://schemas.microsoft.com/office/drawing/2014/main" id="{0BB3C99C-B72D-491A-B486-B01281E7B88B}"/>
              </a:ext>
            </a:extLst>
          </p:cNvPr>
          <p:cNvGrpSpPr/>
          <p:nvPr/>
        </p:nvGrpSpPr>
        <p:grpSpPr>
          <a:xfrm>
            <a:off x="1662833" y="3517010"/>
            <a:ext cx="1548001" cy="551789"/>
            <a:chOff x="409556" y="2613941"/>
            <a:chExt cx="2440777" cy="563635"/>
          </a:xfrm>
        </p:grpSpPr>
        <p:sp>
          <p:nvSpPr>
            <p:cNvPr id="311" name="Arrow: Down 310">
              <a:extLst>
                <a:ext uri="{FF2B5EF4-FFF2-40B4-BE49-F238E27FC236}">
                  <a16:creationId xmlns:a16="http://schemas.microsoft.com/office/drawing/2014/main" id="{65182883-6D25-478E-B195-4C14E9E5B669}"/>
                </a:ext>
              </a:extLst>
            </p:cNvPr>
            <p:cNvSpPr/>
            <p:nvPr/>
          </p:nvSpPr>
          <p:spPr>
            <a:xfrm>
              <a:off x="1446906" y="3016277"/>
              <a:ext cx="363278" cy="16129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13" name="Rectangle: Rounded Corners 312">
              <a:extLst>
                <a:ext uri="{FF2B5EF4-FFF2-40B4-BE49-F238E27FC236}">
                  <a16:creationId xmlns:a16="http://schemas.microsoft.com/office/drawing/2014/main" id="{099A3525-ED49-4A5F-8875-7ACBC07A4E48}"/>
                </a:ext>
              </a:extLst>
            </p:cNvPr>
            <p:cNvSpPr/>
            <p:nvPr/>
          </p:nvSpPr>
          <p:spPr>
            <a:xfrm>
              <a:off x="409556" y="2804788"/>
              <a:ext cx="2440777" cy="198309"/>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16" name="Arrow: Down 315">
              <a:extLst>
                <a:ext uri="{FF2B5EF4-FFF2-40B4-BE49-F238E27FC236}">
                  <a16:creationId xmlns:a16="http://schemas.microsoft.com/office/drawing/2014/main" id="{EBCEE52C-3DDA-4EE5-8BC4-C8534491CCF6}"/>
                </a:ext>
              </a:extLst>
            </p:cNvPr>
            <p:cNvSpPr/>
            <p:nvPr/>
          </p:nvSpPr>
          <p:spPr>
            <a:xfrm>
              <a:off x="1446906" y="2613941"/>
              <a:ext cx="363278" cy="145506"/>
            </a:xfrm>
            <a:prstGeom prst="downArrow">
              <a:avLst/>
            </a:prstGeom>
            <a:solidFill>
              <a:srgbClr val="009FDA"/>
            </a:solidFill>
            <a:ln w="9525">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13" name="Group 12">
            <a:extLst>
              <a:ext uri="{FF2B5EF4-FFF2-40B4-BE49-F238E27FC236}">
                <a16:creationId xmlns:a16="http://schemas.microsoft.com/office/drawing/2014/main" id="{93D9D311-F1CA-476B-8A21-9E14F8F850D0}"/>
              </a:ext>
            </a:extLst>
          </p:cNvPr>
          <p:cNvGrpSpPr/>
          <p:nvPr/>
        </p:nvGrpSpPr>
        <p:grpSpPr>
          <a:xfrm>
            <a:off x="1658408" y="2406635"/>
            <a:ext cx="1548000" cy="1047768"/>
            <a:chOff x="1669837" y="1835454"/>
            <a:chExt cx="1548000" cy="804875"/>
          </a:xfrm>
        </p:grpSpPr>
        <p:sp>
          <p:nvSpPr>
            <p:cNvPr id="306" name="Rectangle: Rounded Corners 305">
              <a:extLst>
                <a:ext uri="{FF2B5EF4-FFF2-40B4-BE49-F238E27FC236}">
                  <a16:creationId xmlns:a16="http://schemas.microsoft.com/office/drawing/2014/main" id="{0AF68F2A-D911-4512-94E8-93281DF8E657}"/>
                </a:ext>
              </a:extLst>
            </p:cNvPr>
            <p:cNvSpPr/>
            <p:nvPr/>
          </p:nvSpPr>
          <p:spPr>
            <a:xfrm>
              <a:off x="1669837" y="1857594"/>
              <a:ext cx="1548000" cy="782735"/>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p:txBody>
        </p:sp>
        <p:sp>
          <p:nvSpPr>
            <p:cNvPr id="258" name="Rectangle: Rounded Corners 257">
              <a:extLst>
                <a:ext uri="{FF2B5EF4-FFF2-40B4-BE49-F238E27FC236}">
                  <a16:creationId xmlns:a16="http://schemas.microsoft.com/office/drawing/2014/main" id="{BEC47767-D27B-4B95-B08C-E7E5223D5EE9}"/>
                </a:ext>
              </a:extLst>
            </p:cNvPr>
            <p:cNvSpPr/>
            <p:nvPr/>
          </p:nvSpPr>
          <p:spPr>
            <a:xfrm>
              <a:off x="1719989" y="1979130"/>
              <a:ext cx="1456570" cy="243757"/>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 with evidence of reducing HF and/or CKD progression in CVOT if eGFR adequate</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259" name="Rectangle: Rounded Corners 258">
              <a:extLst>
                <a:ext uri="{FF2B5EF4-FFF2-40B4-BE49-F238E27FC236}">
                  <a16:creationId xmlns:a16="http://schemas.microsoft.com/office/drawing/2014/main" id="{C8FEDDA3-13D1-487D-95D9-826ECB4F900D}"/>
                </a:ext>
              </a:extLst>
            </p:cNvPr>
            <p:cNvSpPr/>
            <p:nvPr/>
          </p:nvSpPr>
          <p:spPr>
            <a:xfrm>
              <a:off x="1719989" y="2327376"/>
              <a:ext cx="1456571" cy="271124"/>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If SGLT-2i not tolerated or contraindicated or if eGFR less than adequate</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GB" sz="500" b="0" i="0" u="none" strike="noStrike" kern="1200" cap="none" spc="0" normalizeH="0" baseline="0" noProof="0" dirty="0">
                  <a:ln>
                    <a:noFill/>
                  </a:ln>
                  <a:solidFill>
                    <a:srgbClr val="FFFFFF"/>
                  </a:solidFill>
                  <a:effectLst/>
                  <a:uLnTx/>
                  <a:uFillTx/>
                  <a:latin typeface="Verdana"/>
                  <a:ea typeface="+mn-ea"/>
                  <a:cs typeface="+mn-cs"/>
                </a:rPr>
                <a:t> add GLP-1RA with proven CV benefit*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cxnSp>
          <p:nvCxnSpPr>
            <p:cNvPr id="9" name="Straight Connector 8">
              <a:extLst>
                <a:ext uri="{FF2B5EF4-FFF2-40B4-BE49-F238E27FC236}">
                  <a16:creationId xmlns:a16="http://schemas.microsoft.com/office/drawing/2014/main" id="{523546CB-696D-4471-9B6C-133CB7AB42F1}"/>
                </a:ext>
              </a:extLst>
            </p:cNvPr>
            <p:cNvCxnSpPr>
              <a:cxnSpLocks/>
            </p:cNvCxnSpPr>
            <p:nvPr/>
          </p:nvCxnSpPr>
          <p:spPr>
            <a:xfrm>
              <a:off x="1669837" y="2274156"/>
              <a:ext cx="1548000" cy="0"/>
            </a:xfrm>
            <a:prstGeom prst="line">
              <a:avLst/>
            </a:prstGeom>
            <a:ln>
              <a:solidFill>
                <a:srgbClr val="007C92"/>
              </a:solidFill>
              <a:prstDash val="dash"/>
            </a:ln>
          </p:spPr>
          <p:style>
            <a:lnRef idx="1">
              <a:schemeClr val="accent1"/>
            </a:lnRef>
            <a:fillRef idx="0">
              <a:schemeClr val="accent1"/>
            </a:fillRef>
            <a:effectRef idx="0">
              <a:schemeClr val="accent1"/>
            </a:effectRef>
            <a:fontRef idx="minor">
              <a:schemeClr val="tx1"/>
            </a:fontRef>
          </p:style>
        </p:cxnSp>
        <p:sp>
          <p:nvSpPr>
            <p:cNvPr id="317" name="TextBox 316">
              <a:extLst>
                <a:ext uri="{FF2B5EF4-FFF2-40B4-BE49-F238E27FC236}">
                  <a16:creationId xmlns:a16="http://schemas.microsoft.com/office/drawing/2014/main" id="{E954C9DE-3210-46B9-A0D7-001F9A2A3E04}"/>
                </a:ext>
              </a:extLst>
            </p:cNvPr>
            <p:cNvSpPr txBox="1"/>
            <p:nvPr/>
          </p:nvSpPr>
          <p:spPr>
            <a:xfrm>
              <a:off x="2336176" y="2244019"/>
              <a:ext cx="178290" cy="59107"/>
            </a:xfrm>
            <a:prstGeom prst="rect">
              <a:avLst/>
            </a:prstGeom>
            <a:solidFill>
              <a:schemeClr val="bg1"/>
            </a:solid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12" name="Rectangle 11">
              <a:extLst>
                <a:ext uri="{FF2B5EF4-FFF2-40B4-BE49-F238E27FC236}">
                  <a16:creationId xmlns:a16="http://schemas.microsoft.com/office/drawing/2014/main" id="{507C00BB-D210-4E01-8FFD-B683F3DCE543}"/>
                </a:ext>
              </a:extLst>
            </p:cNvPr>
            <p:cNvSpPr/>
            <p:nvPr/>
          </p:nvSpPr>
          <p:spPr>
            <a:xfrm>
              <a:off x="2119836" y="1835454"/>
              <a:ext cx="648003" cy="130035"/>
            </a:xfrm>
            <a:prstGeom prst="rect">
              <a:avLst/>
            </a:prstGeom>
          </p:spPr>
          <p:txBody>
            <a:bodyPr wrap="none">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PREFERABLY</a:t>
              </a:r>
              <a:endParaRPr kumimoji="0" lang="en-GB" sz="500" b="0" i="0" u="none" strike="noStrike" kern="1200" cap="none" spc="0" normalizeH="0" baseline="0" noProof="0" dirty="0">
                <a:ln>
                  <a:noFill/>
                </a:ln>
                <a:solidFill>
                  <a:srgbClr val="001965"/>
                </a:solidFill>
                <a:effectLst/>
                <a:uLnTx/>
                <a:uFillTx/>
                <a:latin typeface="Verdana"/>
                <a:ea typeface="+mn-ea"/>
                <a:cs typeface="+mn-cs"/>
              </a:endParaRPr>
            </a:p>
          </p:txBody>
        </p:sp>
      </p:grpSp>
      <p:sp>
        <p:nvSpPr>
          <p:cNvPr id="312" name="Rectangle: Rounded Corners 311">
            <a:extLst>
              <a:ext uri="{FF2B5EF4-FFF2-40B4-BE49-F238E27FC236}">
                <a16:creationId xmlns:a16="http://schemas.microsoft.com/office/drawing/2014/main" id="{7D50C286-5540-4DE8-96DE-CE351B714123}"/>
              </a:ext>
            </a:extLst>
          </p:cNvPr>
          <p:cNvSpPr/>
          <p:nvPr/>
        </p:nvSpPr>
        <p:spPr>
          <a:xfrm>
            <a:off x="41909" y="1728117"/>
            <a:ext cx="3198183" cy="245528"/>
          </a:xfrm>
          <a:prstGeom prst="roundRect">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Verdana"/>
                <a:ea typeface="+mn-ea"/>
                <a:cs typeface="+mn-cs"/>
              </a:rPr>
              <a:t>Established ASCVD or CKD</a:t>
            </a:r>
          </a:p>
        </p:txBody>
      </p:sp>
      <p:sp>
        <p:nvSpPr>
          <p:cNvPr id="380" name="TextBox 379">
            <a:extLst>
              <a:ext uri="{FF2B5EF4-FFF2-40B4-BE49-F238E27FC236}">
                <a16:creationId xmlns:a16="http://schemas.microsoft.com/office/drawing/2014/main" id="{0858F147-0C1D-4A91-960E-703ADEFA6AB6}"/>
              </a:ext>
            </a:extLst>
          </p:cNvPr>
          <p:cNvSpPr txBox="1"/>
          <p:nvPr/>
        </p:nvSpPr>
        <p:spPr>
          <a:xfrm>
            <a:off x="4181774" y="1715875"/>
            <a:ext cx="178290" cy="76944"/>
          </a:xfrm>
          <a:prstGeom prst="rect">
            <a:avLst/>
          </a:prstGeom>
          <a:solidFill>
            <a:schemeClr val="bg1"/>
          </a:solid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NO</a:t>
            </a:r>
          </a:p>
        </p:txBody>
      </p:sp>
      <p:sp>
        <p:nvSpPr>
          <p:cNvPr id="23" name="Oval 22">
            <a:extLst>
              <a:ext uri="{FF2B5EF4-FFF2-40B4-BE49-F238E27FC236}">
                <a16:creationId xmlns:a16="http://schemas.microsoft.com/office/drawing/2014/main" id="{E3E0EF86-81F9-4AAF-96A2-EBC7362FECF8}"/>
              </a:ext>
            </a:extLst>
          </p:cNvPr>
          <p:cNvSpPr/>
          <p:nvPr/>
        </p:nvSpPr>
        <p:spPr>
          <a:xfrm>
            <a:off x="7565817" y="808835"/>
            <a:ext cx="815926" cy="1087901"/>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Verdana"/>
              <a:ea typeface="+mn-ea"/>
              <a:cs typeface="+mn-cs"/>
            </a:endParaRPr>
          </a:p>
        </p:txBody>
      </p:sp>
      <p:sp>
        <p:nvSpPr>
          <p:cNvPr id="389" name="TextBox 388">
            <a:extLst>
              <a:ext uri="{FF2B5EF4-FFF2-40B4-BE49-F238E27FC236}">
                <a16:creationId xmlns:a16="http://schemas.microsoft.com/office/drawing/2014/main" id="{20453EAF-860E-43AC-89A3-E4304F4615BB}"/>
              </a:ext>
            </a:extLst>
          </p:cNvPr>
          <p:cNvSpPr txBox="1"/>
          <p:nvPr/>
        </p:nvSpPr>
        <p:spPr>
          <a:xfrm>
            <a:off x="7684861" y="1086293"/>
            <a:ext cx="559550" cy="538609"/>
          </a:xfrm>
          <a:prstGeom prst="rect">
            <a:avLst/>
          </a:prstGeom>
          <a:noFill/>
        </p:spPr>
        <p:txBody>
          <a:bodyPr wrap="square" lIns="0" tIns="0" rIns="0" bIns="0" rtlCol="0" anchor="ctr">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ＭＳ Ｐゴシック" charset="0"/>
                <a:cs typeface="Arial" panose="020B0604020202020204" pitchFamily="34" charset="0"/>
              </a:rPr>
              <a:t>To avoid clinical inertia reassess and modify treatment regularly</a:t>
            </a:r>
            <a:br>
              <a:rPr kumimoji="0" lang="en-GB" sz="500" b="1" i="0" u="none" strike="noStrike" kern="1200" cap="none" spc="0" normalizeH="0" baseline="0" noProof="0" dirty="0">
                <a:ln>
                  <a:noFill/>
                </a:ln>
                <a:solidFill>
                  <a:srgbClr val="FFFFFF"/>
                </a:solidFill>
                <a:effectLst/>
                <a:uLnTx/>
                <a:uFillTx/>
                <a:latin typeface="Verdana"/>
                <a:ea typeface="ＭＳ Ｐゴシック" charset="0"/>
                <a:cs typeface="Arial" panose="020B0604020202020204" pitchFamily="34" charset="0"/>
              </a:rPr>
            </a:br>
            <a:r>
              <a:rPr kumimoji="0" lang="en-GB" sz="500" b="1" i="0" u="none" strike="noStrike" kern="1200" cap="none" spc="0" normalizeH="0" baseline="0" noProof="0" dirty="0">
                <a:ln>
                  <a:noFill/>
                </a:ln>
                <a:solidFill>
                  <a:srgbClr val="FFFFFF"/>
                </a:solidFill>
                <a:effectLst/>
                <a:uLnTx/>
                <a:uFillTx/>
                <a:latin typeface="Verdana"/>
                <a:ea typeface="ＭＳ Ｐゴシック" charset="0"/>
                <a:cs typeface="Arial" panose="020B0604020202020204" pitchFamily="34" charset="0"/>
              </a:rPr>
              <a:t>(3–6 months)</a:t>
            </a:r>
          </a:p>
        </p:txBody>
      </p:sp>
      <p:pic>
        <p:nvPicPr>
          <p:cNvPr id="1028" name="Picture 4" descr="Ecology, Green, Recycle, Sign, Symbol, Arrow, Circle">
            <a:extLst>
              <a:ext uri="{FF2B5EF4-FFF2-40B4-BE49-F238E27FC236}">
                <a16:creationId xmlns:a16="http://schemas.microsoft.com/office/drawing/2014/main" id="{4E50A03E-C929-4498-8C45-5B43F9832F91}"/>
              </a:ext>
            </a:extLst>
          </p:cNvPr>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7432457" y="740703"/>
            <a:ext cx="1006695" cy="127042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a:extLst>
              <a:ext uri="{FF2B5EF4-FFF2-40B4-BE49-F238E27FC236}">
                <a16:creationId xmlns:a16="http://schemas.microsoft.com/office/drawing/2014/main" id="{B42F1AB4-527D-4139-B931-4A59794E97FD}"/>
              </a:ext>
            </a:extLst>
          </p:cNvPr>
          <p:cNvGrpSpPr/>
          <p:nvPr/>
        </p:nvGrpSpPr>
        <p:grpSpPr>
          <a:xfrm>
            <a:off x="6068387" y="2427519"/>
            <a:ext cx="1546965" cy="3714204"/>
            <a:chOff x="6068383" y="1820638"/>
            <a:chExt cx="1546965" cy="2785653"/>
          </a:xfrm>
        </p:grpSpPr>
        <p:sp>
          <p:nvSpPr>
            <p:cNvPr id="393" name="Rectangle: Rounded Corners 392">
              <a:extLst>
                <a:ext uri="{FF2B5EF4-FFF2-40B4-BE49-F238E27FC236}">
                  <a16:creationId xmlns:a16="http://schemas.microsoft.com/office/drawing/2014/main" id="{45183BDC-FC00-4084-9E92-2A5072901405}"/>
                </a:ext>
              </a:extLst>
            </p:cNvPr>
            <p:cNvSpPr/>
            <p:nvPr/>
          </p:nvSpPr>
          <p:spPr>
            <a:xfrm>
              <a:off x="6142536" y="1820638"/>
              <a:ext cx="1472812" cy="2785653"/>
            </a:xfrm>
            <a:prstGeom prst="roundRect">
              <a:avLst>
                <a:gd name="adj" fmla="val 7285"/>
              </a:avLst>
            </a:prstGeom>
            <a:solidFill>
              <a:srgbClr val="D6F1D3"/>
            </a:solidFill>
            <a:ln w="9525">
              <a:solidFill>
                <a:srgbClr val="D6F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94" name="Rectangle: Rounded Corners 393">
              <a:extLst>
                <a:ext uri="{FF2B5EF4-FFF2-40B4-BE49-F238E27FC236}">
                  <a16:creationId xmlns:a16="http://schemas.microsoft.com/office/drawing/2014/main" id="{62EE2691-272A-4340-9ADC-652EA51843C9}"/>
                </a:ext>
              </a:extLst>
            </p:cNvPr>
            <p:cNvSpPr/>
            <p:nvPr/>
          </p:nvSpPr>
          <p:spPr>
            <a:xfrm>
              <a:off x="6164342" y="3471639"/>
              <a:ext cx="1429200" cy="607768"/>
            </a:xfrm>
            <a:prstGeom prst="roundRect">
              <a:avLst>
                <a:gd name="adj" fmla="val 10643"/>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t"/>
            <a:lstStyle/>
            <a:p>
              <a:pPr marL="0" marR="0" lvl="0" indent="0" algn="ctr" defTabSz="685783" rtl="0" eaLnBrk="1" fontAlgn="auto" latinLnBrk="0" hangingPunct="1">
                <a:lnSpc>
                  <a:spcPct val="100000"/>
                </a:lnSpc>
                <a:spcBef>
                  <a:spcPts val="20"/>
                </a:spcBef>
                <a:spcAft>
                  <a:spcPts val="2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If triple therapy required or SGLT-2i and/or GLP-1RA not tolerated or contraindicated use regimen with </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lowest risk of weight gain</a:t>
              </a:r>
            </a:p>
            <a:p>
              <a:pPr marL="0" marR="0" lvl="0" indent="0" algn="ctr" defTabSz="685783" rtl="0" eaLnBrk="1" fontAlgn="auto" latinLnBrk="0" hangingPunct="1">
                <a:lnSpc>
                  <a:spcPct val="100000"/>
                </a:lnSpc>
                <a:spcBef>
                  <a:spcPts val="50"/>
                </a:spcBef>
                <a:spcAft>
                  <a:spcPts val="5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PREFERABLY</a:t>
              </a:r>
            </a:p>
            <a:p>
              <a:pPr marL="0" marR="0" lvl="0" indent="0" algn="ctr" defTabSz="685783" rtl="0" eaLnBrk="1" fontAlgn="auto" latinLnBrk="0" hangingPunct="1">
                <a:lnSpc>
                  <a:spcPct val="100000"/>
                </a:lnSpc>
                <a:spcBef>
                  <a:spcPts val="20"/>
                </a:spcBef>
                <a:spcAft>
                  <a:spcPts val="2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 (if not on GLP-1RA)</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based on weight neutrality</a:t>
              </a:r>
            </a:p>
          </p:txBody>
        </p:sp>
        <p:sp>
          <p:nvSpPr>
            <p:cNvPr id="405" name="Rectangle: Rounded Corners 404">
              <a:extLst>
                <a:ext uri="{FF2B5EF4-FFF2-40B4-BE49-F238E27FC236}">
                  <a16:creationId xmlns:a16="http://schemas.microsoft.com/office/drawing/2014/main" id="{AE289D8F-C097-400D-9172-4BC90D70EB18}"/>
                </a:ext>
              </a:extLst>
            </p:cNvPr>
            <p:cNvSpPr/>
            <p:nvPr/>
          </p:nvSpPr>
          <p:spPr>
            <a:xfrm>
              <a:off x="7062626" y="2128806"/>
              <a:ext cx="510650" cy="349473"/>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403" name="Rectangle: Rounded Corners 402">
              <a:extLst>
                <a:ext uri="{FF2B5EF4-FFF2-40B4-BE49-F238E27FC236}">
                  <a16:creationId xmlns:a16="http://schemas.microsoft.com/office/drawing/2014/main" id="{3AB58C19-57FA-4C94-B831-6DEF7CE1A0C3}"/>
                </a:ext>
              </a:extLst>
            </p:cNvPr>
            <p:cNvSpPr/>
            <p:nvPr/>
          </p:nvSpPr>
          <p:spPr>
            <a:xfrm>
              <a:off x="6169737" y="2131075"/>
              <a:ext cx="574377" cy="349294"/>
            </a:xfrm>
            <a:prstGeom prst="roundRect">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with good efficacy for weight loss**</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92" name="TextBox 391">
              <a:extLst>
                <a:ext uri="{FF2B5EF4-FFF2-40B4-BE49-F238E27FC236}">
                  <a16:creationId xmlns:a16="http://schemas.microsoft.com/office/drawing/2014/main" id="{A1022182-00D8-49A9-8285-063F962417FB}"/>
                </a:ext>
              </a:extLst>
            </p:cNvPr>
            <p:cNvSpPr txBox="1"/>
            <p:nvPr/>
          </p:nvSpPr>
          <p:spPr>
            <a:xfrm>
              <a:off x="6068383" y="1822945"/>
              <a:ext cx="1537369" cy="184666"/>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Compelling need to minimise weight gain or promote weight loss</a:t>
              </a:r>
            </a:p>
          </p:txBody>
        </p:sp>
        <p:grpSp>
          <p:nvGrpSpPr>
            <p:cNvPr id="96" name="Group 95">
              <a:extLst>
                <a:ext uri="{FF2B5EF4-FFF2-40B4-BE49-F238E27FC236}">
                  <a16:creationId xmlns:a16="http://schemas.microsoft.com/office/drawing/2014/main" id="{AE5A86B4-83AD-4A53-A2A9-ADD1246F11A0}"/>
                </a:ext>
              </a:extLst>
            </p:cNvPr>
            <p:cNvGrpSpPr/>
            <p:nvPr/>
          </p:nvGrpSpPr>
          <p:grpSpPr>
            <a:xfrm>
              <a:off x="6167942" y="2032889"/>
              <a:ext cx="1414912" cy="718809"/>
              <a:chOff x="241939" y="1946211"/>
              <a:chExt cx="1414912" cy="718809"/>
            </a:xfrm>
          </p:grpSpPr>
          <p:sp>
            <p:nvSpPr>
              <p:cNvPr id="421" name="Oval 420">
                <a:extLst>
                  <a:ext uri="{FF2B5EF4-FFF2-40B4-BE49-F238E27FC236}">
                    <a16:creationId xmlns:a16="http://schemas.microsoft.com/office/drawing/2014/main" id="{3170033F-CA26-47F9-8297-FFB23CF67579}"/>
                  </a:ext>
                </a:extLst>
              </p:cNvPr>
              <p:cNvSpPr/>
              <p:nvPr/>
            </p:nvSpPr>
            <p:spPr>
              <a:xfrm>
                <a:off x="752277" y="1946211"/>
                <a:ext cx="458642" cy="458642"/>
              </a:xfrm>
              <a:prstGeom prst="ellipse">
                <a:avLst/>
              </a:prstGeom>
              <a:solidFill>
                <a:srgbClr val="007C9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EITHER/OR</a:t>
                </a:r>
              </a:p>
            </p:txBody>
          </p:sp>
          <p:sp>
            <p:nvSpPr>
              <p:cNvPr id="419" name="Rectangle: Rounded Corners 418">
                <a:extLst>
                  <a:ext uri="{FF2B5EF4-FFF2-40B4-BE49-F238E27FC236}">
                    <a16:creationId xmlns:a16="http://schemas.microsoft.com/office/drawing/2014/main" id="{D3EA6C26-695B-47B5-BF5F-BE0D1AD946B5}"/>
                  </a:ext>
                </a:extLst>
              </p:cNvPr>
              <p:cNvSpPr/>
              <p:nvPr/>
            </p:nvSpPr>
            <p:spPr>
              <a:xfrm>
                <a:off x="241939" y="2524877"/>
                <a:ext cx="1414912" cy="14014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20" name="Arrow: Down 419">
                <a:extLst>
                  <a:ext uri="{FF2B5EF4-FFF2-40B4-BE49-F238E27FC236}">
                    <a16:creationId xmlns:a16="http://schemas.microsoft.com/office/drawing/2014/main" id="{06A11EA7-4EE5-4EBB-8F9A-CED1E9625717}"/>
                  </a:ext>
                </a:extLst>
              </p:cNvPr>
              <p:cNvSpPr/>
              <p:nvPr/>
            </p:nvSpPr>
            <p:spPr>
              <a:xfrm>
                <a:off x="867070" y="2323815"/>
                <a:ext cx="230400" cy="217832"/>
              </a:xfrm>
              <a:prstGeom prst="downArrow">
                <a:avLst>
                  <a:gd name="adj1" fmla="val 50000"/>
                  <a:gd name="adj2" fmla="val 33018"/>
                </a:avLst>
              </a:prstGeom>
              <a:solidFill>
                <a:srgbClr val="007C92"/>
              </a:solidFill>
              <a:ln w="9525">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427" name="Rectangle: Rounded Corners 426">
              <a:extLst>
                <a:ext uri="{FF2B5EF4-FFF2-40B4-BE49-F238E27FC236}">
                  <a16:creationId xmlns:a16="http://schemas.microsoft.com/office/drawing/2014/main" id="{0BFDB644-63A9-47B5-8D64-773B2245BC3D}"/>
                </a:ext>
              </a:extLst>
            </p:cNvPr>
            <p:cNvSpPr/>
            <p:nvPr/>
          </p:nvSpPr>
          <p:spPr>
            <a:xfrm>
              <a:off x="6167942" y="3230904"/>
              <a:ext cx="1414912" cy="14014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grpSp>
          <p:nvGrpSpPr>
            <p:cNvPr id="98" name="Group 97">
              <a:extLst>
                <a:ext uri="{FF2B5EF4-FFF2-40B4-BE49-F238E27FC236}">
                  <a16:creationId xmlns:a16="http://schemas.microsoft.com/office/drawing/2014/main" id="{E4CDE371-A5C6-457C-80B4-0A9126B547A9}"/>
                </a:ext>
              </a:extLst>
            </p:cNvPr>
            <p:cNvGrpSpPr/>
            <p:nvPr/>
          </p:nvGrpSpPr>
          <p:grpSpPr>
            <a:xfrm>
              <a:off x="6176400" y="2841639"/>
              <a:ext cx="648922" cy="398333"/>
              <a:chOff x="6168780" y="2837665"/>
              <a:chExt cx="648922" cy="398333"/>
            </a:xfrm>
          </p:grpSpPr>
          <p:sp>
            <p:nvSpPr>
              <p:cNvPr id="414" name="Arrow: Down 413">
                <a:extLst>
                  <a:ext uri="{FF2B5EF4-FFF2-40B4-BE49-F238E27FC236}">
                    <a16:creationId xmlns:a16="http://schemas.microsoft.com/office/drawing/2014/main" id="{4C97437C-1949-4634-B8C5-A0E4DC98B692}"/>
                  </a:ext>
                </a:extLst>
              </p:cNvPr>
              <p:cNvSpPr/>
              <p:nvPr/>
            </p:nvSpPr>
            <p:spPr>
              <a:xfrm>
                <a:off x="6386037" y="3134864"/>
                <a:ext cx="210889" cy="101134"/>
              </a:xfrm>
              <a:prstGeom prst="down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3" name="Rectangle: Rounded Corners 422">
                <a:extLst>
                  <a:ext uri="{FF2B5EF4-FFF2-40B4-BE49-F238E27FC236}">
                    <a16:creationId xmlns:a16="http://schemas.microsoft.com/office/drawing/2014/main" id="{2828C12D-46E7-4901-BD9D-312B9ACF7BDE}"/>
                  </a:ext>
                </a:extLst>
              </p:cNvPr>
              <p:cNvSpPr/>
              <p:nvPr/>
            </p:nvSpPr>
            <p:spPr>
              <a:xfrm>
                <a:off x="6168780" y="2837665"/>
                <a:ext cx="648922" cy="288821"/>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grpSp>
        <p:grpSp>
          <p:nvGrpSpPr>
            <p:cNvPr id="99" name="Group 98">
              <a:extLst>
                <a:ext uri="{FF2B5EF4-FFF2-40B4-BE49-F238E27FC236}">
                  <a16:creationId xmlns:a16="http://schemas.microsoft.com/office/drawing/2014/main" id="{D8497CBF-ED84-4D95-9382-85083FE7B79A}"/>
                </a:ext>
              </a:extLst>
            </p:cNvPr>
            <p:cNvGrpSpPr/>
            <p:nvPr/>
          </p:nvGrpSpPr>
          <p:grpSpPr>
            <a:xfrm>
              <a:off x="6888504" y="2841639"/>
              <a:ext cx="694997" cy="399416"/>
              <a:chOff x="6888504" y="2830209"/>
              <a:chExt cx="694997" cy="399416"/>
            </a:xfrm>
          </p:grpSpPr>
          <p:sp>
            <p:nvSpPr>
              <p:cNvPr id="412" name="Arrow: Down 411">
                <a:extLst>
                  <a:ext uri="{FF2B5EF4-FFF2-40B4-BE49-F238E27FC236}">
                    <a16:creationId xmlns:a16="http://schemas.microsoft.com/office/drawing/2014/main" id="{E78533B2-A331-4DB0-A3B1-D8739F977D6F}"/>
                  </a:ext>
                </a:extLst>
              </p:cNvPr>
              <p:cNvSpPr/>
              <p:nvPr/>
            </p:nvSpPr>
            <p:spPr>
              <a:xfrm>
                <a:off x="7130557" y="3118378"/>
                <a:ext cx="210889" cy="111247"/>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24" name="Rectangle: Rounded Corners 423">
                <a:extLst>
                  <a:ext uri="{FF2B5EF4-FFF2-40B4-BE49-F238E27FC236}">
                    <a16:creationId xmlns:a16="http://schemas.microsoft.com/office/drawing/2014/main" id="{83E4482C-F562-4062-8F8D-9419B942ACFA}"/>
                  </a:ext>
                </a:extLst>
              </p:cNvPr>
              <p:cNvSpPr/>
              <p:nvPr/>
            </p:nvSpPr>
            <p:spPr>
              <a:xfrm>
                <a:off x="6888504" y="2830209"/>
                <a:ext cx="694997" cy="288673"/>
              </a:xfrm>
              <a:prstGeom prst="roundRect">
                <a:avLst/>
              </a:prstGeom>
              <a:solidFill>
                <a:srgbClr val="001965"/>
              </a:solidFill>
              <a:ln w="9525">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with good efficacy for weight loss**</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grpSp>
        <p:sp>
          <p:nvSpPr>
            <p:cNvPr id="425" name="Arrow: Down 424">
              <a:extLst>
                <a:ext uri="{FF2B5EF4-FFF2-40B4-BE49-F238E27FC236}">
                  <a16:creationId xmlns:a16="http://schemas.microsoft.com/office/drawing/2014/main" id="{E7693D86-0F32-490A-B2F1-FB56DDE68EC8}"/>
                </a:ext>
              </a:extLst>
            </p:cNvPr>
            <p:cNvSpPr/>
            <p:nvPr/>
          </p:nvSpPr>
          <p:spPr>
            <a:xfrm>
              <a:off x="6384459" y="2718450"/>
              <a:ext cx="229284" cy="133046"/>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6" name="Arrow: Down 425">
              <a:extLst>
                <a:ext uri="{FF2B5EF4-FFF2-40B4-BE49-F238E27FC236}">
                  <a16:creationId xmlns:a16="http://schemas.microsoft.com/office/drawing/2014/main" id="{7B61423A-4817-4E4D-B1B3-C7A81E18FFD0}"/>
                </a:ext>
              </a:extLst>
            </p:cNvPr>
            <p:cNvSpPr/>
            <p:nvPr/>
          </p:nvSpPr>
          <p:spPr>
            <a:xfrm>
              <a:off x="7130557" y="2710770"/>
              <a:ext cx="229284" cy="133046"/>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8" name="Arrow: Down 427">
              <a:extLst>
                <a:ext uri="{FF2B5EF4-FFF2-40B4-BE49-F238E27FC236}">
                  <a16:creationId xmlns:a16="http://schemas.microsoft.com/office/drawing/2014/main" id="{3D098AC8-9BDF-41F4-B2EB-8BE3AB7BAC8F}"/>
                </a:ext>
              </a:extLst>
            </p:cNvPr>
            <p:cNvSpPr/>
            <p:nvPr/>
          </p:nvSpPr>
          <p:spPr>
            <a:xfrm>
              <a:off x="6384459" y="3353021"/>
              <a:ext cx="229284" cy="1209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29" name="Arrow: Down 428">
              <a:extLst>
                <a:ext uri="{FF2B5EF4-FFF2-40B4-BE49-F238E27FC236}">
                  <a16:creationId xmlns:a16="http://schemas.microsoft.com/office/drawing/2014/main" id="{D204BD6E-0F4B-422C-AB18-09242277BD41}"/>
                </a:ext>
              </a:extLst>
            </p:cNvPr>
            <p:cNvSpPr/>
            <p:nvPr/>
          </p:nvSpPr>
          <p:spPr>
            <a:xfrm>
              <a:off x="7130557" y="3345341"/>
              <a:ext cx="229284" cy="1209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0" name="Arrow: Down 429">
              <a:extLst>
                <a:ext uri="{FF2B5EF4-FFF2-40B4-BE49-F238E27FC236}">
                  <a16:creationId xmlns:a16="http://schemas.microsoft.com/office/drawing/2014/main" id="{36690A20-0FB7-4146-9807-7CC2A22028C0}"/>
                </a:ext>
              </a:extLst>
            </p:cNvPr>
            <p:cNvSpPr/>
            <p:nvPr/>
          </p:nvSpPr>
          <p:spPr>
            <a:xfrm>
              <a:off x="6794189" y="4090035"/>
              <a:ext cx="229284" cy="102578"/>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1" name="Rectangle: Rounded Corners 430">
              <a:extLst>
                <a:ext uri="{FF2B5EF4-FFF2-40B4-BE49-F238E27FC236}">
                  <a16:creationId xmlns:a16="http://schemas.microsoft.com/office/drawing/2014/main" id="{828550AD-67A8-4BAB-B3D2-FAA274B37680}"/>
                </a:ext>
              </a:extLst>
            </p:cNvPr>
            <p:cNvSpPr/>
            <p:nvPr/>
          </p:nvSpPr>
          <p:spPr>
            <a:xfrm>
              <a:off x="6170467" y="4204666"/>
              <a:ext cx="1429200" cy="372800"/>
            </a:xfrm>
            <a:prstGeom prst="roundRect">
              <a:avLst>
                <a:gd name="adj" fmla="val 18269"/>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0" marR="0" lvl="0" indent="0" algn="l" defTabSz="685783" rtl="0" eaLnBrk="1" fontAlgn="auto" latinLnBrk="0" hangingPunct="1">
                <a:lnSpc>
                  <a:spcPct val="100000"/>
                </a:lnSpc>
                <a:spcBef>
                  <a:spcPts val="0"/>
                </a:spcBef>
                <a:spcAft>
                  <a:spcPts val="30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If DPP-4i not tolerated or contraindicated or patient already on GLP-1RA cautious addition of:</a:t>
              </a:r>
              <a:br>
                <a:rPr kumimoji="0" lang="en-GB" sz="500" b="0" i="0" u="none" strike="noStrike" kern="1200" cap="none" spc="0" normalizeH="0" baseline="0" noProof="0" dirty="0">
                  <a:ln>
                    <a:noFill/>
                  </a:ln>
                  <a:solidFill>
                    <a:srgbClr val="001965"/>
                  </a:solidFill>
                  <a:effectLst/>
                  <a:uLnTx/>
                  <a:uFillTx/>
                  <a:latin typeface="Verdana"/>
                  <a:ea typeface="+mn-ea"/>
                  <a:cs typeface="+mn-cs"/>
                </a:rPr>
              </a:br>
              <a:r>
                <a:rPr kumimoji="0" lang="en-GB" sz="500" b="0" i="0" u="none" strike="noStrike" kern="1200" cap="none" spc="0" normalizeH="0" baseline="0" noProof="0" dirty="0">
                  <a:ln>
                    <a:noFill/>
                  </a:ln>
                  <a:solidFill>
                    <a:srgbClr val="001965"/>
                  </a:solidFill>
                  <a:effectLst/>
                  <a:uLnTx/>
                  <a:uFillTx/>
                  <a:latin typeface="Verdana"/>
                  <a:ea typeface="+mn-ea"/>
                  <a:cs typeface="+mn-cs"/>
                </a:rPr>
                <a:t>● 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r>
                <a:rPr kumimoji="0" lang="en-GB" sz="500" b="0" i="0" u="none" strike="noStrike" kern="1200" cap="none" spc="0" normalizeH="0" baseline="0" noProof="0" dirty="0">
                  <a:ln>
                    <a:noFill/>
                  </a:ln>
                  <a:solidFill>
                    <a:srgbClr val="001965"/>
                  </a:solidFill>
                  <a:effectLst/>
                  <a:uLnTx/>
                  <a:uFillTx/>
                  <a:latin typeface="Verdana"/>
                  <a:ea typeface="+mn-ea"/>
                  <a:cs typeface="+mn-cs"/>
                </a:rPr>
                <a:t> ● TZD</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r>
                <a:rPr kumimoji="0" lang="en-GB" sz="500" b="0" i="0" u="none" strike="noStrike" kern="1200" cap="none" spc="0" normalizeH="0" baseline="0" noProof="0" dirty="0">
                  <a:ln>
                    <a:noFill/>
                  </a:ln>
                  <a:solidFill>
                    <a:srgbClr val="001965"/>
                  </a:solidFill>
                  <a:effectLst/>
                  <a:uLnTx/>
                  <a:uFillTx/>
                  <a:latin typeface="Verdana"/>
                  <a:ea typeface="+mn-ea"/>
                  <a:cs typeface="+mn-cs"/>
                </a:rPr>
                <a:t> ● Basal insulin</a:t>
              </a:r>
            </a:p>
          </p:txBody>
        </p:sp>
      </p:grpSp>
      <p:sp>
        <p:nvSpPr>
          <p:cNvPr id="435" name="Rectangle: Rounded Corners 434">
            <a:extLst>
              <a:ext uri="{FF2B5EF4-FFF2-40B4-BE49-F238E27FC236}">
                <a16:creationId xmlns:a16="http://schemas.microsoft.com/office/drawing/2014/main" id="{47F30593-FBE2-454B-9BD4-E7E69AB97BC9}"/>
              </a:ext>
            </a:extLst>
          </p:cNvPr>
          <p:cNvSpPr/>
          <p:nvPr/>
        </p:nvSpPr>
        <p:spPr>
          <a:xfrm>
            <a:off x="7622329" y="2427517"/>
            <a:ext cx="1465832" cy="2931016"/>
          </a:xfrm>
          <a:prstGeom prst="roundRect">
            <a:avLst>
              <a:gd name="adj" fmla="val 7285"/>
            </a:avLst>
          </a:prstGeom>
          <a:solidFill>
            <a:schemeClr val="accent1">
              <a:lumMod val="20000"/>
              <a:lumOff val="80000"/>
            </a:schemeClr>
          </a:solid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6" name="Rectangle: Rounded Corners 435">
            <a:extLst>
              <a:ext uri="{FF2B5EF4-FFF2-40B4-BE49-F238E27FC236}">
                <a16:creationId xmlns:a16="http://schemas.microsoft.com/office/drawing/2014/main" id="{F5088004-7E25-40CC-BC17-1D5C6568FA9B}"/>
              </a:ext>
            </a:extLst>
          </p:cNvPr>
          <p:cNvSpPr/>
          <p:nvPr/>
        </p:nvSpPr>
        <p:spPr>
          <a:xfrm>
            <a:off x="7662637" y="4659338"/>
            <a:ext cx="1381448" cy="639959"/>
          </a:xfrm>
          <a:prstGeom prst="roundRect">
            <a:avLst>
              <a:gd name="adj" fmla="val 11332"/>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Insulin therapy </a:t>
            </a:r>
            <a:r>
              <a:rPr kumimoji="0" lang="en-GB" sz="500" b="0" i="0" u="none" strike="noStrike" kern="1200" cap="none" spc="0" normalizeH="0" baseline="0" noProof="0" dirty="0">
                <a:ln>
                  <a:noFill/>
                </a:ln>
                <a:solidFill>
                  <a:srgbClr val="001965"/>
                </a:solidFill>
                <a:effectLst/>
                <a:uLnTx/>
                <a:uFillTx/>
                <a:latin typeface="Verdana"/>
                <a:ea typeface="+mn-ea"/>
                <a:cs typeface="+mn-cs"/>
              </a:rPr>
              <a:t>basal insulin with lowest acquisition cost</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OR</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DPP-4i </a:t>
            </a:r>
            <a:r>
              <a:rPr kumimoji="0" lang="en-GB" sz="500" b="1" i="0" u="none" strike="noStrike" kern="1200" cap="none" spc="0" normalizeH="0" baseline="0" noProof="0" dirty="0">
                <a:ln>
                  <a:noFill/>
                </a:ln>
                <a:solidFill>
                  <a:srgbClr val="001965"/>
                </a:solidFill>
                <a:effectLst/>
                <a:uLnTx/>
                <a:uFillTx/>
                <a:latin typeface="Verdana"/>
                <a:ea typeface="+mn-ea"/>
                <a:cs typeface="+mn-cs"/>
              </a:rPr>
              <a:t>OR</a:t>
            </a:r>
            <a:r>
              <a:rPr kumimoji="0" lang="en-GB" sz="500" b="0" i="0" u="none" strike="noStrike" kern="1200" cap="none" spc="0" normalizeH="0" baseline="0" noProof="0" dirty="0">
                <a:ln>
                  <a:noFill/>
                </a:ln>
                <a:solidFill>
                  <a:srgbClr val="001965"/>
                </a:solidFill>
                <a:effectLst/>
                <a:uLnTx/>
                <a:uFillTx/>
                <a:latin typeface="Verdana"/>
                <a:ea typeface="+mn-ea"/>
                <a:cs typeface="+mn-cs"/>
              </a:rPr>
              <a:t> SGLT-2i with lowest acquisition cost</a:t>
            </a:r>
            <a:r>
              <a:rPr kumimoji="0" lang="en-GB" sz="500" b="0" i="0" u="none" strike="noStrike" kern="1200" cap="none" spc="0" normalizeH="0" baseline="30000" noProof="0" dirty="0">
                <a:ln>
                  <a:noFill/>
                </a:ln>
                <a:solidFill>
                  <a:srgbClr val="001965"/>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001965"/>
              </a:solidFill>
              <a:effectLst/>
              <a:uLnTx/>
              <a:uFillTx/>
              <a:latin typeface="Verdana"/>
              <a:ea typeface="+mn-ea"/>
              <a:cs typeface="+mn-cs"/>
            </a:endParaRPr>
          </a:p>
        </p:txBody>
      </p:sp>
      <p:sp>
        <p:nvSpPr>
          <p:cNvPr id="455" name="Rectangle: Rounded Corners 454">
            <a:extLst>
              <a:ext uri="{FF2B5EF4-FFF2-40B4-BE49-F238E27FC236}">
                <a16:creationId xmlns:a16="http://schemas.microsoft.com/office/drawing/2014/main" id="{C92CF6C7-D668-4CE3-9F8A-7F1A036E0733}"/>
              </a:ext>
            </a:extLst>
          </p:cNvPr>
          <p:cNvSpPr/>
          <p:nvPr/>
        </p:nvSpPr>
        <p:spPr>
          <a:xfrm>
            <a:off x="7655383" y="3794055"/>
            <a:ext cx="684000" cy="314135"/>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456" name="Arrow: Down 455">
            <a:extLst>
              <a:ext uri="{FF2B5EF4-FFF2-40B4-BE49-F238E27FC236}">
                <a16:creationId xmlns:a16="http://schemas.microsoft.com/office/drawing/2014/main" id="{E04DC727-D1BA-4321-BB95-6F5001DE4E7C}"/>
              </a:ext>
            </a:extLst>
          </p:cNvPr>
          <p:cNvSpPr/>
          <p:nvPr/>
        </p:nvSpPr>
        <p:spPr>
          <a:xfrm>
            <a:off x="7900614" y="4089863"/>
            <a:ext cx="193547" cy="193784"/>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53" name="Rectangle: Rounded Corners 452">
            <a:extLst>
              <a:ext uri="{FF2B5EF4-FFF2-40B4-BE49-F238E27FC236}">
                <a16:creationId xmlns:a16="http://schemas.microsoft.com/office/drawing/2014/main" id="{849C059E-64AC-44B9-BB6A-A19DCC5CCF30}"/>
              </a:ext>
            </a:extLst>
          </p:cNvPr>
          <p:cNvSpPr/>
          <p:nvPr/>
        </p:nvSpPr>
        <p:spPr>
          <a:xfrm>
            <a:off x="8370736" y="3797853"/>
            <a:ext cx="684000" cy="314135"/>
          </a:xfrm>
          <a:prstGeom prst="roundRect">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SU</a:t>
            </a:r>
            <a:r>
              <a:rPr kumimoji="0" lang="en-GB" sz="500" b="0" i="0" u="none" strike="noStrike" kern="1200" cap="none" spc="0" normalizeH="0" baseline="30000" noProof="0" dirty="0">
                <a:ln>
                  <a:noFill/>
                </a:ln>
                <a:solidFill>
                  <a:srgbClr val="FFFFFF"/>
                </a:solidFill>
                <a:effectLst/>
                <a:uLnTx/>
                <a:uFillTx/>
                <a:latin typeface="Verdana"/>
                <a:ea typeface="+mn-ea"/>
                <a:cs typeface="+mn-cs"/>
              </a:rPr>
              <a:t>||</a:t>
            </a:r>
          </a:p>
        </p:txBody>
      </p:sp>
      <p:sp>
        <p:nvSpPr>
          <p:cNvPr id="454" name="Arrow: Down 453">
            <a:extLst>
              <a:ext uri="{FF2B5EF4-FFF2-40B4-BE49-F238E27FC236}">
                <a16:creationId xmlns:a16="http://schemas.microsoft.com/office/drawing/2014/main" id="{749AA76A-CA28-4D6C-9184-41083DEB7022}"/>
              </a:ext>
            </a:extLst>
          </p:cNvPr>
          <p:cNvSpPr/>
          <p:nvPr/>
        </p:nvSpPr>
        <p:spPr>
          <a:xfrm>
            <a:off x="8621584" y="4068223"/>
            <a:ext cx="193547" cy="217272"/>
          </a:xfrm>
          <a:prstGeom prst="downArrow">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47" name="Rectangle: Rounded Corners 446">
            <a:extLst>
              <a:ext uri="{FF2B5EF4-FFF2-40B4-BE49-F238E27FC236}">
                <a16:creationId xmlns:a16="http://schemas.microsoft.com/office/drawing/2014/main" id="{BF261D60-1265-42E3-8A8E-DDF1692B21F6}"/>
              </a:ext>
            </a:extLst>
          </p:cNvPr>
          <p:cNvSpPr/>
          <p:nvPr/>
        </p:nvSpPr>
        <p:spPr>
          <a:xfrm>
            <a:off x="8370736" y="2834565"/>
            <a:ext cx="684000" cy="382400"/>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448" name="Arrow: Down 447">
            <a:extLst>
              <a:ext uri="{FF2B5EF4-FFF2-40B4-BE49-F238E27FC236}">
                <a16:creationId xmlns:a16="http://schemas.microsoft.com/office/drawing/2014/main" id="{6FBBD782-5948-4FCB-95F3-E293DA3AD55A}"/>
              </a:ext>
            </a:extLst>
          </p:cNvPr>
          <p:cNvSpPr/>
          <p:nvPr/>
        </p:nvSpPr>
        <p:spPr>
          <a:xfrm>
            <a:off x="8615962" y="3185037"/>
            <a:ext cx="193547" cy="264639"/>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45" name="Rectangle: Rounded Corners 444">
            <a:extLst>
              <a:ext uri="{FF2B5EF4-FFF2-40B4-BE49-F238E27FC236}">
                <a16:creationId xmlns:a16="http://schemas.microsoft.com/office/drawing/2014/main" id="{65474037-9D61-4A34-8244-BF1700D03BB0}"/>
              </a:ext>
            </a:extLst>
          </p:cNvPr>
          <p:cNvSpPr/>
          <p:nvPr/>
        </p:nvSpPr>
        <p:spPr>
          <a:xfrm>
            <a:off x="7655383" y="2838514"/>
            <a:ext cx="684000" cy="382401"/>
          </a:xfrm>
          <a:prstGeom prst="roundRect">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SU</a:t>
            </a:r>
            <a:r>
              <a:rPr kumimoji="0" lang="en-GB" sz="500" b="0" i="0" u="none" strike="noStrike" kern="1200" cap="none" spc="0" normalizeH="0" baseline="30000" noProof="0" dirty="0">
                <a:ln>
                  <a:noFill/>
                </a:ln>
                <a:solidFill>
                  <a:srgbClr val="FFFFFF"/>
                </a:solidFill>
                <a:effectLst/>
                <a:uLnTx/>
                <a:uFillTx/>
                <a:latin typeface="Verdana"/>
                <a:ea typeface="+mn-ea"/>
                <a:cs typeface="+mn-cs"/>
              </a:rPr>
              <a:t>||</a:t>
            </a:r>
          </a:p>
        </p:txBody>
      </p:sp>
      <p:sp>
        <p:nvSpPr>
          <p:cNvPr id="446" name="Arrow: Down 445">
            <a:extLst>
              <a:ext uri="{FF2B5EF4-FFF2-40B4-BE49-F238E27FC236}">
                <a16:creationId xmlns:a16="http://schemas.microsoft.com/office/drawing/2014/main" id="{AE79459D-82E8-4B7C-BA92-5575E8BD982D}"/>
              </a:ext>
            </a:extLst>
          </p:cNvPr>
          <p:cNvSpPr/>
          <p:nvPr/>
        </p:nvSpPr>
        <p:spPr>
          <a:xfrm>
            <a:off x="7900614" y="3186446"/>
            <a:ext cx="193547" cy="264639"/>
          </a:xfrm>
          <a:prstGeom prst="downArrow">
            <a:avLst/>
          </a:prstGeom>
          <a:solidFill>
            <a:srgbClr val="7030A0"/>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34" name="TextBox 433">
            <a:extLst>
              <a:ext uri="{FF2B5EF4-FFF2-40B4-BE49-F238E27FC236}">
                <a16:creationId xmlns:a16="http://schemas.microsoft.com/office/drawing/2014/main" id="{ED6179E4-3010-4320-ABB1-777C25F9EC32}"/>
              </a:ext>
            </a:extLst>
          </p:cNvPr>
          <p:cNvSpPr txBox="1"/>
          <p:nvPr/>
        </p:nvSpPr>
        <p:spPr>
          <a:xfrm>
            <a:off x="7766034" y="2478859"/>
            <a:ext cx="1178425" cy="169277"/>
          </a:xfrm>
          <a:prstGeom prst="rect">
            <a:avLst/>
          </a:prstGeom>
          <a:noFill/>
        </p:spPr>
        <p:txBody>
          <a:bodyPr wrap="square" rtlCol="0">
            <a:spAutoFit/>
          </a:body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Cost is a major issue</a:t>
            </a:r>
            <a:r>
              <a:rPr kumimoji="0" lang="en-GB" sz="500" b="0" i="0" u="none" strike="noStrike" kern="1200" cap="none" spc="0" normalizeH="0" baseline="30000" noProof="0" dirty="0">
                <a:ln>
                  <a:noFill/>
                </a:ln>
                <a:solidFill>
                  <a:srgbClr val="001965"/>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1" i="0" u="none" strike="noStrike" kern="1200" cap="none" spc="0" normalizeH="0" baseline="30000" noProof="0" dirty="0">
              <a:ln>
                <a:noFill/>
              </a:ln>
              <a:solidFill>
                <a:srgbClr val="001965"/>
              </a:solidFill>
              <a:effectLst/>
              <a:uLnTx/>
              <a:uFillTx/>
              <a:latin typeface="Verdana"/>
              <a:ea typeface="ＭＳ Ｐゴシック" charset="0"/>
              <a:cs typeface="Arial" panose="020B0604020202020204" pitchFamily="34" charset="0"/>
            </a:endParaRPr>
          </a:p>
        </p:txBody>
      </p:sp>
      <p:sp>
        <p:nvSpPr>
          <p:cNvPr id="463" name="Rectangle: Rounded Corners 462">
            <a:extLst>
              <a:ext uri="{FF2B5EF4-FFF2-40B4-BE49-F238E27FC236}">
                <a16:creationId xmlns:a16="http://schemas.microsoft.com/office/drawing/2014/main" id="{AC5AB62F-B0D8-4327-A294-2E4F770E7C4B}"/>
              </a:ext>
            </a:extLst>
          </p:cNvPr>
          <p:cNvSpPr/>
          <p:nvPr/>
        </p:nvSpPr>
        <p:spPr>
          <a:xfrm>
            <a:off x="7641027" y="4309752"/>
            <a:ext cx="1414912" cy="186857"/>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64" name="Arrow: Down 463">
            <a:extLst>
              <a:ext uri="{FF2B5EF4-FFF2-40B4-BE49-F238E27FC236}">
                <a16:creationId xmlns:a16="http://schemas.microsoft.com/office/drawing/2014/main" id="{E1A46FC9-79BA-4C33-B790-B48A64CF8765}"/>
              </a:ext>
            </a:extLst>
          </p:cNvPr>
          <p:cNvSpPr/>
          <p:nvPr/>
        </p:nvSpPr>
        <p:spPr>
          <a:xfrm>
            <a:off x="7882741" y="4470881"/>
            <a:ext cx="229284" cy="19513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65" name="Arrow: Down 464">
            <a:extLst>
              <a:ext uri="{FF2B5EF4-FFF2-40B4-BE49-F238E27FC236}">
                <a16:creationId xmlns:a16="http://schemas.microsoft.com/office/drawing/2014/main" id="{C8968408-E41F-408A-83D1-01C10D576272}"/>
              </a:ext>
            </a:extLst>
          </p:cNvPr>
          <p:cNvSpPr/>
          <p:nvPr/>
        </p:nvSpPr>
        <p:spPr>
          <a:xfrm>
            <a:off x="8603711" y="4460641"/>
            <a:ext cx="229284" cy="19513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66" name="Rectangle: Rounded Corners 465">
            <a:extLst>
              <a:ext uri="{FF2B5EF4-FFF2-40B4-BE49-F238E27FC236}">
                <a16:creationId xmlns:a16="http://schemas.microsoft.com/office/drawing/2014/main" id="{ED89F067-D065-4172-B566-09DBB4B91750}"/>
              </a:ext>
            </a:extLst>
          </p:cNvPr>
          <p:cNvSpPr/>
          <p:nvPr/>
        </p:nvSpPr>
        <p:spPr>
          <a:xfrm>
            <a:off x="7641168" y="3476495"/>
            <a:ext cx="1414912" cy="186857"/>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67" name="Arrow: Down 466">
            <a:extLst>
              <a:ext uri="{FF2B5EF4-FFF2-40B4-BE49-F238E27FC236}">
                <a16:creationId xmlns:a16="http://schemas.microsoft.com/office/drawing/2014/main" id="{5B40E047-87B6-411F-828A-CC99D8CDBC1B}"/>
              </a:ext>
            </a:extLst>
          </p:cNvPr>
          <p:cNvSpPr/>
          <p:nvPr/>
        </p:nvSpPr>
        <p:spPr>
          <a:xfrm>
            <a:off x="7882741" y="3658392"/>
            <a:ext cx="229284" cy="133279"/>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468" name="Arrow: Down 467">
            <a:extLst>
              <a:ext uri="{FF2B5EF4-FFF2-40B4-BE49-F238E27FC236}">
                <a16:creationId xmlns:a16="http://schemas.microsoft.com/office/drawing/2014/main" id="{5A65BB9D-77F6-49E4-AC38-D1BE70A7BDFC}"/>
              </a:ext>
            </a:extLst>
          </p:cNvPr>
          <p:cNvSpPr/>
          <p:nvPr/>
        </p:nvSpPr>
        <p:spPr>
          <a:xfrm>
            <a:off x="8603711" y="3648153"/>
            <a:ext cx="229284" cy="140705"/>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cxnSp>
        <p:nvCxnSpPr>
          <p:cNvPr id="381" name="Straight Arrow Connector 380">
            <a:extLst>
              <a:ext uri="{FF2B5EF4-FFF2-40B4-BE49-F238E27FC236}">
                <a16:creationId xmlns:a16="http://schemas.microsoft.com/office/drawing/2014/main" id="{14FBD4A0-3CA9-4B2B-B95D-4CAEDB870D45}"/>
              </a:ext>
            </a:extLst>
          </p:cNvPr>
          <p:cNvCxnSpPr>
            <a:cxnSpLocks/>
          </p:cNvCxnSpPr>
          <p:nvPr/>
        </p:nvCxnSpPr>
        <p:spPr>
          <a:xfrm>
            <a:off x="6878943" y="2277836"/>
            <a:ext cx="0" cy="158675"/>
          </a:xfrm>
          <a:prstGeom prst="straightConnector1">
            <a:avLst/>
          </a:prstGeom>
          <a:ln w="9525">
            <a:solidFill>
              <a:srgbClr val="D47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790F1E49-4B98-4FF6-A054-9CC7FADC57A0}"/>
              </a:ext>
            </a:extLst>
          </p:cNvPr>
          <p:cNvCxnSpPr>
            <a:cxnSpLocks/>
          </p:cNvCxnSpPr>
          <p:nvPr/>
        </p:nvCxnSpPr>
        <p:spPr>
          <a:xfrm>
            <a:off x="4687177" y="2281471"/>
            <a:ext cx="0" cy="151405"/>
          </a:xfrm>
          <a:prstGeom prst="straightConnector1">
            <a:avLst/>
          </a:prstGeom>
          <a:ln w="9525">
            <a:solidFill>
              <a:srgbClr val="D47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6" name="Rectangle: Rounded Corners 385">
            <a:extLst>
              <a:ext uri="{FF2B5EF4-FFF2-40B4-BE49-F238E27FC236}">
                <a16:creationId xmlns:a16="http://schemas.microsoft.com/office/drawing/2014/main" id="{6C717774-AB10-4041-91E8-04AD043E2CA4}"/>
              </a:ext>
            </a:extLst>
          </p:cNvPr>
          <p:cNvSpPr/>
          <p:nvPr/>
        </p:nvSpPr>
        <p:spPr>
          <a:xfrm>
            <a:off x="3258594" y="2032551"/>
            <a:ext cx="5241340" cy="245528"/>
          </a:xfrm>
          <a:prstGeom prst="roundRect">
            <a:avLst/>
          </a:prstGeom>
          <a:solidFill>
            <a:srgbClr val="D47600"/>
          </a:solidFill>
          <a:ln w="15875">
            <a:solidFill>
              <a:srgbClr val="D4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600" b="1" i="0" u="none" strike="noStrike" kern="1200" cap="none" spc="0" normalizeH="0" baseline="0" noProof="0" dirty="0">
                <a:ln>
                  <a:noFill/>
                </a:ln>
                <a:solidFill>
                  <a:srgbClr val="FFFFFF"/>
                </a:solidFill>
                <a:effectLst/>
                <a:uLnTx/>
                <a:uFillTx/>
                <a:latin typeface="Verdana"/>
                <a:ea typeface="+mn-ea"/>
                <a:cs typeface="+mn-cs"/>
              </a:rPr>
              <a:t>Without established ASCVD or CKD</a:t>
            </a:r>
          </a:p>
        </p:txBody>
      </p:sp>
      <p:cxnSp>
        <p:nvCxnSpPr>
          <p:cNvPr id="387" name="Straight Arrow Connector 386">
            <a:extLst>
              <a:ext uri="{FF2B5EF4-FFF2-40B4-BE49-F238E27FC236}">
                <a16:creationId xmlns:a16="http://schemas.microsoft.com/office/drawing/2014/main" id="{3323AA6B-55A5-475E-8F97-E3DC07823983}"/>
              </a:ext>
            </a:extLst>
          </p:cNvPr>
          <p:cNvCxnSpPr>
            <a:cxnSpLocks/>
          </p:cNvCxnSpPr>
          <p:nvPr/>
        </p:nvCxnSpPr>
        <p:spPr>
          <a:xfrm>
            <a:off x="8341983" y="2281980"/>
            <a:ext cx="0" cy="158675"/>
          </a:xfrm>
          <a:prstGeom prst="straightConnector1">
            <a:avLst/>
          </a:prstGeom>
          <a:ln w="9525">
            <a:solidFill>
              <a:srgbClr val="D47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3986511-509C-4B15-A424-886041B8BE0C}"/>
              </a:ext>
            </a:extLst>
          </p:cNvPr>
          <p:cNvGrpSpPr/>
          <p:nvPr/>
        </p:nvGrpSpPr>
        <p:grpSpPr>
          <a:xfrm>
            <a:off x="3198175" y="2406829"/>
            <a:ext cx="2962592" cy="3615787"/>
            <a:chOff x="3198174" y="1805119"/>
            <a:chExt cx="2962592" cy="2711840"/>
          </a:xfrm>
        </p:grpSpPr>
        <p:sp>
          <p:nvSpPr>
            <p:cNvPr id="321" name="Rectangle: Rounded Corners 320">
              <a:extLst>
                <a:ext uri="{FF2B5EF4-FFF2-40B4-BE49-F238E27FC236}">
                  <a16:creationId xmlns:a16="http://schemas.microsoft.com/office/drawing/2014/main" id="{B69A09C0-5095-4AF9-A034-1BFC36B184FD}"/>
                </a:ext>
              </a:extLst>
            </p:cNvPr>
            <p:cNvSpPr/>
            <p:nvPr/>
          </p:nvSpPr>
          <p:spPr>
            <a:xfrm>
              <a:off x="3238794" y="1820638"/>
              <a:ext cx="2896764" cy="2696321"/>
            </a:xfrm>
            <a:prstGeom prst="roundRect">
              <a:avLst>
                <a:gd name="adj" fmla="val 4620"/>
              </a:avLst>
            </a:prstGeom>
            <a:solidFill>
              <a:schemeClr val="accent2">
                <a:lumMod val="10000"/>
                <a:lumOff val="90000"/>
              </a:schemeClr>
            </a:solidFill>
            <a:ln w="9525">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27" name="Rectangle: Rounded Corners 326">
              <a:extLst>
                <a:ext uri="{FF2B5EF4-FFF2-40B4-BE49-F238E27FC236}">
                  <a16:creationId xmlns:a16="http://schemas.microsoft.com/office/drawing/2014/main" id="{7AD5BFB1-019A-491C-8369-C06074006A70}"/>
                </a:ext>
              </a:extLst>
            </p:cNvPr>
            <p:cNvSpPr/>
            <p:nvPr/>
          </p:nvSpPr>
          <p:spPr>
            <a:xfrm>
              <a:off x="3277371" y="4144757"/>
              <a:ext cx="2828245" cy="324695"/>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300"/>
                </a:spcBef>
                <a:spcAft>
                  <a:spcPts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the addition of SU</a:t>
              </a:r>
              <a:r>
                <a:rPr kumimoji="0" lang="en-GB" sz="500" b="0" i="0" u="none" strike="noStrike" kern="1200" cap="none" spc="0" normalizeH="0" baseline="30000" noProof="0" dirty="0">
                  <a:ln>
                    <a:noFill/>
                  </a:ln>
                  <a:solidFill>
                    <a:srgbClr val="001965"/>
                  </a:solidFill>
                  <a:effectLst/>
                  <a:uLnTx/>
                  <a:uFillTx/>
                  <a:latin typeface="Verdana"/>
                  <a:ea typeface="+mn-ea"/>
                  <a:cs typeface="+mn-cs"/>
                </a:rPr>
                <a:t>|| </a:t>
              </a:r>
              <a:r>
                <a:rPr kumimoji="0" lang="en-GB" sz="500" b="1" i="0" u="none" strike="noStrike" kern="1200" cap="none" spc="0" normalizeH="0" baseline="0" noProof="0" dirty="0">
                  <a:ln>
                    <a:noFill/>
                  </a:ln>
                  <a:solidFill>
                    <a:srgbClr val="001965"/>
                  </a:solidFill>
                  <a:effectLst/>
                  <a:uLnTx/>
                  <a:uFillTx/>
                  <a:latin typeface="Verdana"/>
                  <a:ea typeface="+mn-ea"/>
                  <a:cs typeface="+mn-cs"/>
                </a:rPr>
                <a:t>OR</a:t>
              </a:r>
              <a:r>
                <a:rPr kumimoji="0" lang="en-GB" sz="500" b="0" i="0" u="none" strike="noStrike" kern="1200" cap="none" spc="0" normalizeH="0" baseline="0" noProof="0" dirty="0">
                  <a:ln>
                    <a:noFill/>
                  </a:ln>
                  <a:solidFill>
                    <a:srgbClr val="001965"/>
                  </a:solidFill>
                  <a:effectLst/>
                  <a:uLnTx/>
                  <a:uFillTx/>
                  <a:latin typeface="Verdana"/>
                  <a:ea typeface="+mn-ea"/>
                  <a:cs typeface="+mn-cs"/>
                </a:rPr>
                <a:t> basal insulin:</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Choose later generation SU with lower risk of hypoglycaemia</a:t>
              </a:r>
            </a:p>
            <a:p>
              <a:pPr marL="171446" marR="0" lvl="0" indent="-171446"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Consider basal insulin with lower risk of hypoglycaemia</a:t>
              </a:r>
              <a:r>
                <a:rPr kumimoji="0" lang="en-GB" sz="500" b="0" i="0" u="none" strike="noStrike" kern="1200" cap="none" spc="0" normalizeH="0" baseline="30000" noProof="0" dirty="0">
                  <a:ln>
                    <a:noFill/>
                  </a:ln>
                  <a:solidFill>
                    <a:srgbClr val="001965"/>
                  </a:solidFill>
                  <a:effectLst/>
                  <a:uLnTx/>
                  <a:uFillTx/>
                  <a:latin typeface="Verdana"/>
                  <a:ea typeface="+mn-ea"/>
                  <a:cs typeface="+mn-cs"/>
                </a:rPr>
                <a:t>#</a:t>
              </a:r>
            </a:p>
          </p:txBody>
        </p:sp>
        <p:sp>
          <p:nvSpPr>
            <p:cNvPr id="355" name="Rectangle: Rounded Corners 354">
              <a:extLst>
                <a:ext uri="{FF2B5EF4-FFF2-40B4-BE49-F238E27FC236}">
                  <a16:creationId xmlns:a16="http://schemas.microsoft.com/office/drawing/2014/main" id="{F6750188-5E5C-446F-8EA9-CC7DBEC820DE}"/>
                </a:ext>
              </a:extLst>
            </p:cNvPr>
            <p:cNvSpPr/>
            <p:nvPr/>
          </p:nvSpPr>
          <p:spPr>
            <a:xfrm>
              <a:off x="4700331"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6" name="Arrow: Down 355">
              <a:extLst>
                <a:ext uri="{FF2B5EF4-FFF2-40B4-BE49-F238E27FC236}">
                  <a16:creationId xmlns:a16="http://schemas.microsoft.com/office/drawing/2014/main" id="{30B5700B-88F2-4A6D-9EF4-A7EA438C9483}"/>
                </a:ext>
              </a:extLst>
            </p:cNvPr>
            <p:cNvSpPr/>
            <p:nvPr/>
          </p:nvSpPr>
          <p:spPr>
            <a:xfrm>
              <a:off x="4927688" y="2433832"/>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36" name="Arrow: Down 335">
              <a:extLst>
                <a:ext uri="{FF2B5EF4-FFF2-40B4-BE49-F238E27FC236}">
                  <a16:creationId xmlns:a16="http://schemas.microsoft.com/office/drawing/2014/main" id="{0BD4118C-CF8B-469F-BC49-E4326A256D44}"/>
                </a:ext>
              </a:extLst>
            </p:cNvPr>
            <p:cNvSpPr/>
            <p:nvPr/>
          </p:nvSpPr>
          <p:spPr>
            <a:xfrm>
              <a:off x="4917688" y="3317004"/>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53" name="Rectangle: Rounded Corners 352">
              <a:extLst>
                <a:ext uri="{FF2B5EF4-FFF2-40B4-BE49-F238E27FC236}">
                  <a16:creationId xmlns:a16="http://schemas.microsoft.com/office/drawing/2014/main" id="{9BC30646-763E-47E3-B91D-1EAEC46ADDDD}"/>
                </a:ext>
              </a:extLst>
            </p:cNvPr>
            <p:cNvSpPr/>
            <p:nvPr/>
          </p:nvSpPr>
          <p:spPr>
            <a:xfrm>
              <a:off x="5422517"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4" name="Arrow: Down 353">
              <a:extLst>
                <a:ext uri="{FF2B5EF4-FFF2-40B4-BE49-F238E27FC236}">
                  <a16:creationId xmlns:a16="http://schemas.microsoft.com/office/drawing/2014/main" id="{F697C96E-FAAB-4902-8B6A-C94545C69AF0}"/>
                </a:ext>
              </a:extLst>
            </p:cNvPr>
            <p:cNvSpPr/>
            <p:nvPr/>
          </p:nvSpPr>
          <p:spPr>
            <a:xfrm>
              <a:off x="5649874" y="2433575"/>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34" name="Arrow: Down 333">
              <a:extLst>
                <a:ext uri="{FF2B5EF4-FFF2-40B4-BE49-F238E27FC236}">
                  <a16:creationId xmlns:a16="http://schemas.microsoft.com/office/drawing/2014/main" id="{822B15AF-8188-482D-92FF-BE54183136F3}"/>
                </a:ext>
              </a:extLst>
            </p:cNvPr>
            <p:cNvSpPr/>
            <p:nvPr/>
          </p:nvSpPr>
          <p:spPr>
            <a:xfrm>
              <a:off x="5648817" y="3310167"/>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51" name="Rectangle: Rounded Corners 350">
              <a:extLst>
                <a:ext uri="{FF2B5EF4-FFF2-40B4-BE49-F238E27FC236}">
                  <a16:creationId xmlns:a16="http://schemas.microsoft.com/office/drawing/2014/main" id="{040357AF-0F8C-4708-811E-BA564026FA53}"/>
                </a:ext>
              </a:extLst>
            </p:cNvPr>
            <p:cNvSpPr/>
            <p:nvPr/>
          </p:nvSpPr>
          <p:spPr>
            <a:xfrm>
              <a:off x="3979398"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2" name="Arrow: Down 351">
              <a:extLst>
                <a:ext uri="{FF2B5EF4-FFF2-40B4-BE49-F238E27FC236}">
                  <a16:creationId xmlns:a16="http://schemas.microsoft.com/office/drawing/2014/main" id="{2727F8A9-125F-4927-AF6E-43D1358280D4}"/>
                </a:ext>
              </a:extLst>
            </p:cNvPr>
            <p:cNvSpPr/>
            <p:nvPr/>
          </p:nvSpPr>
          <p:spPr>
            <a:xfrm>
              <a:off x="4206755" y="2433575"/>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dirty="0">
                <a:ln>
                  <a:noFill/>
                </a:ln>
                <a:solidFill>
                  <a:srgbClr val="FFFFFF"/>
                </a:solidFill>
                <a:effectLst/>
                <a:uLnTx/>
                <a:uFillTx/>
                <a:latin typeface="Verdana"/>
                <a:ea typeface="+mn-ea"/>
                <a:cs typeface="+mn-cs"/>
              </a:endParaRPr>
            </a:p>
          </p:txBody>
        </p:sp>
        <p:sp>
          <p:nvSpPr>
            <p:cNvPr id="335" name="Arrow: Down 334">
              <a:extLst>
                <a:ext uri="{FF2B5EF4-FFF2-40B4-BE49-F238E27FC236}">
                  <a16:creationId xmlns:a16="http://schemas.microsoft.com/office/drawing/2014/main" id="{2FB3B463-C2CD-4624-AA20-59B4621C97B4}"/>
                </a:ext>
              </a:extLst>
            </p:cNvPr>
            <p:cNvSpPr/>
            <p:nvPr/>
          </p:nvSpPr>
          <p:spPr>
            <a:xfrm>
              <a:off x="4200885" y="3311346"/>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71" name="Rectangle: Rounded Corners 370">
              <a:extLst>
                <a:ext uri="{FF2B5EF4-FFF2-40B4-BE49-F238E27FC236}">
                  <a16:creationId xmlns:a16="http://schemas.microsoft.com/office/drawing/2014/main" id="{2F8D97E2-0F9C-4A3F-9112-199BDCE1610D}"/>
                </a:ext>
              </a:extLst>
            </p:cNvPr>
            <p:cNvSpPr/>
            <p:nvPr/>
          </p:nvSpPr>
          <p:spPr>
            <a:xfrm>
              <a:off x="4702644"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72" name="Rectangle: Rounded Corners 371">
              <a:extLst>
                <a:ext uri="{FF2B5EF4-FFF2-40B4-BE49-F238E27FC236}">
                  <a16:creationId xmlns:a16="http://schemas.microsoft.com/office/drawing/2014/main" id="{443BF651-E04B-4260-A45A-2C2D4E8E017C}"/>
                </a:ext>
              </a:extLst>
            </p:cNvPr>
            <p:cNvSpPr/>
            <p:nvPr/>
          </p:nvSpPr>
          <p:spPr>
            <a:xfrm>
              <a:off x="4738644" y="2651050"/>
              <a:ext cx="612000" cy="138889"/>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p:txBody>
        </p:sp>
        <p:sp>
          <p:nvSpPr>
            <p:cNvPr id="373" name="Rectangle: Rounded Corners 372">
              <a:extLst>
                <a:ext uri="{FF2B5EF4-FFF2-40B4-BE49-F238E27FC236}">
                  <a16:creationId xmlns:a16="http://schemas.microsoft.com/office/drawing/2014/main" id="{1E347417-D55B-405A-BC10-E249FEEEAEA3}"/>
                </a:ext>
              </a:extLst>
            </p:cNvPr>
            <p:cNvSpPr/>
            <p:nvPr/>
          </p:nvSpPr>
          <p:spPr>
            <a:xfrm>
              <a:off x="4738644" y="3151798"/>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74" name="Rectangle: Rounded Corners 373">
              <a:extLst>
                <a:ext uri="{FF2B5EF4-FFF2-40B4-BE49-F238E27FC236}">
                  <a16:creationId xmlns:a16="http://schemas.microsoft.com/office/drawing/2014/main" id="{DDE808C8-19A5-4C3D-8FF1-0333F8E25256}"/>
                </a:ext>
              </a:extLst>
            </p:cNvPr>
            <p:cNvSpPr/>
            <p:nvPr/>
          </p:nvSpPr>
          <p:spPr>
            <a:xfrm>
              <a:off x="4738644" y="2903582"/>
              <a:ext cx="612000" cy="138889"/>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a:t>
              </a:r>
            </a:p>
          </p:txBody>
        </p:sp>
        <p:sp>
          <p:nvSpPr>
            <p:cNvPr id="375" name="TextBox 374">
              <a:extLst>
                <a:ext uri="{FF2B5EF4-FFF2-40B4-BE49-F238E27FC236}">
                  <a16:creationId xmlns:a16="http://schemas.microsoft.com/office/drawing/2014/main" id="{B9216A73-9029-4BA5-95B4-BC72401D7908}"/>
                </a:ext>
              </a:extLst>
            </p:cNvPr>
            <p:cNvSpPr txBox="1"/>
            <p:nvPr/>
          </p:nvSpPr>
          <p:spPr>
            <a:xfrm>
              <a:off x="4857233" y="3013148"/>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76" name="TextBox 375">
              <a:extLst>
                <a:ext uri="{FF2B5EF4-FFF2-40B4-BE49-F238E27FC236}">
                  <a16:creationId xmlns:a16="http://schemas.microsoft.com/office/drawing/2014/main" id="{D97E8AD8-1B15-4644-9439-FED60FA90357}"/>
                </a:ext>
              </a:extLst>
            </p:cNvPr>
            <p:cNvSpPr txBox="1"/>
            <p:nvPr/>
          </p:nvSpPr>
          <p:spPr>
            <a:xfrm>
              <a:off x="4857233" y="275731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57" name="Rectangle: Rounded Corners 356">
              <a:extLst>
                <a:ext uri="{FF2B5EF4-FFF2-40B4-BE49-F238E27FC236}">
                  <a16:creationId xmlns:a16="http://schemas.microsoft.com/office/drawing/2014/main" id="{7A9D9308-1449-4101-AF31-0F50815CA22E}"/>
                </a:ext>
              </a:extLst>
            </p:cNvPr>
            <p:cNvSpPr/>
            <p:nvPr/>
          </p:nvSpPr>
          <p:spPr>
            <a:xfrm>
              <a:off x="5424888"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58" name="Rectangle: Rounded Corners 357">
              <a:extLst>
                <a:ext uri="{FF2B5EF4-FFF2-40B4-BE49-F238E27FC236}">
                  <a16:creationId xmlns:a16="http://schemas.microsoft.com/office/drawing/2014/main" id="{89D86234-327D-40BE-9574-3A7D7D8E2737}"/>
                </a:ext>
              </a:extLst>
            </p:cNvPr>
            <p:cNvSpPr/>
            <p:nvPr/>
          </p:nvSpPr>
          <p:spPr>
            <a:xfrm>
              <a:off x="5460888" y="2651050"/>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59" name="Rectangle: Rounded Corners 358">
              <a:extLst>
                <a:ext uri="{FF2B5EF4-FFF2-40B4-BE49-F238E27FC236}">
                  <a16:creationId xmlns:a16="http://schemas.microsoft.com/office/drawing/2014/main" id="{57DDC0EC-D446-48D3-8698-21B85DF4F8FA}"/>
                </a:ext>
              </a:extLst>
            </p:cNvPr>
            <p:cNvSpPr/>
            <p:nvPr/>
          </p:nvSpPr>
          <p:spPr>
            <a:xfrm>
              <a:off x="5460888" y="2904937"/>
              <a:ext cx="612000" cy="138889"/>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a:t>
              </a:r>
            </a:p>
          </p:txBody>
        </p:sp>
        <p:sp>
          <p:nvSpPr>
            <p:cNvPr id="360" name="Rectangle: Rounded Corners 359">
              <a:extLst>
                <a:ext uri="{FF2B5EF4-FFF2-40B4-BE49-F238E27FC236}">
                  <a16:creationId xmlns:a16="http://schemas.microsoft.com/office/drawing/2014/main" id="{D6E9E5C7-61AC-4E41-978A-D21E959DAC6C}"/>
                </a:ext>
              </a:extLst>
            </p:cNvPr>
            <p:cNvSpPr/>
            <p:nvPr/>
          </p:nvSpPr>
          <p:spPr>
            <a:xfrm>
              <a:off x="5460888" y="3155013"/>
              <a:ext cx="612000" cy="138889"/>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p:txBody>
        </p:sp>
        <p:sp>
          <p:nvSpPr>
            <p:cNvPr id="361" name="TextBox 360">
              <a:extLst>
                <a:ext uri="{FF2B5EF4-FFF2-40B4-BE49-F238E27FC236}">
                  <a16:creationId xmlns:a16="http://schemas.microsoft.com/office/drawing/2014/main" id="{05D26A86-D49F-4FFF-8150-2B0E248D4C11}"/>
                </a:ext>
              </a:extLst>
            </p:cNvPr>
            <p:cNvSpPr txBox="1"/>
            <p:nvPr/>
          </p:nvSpPr>
          <p:spPr>
            <a:xfrm>
              <a:off x="5579477" y="275731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62" name="TextBox 361">
              <a:extLst>
                <a:ext uri="{FF2B5EF4-FFF2-40B4-BE49-F238E27FC236}">
                  <a16:creationId xmlns:a16="http://schemas.microsoft.com/office/drawing/2014/main" id="{66B00E22-1E47-4039-AF26-1219D4425B17}"/>
                </a:ext>
              </a:extLst>
            </p:cNvPr>
            <p:cNvSpPr txBox="1"/>
            <p:nvPr/>
          </p:nvSpPr>
          <p:spPr>
            <a:xfrm>
              <a:off x="5579477" y="3013148"/>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67" name="Rectangle: Rounded Corners 366">
              <a:extLst>
                <a:ext uri="{FF2B5EF4-FFF2-40B4-BE49-F238E27FC236}">
                  <a16:creationId xmlns:a16="http://schemas.microsoft.com/office/drawing/2014/main" id="{D6D27A42-8C5B-4A97-9883-775AC9C9A373}"/>
                </a:ext>
              </a:extLst>
            </p:cNvPr>
            <p:cNvSpPr/>
            <p:nvPr/>
          </p:nvSpPr>
          <p:spPr>
            <a:xfrm>
              <a:off x="3981354"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68" name="Rectangle: Rounded Corners 367">
              <a:extLst>
                <a:ext uri="{FF2B5EF4-FFF2-40B4-BE49-F238E27FC236}">
                  <a16:creationId xmlns:a16="http://schemas.microsoft.com/office/drawing/2014/main" id="{BBE554B0-23AD-4C91-A956-018465809A9E}"/>
                </a:ext>
              </a:extLst>
            </p:cNvPr>
            <p:cNvSpPr/>
            <p:nvPr/>
          </p:nvSpPr>
          <p:spPr>
            <a:xfrm>
              <a:off x="4017355" y="2709498"/>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69" name="Rectangle: Rounded Corners 368">
              <a:extLst>
                <a:ext uri="{FF2B5EF4-FFF2-40B4-BE49-F238E27FC236}">
                  <a16:creationId xmlns:a16="http://schemas.microsoft.com/office/drawing/2014/main" id="{4099E352-09D7-49B8-838F-A3ECD06E209E}"/>
                </a:ext>
              </a:extLst>
            </p:cNvPr>
            <p:cNvSpPr/>
            <p:nvPr/>
          </p:nvSpPr>
          <p:spPr>
            <a:xfrm>
              <a:off x="4017354" y="3072162"/>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70" name="TextBox 369">
              <a:extLst>
                <a:ext uri="{FF2B5EF4-FFF2-40B4-BE49-F238E27FC236}">
                  <a16:creationId xmlns:a16="http://schemas.microsoft.com/office/drawing/2014/main" id="{BE9D36E0-26E6-47E9-80F7-52D27E24797A}"/>
                </a:ext>
              </a:extLst>
            </p:cNvPr>
            <p:cNvSpPr txBox="1"/>
            <p:nvPr/>
          </p:nvSpPr>
          <p:spPr>
            <a:xfrm>
              <a:off x="4135943" y="288394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63" name="Rectangle: Rounded Corners 362">
              <a:extLst>
                <a:ext uri="{FF2B5EF4-FFF2-40B4-BE49-F238E27FC236}">
                  <a16:creationId xmlns:a16="http://schemas.microsoft.com/office/drawing/2014/main" id="{E958D66C-AF95-435E-AF68-B16BEA9E3CC3}"/>
                </a:ext>
              </a:extLst>
            </p:cNvPr>
            <p:cNvSpPr/>
            <p:nvPr/>
          </p:nvSpPr>
          <p:spPr>
            <a:xfrm>
              <a:off x="3256725" y="2596804"/>
              <a:ext cx="684000" cy="73212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64" name="Rectangle: Rounded Corners 363">
              <a:extLst>
                <a:ext uri="{FF2B5EF4-FFF2-40B4-BE49-F238E27FC236}">
                  <a16:creationId xmlns:a16="http://schemas.microsoft.com/office/drawing/2014/main" id="{2AF21073-70E5-43D6-B342-04B2C289D23F}"/>
                </a:ext>
              </a:extLst>
            </p:cNvPr>
            <p:cNvSpPr/>
            <p:nvPr/>
          </p:nvSpPr>
          <p:spPr>
            <a:xfrm>
              <a:off x="3292725" y="2709498"/>
              <a:ext cx="612000" cy="138889"/>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65" name="Rectangle: Rounded Corners 364">
              <a:extLst>
                <a:ext uri="{FF2B5EF4-FFF2-40B4-BE49-F238E27FC236}">
                  <a16:creationId xmlns:a16="http://schemas.microsoft.com/office/drawing/2014/main" id="{7AFD732E-6858-4BBA-BCCB-7DC80DF850A0}"/>
                </a:ext>
              </a:extLst>
            </p:cNvPr>
            <p:cNvSpPr/>
            <p:nvPr/>
          </p:nvSpPr>
          <p:spPr>
            <a:xfrm>
              <a:off x="3292725" y="3072162"/>
              <a:ext cx="612000" cy="138889"/>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66" name="TextBox 365">
              <a:extLst>
                <a:ext uri="{FF2B5EF4-FFF2-40B4-BE49-F238E27FC236}">
                  <a16:creationId xmlns:a16="http://schemas.microsoft.com/office/drawing/2014/main" id="{DCCF88FB-B695-492A-AEFE-FBBA8BA3124B}"/>
                </a:ext>
              </a:extLst>
            </p:cNvPr>
            <p:cNvSpPr txBox="1"/>
            <p:nvPr/>
          </p:nvSpPr>
          <p:spPr>
            <a:xfrm>
              <a:off x="3411313" y="2882491"/>
              <a:ext cx="374823"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OR</a:t>
              </a:r>
            </a:p>
          </p:txBody>
        </p:sp>
        <p:sp>
          <p:nvSpPr>
            <p:cNvPr id="349" name="Rectangle: Rounded Corners 348">
              <a:extLst>
                <a:ext uri="{FF2B5EF4-FFF2-40B4-BE49-F238E27FC236}">
                  <a16:creationId xmlns:a16="http://schemas.microsoft.com/office/drawing/2014/main" id="{BED7D454-DB35-46AE-8CA8-C04B3283BC52}"/>
                </a:ext>
              </a:extLst>
            </p:cNvPr>
            <p:cNvSpPr/>
            <p:nvPr/>
          </p:nvSpPr>
          <p:spPr>
            <a:xfrm>
              <a:off x="3258713" y="2282474"/>
              <a:ext cx="684000" cy="154800"/>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50" name="Arrow: Down 349">
              <a:extLst>
                <a:ext uri="{FF2B5EF4-FFF2-40B4-BE49-F238E27FC236}">
                  <a16:creationId xmlns:a16="http://schemas.microsoft.com/office/drawing/2014/main" id="{3F09335F-3ACA-48E1-B408-F33CACC407AB}"/>
                </a:ext>
              </a:extLst>
            </p:cNvPr>
            <p:cNvSpPr/>
            <p:nvPr/>
          </p:nvSpPr>
          <p:spPr>
            <a:xfrm>
              <a:off x="3486070" y="2433575"/>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33" name="Arrow: Down 332">
              <a:extLst>
                <a:ext uri="{FF2B5EF4-FFF2-40B4-BE49-F238E27FC236}">
                  <a16:creationId xmlns:a16="http://schemas.microsoft.com/office/drawing/2014/main" id="{B8EE2ABA-3328-438B-8194-5C3DBB8F034C}"/>
                </a:ext>
              </a:extLst>
            </p:cNvPr>
            <p:cNvSpPr/>
            <p:nvPr/>
          </p:nvSpPr>
          <p:spPr>
            <a:xfrm>
              <a:off x="3484082" y="3309881"/>
              <a:ext cx="229284" cy="146351"/>
            </a:xfrm>
            <a:prstGeom prst="downArrow">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nvGrpSpPr>
            <p:cNvPr id="20" name="Group 19">
              <a:extLst>
                <a:ext uri="{FF2B5EF4-FFF2-40B4-BE49-F238E27FC236}">
                  <a16:creationId xmlns:a16="http://schemas.microsoft.com/office/drawing/2014/main" id="{7D67CBB0-3DAD-4297-B75F-D81E9C90317E}"/>
                </a:ext>
              </a:extLst>
            </p:cNvPr>
            <p:cNvGrpSpPr/>
            <p:nvPr/>
          </p:nvGrpSpPr>
          <p:grpSpPr>
            <a:xfrm>
              <a:off x="3257811" y="1990758"/>
              <a:ext cx="2847805" cy="270214"/>
              <a:chOff x="3257811" y="1946038"/>
              <a:chExt cx="2847805" cy="359655"/>
            </a:xfrm>
          </p:grpSpPr>
          <p:sp>
            <p:nvSpPr>
              <p:cNvPr id="347" name="Rectangle: Rounded Corners 346">
                <a:extLst>
                  <a:ext uri="{FF2B5EF4-FFF2-40B4-BE49-F238E27FC236}">
                    <a16:creationId xmlns:a16="http://schemas.microsoft.com/office/drawing/2014/main" id="{6255CD03-9009-49E5-B23E-4E64A21470AC}"/>
                  </a:ext>
                </a:extLst>
              </p:cNvPr>
              <p:cNvSpPr/>
              <p:nvPr/>
            </p:nvSpPr>
            <p:spPr>
              <a:xfrm>
                <a:off x="4699430" y="1946038"/>
                <a:ext cx="684000" cy="216072"/>
              </a:xfrm>
              <a:prstGeom prst="round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783"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SGLT-2i</a:t>
                </a:r>
                <a:r>
                  <a:rPr kumimoji="0" lang="en-GB" sz="5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en-GB" sz="500" b="0" i="0" u="none" strike="noStrike" kern="1200" cap="none" spc="0" normalizeH="0" baseline="30000" noProof="0" dirty="0">
                  <a:ln>
                    <a:noFill/>
                  </a:ln>
                  <a:solidFill>
                    <a:srgbClr val="FFFFFF"/>
                  </a:solidFill>
                  <a:effectLst/>
                  <a:uLnTx/>
                  <a:uFillTx/>
                  <a:latin typeface="Verdana"/>
                  <a:ea typeface="+mn-ea"/>
                  <a:cs typeface="+mn-cs"/>
                </a:endParaRPr>
              </a:p>
            </p:txBody>
          </p:sp>
          <p:sp>
            <p:nvSpPr>
              <p:cNvPr id="348" name="Arrow: Down 347">
                <a:extLst>
                  <a:ext uri="{FF2B5EF4-FFF2-40B4-BE49-F238E27FC236}">
                    <a16:creationId xmlns:a16="http://schemas.microsoft.com/office/drawing/2014/main" id="{E1C26F0B-3006-44C7-96D4-34DF4A6ABF92}"/>
                  </a:ext>
                </a:extLst>
              </p:cNvPr>
              <p:cNvSpPr/>
              <p:nvPr/>
            </p:nvSpPr>
            <p:spPr>
              <a:xfrm>
                <a:off x="4926787" y="2158717"/>
                <a:ext cx="229284" cy="146351"/>
              </a:xfrm>
              <a:prstGeom prst="downArrow">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45" name="Rectangle: Rounded Corners 344">
                <a:extLst>
                  <a:ext uri="{FF2B5EF4-FFF2-40B4-BE49-F238E27FC236}">
                    <a16:creationId xmlns:a16="http://schemas.microsoft.com/office/drawing/2014/main" id="{A6EA1FB8-0625-490F-9E7C-C1E7D6A48D89}"/>
                  </a:ext>
                </a:extLst>
              </p:cNvPr>
              <p:cNvSpPr/>
              <p:nvPr/>
            </p:nvSpPr>
            <p:spPr>
              <a:xfrm>
                <a:off x="5421616" y="1946038"/>
                <a:ext cx="684000" cy="216072"/>
              </a:xfrm>
              <a:prstGeom prst="roundRect">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TZD</a:t>
                </a:r>
              </a:p>
            </p:txBody>
          </p:sp>
          <p:sp>
            <p:nvSpPr>
              <p:cNvPr id="346" name="Arrow: Down 345">
                <a:extLst>
                  <a:ext uri="{FF2B5EF4-FFF2-40B4-BE49-F238E27FC236}">
                    <a16:creationId xmlns:a16="http://schemas.microsoft.com/office/drawing/2014/main" id="{DBE6DA17-557F-4BF6-8A31-172F5D85338F}"/>
                  </a:ext>
                </a:extLst>
              </p:cNvPr>
              <p:cNvSpPr/>
              <p:nvPr/>
            </p:nvSpPr>
            <p:spPr>
              <a:xfrm>
                <a:off x="5648974" y="2159342"/>
                <a:ext cx="229284" cy="146351"/>
              </a:xfrm>
              <a:prstGeom prst="downArrow">
                <a:avLst/>
              </a:prstGeom>
              <a:solidFill>
                <a:srgbClr val="3F9C35"/>
              </a:solidFill>
              <a:ln w="9525">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43" name="Rectangle: Rounded Corners 342">
                <a:extLst>
                  <a:ext uri="{FF2B5EF4-FFF2-40B4-BE49-F238E27FC236}">
                    <a16:creationId xmlns:a16="http://schemas.microsoft.com/office/drawing/2014/main" id="{C228C4E8-8F9A-4715-A520-DE0EEBCC1E41}"/>
                  </a:ext>
                </a:extLst>
              </p:cNvPr>
              <p:cNvSpPr/>
              <p:nvPr/>
            </p:nvSpPr>
            <p:spPr>
              <a:xfrm>
                <a:off x="3978496" y="1946038"/>
                <a:ext cx="684000" cy="216072"/>
              </a:xfrm>
              <a:prstGeom prst="roundRect">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FFFFFF"/>
                    </a:solidFill>
                    <a:effectLst/>
                    <a:uLnTx/>
                    <a:uFillTx/>
                    <a:latin typeface="Verdana"/>
                    <a:ea typeface="+mn-ea"/>
                    <a:cs typeface="+mn-cs"/>
                  </a:rPr>
                  <a:t>GLP-1RA</a:t>
                </a:r>
              </a:p>
            </p:txBody>
          </p:sp>
          <p:sp>
            <p:nvSpPr>
              <p:cNvPr id="344" name="Arrow: Down 343">
                <a:extLst>
                  <a:ext uri="{FF2B5EF4-FFF2-40B4-BE49-F238E27FC236}">
                    <a16:creationId xmlns:a16="http://schemas.microsoft.com/office/drawing/2014/main" id="{39BCA469-FAB9-4B9D-B60B-27543E7B90BF}"/>
                  </a:ext>
                </a:extLst>
              </p:cNvPr>
              <p:cNvSpPr/>
              <p:nvPr/>
            </p:nvSpPr>
            <p:spPr>
              <a:xfrm>
                <a:off x="4205854" y="2158717"/>
                <a:ext cx="229284" cy="146351"/>
              </a:xfrm>
              <a:prstGeom prst="downArrow">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sp>
            <p:nvSpPr>
              <p:cNvPr id="341" name="Rectangle: Rounded Corners 340">
                <a:extLst>
                  <a:ext uri="{FF2B5EF4-FFF2-40B4-BE49-F238E27FC236}">
                    <a16:creationId xmlns:a16="http://schemas.microsoft.com/office/drawing/2014/main" id="{FD7C5E2A-0EB5-4568-A690-84C16920FADD}"/>
                  </a:ext>
                </a:extLst>
              </p:cNvPr>
              <p:cNvSpPr/>
              <p:nvPr/>
            </p:nvSpPr>
            <p:spPr>
              <a:xfrm>
                <a:off x="3257811" y="1946038"/>
                <a:ext cx="684000" cy="216072"/>
              </a:xfrm>
              <a:prstGeom prst="roundRect">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srgbClr val="001965"/>
                    </a:solidFill>
                    <a:effectLst/>
                    <a:uLnTx/>
                    <a:uFillTx/>
                    <a:latin typeface="Verdana"/>
                    <a:ea typeface="+mn-ea"/>
                    <a:cs typeface="+mn-cs"/>
                  </a:rPr>
                  <a:t>DPP-4i</a:t>
                </a:r>
              </a:p>
            </p:txBody>
          </p:sp>
          <p:sp>
            <p:nvSpPr>
              <p:cNvPr id="342" name="Arrow: Down 341">
                <a:extLst>
                  <a:ext uri="{FF2B5EF4-FFF2-40B4-BE49-F238E27FC236}">
                    <a16:creationId xmlns:a16="http://schemas.microsoft.com/office/drawing/2014/main" id="{969C1187-C5E6-4B5F-95C2-3473C3F00AD1}"/>
                  </a:ext>
                </a:extLst>
              </p:cNvPr>
              <p:cNvSpPr/>
              <p:nvPr/>
            </p:nvSpPr>
            <p:spPr>
              <a:xfrm>
                <a:off x="3485169" y="2158717"/>
                <a:ext cx="229284" cy="146351"/>
              </a:xfrm>
              <a:prstGeom prst="downArrow">
                <a:avLst/>
              </a:prstGeom>
              <a:solidFill>
                <a:srgbClr val="C9DD03"/>
              </a:solidFill>
              <a:ln w="9525">
                <a:solidFill>
                  <a:srgbClr val="C9DD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001965"/>
                  </a:solidFill>
                  <a:effectLst/>
                  <a:uLnTx/>
                  <a:uFillTx/>
                  <a:latin typeface="Verdana"/>
                  <a:ea typeface="+mn-ea"/>
                  <a:cs typeface="+mn-cs"/>
                </a:endParaRPr>
              </a:p>
            </p:txBody>
          </p:sp>
        </p:grpSp>
        <p:sp>
          <p:nvSpPr>
            <p:cNvPr id="320" name="TextBox 319">
              <a:extLst>
                <a:ext uri="{FF2B5EF4-FFF2-40B4-BE49-F238E27FC236}">
                  <a16:creationId xmlns:a16="http://schemas.microsoft.com/office/drawing/2014/main" id="{E68B6360-47E5-4BCB-86B8-BBCF5242FD63}"/>
                </a:ext>
              </a:extLst>
            </p:cNvPr>
            <p:cNvSpPr txBox="1"/>
            <p:nvPr/>
          </p:nvSpPr>
          <p:spPr>
            <a:xfrm>
              <a:off x="3198174" y="1805119"/>
              <a:ext cx="2962592" cy="126958"/>
            </a:xfrm>
            <a:prstGeom prst="rect">
              <a:avLst/>
            </a:prstGeom>
            <a:noFill/>
          </p:spPr>
          <p:txBody>
            <a:bodyPr wrap="square" rtlCol="0">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ＭＳ Ｐゴシック" charset="0"/>
                  <a:cs typeface="Arial" panose="020B0604020202020204" pitchFamily="34" charset="0"/>
                </a:rPr>
                <a:t>Compelling need to minimise hypoglycaemia</a:t>
              </a:r>
            </a:p>
          </p:txBody>
        </p:sp>
        <p:grpSp>
          <p:nvGrpSpPr>
            <p:cNvPr id="383" name="Group 382">
              <a:extLst>
                <a:ext uri="{FF2B5EF4-FFF2-40B4-BE49-F238E27FC236}">
                  <a16:creationId xmlns:a16="http://schemas.microsoft.com/office/drawing/2014/main" id="{AEDB5474-F23C-49EC-BED4-C236ED06BB4C}"/>
                </a:ext>
              </a:extLst>
            </p:cNvPr>
            <p:cNvGrpSpPr/>
            <p:nvPr/>
          </p:nvGrpSpPr>
          <p:grpSpPr>
            <a:xfrm>
              <a:off x="3277371" y="3691884"/>
              <a:ext cx="2844000" cy="235955"/>
              <a:chOff x="3270585" y="3625594"/>
              <a:chExt cx="2844000" cy="326183"/>
            </a:xfrm>
          </p:grpSpPr>
          <p:sp>
            <p:nvSpPr>
              <p:cNvPr id="384" name="Rectangle: Rounded Corners 383">
                <a:extLst>
                  <a:ext uri="{FF2B5EF4-FFF2-40B4-BE49-F238E27FC236}">
                    <a16:creationId xmlns:a16="http://schemas.microsoft.com/office/drawing/2014/main" id="{5C6EE5D5-DDE3-4FA8-82A4-889D7CDD458A}"/>
                  </a:ext>
                </a:extLst>
              </p:cNvPr>
              <p:cNvSpPr/>
              <p:nvPr/>
            </p:nvSpPr>
            <p:spPr>
              <a:xfrm>
                <a:off x="3270585" y="3625594"/>
                <a:ext cx="2844000" cy="149702"/>
              </a:xfrm>
              <a:prstGeom prst="roundRect">
                <a:avLst/>
              </a:prstGeom>
              <a:ln w="12700">
                <a:solidFill>
                  <a:srgbClr val="72B5CC"/>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001965"/>
                    </a:solidFill>
                    <a:effectLst/>
                    <a:uLnTx/>
                    <a:uFillTx/>
                    <a:latin typeface="Verdana"/>
                    <a:ea typeface="+mn-ea"/>
                    <a:cs typeface="+mn-cs"/>
                  </a:rPr>
                  <a:t>Continue with addition of other agents as outlined above</a:t>
                </a:r>
              </a:p>
            </p:txBody>
          </p:sp>
          <p:sp>
            <p:nvSpPr>
              <p:cNvPr id="385" name="Arrow: Down 384">
                <a:extLst>
                  <a:ext uri="{FF2B5EF4-FFF2-40B4-BE49-F238E27FC236}">
                    <a16:creationId xmlns:a16="http://schemas.microsoft.com/office/drawing/2014/main" id="{C1E069FA-E354-4A60-8156-C0DF41E0F9A7}"/>
                  </a:ext>
                </a:extLst>
              </p:cNvPr>
              <p:cNvSpPr/>
              <p:nvPr/>
            </p:nvSpPr>
            <p:spPr>
              <a:xfrm>
                <a:off x="4577943" y="3792070"/>
                <a:ext cx="229284" cy="159707"/>
              </a:xfrm>
              <a:prstGeom prst="downArrow">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22" name="Group 21">
              <a:extLst>
                <a:ext uri="{FF2B5EF4-FFF2-40B4-BE49-F238E27FC236}">
                  <a16:creationId xmlns:a16="http://schemas.microsoft.com/office/drawing/2014/main" id="{63C50F06-B118-4E4A-B64A-C41CD64B62AD}"/>
                </a:ext>
              </a:extLst>
            </p:cNvPr>
            <p:cNvGrpSpPr/>
            <p:nvPr/>
          </p:nvGrpSpPr>
          <p:grpSpPr>
            <a:xfrm>
              <a:off x="3270585" y="3478788"/>
              <a:ext cx="2844000" cy="203488"/>
              <a:chOff x="3270585" y="3590772"/>
              <a:chExt cx="2844000" cy="281300"/>
            </a:xfrm>
          </p:grpSpPr>
          <p:sp>
            <p:nvSpPr>
              <p:cNvPr id="326" name="Rectangle: Rounded Corners 325">
                <a:extLst>
                  <a:ext uri="{FF2B5EF4-FFF2-40B4-BE49-F238E27FC236}">
                    <a16:creationId xmlns:a16="http://schemas.microsoft.com/office/drawing/2014/main" id="{3E59972E-4BA5-448E-AE38-7E282479363E}"/>
                  </a:ext>
                </a:extLst>
              </p:cNvPr>
              <p:cNvSpPr/>
              <p:nvPr/>
            </p:nvSpPr>
            <p:spPr>
              <a:xfrm>
                <a:off x="3270585" y="3590772"/>
                <a:ext cx="2844000" cy="14970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328" name="Arrow: Down 327">
                <a:extLst>
                  <a:ext uri="{FF2B5EF4-FFF2-40B4-BE49-F238E27FC236}">
                    <a16:creationId xmlns:a16="http://schemas.microsoft.com/office/drawing/2014/main" id="{92768DD4-E82E-4F42-9A30-CFDCEFD4E66E}"/>
                  </a:ext>
                </a:extLst>
              </p:cNvPr>
              <p:cNvSpPr/>
              <p:nvPr/>
            </p:nvSpPr>
            <p:spPr>
              <a:xfrm>
                <a:off x="4577943" y="3725721"/>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469" name="Group 468">
              <a:extLst>
                <a:ext uri="{FF2B5EF4-FFF2-40B4-BE49-F238E27FC236}">
                  <a16:creationId xmlns:a16="http://schemas.microsoft.com/office/drawing/2014/main" id="{EFA57821-1BCD-475A-8519-D3DC3A04A061}"/>
                </a:ext>
              </a:extLst>
            </p:cNvPr>
            <p:cNvGrpSpPr/>
            <p:nvPr/>
          </p:nvGrpSpPr>
          <p:grpSpPr>
            <a:xfrm>
              <a:off x="3277371" y="3939455"/>
              <a:ext cx="2844000" cy="203488"/>
              <a:chOff x="3270585" y="3590772"/>
              <a:chExt cx="2844000" cy="281300"/>
            </a:xfrm>
          </p:grpSpPr>
          <p:sp>
            <p:nvSpPr>
              <p:cNvPr id="470" name="Rectangle: Rounded Corners 469">
                <a:extLst>
                  <a:ext uri="{FF2B5EF4-FFF2-40B4-BE49-F238E27FC236}">
                    <a16:creationId xmlns:a16="http://schemas.microsoft.com/office/drawing/2014/main" id="{867AF39C-FFB8-4C87-8DD6-4B8FA46D64CD}"/>
                  </a:ext>
                </a:extLst>
              </p:cNvPr>
              <p:cNvSpPr/>
              <p:nvPr/>
            </p:nvSpPr>
            <p:spPr>
              <a:xfrm>
                <a:off x="3270585" y="3590772"/>
                <a:ext cx="2844000" cy="149703"/>
              </a:xfrm>
              <a:prstGeom prst="roundRect">
                <a:avLst/>
              </a:prstGeom>
              <a:solidFill>
                <a:srgbClr val="72B5CC"/>
              </a:solidFill>
              <a:ln w="1587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500" b="1" i="0" u="none" strike="noStrike" kern="1200" cap="none" spc="0" normalizeH="0" baseline="0" noProof="0" dirty="0">
                    <a:ln>
                      <a:noFill/>
                    </a:ln>
                    <a:solidFill>
                      <a:srgbClr val="FFFFFF"/>
                    </a:solidFill>
                    <a:effectLst/>
                    <a:uLnTx/>
                    <a:uFillTx/>
                    <a:latin typeface="Verdana"/>
                    <a:ea typeface="+mn-ea"/>
                    <a:cs typeface="+mn-cs"/>
                  </a:rPr>
                  <a:t>If HbA</a:t>
                </a:r>
                <a:r>
                  <a:rPr kumimoji="0" lang="en-GB" sz="500" b="1" i="0" u="none" strike="noStrike" kern="1200" cap="none" spc="0" normalizeH="0" baseline="-25000" noProof="0" dirty="0">
                    <a:ln>
                      <a:noFill/>
                    </a:ln>
                    <a:solidFill>
                      <a:srgbClr val="FFFFFF"/>
                    </a:solidFill>
                    <a:effectLst/>
                    <a:uLnTx/>
                    <a:uFillTx/>
                    <a:latin typeface="Verdana"/>
                    <a:ea typeface="+mn-ea"/>
                    <a:cs typeface="+mn-cs"/>
                  </a:rPr>
                  <a:t>1c</a:t>
                </a:r>
                <a:r>
                  <a:rPr kumimoji="0" lang="en-GB" sz="500" b="1" i="0" u="none" strike="noStrike" kern="1200" cap="none" spc="0" normalizeH="0" baseline="0" noProof="0" dirty="0">
                    <a:ln>
                      <a:noFill/>
                    </a:ln>
                    <a:solidFill>
                      <a:srgbClr val="FFFFFF"/>
                    </a:solidFill>
                    <a:effectLst/>
                    <a:uLnTx/>
                    <a:uFillTx/>
                    <a:latin typeface="Verdana"/>
                    <a:ea typeface="+mn-ea"/>
                    <a:cs typeface="+mn-cs"/>
                  </a:rPr>
                  <a:t> above target</a:t>
                </a:r>
              </a:p>
            </p:txBody>
          </p:sp>
          <p:sp>
            <p:nvSpPr>
              <p:cNvPr id="471" name="Arrow: Down 470">
                <a:extLst>
                  <a:ext uri="{FF2B5EF4-FFF2-40B4-BE49-F238E27FC236}">
                    <a16:creationId xmlns:a16="http://schemas.microsoft.com/office/drawing/2014/main" id="{F6EB897D-8D70-4D86-9840-CB9C1D775A5D}"/>
                  </a:ext>
                </a:extLst>
              </p:cNvPr>
              <p:cNvSpPr/>
              <p:nvPr/>
            </p:nvSpPr>
            <p:spPr>
              <a:xfrm>
                <a:off x="4577943" y="3725721"/>
                <a:ext cx="229284" cy="146351"/>
              </a:xfrm>
              <a:prstGeom prst="downArrow">
                <a:avLst/>
              </a:prstGeom>
              <a:solidFill>
                <a:srgbClr val="72B5CC"/>
              </a:solidFill>
              <a:ln w="9525">
                <a:solidFill>
                  <a:srgbClr val="72B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500" b="0" i="0" u="none" strike="noStrike" kern="1200" cap="none" spc="0" normalizeH="0" baseline="0" noProof="0">
                  <a:ln>
                    <a:noFill/>
                  </a:ln>
                  <a:solidFill>
                    <a:srgbClr val="FFFFFF"/>
                  </a:solidFill>
                  <a:effectLst/>
                  <a:uLnTx/>
                  <a:uFillTx/>
                  <a:latin typeface="Verdana"/>
                  <a:ea typeface="+mn-ea"/>
                  <a:cs typeface="+mn-cs"/>
                </a:endParaRPr>
              </a:p>
            </p:txBody>
          </p:sp>
        </p:grpSp>
      </p:grpSp>
    </p:spTree>
    <p:extLst>
      <p:ext uri="{BB962C8B-B14F-4D97-AF65-F5344CB8AC3E}">
        <p14:creationId xmlns:p14="http://schemas.microsoft.com/office/powerpoint/2010/main" val="1411508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12"/>
                                        </p:tgtEl>
                                        <p:attrNameLst>
                                          <p:attrName>style.visibility</p:attrName>
                                        </p:attrNameLst>
                                      </p:cBhvr>
                                      <p:to>
                                        <p:strVal val="visible"/>
                                      </p:to>
                                    </p:set>
                                    <p:animEffect transition="in" filter="fade">
                                      <p:cBhvr>
                                        <p:cTn id="18" dur="500"/>
                                        <p:tgtEl>
                                          <p:spTgt spid="312"/>
                                        </p:tgtEl>
                                      </p:cBhvr>
                                    </p:animEffect>
                                  </p:childTnLst>
                                </p:cTn>
                              </p:par>
                              <p:par>
                                <p:cTn id="19" presetID="10" presetClass="entr" presetSubtype="0" fill="hold" nodeType="withEffect">
                                  <p:stCondLst>
                                    <p:cond delay="0"/>
                                  </p:stCondLst>
                                  <p:childTnLst>
                                    <p:set>
                                      <p:cBhvr>
                                        <p:cTn id="20" dur="1" fill="hold">
                                          <p:stCondLst>
                                            <p:cond delay="0"/>
                                          </p:stCondLst>
                                        </p:cTn>
                                        <p:tgtEl>
                                          <p:spTgt spid="378"/>
                                        </p:tgtEl>
                                        <p:attrNameLst>
                                          <p:attrName>style.visibility</p:attrName>
                                        </p:attrNameLst>
                                      </p:cBhvr>
                                      <p:to>
                                        <p:strVal val="visible"/>
                                      </p:to>
                                    </p:set>
                                    <p:animEffect transition="in" filter="fade">
                                      <p:cBhvr>
                                        <p:cTn id="21" dur="500"/>
                                        <p:tgtEl>
                                          <p:spTgt spid="37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0"/>
                                        </p:tgtEl>
                                        <p:attrNameLst>
                                          <p:attrName>style.visibility</p:attrName>
                                        </p:attrNameLst>
                                      </p:cBhvr>
                                      <p:to>
                                        <p:strVal val="visible"/>
                                      </p:to>
                                    </p:set>
                                    <p:animEffect transition="in" filter="fade">
                                      <p:cBhvr>
                                        <p:cTn id="24" dur="500"/>
                                        <p:tgtEl>
                                          <p:spTgt spid="38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6"/>
                                        </p:tgtEl>
                                        <p:attrNameLst>
                                          <p:attrName>style.visibility</p:attrName>
                                        </p:attrNameLst>
                                      </p:cBhvr>
                                      <p:to>
                                        <p:strVal val="visible"/>
                                      </p:to>
                                    </p:set>
                                    <p:animEffect transition="in" filter="fade">
                                      <p:cBhvr>
                                        <p:cTn id="27" dur="500"/>
                                        <p:tgtEl>
                                          <p:spTgt spid="38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9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9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9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0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0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1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5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0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6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8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38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87"/>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43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3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5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456"/>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45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54"/>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4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4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45"/>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44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34"/>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46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464"/>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46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6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67"/>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p:bldP spid="297" grpId="0" animBg="1"/>
      <p:bldP spid="299" grpId="0" animBg="1"/>
      <p:bldP spid="298" grpId="0"/>
      <p:bldP spid="285" grpId="0" animBg="1"/>
      <p:bldP spid="296" grpId="0" animBg="1"/>
      <p:bldP spid="295" grpId="0" animBg="1"/>
      <p:bldP spid="304" grpId="0" animBg="1"/>
      <p:bldP spid="305" grpId="0" animBg="1"/>
      <p:bldP spid="303" grpId="0" animBg="1"/>
      <p:bldP spid="2" grpId="0" animBg="1"/>
      <p:bldP spid="263" grpId="0" animBg="1"/>
      <p:bldP spid="264" grpId="0"/>
      <p:bldP spid="251" grpId="0" animBg="1"/>
      <p:bldP spid="312" grpId="0" animBg="1"/>
      <p:bldP spid="380" grpId="0" animBg="1"/>
      <p:bldP spid="23" grpId="0" animBg="1"/>
      <p:bldP spid="435" grpId="0" animBg="1"/>
      <p:bldP spid="436" grpId="0" animBg="1"/>
      <p:bldP spid="455" grpId="0" animBg="1"/>
      <p:bldP spid="456" grpId="0" animBg="1"/>
      <p:bldP spid="453" grpId="0" animBg="1"/>
      <p:bldP spid="454" grpId="0" animBg="1"/>
      <p:bldP spid="447" grpId="0" animBg="1"/>
      <p:bldP spid="448" grpId="0" animBg="1"/>
      <p:bldP spid="445" grpId="0" animBg="1"/>
      <p:bldP spid="446" grpId="0" animBg="1"/>
      <p:bldP spid="434" grpId="0"/>
      <p:bldP spid="463" grpId="0" animBg="1"/>
      <p:bldP spid="464" grpId="0" animBg="1"/>
      <p:bldP spid="465" grpId="0" animBg="1"/>
      <p:bldP spid="466" grpId="0" animBg="1"/>
      <p:bldP spid="467" grpId="0" animBg="1"/>
      <p:bldP spid="468" grpId="0" animBg="1"/>
      <p:bldP spid="3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dirty="0"/>
              <a:t>The worldwide challenge of </a:t>
            </a:r>
            <a:r>
              <a:rPr lang="en-US" dirty="0" err="1"/>
              <a:t>glycaemic</a:t>
            </a:r>
            <a:r>
              <a:rPr lang="en-US" dirty="0"/>
              <a:t> control</a:t>
            </a:r>
            <a:br>
              <a:rPr lang="en-US" dirty="0"/>
            </a:br>
            <a:r>
              <a:rPr lang="en-US" sz="1600" b="0" dirty="0">
                <a:solidFill>
                  <a:srgbClr val="009FDA"/>
                </a:solidFill>
              </a:rPr>
              <a:t>HbA</a:t>
            </a:r>
            <a:r>
              <a:rPr lang="en-US" sz="1600" b="0" baseline="-25000" dirty="0">
                <a:solidFill>
                  <a:srgbClr val="009FDA"/>
                </a:solidFill>
              </a:rPr>
              <a:t>1c</a:t>
            </a:r>
            <a:r>
              <a:rPr lang="en-US" sz="1600" b="0" dirty="0">
                <a:solidFill>
                  <a:srgbClr val="009FDA"/>
                </a:solidFill>
              </a:rPr>
              <a:t> in T1D and T2D </a:t>
            </a:r>
            <a:endParaRPr lang="en-US" altLang="en-US" sz="1600" b="0" dirty="0">
              <a:solidFill>
                <a:srgbClr val="009FDA"/>
              </a:solidFill>
            </a:endParaRPr>
          </a:p>
        </p:txBody>
      </p:sp>
      <p:sp>
        <p:nvSpPr>
          <p:cNvPr id="39" name="Freeform 62">
            <a:hlinkClick r:id="" action="ppaction://noaction"/>
          </p:cNvPr>
          <p:cNvSpPr>
            <a:spLocks/>
          </p:cNvSpPr>
          <p:nvPr/>
        </p:nvSpPr>
        <p:spPr bwMode="auto">
          <a:xfrm>
            <a:off x="8869677" y="6509441"/>
            <a:ext cx="153155" cy="172235"/>
          </a:xfrm>
          <a:custGeom>
            <a:avLst/>
            <a:gdLst>
              <a:gd name="T0" fmla="*/ 79 w 198"/>
              <a:gd name="T1" fmla="*/ 167 h 167"/>
              <a:gd name="T2" fmla="*/ 79 w 198"/>
              <a:gd name="T3" fmla="*/ 108 h 167"/>
              <a:gd name="T4" fmla="*/ 119 w 198"/>
              <a:gd name="T5" fmla="*/ 108 h 167"/>
              <a:gd name="T6" fmla="*/ 119 w 198"/>
              <a:gd name="T7" fmla="*/ 167 h 167"/>
              <a:gd name="T8" fmla="*/ 168 w 198"/>
              <a:gd name="T9" fmla="*/ 167 h 167"/>
              <a:gd name="T10" fmla="*/ 168 w 198"/>
              <a:gd name="T11" fmla="*/ 89 h 167"/>
              <a:gd name="T12" fmla="*/ 198 w 198"/>
              <a:gd name="T13" fmla="*/ 89 h 167"/>
              <a:gd name="T14" fmla="*/ 99 w 198"/>
              <a:gd name="T15" fmla="*/ 0 h 167"/>
              <a:gd name="T16" fmla="*/ 0 w 198"/>
              <a:gd name="T17" fmla="*/ 89 h 167"/>
              <a:gd name="T18" fmla="*/ 30 w 198"/>
              <a:gd name="T19" fmla="*/ 89 h 167"/>
              <a:gd name="T20" fmla="*/ 30 w 198"/>
              <a:gd name="T21" fmla="*/ 167 h 167"/>
              <a:gd name="T22" fmla="*/ 79 w 198"/>
              <a:gd name="T2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7">
                <a:moveTo>
                  <a:pt x="79" y="167"/>
                </a:moveTo>
                <a:lnTo>
                  <a:pt x="79" y="108"/>
                </a:lnTo>
                <a:lnTo>
                  <a:pt x="119" y="108"/>
                </a:lnTo>
                <a:lnTo>
                  <a:pt x="119" y="167"/>
                </a:lnTo>
                <a:lnTo>
                  <a:pt x="168" y="167"/>
                </a:lnTo>
                <a:lnTo>
                  <a:pt x="168" y="89"/>
                </a:lnTo>
                <a:lnTo>
                  <a:pt x="198" y="89"/>
                </a:lnTo>
                <a:lnTo>
                  <a:pt x="99" y="0"/>
                </a:lnTo>
                <a:lnTo>
                  <a:pt x="0" y="89"/>
                </a:lnTo>
                <a:lnTo>
                  <a:pt x="30" y="89"/>
                </a:lnTo>
                <a:lnTo>
                  <a:pt x="30" y="167"/>
                </a:lnTo>
                <a:lnTo>
                  <a:pt x="79" y="167"/>
                </a:lnTo>
                <a:close/>
              </a:path>
            </a:pathLst>
          </a:custGeom>
          <a:solidFill>
            <a:schemeClr val="bg1"/>
          </a:solidFill>
          <a:ln>
            <a:noFill/>
          </a:ln>
        </p:spPr>
        <p:txBody>
          <a:bodyPr vert="horz" wrap="square" lIns="68550" tIns="34289" rIns="68550" bIns="34289" numCol="1" anchor="t" anchorCtr="0" compatLnSpc="1">
            <a:prstTxWarp prst="textNoShape">
              <a:avLst/>
            </a:prstTxWarp>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43" name="TextBox 42"/>
          <p:cNvSpPr txBox="1"/>
          <p:nvPr/>
        </p:nvSpPr>
        <p:spPr>
          <a:xfrm>
            <a:off x="371087" y="1653956"/>
            <a:ext cx="4336860" cy="369289"/>
          </a:xfrm>
          <a:prstGeom prst="rect">
            <a:avLst/>
          </a:prstGeom>
          <a:noFill/>
        </p:spPr>
        <p:txBody>
          <a:bodyPr wrap="square" lIns="91398" tIns="45699" rIns="91398" bIns="45699" rtlCol="0">
            <a:spAutoFit/>
          </a:bodyP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9FDA"/>
                </a:solidFill>
                <a:effectLst/>
                <a:uLnTx/>
                <a:uFillTx/>
                <a:latin typeface="Verdana" pitchFamily="34" charset="0"/>
                <a:ea typeface="+mn-ea"/>
                <a:cs typeface="Arial" charset="0"/>
              </a:rPr>
              <a:t>T1D</a:t>
            </a:r>
            <a:r>
              <a:rPr kumimoji="0" lang="en-US" sz="1600" b="1" i="0" u="none" strike="noStrike" kern="1200" cap="none" spc="0" normalizeH="0" baseline="30000" noProof="0" dirty="0">
                <a:ln>
                  <a:noFill/>
                </a:ln>
                <a:solidFill>
                  <a:srgbClr val="009FDA"/>
                </a:solidFill>
                <a:effectLst/>
                <a:uLnTx/>
                <a:uFillTx/>
                <a:latin typeface="Verdana" pitchFamily="34" charset="0"/>
                <a:ea typeface="+mn-ea"/>
                <a:cs typeface="Arial" charset="0"/>
              </a:rPr>
              <a:t>1*</a:t>
            </a:r>
            <a:endParaRPr kumimoji="0" lang="en-US" sz="1600" b="1" i="0" u="none" strike="noStrike" kern="1200" cap="none" spc="0" normalizeH="0" baseline="0" noProof="0" dirty="0">
              <a:ln>
                <a:noFill/>
              </a:ln>
              <a:solidFill>
                <a:srgbClr val="009FDA"/>
              </a:solidFill>
              <a:effectLst/>
              <a:uLnTx/>
              <a:uFillTx/>
              <a:latin typeface="Verdana" pitchFamily="34" charset="0"/>
              <a:ea typeface="+mn-ea"/>
              <a:cs typeface="Arial" charset="0"/>
            </a:endParaRPr>
          </a:p>
        </p:txBody>
      </p:sp>
      <p:sp>
        <p:nvSpPr>
          <p:cNvPr id="44" name="TextBox 43"/>
          <p:cNvSpPr txBox="1"/>
          <p:nvPr/>
        </p:nvSpPr>
        <p:spPr>
          <a:xfrm>
            <a:off x="6173827" y="1653956"/>
            <a:ext cx="1340287" cy="369289"/>
          </a:xfrm>
          <a:prstGeom prst="rect">
            <a:avLst/>
          </a:prstGeom>
          <a:noFill/>
        </p:spPr>
        <p:txBody>
          <a:bodyPr wrap="square" lIns="91398" tIns="45699" rIns="91398" bIns="45699" rtlCol="0">
            <a:spAutoFit/>
          </a:bodyP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1965"/>
                </a:solidFill>
                <a:effectLst/>
                <a:uLnTx/>
                <a:uFillTx/>
                <a:latin typeface="Verdana" pitchFamily="34" charset="0"/>
                <a:ea typeface="+mn-ea"/>
                <a:cs typeface="Arial" charset="0"/>
              </a:rPr>
              <a:t>T2D</a:t>
            </a:r>
            <a:r>
              <a:rPr kumimoji="0" lang="en-US" sz="1800" b="1" i="0" u="none" strike="noStrike" kern="1200" cap="none" spc="0" normalizeH="0" baseline="30000" noProof="0" dirty="0">
                <a:ln>
                  <a:noFill/>
                </a:ln>
                <a:solidFill>
                  <a:srgbClr val="001965"/>
                </a:solidFill>
                <a:effectLst/>
                <a:uLnTx/>
                <a:uFillTx/>
                <a:latin typeface="Verdana" pitchFamily="34" charset="0"/>
                <a:ea typeface="+mn-ea"/>
                <a:cs typeface="Arial" charset="0"/>
              </a:rPr>
              <a:t>2–4</a:t>
            </a:r>
          </a:p>
        </p:txBody>
      </p:sp>
      <p:grpSp>
        <p:nvGrpSpPr>
          <p:cNvPr id="46" name="Group 45"/>
          <p:cNvGrpSpPr/>
          <p:nvPr/>
        </p:nvGrpSpPr>
        <p:grpSpPr>
          <a:xfrm>
            <a:off x="-19249" y="2331009"/>
            <a:ext cx="4714657" cy="3138659"/>
            <a:chOff x="386843" y="1364557"/>
            <a:chExt cx="8192382" cy="3725862"/>
          </a:xfrm>
          <a:solidFill>
            <a:schemeClr val="accent1">
              <a:lumMod val="40000"/>
              <a:lumOff val="60000"/>
            </a:schemeClr>
          </a:solidFill>
        </p:grpSpPr>
        <p:sp>
          <p:nvSpPr>
            <p:cNvPr id="59" name="Oval 179"/>
            <p:cNvSpPr>
              <a:spLocks noChangeArrowheads="1"/>
            </p:cNvSpPr>
            <p:nvPr/>
          </p:nvSpPr>
          <p:spPr bwMode="auto">
            <a:xfrm>
              <a:off x="4249627" y="2105919"/>
              <a:ext cx="39555" cy="36513"/>
            </a:xfrm>
            <a:prstGeom prst="ellipse">
              <a:avLst/>
            </a:prstGeom>
            <a:grpFill/>
            <a:ln>
              <a:solidFill>
                <a:schemeClr val="bg1"/>
              </a:solidFill>
            </a:ln>
          </p:spPr>
          <p:txBody>
            <a:bodyPr wrap="none" anchor="ct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a:cs typeface="Arial" charset="0"/>
              </a:endParaRPr>
            </a:p>
          </p:txBody>
        </p:sp>
        <p:sp>
          <p:nvSpPr>
            <p:cNvPr id="60" name="Freeform 356"/>
            <p:cNvSpPr>
              <a:spLocks noEditPoints="1"/>
            </p:cNvSpPr>
            <p:nvPr/>
          </p:nvSpPr>
          <p:spPr bwMode="auto">
            <a:xfrm>
              <a:off x="1012730" y="2164657"/>
              <a:ext cx="1488248" cy="679450"/>
            </a:xfrm>
            <a:custGeom>
              <a:avLst/>
              <a:gdLst>
                <a:gd name="T0" fmla="*/ 2147483647 w 2609"/>
                <a:gd name="T1" fmla="*/ 2147483647 h 1304"/>
                <a:gd name="T2" fmla="*/ 2147483647 w 2609"/>
                <a:gd name="T3" fmla="*/ 2147483647 h 1304"/>
                <a:gd name="T4" fmla="*/ 2147483647 w 2609"/>
                <a:gd name="T5" fmla="*/ 2147483647 h 1304"/>
                <a:gd name="T6" fmla="*/ 2147483647 w 2609"/>
                <a:gd name="T7" fmla="*/ 2147483647 h 1304"/>
                <a:gd name="T8" fmla="*/ 2147483647 w 2609"/>
                <a:gd name="T9" fmla="*/ 2147483647 h 1304"/>
                <a:gd name="T10" fmla="*/ 2147483647 w 2609"/>
                <a:gd name="T11" fmla="*/ 2147483647 h 1304"/>
                <a:gd name="T12" fmla="*/ 2147483647 w 2609"/>
                <a:gd name="T13" fmla="*/ 2147483647 h 1304"/>
                <a:gd name="T14" fmla="*/ 2147483647 w 2609"/>
                <a:gd name="T15" fmla="*/ 2147483647 h 1304"/>
                <a:gd name="T16" fmla="*/ 2147483647 w 2609"/>
                <a:gd name="T17" fmla="*/ 2147483647 h 1304"/>
                <a:gd name="T18" fmla="*/ 2147483647 w 2609"/>
                <a:gd name="T19" fmla="*/ 2147483647 h 1304"/>
                <a:gd name="T20" fmla="*/ 2147483647 w 2609"/>
                <a:gd name="T21" fmla="*/ 2147483647 h 1304"/>
                <a:gd name="T22" fmla="*/ 2147483647 w 2609"/>
                <a:gd name="T23" fmla="*/ 2147483647 h 1304"/>
                <a:gd name="T24" fmla="*/ 2147483647 w 2609"/>
                <a:gd name="T25" fmla="*/ 2147483647 h 1304"/>
                <a:gd name="T26" fmla="*/ 2147483647 w 2609"/>
                <a:gd name="T27" fmla="*/ 2147483647 h 1304"/>
                <a:gd name="T28" fmla="*/ 2147483647 w 2609"/>
                <a:gd name="T29" fmla="*/ 2147483647 h 1304"/>
                <a:gd name="T30" fmla="*/ 2147483647 w 2609"/>
                <a:gd name="T31" fmla="*/ 2147483647 h 1304"/>
                <a:gd name="T32" fmla="*/ 2147483647 w 2609"/>
                <a:gd name="T33" fmla="*/ 2147483647 h 1304"/>
                <a:gd name="T34" fmla="*/ 2147483647 w 2609"/>
                <a:gd name="T35" fmla="*/ 2147483647 h 1304"/>
                <a:gd name="T36" fmla="*/ 2147483647 w 2609"/>
                <a:gd name="T37" fmla="*/ 2147483647 h 1304"/>
                <a:gd name="T38" fmla="*/ 2147483647 w 2609"/>
                <a:gd name="T39" fmla="*/ 2147483647 h 1304"/>
                <a:gd name="T40" fmla="*/ 2147483647 w 2609"/>
                <a:gd name="T41" fmla="*/ 2147483647 h 1304"/>
                <a:gd name="T42" fmla="*/ 2147483647 w 2609"/>
                <a:gd name="T43" fmla="*/ 2147483647 h 1304"/>
                <a:gd name="T44" fmla="*/ 2147483647 w 2609"/>
                <a:gd name="T45" fmla="*/ 2147483647 h 1304"/>
                <a:gd name="T46" fmla="*/ 2147483647 w 2609"/>
                <a:gd name="T47" fmla="*/ 2147483647 h 1304"/>
                <a:gd name="T48" fmla="*/ 2147483647 w 2609"/>
                <a:gd name="T49" fmla="*/ 2147483647 h 1304"/>
                <a:gd name="T50" fmla="*/ 2147483647 w 2609"/>
                <a:gd name="T51" fmla="*/ 2147483647 h 1304"/>
                <a:gd name="T52" fmla="*/ 2147483647 w 2609"/>
                <a:gd name="T53" fmla="*/ 2147483647 h 1304"/>
                <a:gd name="T54" fmla="*/ 2147483647 w 2609"/>
                <a:gd name="T55" fmla="*/ 2147483647 h 1304"/>
                <a:gd name="T56" fmla="*/ 2147483647 w 2609"/>
                <a:gd name="T57" fmla="*/ 2147483647 h 1304"/>
                <a:gd name="T58" fmla="*/ 2147483647 w 2609"/>
                <a:gd name="T59" fmla="*/ 2147483647 h 1304"/>
                <a:gd name="T60" fmla="*/ 2147483647 w 2609"/>
                <a:gd name="T61" fmla="*/ 2147483647 h 1304"/>
                <a:gd name="T62" fmla="*/ 2147483647 w 2609"/>
                <a:gd name="T63" fmla="*/ 2147483647 h 1304"/>
                <a:gd name="T64" fmla="*/ 2147483647 w 2609"/>
                <a:gd name="T65" fmla="*/ 2147483647 h 1304"/>
                <a:gd name="T66" fmla="*/ 2147483647 w 2609"/>
                <a:gd name="T67" fmla="*/ 2147483647 h 1304"/>
                <a:gd name="T68" fmla="*/ 2147483647 w 2609"/>
                <a:gd name="T69" fmla="*/ 2147483647 h 1304"/>
                <a:gd name="T70" fmla="*/ 2147483647 w 2609"/>
                <a:gd name="T71" fmla="*/ 2147483647 h 1304"/>
                <a:gd name="T72" fmla="*/ 2147483647 w 2609"/>
                <a:gd name="T73" fmla="*/ 2147483647 h 1304"/>
                <a:gd name="T74" fmla="*/ 2147483647 w 2609"/>
                <a:gd name="T75" fmla="*/ 2147483647 h 1304"/>
                <a:gd name="T76" fmla="*/ 2147483647 w 2609"/>
                <a:gd name="T77" fmla="*/ 2147483647 h 1304"/>
                <a:gd name="T78" fmla="*/ 2147483647 w 2609"/>
                <a:gd name="T79" fmla="*/ 2147483647 h 1304"/>
                <a:gd name="T80" fmla="*/ 2147483647 w 2609"/>
                <a:gd name="T81" fmla="*/ 2147483647 h 1304"/>
                <a:gd name="T82" fmla="*/ 2147483647 w 2609"/>
                <a:gd name="T83" fmla="*/ 2147483647 h 1304"/>
                <a:gd name="T84" fmla="*/ 2147483647 w 2609"/>
                <a:gd name="T85" fmla="*/ 2147483647 h 1304"/>
                <a:gd name="T86" fmla="*/ 2147483647 w 2609"/>
                <a:gd name="T87" fmla="*/ 2147483647 h 1304"/>
                <a:gd name="T88" fmla="*/ 2147483647 w 2609"/>
                <a:gd name="T89" fmla="*/ 2147483647 h 1304"/>
                <a:gd name="T90" fmla="*/ 2147483647 w 2609"/>
                <a:gd name="T91" fmla="*/ 2147483647 h 1304"/>
                <a:gd name="T92" fmla="*/ 2147483647 w 2609"/>
                <a:gd name="T93" fmla="*/ 2147483647 h 1304"/>
                <a:gd name="T94" fmla="*/ 2147483647 w 2609"/>
                <a:gd name="T95" fmla="*/ 2147483647 h 1304"/>
                <a:gd name="T96" fmla="*/ 2147483647 w 2609"/>
                <a:gd name="T97" fmla="*/ 2147483647 h 1304"/>
                <a:gd name="T98" fmla="*/ 2147483647 w 2609"/>
                <a:gd name="T99" fmla="*/ 2147483647 h 1304"/>
                <a:gd name="T100" fmla="*/ 2147483647 w 2609"/>
                <a:gd name="T101" fmla="*/ 2147483647 h 1304"/>
                <a:gd name="T102" fmla="*/ 2147483647 w 2609"/>
                <a:gd name="T103" fmla="*/ 2147483647 h 1304"/>
                <a:gd name="T104" fmla="*/ 2147483647 w 2609"/>
                <a:gd name="T105" fmla="*/ 2147483647 h 1304"/>
                <a:gd name="T106" fmla="*/ 2147483647 w 2609"/>
                <a:gd name="T107" fmla="*/ 2147483647 h 1304"/>
                <a:gd name="T108" fmla="*/ 2147483647 w 2609"/>
                <a:gd name="T109" fmla="*/ 2147483647 h 13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9"/>
                <a:gd name="T166" fmla="*/ 0 h 1304"/>
                <a:gd name="T167" fmla="*/ 2609 w 2609"/>
                <a:gd name="T168" fmla="*/ 1304 h 13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chemeClr val="accent1"/>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61" name="Freeform 2"/>
            <p:cNvSpPr>
              <a:spLocks/>
            </p:cNvSpPr>
            <p:nvPr/>
          </p:nvSpPr>
          <p:spPr bwMode="auto">
            <a:xfrm>
              <a:off x="4460586" y="2024957"/>
              <a:ext cx="237329" cy="155575"/>
            </a:xfrm>
            <a:custGeom>
              <a:avLst/>
              <a:gdLst>
                <a:gd name="T0" fmla="*/ 2147483647 w 419"/>
                <a:gd name="T1" fmla="*/ 2147483647 h 301"/>
                <a:gd name="T2" fmla="*/ 2147483647 w 419"/>
                <a:gd name="T3" fmla="*/ 2147483647 h 301"/>
                <a:gd name="T4" fmla="*/ 2147483647 w 419"/>
                <a:gd name="T5" fmla="*/ 2147483647 h 301"/>
                <a:gd name="T6" fmla="*/ 2147483647 w 419"/>
                <a:gd name="T7" fmla="*/ 2147483647 h 301"/>
                <a:gd name="T8" fmla="*/ 2147483647 w 419"/>
                <a:gd name="T9" fmla="*/ 2147483647 h 301"/>
                <a:gd name="T10" fmla="*/ 2147483647 w 419"/>
                <a:gd name="T11" fmla="*/ 2147483647 h 301"/>
                <a:gd name="T12" fmla="*/ 2147483647 w 419"/>
                <a:gd name="T13" fmla="*/ 2147483647 h 301"/>
                <a:gd name="T14" fmla="*/ 2147483647 w 419"/>
                <a:gd name="T15" fmla="*/ 2147483647 h 301"/>
                <a:gd name="T16" fmla="*/ 2147483647 w 419"/>
                <a:gd name="T17" fmla="*/ 2147483647 h 301"/>
                <a:gd name="T18" fmla="*/ 2147483647 w 419"/>
                <a:gd name="T19" fmla="*/ 2147483647 h 301"/>
                <a:gd name="T20" fmla="*/ 2147483647 w 419"/>
                <a:gd name="T21" fmla="*/ 2147483647 h 301"/>
                <a:gd name="T22" fmla="*/ 2147483647 w 419"/>
                <a:gd name="T23" fmla="*/ 2147483647 h 301"/>
                <a:gd name="T24" fmla="*/ 2147483647 w 419"/>
                <a:gd name="T25" fmla="*/ 2147483647 h 301"/>
                <a:gd name="T26" fmla="*/ 2147483647 w 419"/>
                <a:gd name="T27" fmla="*/ 2147483647 h 301"/>
                <a:gd name="T28" fmla="*/ 2147483647 w 419"/>
                <a:gd name="T29" fmla="*/ 2147483647 h 301"/>
                <a:gd name="T30" fmla="*/ 2147483647 w 419"/>
                <a:gd name="T31" fmla="*/ 2147483647 h 301"/>
                <a:gd name="T32" fmla="*/ 2147483647 w 419"/>
                <a:gd name="T33" fmla="*/ 2147483647 h 301"/>
                <a:gd name="T34" fmla="*/ 2147483647 w 419"/>
                <a:gd name="T35" fmla="*/ 2147483647 h 301"/>
                <a:gd name="T36" fmla="*/ 2147483647 w 419"/>
                <a:gd name="T37" fmla="*/ 0 h 301"/>
                <a:gd name="T38" fmla="*/ 2147483647 w 419"/>
                <a:gd name="T39" fmla="*/ 2147483647 h 301"/>
                <a:gd name="T40" fmla="*/ 2147483647 w 419"/>
                <a:gd name="T41" fmla="*/ 2147483647 h 301"/>
                <a:gd name="T42" fmla="*/ 2147483647 w 419"/>
                <a:gd name="T43" fmla="*/ 2147483647 h 301"/>
                <a:gd name="T44" fmla="*/ 2147483647 w 419"/>
                <a:gd name="T45" fmla="*/ 2147483647 h 301"/>
                <a:gd name="T46" fmla="*/ 2147483647 w 419"/>
                <a:gd name="T47" fmla="*/ 2147483647 h 301"/>
                <a:gd name="T48" fmla="*/ 2147483647 w 419"/>
                <a:gd name="T49" fmla="*/ 2147483647 h 301"/>
                <a:gd name="T50" fmla="*/ 2147483647 w 419"/>
                <a:gd name="T51" fmla="*/ 2147483647 h 301"/>
                <a:gd name="T52" fmla="*/ 2147483647 w 419"/>
                <a:gd name="T53" fmla="*/ 2147483647 h 301"/>
                <a:gd name="T54" fmla="*/ 2147483647 w 419"/>
                <a:gd name="T55" fmla="*/ 2147483647 h 301"/>
                <a:gd name="T56" fmla="*/ 2147483647 w 419"/>
                <a:gd name="T57" fmla="*/ 2147483647 h 301"/>
                <a:gd name="T58" fmla="*/ 2147483647 w 419"/>
                <a:gd name="T59" fmla="*/ 2147483647 h 301"/>
                <a:gd name="T60" fmla="*/ 2147483647 w 419"/>
                <a:gd name="T61" fmla="*/ 2147483647 h 301"/>
                <a:gd name="T62" fmla="*/ 2147483647 w 419"/>
                <a:gd name="T63" fmla="*/ 2147483647 h 301"/>
                <a:gd name="T64" fmla="*/ 2147483647 w 419"/>
                <a:gd name="T65" fmla="*/ 2147483647 h 301"/>
                <a:gd name="T66" fmla="*/ 2147483647 w 419"/>
                <a:gd name="T67" fmla="*/ 2147483647 h 301"/>
                <a:gd name="T68" fmla="*/ 2147483647 w 419"/>
                <a:gd name="T69" fmla="*/ 2147483647 h 301"/>
                <a:gd name="T70" fmla="*/ 2147483647 w 419"/>
                <a:gd name="T71" fmla="*/ 2147483647 h 301"/>
                <a:gd name="T72" fmla="*/ 2147483647 w 419"/>
                <a:gd name="T73" fmla="*/ 2147483647 h 301"/>
                <a:gd name="T74" fmla="*/ 2147483647 w 419"/>
                <a:gd name="T75" fmla="*/ 2147483647 h 301"/>
                <a:gd name="T76" fmla="*/ 2147483647 w 419"/>
                <a:gd name="T77" fmla="*/ 2147483647 h 301"/>
                <a:gd name="T78" fmla="*/ 2147483647 w 419"/>
                <a:gd name="T79" fmla="*/ 2147483647 h 301"/>
                <a:gd name="T80" fmla="*/ 2147483647 w 419"/>
                <a:gd name="T81" fmla="*/ 2147483647 h 301"/>
                <a:gd name="T82" fmla="*/ 2147483647 w 419"/>
                <a:gd name="T83" fmla="*/ 2147483647 h 301"/>
                <a:gd name="T84" fmla="*/ 2147483647 w 419"/>
                <a:gd name="T85" fmla="*/ 2147483647 h 301"/>
                <a:gd name="T86" fmla="*/ 2147483647 w 419"/>
                <a:gd name="T87" fmla="*/ 2147483647 h 301"/>
                <a:gd name="T88" fmla="*/ 2147483647 w 419"/>
                <a:gd name="T89" fmla="*/ 2147483647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301"/>
                <a:gd name="T137" fmla="*/ 419 w 419"/>
                <a:gd name="T138" fmla="*/ 301 h 3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62" name="Freeform 5"/>
            <p:cNvSpPr>
              <a:spLocks/>
            </p:cNvSpPr>
            <p:nvPr/>
          </p:nvSpPr>
          <p:spPr bwMode="auto">
            <a:xfrm>
              <a:off x="4587491" y="2355157"/>
              <a:ext cx="56036" cy="85725"/>
            </a:xfrm>
            <a:custGeom>
              <a:avLst/>
              <a:gdLst>
                <a:gd name="T0" fmla="*/ 2147483647 w 100"/>
                <a:gd name="T1" fmla="*/ 2147483647 h 165"/>
                <a:gd name="T2" fmla="*/ 2147483647 w 100"/>
                <a:gd name="T3" fmla="*/ 2147483647 h 165"/>
                <a:gd name="T4" fmla="*/ 2147483647 w 100"/>
                <a:gd name="T5" fmla="*/ 2147483647 h 165"/>
                <a:gd name="T6" fmla="*/ 2147483647 w 100"/>
                <a:gd name="T7" fmla="*/ 2147483647 h 165"/>
                <a:gd name="T8" fmla="*/ 2147483647 w 100"/>
                <a:gd name="T9" fmla="*/ 2147483647 h 165"/>
                <a:gd name="T10" fmla="*/ 2147483647 w 100"/>
                <a:gd name="T11" fmla="*/ 2147483647 h 165"/>
                <a:gd name="T12" fmla="*/ 2147483647 w 100"/>
                <a:gd name="T13" fmla="*/ 2147483647 h 165"/>
                <a:gd name="T14" fmla="*/ 2147483647 w 100"/>
                <a:gd name="T15" fmla="*/ 2147483647 h 165"/>
                <a:gd name="T16" fmla="*/ 2147483647 w 100"/>
                <a:gd name="T17" fmla="*/ 2147483647 h 165"/>
                <a:gd name="T18" fmla="*/ 2147483647 w 100"/>
                <a:gd name="T19" fmla="*/ 2147483647 h 165"/>
                <a:gd name="T20" fmla="*/ 2147483647 w 100"/>
                <a:gd name="T21" fmla="*/ 2147483647 h 165"/>
                <a:gd name="T22" fmla="*/ 2147483647 w 100"/>
                <a:gd name="T23" fmla="*/ 2147483647 h 165"/>
                <a:gd name="T24" fmla="*/ 2147483647 w 100"/>
                <a:gd name="T25" fmla="*/ 2147483647 h 165"/>
                <a:gd name="T26" fmla="*/ 2147483647 w 100"/>
                <a:gd name="T27" fmla="*/ 2147483647 h 165"/>
                <a:gd name="T28" fmla="*/ 2147483647 w 100"/>
                <a:gd name="T29" fmla="*/ 2147483647 h 165"/>
                <a:gd name="T30" fmla="*/ 2147483647 w 100"/>
                <a:gd name="T31" fmla="*/ 2147483647 h 165"/>
                <a:gd name="T32" fmla="*/ 2147483647 w 100"/>
                <a:gd name="T33" fmla="*/ 2147483647 h 165"/>
                <a:gd name="T34" fmla="*/ 2147483647 w 100"/>
                <a:gd name="T35" fmla="*/ 0 h 165"/>
                <a:gd name="T36" fmla="*/ 2147483647 w 100"/>
                <a:gd name="T37" fmla="*/ 2147483647 h 165"/>
                <a:gd name="T38" fmla="*/ 2147483647 w 100"/>
                <a:gd name="T39" fmla="*/ 2147483647 h 165"/>
                <a:gd name="T40" fmla="*/ 0 w 100"/>
                <a:gd name="T41" fmla="*/ 2147483647 h 165"/>
                <a:gd name="T42" fmla="*/ 2147483647 w 100"/>
                <a:gd name="T43" fmla="*/ 2147483647 h 165"/>
                <a:gd name="T44" fmla="*/ 2147483647 w 100"/>
                <a:gd name="T45" fmla="*/ 2147483647 h 165"/>
                <a:gd name="T46" fmla="*/ 2147483647 w 100"/>
                <a:gd name="T47" fmla="*/ 2147483647 h 165"/>
                <a:gd name="T48" fmla="*/ 2147483647 w 100"/>
                <a:gd name="T49" fmla="*/ 2147483647 h 165"/>
                <a:gd name="T50" fmla="*/ 2147483647 w 100"/>
                <a:gd name="T51" fmla="*/ 2147483647 h 165"/>
                <a:gd name="T52" fmla="*/ 2147483647 w 100"/>
                <a:gd name="T53" fmla="*/ 2147483647 h 165"/>
                <a:gd name="T54" fmla="*/ 2147483647 w 100"/>
                <a:gd name="T55" fmla="*/ 2147483647 h 165"/>
                <a:gd name="T56" fmla="*/ 2147483647 w 100"/>
                <a:gd name="T57" fmla="*/ 2147483647 h 165"/>
                <a:gd name="T58" fmla="*/ 2147483647 w 100"/>
                <a:gd name="T59" fmla="*/ 2147483647 h 165"/>
                <a:gd name="T60" fmla="*/ 2147483647 w 100"/>
                <a:gd name="T61" fmla="*/ 2147483647 h 165"/>
                <a:gd name="T62" fmla="*/ 2147483647 w 100"/>
                <a:gd name="T63" fmla="*/ 2147483647 h 165"/>
                <a:gd name="T64" fmla="*/ 2147483647 w 100"/>
                <a:gd name="T65" fmla="*/ 2147483647 h 165"/>
                <a:gd name="T66" fmla="*/ 2147483647 w 100"/>
                <a:gd name="T67" fmla="*/ 2147483647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65"/>
                <a:gd name="T104" fmla="*/ 100 w 100"/>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63" name="Freeform 62"/>
            <p:cNvSpPr>
              <a:spLocks noEditPoints="1"/>
            </p:cNvSpPr>
            <p:nvPr/>
          </p:nvSpPr>
          <p:spPr bwMode="auto">
            <a:xfrm>
              <a:off x="4620453" y="2378969"/>
              <a:ext cx="209310" cy="190500"/>
            </a:xfrm>
            <a:custGeom>
              <a:avLst/>
              <a:gdLst>
                <a:gd name="T0" fmla="*/ 2147483647 w 365"/>
                <a:gd name="T1" fmla="*/ 2147483647 h 367"/>
                <a:gd name="T2" fmla="*/ 2147483647 w 365"/>
                <a:gd name="T3" fmla="*/ 2147483647 h 367"/>
                <a:gd name="T4" fmla="*/ 2147483647 w 365"/>
                <a:gd name="T5" fmla="*/ 2147483647 h 367"/>
                <a:gd name="T6" fmla="*/ 2147483647 w 365"/>
                <a:gd name="T7" fmla="*/ 2147483647 h 367"/>
                <a:gd name="T8" fmla="*/ 2147483647 w 365"/>
                <a:gd name="T9" fmla="*/ 2147483647 h 367"/>
                <a:gd name="T10" fmla="*/ 2147483647 w 365"/>
                <a:gd name="T11" fmla="*/ 2147483647 h 367"/>
                <a:gd name="T12" fmla="*/ 2147483647 w 365"/>
                <a:gd name="T13" fmla="*/ 2147483647 h 367"/>
                <a:gd name="T14" fmla="*/ 2147483647 w 365"/>
                <a:gd name="T15" fmla="*/ 2147483647 h 367"/>
                <a:gd name="T16" fmla="*/ 2147483647 w 365"/>
                <a:gd name="T17" fmla="*/ 2147483647 h 367"/>
                <a:gd name="T18" fmla="*/ 2147483647 w 365"/>
                <a:gd name="T19" fmla="*/ 2147483647 h 367"/>
                <a:gd name="T20" fmla="*/ 2147483647 w 365"/>
                <a:gd name="T21" fmla="*/ 2147483647 h 367"/>
                <a:gd name="T22" fmla="*/ 2147483647 w 365"/>
                <a:gd name="T23" fmla="*/ 2147483647 h 367"/>
                <a:gd name="T24" fmla="*/ 2147483647 w 365"/>
                <a:gd name="T25" fmla="*/ 2147483647 h 367"/>
                <a:gd name="T26" fmla="*/ 2147483647 w 365"/>
                <a:gd name="T27" fmla="*/ 2147483647 h 367"/>
                <a:gd name="T28" fmla="*/ 2147483647 w 365"/>
                <a:gd name="T29" fmla="*/ 2147483647 h 367"/>
                <a:gd name="T30" fmla="*/ 2147483647 w 365"/>
                <a:gd name="T31" fmla="*/ 2147483647 h 367"/>
                <a:gd name="T32" fmla="*/ 2147483647 w 365"/>
                <a:gd name="T33" fmla="*/ 2147483647 h 367"/>
                <a:gd name="T34" fmla="*/ 2147483647 w 365"/>
                <a:gd name="T35" fmla="*/ 0 h 367"/>
                <a:gd name="T36" fmla="*/ 2147483647 w 365"/>
                <a:gd name="T37" fmla="*/ 2147483647 h 367"/>
                <a:gd name="T38" fmla="*/ 2147483647 w 365"/>
                <a:gd name="T39" fmla="*/ 2147483647 h 367"/>
                <a:gd name="T40" fmla="*/ 2147483647 w 365"/>
                <a:gd name="T41" fmla="*/ 2147483647 h 367"/>
                <a:gd name="T42" fmla="*/ 2147483647 w 365"/>
                <a:gd name="T43" fmla="*/ 2147483647 h 367"/>
                <a:gd name="T44" fmla="*/ 2147483647 w 365"/>
                <a:gd name="T45" fmla="*/ 2147483647 h 367"/>
                <a:gd name="T46" fmla="*/ 2147483647 w 365"/>
                <a:gd name="T47" fmla="*/ 2147483647 h 367"/>
                <a:gd name="T48" fmla="*/ 2147483647 w 365"/>
                <a:gd name="T49" fmla="*/ 2147483647 h 367"/>
                <a:gd name="T50" fmla="*/ 2147483647 w 365"/>
                <a:gd name="T51" fmla="*/ 2147483647 h 367"/>
                <a:gd name="T52" fmla="*/ 2147483647 w 365"/>
                <a:gd name="T53" fmla="*/ 2147483647 h 367"/>
                <a:gd name="T54" fmla="*/ 2147483647 w 365"/>
                <a:gd name="T55" fmla="*/ 2147483647 h 367"/>
                <a:gd name="T56" fmla="*/ 2147483647 w 365"/>
                <a:gd name="T57" fmla="*/ 2147483647 h 367"/>
                <a:gd name="T58" fmla="*/ 2147483647 w 365"/>
                <a:gd name="T59" fmla="*/ 2147483647 h 367"/>
                <a:gd name="T60" fmla="*/ 2147483647 w 365"/>
                <a:gd name="T61" fmla="*/ 2147483647 h 367"/>
                <a:gd name="T62" fmla="*/ 2147483647 w 365"/>
                <a:gd name="T63" fmla="*/ 2147483647 h 367"/>
                <a:gd name="T64" fmla="*/ 2147483647 w 365"/>
                <a:gd name="T65" fmla="*/ 2147483647 h 367"/>
                <a:gd name="T66" fmla="*/ 2147483647 w 365"/>
                <a:gd name="T67" fmla="*/ 2147483647 h 367"/>
                <a:gd name="T68" fmla="*/ 2147483647 w 365"/>
                <a:gd name="T69" fmla="*/ 2147483647 h 367"/>
                <a:gd name="T70" fmla="*/ 2147483647 w 365"/>
                <a:gd name="T71" fmla="*/ 2147483647 h 367"/>
                <a:gd name="T72" fmla="*/ 2147483647 w 365"/>
                <a:gd name="T73" fmla="*/ 2147483647 h 367"/>
                <a:gd name="T74" fmla="*/ 2147483647 w 365"/>
                <a:gd name="T75" fmla="*/ 2147483647 h 367"/>
                <a:gd name="T76" fmla="*/ 2147483647 w 365"/>
                <a:gd name="T77" fmla="*/ 2147483647 h 367"/>
                <a:gd name="T78" fmla="*/ 2147483647 w 365"/>
                <a:gd name="T79" fmla="*/ 2147483647 h 367"/>
                <a:gd name="T80" fmla="*/ 2147483647 w 365"/>
                <a:gd name="T81" fmla="*/ 2147483647 h 367"/>
                <a:gd name="T82" fmla="*/ 2147483647 w 365"/>
                <a:gd name="T83" fmla="*/ 2147483647 h 367"/>
                <a:gd name="T84" fmla="*/ 2147483647 w 365"/>
                <a:gd name="T85" fmla="*/ 2147483647 h 367"/>
                <a:gd name="T86" fmla="*/ 2147483647 w 365"/>
                <a:gd name="T87" fmla="*/ 2147483647 h 367"/>
                <a:gd name="T88" fmla="*/ 2147483647 w 365"/>
                <a:gd name="T89" fmla="*/ 2147483647 h 367"/>
                <a:gd name="T90" fmla="*/ 2147483647 w 365"/>
                <a:gd name="T91" fmla="*/ 2147483647 h 367"/>
                <a:gd name="T92" fmla="*/ 2147483647 w 365"/>
                <a:gd name="T93" fmla="*/ 2147483647 h 367"/>
                <a:gd name="T94" fmla="*/ 2147483647 w 365"/>
                <a:gd name="T95" fmla="*/ 2147483647 h 367"/>
                <a:gd name="T96" fmla="*/ 2147483647 w 365"/>
                <a:gd name="T97" fmla="*/ 2147483647 h 367"/>
                <a:gd name="T98" fmla="*/ 2147483647 w 365"/>
                <a:gd name="T99" fmla="*/ 2147483647 h 367"/>
                <a:gd name="T100" fmla="*/ 2147483647 w 365"/>
                <a:gd name="T101" fmla="*/ 2147483647 h 367"/>
                <a:gd name="T102" fmla="*/ 2147483647 w 365"/>
                <a:gd name="T103" fmla="*/ 2147483647 h 367"/>
                <a:gd name="T104" fmla="*/ 2147483647 w 365"/>
                <a:gd name="T105" fmla="*/ 2147483647 h 367"/>
                <a:gd name="T106" fmla="*/ 2147483647 w 365"/>
                <a:gd name="T107" fmla="*/ 2147483647 h 367"/>
                <a:gd name="T108" fmla="*/ 2147483647 w 365"/>
                <a:gd name="T109" fmla="*/ 2147483647 h 367"/>
                <a:gd name="T110" fmla="*/ 2147483647 w 365"/>
                <a:gd name="T111" fmla="*/ 2147483647 h 367"/>
                <a:gd name="T112" fmla="*/ 2147483647 w 365"/>
                <a:gd name="T113" fmla="*/ 2147483647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67"/>
                <a:gd name="T173" fmla="*/ 365 w 365"/>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chemeClr val="accent1"/>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64" name="Freeform 192"/>
            <p:cNvSpPr>
              <a:spLocks noEditPoints="1"/>
            </p:cNvSpPr>
            <p:nvPr/>
          </p:nvSpPr>
          <p:spPr bwMode="auto">
            <a:xfrm>
              <a:off x="3948023" y="1867794"/>
              <a:ext cx="225791" cy="287338"/>
            </a:xfrm>
            <a:custGeom>
              <a:avLst/>
              <a:gdLst>
                <a:gd name="T0" fmla="*/ 2147483647 w 395"/>
                <a:gd name="T1" fmla="*/ 2147483647 h 549"/>
                <a:gd name="T2" fmla="*/ 2147483647 w 395"/>
                <a:gd name="T3" fmla="*/ 2147483647 h 549"/>
                <a:gd name="T4" fmla="*/ 2147483647 w 395"/>
                <a:gd name="T5" fmla="*/ 2147483647 h 549"/>
                <a:gd name="T6" fmla="*/ 2147483647 w 395"/>
                <a:gd name="T7" fmla="*/ 2147483647 h 549"/>
                <a:gd name="T8" fmla="*/ 2147483647 w 395"/>
                <a:gd name="T9" fmla="*/ 2147483647 h 549"/>
                <a:gd name="T10" fmla="*/ 2147483647 w 395"/>
                <a:gd name="T11" fmla="*/ 2147483647 h 549"/>
                <a:gd name="T12" fmla="*/ 2147483647 w 395"/>
                <a:gd name="T13" fmla="*/ 2147483647 h 549"/>
                <a:gd name="T14" fmla="*/ 2147483647 w 395"/>
                <a:gd name="T15" fmla="*/ 2147483647 h 549"/>
                <a:gd name="T16" fmla="*/ 2147483647 w 395"/>
                <a:gd name="T17" fmla="*/ 2147483647 h 549"/>
                <a:gd name="T18" fmla="*/ 2147483647 w 395"/>
                <a:gd name="T19" fmla="*/ 2147483647 h 549"/>
                <a:gd name="T20" fmla="*/ 2147483647 w 395"/>
                <a:gd name="T21" fmla="*/ 2147483647 h 549"/>
                <a:gd name="T22" fmla="*/ 2147483647 w 395"/>
                <a:gd name="T23" fmla="*/ 2147483647 h 549"/>
                <a:gd name="T24" fmla="*/ 2147483647 w 395"/>
                <a:gd name="T25" fmla="*/ 2147483647 h 549"/>
                <a:gd name="T26" fmla="*/ 2147483647 w 395"/>
                <a:gd name="T27" fmla="*/ 2147483647 h 549"/>
                <a:gd name="T28" fmla="*/ 2147483647 w 395"/>
                <a:gd name="T29" fmla="*/ 2147483647 h 549"/>
                <a:gd name="T30" fmla="*/ 2147483647 w 395"/>
                <a:gd name="T31" fmla="*/ 2147483647 h 549"/>
                <a:gd name="T32" fmla="*/ 2147483647 w 395"/>
                <a:gd name="T33" fmla="*/ 2147483647 h 549"/>
                <a:gd name="T34" fmla="*/ 2147483647 w 395"/>
                <a:gd name="T35" fmla="*/ 2147483647 h 549"/>
                <a:gd name="T36" fmla="*/ 2147483647 w 395"/>
                <a:gd name="T37" fmla="*/ 2147483647 h 549"/>
                <a:gd name="T38" fmla="*/ 2147483647 w 395"/>
                <a:gd name="T39" fmla="*/ 2147483647 h 549"/>
                <a:gd name="T40" fmla="*/ 2147483647 w 395"/>
                <a:gd name="T41" fmla="*/ 2147483647 h 549"/>
                <a:gd name="T42" fmla="*/ 2147483647 w 395"/>
                <a:gd name="T43" fmla="*/ 2147483647 h 549"/>
                <a:gd name="T44" fmla="*/ 2147483647 w 395"/>
                <a:gd name="T45" fmla="*/ 2147483647 h 549"/>
                <a:gd name="T46" fmla="*/ 2147483647 w 395"/>
                <a:gd name="T47" fmla="*/ 2147483647 h 549"/>
                <a:gd name="T48" fmla="*/ 2147483647 w 395"/>
                <a:gd name="T49" fmla="*/ 2147483647 h 549"/>
                <a:gd name="T50" fmla="*/ 2147483647 w 395"/>
                <a:gd name="T51" fmla="*/ 2147483647 h 549"/>
                <a:gd name="T52" fmla="*/ 2147483647 w 395"/>
                <a:gd name="T53" fmla="*/ 2147483647 h 549"/>
                <a:gd name="T54" fmla="*/ 2147483647 w 395"/>
                <a:gd name="T55" fmla="*/ 2147483647 h 549"/>
                <a:gd name="T56" fmla="*/ 2147483647 w 395"/>
                <a:gd name="T57" fmla="*/ 2147483647 h 549"/>
                <a:gd name="T58" fmla="*/ 2147483647 w 395"/>
                <a:gd name="T59" fmla="*/ 2147483647 h 549"/>
                <a:gd name="T60" fmla="*/ 2147483647 w 395"/>
                <a:gd name="T61" fmla="*/ 2147483647 h 549"/>
                <a:gd name="T62" fmla="*/ 2147483647 w 395"/>
                <a:gd name="T63" fmla="*/ 2147483647 h 549"/>
                <a:gd name="T64" fmla="*/ 2147483647 w 395"/>
                <a:gd name="T65" fmla="*/ 2147483647 h 549"/>
                <a:gd name="T66" fmla="*/ 2147483647 w 395"/>
                <a:gd name="T67" fmla="*/ 2147483647 h 549"/>
                <a:gd name="T68" fmla="*/ 2147483647 w 395"/>
                <a:gd name="T69" fmla="*/ 2147483647 h 549"/>
                <a:gd name="T70" fmla="*/ 2147483647 w 395"/>
                <a:gd name="T71" fmla="*/ 2147483647 h 549"/>
                <a:gd name="T72" fmla="*/ 2147483647 w 395"/>
                <a:gd name="T73" fmla="*/ 2147483647 h 549"/>
                <a:gd name="T74" fmla="*/ 2147483647 w 395"/>
                <a:gd name="T75" fmla="*/ 2147483647 h 549"/>
                <a:gd name="T76" fmla="*/ 2147483647 w 395"/>
                <a:gd name="T77" fmla="*/ 2147483647 h 549"/>
                <a:gd name="T78" fmla="*/ 2147483647 w 395"/>
                <a:gd name="T79" fmla="*/ 2147483647 h 549"/>
                <a:gd name="T80" fmla="*/ 2147483647 w 395"/>
                <a:gd name="T81" fmla="*/ 2147483647 h 549"/>
                <a:gd name="T82" fmla="*/ 2147483647 w 395"/>
                <a:gd name="T83" fmla="*/ 2147483647 h 549"/>
                <a:gd name="T84" fmla="*/ 2147483647 w 395"/>
                <a:gd name="T85" fmla="*/ 2147483647 h 549"/>
                <a:gd name="T86" fmla="*/ 2147483647 w 395"/>
                <a:gd name="T87" fmla="*/ 2147483647 h 549"/>
                <a:gd name="T88" fmla="*/ 2147483647 w 395"/>
                <a:gd name="T89" fmla="*/ 2147483647 h 549"/>
                <a:gd name="T90" fmla="*/ 2147483647 w 395"/>
                <a:gd name="T91" fmla="*/ 2147483647 h 549"/>
                <a:gd name="T92" fmla="*/ 2147483647 w 395"/>
                <a:gd name="T93" fmla="*/ 2147483647 h 549"/>
                <a:gd name="T94" fmla="*/ 2147483647 w 395"/>
                <a:gd name="T95" fmla="*/ 2147483647 h 549"/>
                <a:gd name="T96" fmla="*/ 2147483647 w 395"/>
                <a:gd name="T97" fmla="*/ 2147483647 h 549"/>
                <a:gd name="T98" fmla="*/ 2147483647 w 395"/>
                <a:gd name="T99" fmla="*/ 2147483647 h 549"/>
                <a:gd name="T100" fmla="*/ 2147483647 w 395"/>
                <a:gd name="T101" fmla="*/ 2147483647 h 549"/>
                <a:gd name="T102" fmla="*/ 2147483647 w 395"/>
                <a:gd name="T103" fmla="*/ 2147483647 h 549"/>
                <a:gd name="T104" fmla="*/ 2147483647 w 395"/>
                <a:gd name="T105" fmla="*/ 2147483647 h 549"/>
                <a:gd name="T106" fmla="*/ 2147483647 w 395"/>
                <a:gd name="T107" fmla="*/ 2147483647 h 549"/>
                <a:gd name="T108" fmla="*/ 2147483647 w 395"/>
                <a:gd name="T109" fmla="*/ 2147483647 h 549"/>
                <a:gd name="T110" fmla="*/ 2147483647 w 395"/>
                <a:gd name="T111" fmla="*/ 2147483647 h 549"/>
                <a:gd name="T112" fmla="*/ 2147483647 w 395"/>
                <a:gd name="T113" fmla="*/ 2147483647 h 549"/>
                <a:gd name="T114" fmla="*/ 2147483647 w 395"/>
                <a:gd name="T115" fmla="*/ 2147483647 h 549"/>
                <a:gd name="T116" fmla="*/ 2147483647 w 395"/>
                <a:gd name="T117" fmla="*/ 2147483647 h 5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5"/>
                <a:gd name="T178" fmla="*/ 0 h 549"/>
                <a:gd name="T179" fmla="*/ 395 w 395"/>
                <a:gd name="T180" fmla="*/ 549 h 5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solidFill>
              <a:schemeClr val="accent1"/>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65" name="Freeform 193"/>
            <p:cNvSpPr>
              <a:spLocks noEditPoints="1"/>
            </p:cNvSpPr>
            <p:nvPr/>
          </p:nvSpPr>
          <p:spPr bwMode="auto">
            <a:xfrm>
              <a:off x="4282589" y="2231332"/>
              <a:ext cx="296661" cy="288925"/>
            </a:xfrm>
            <a:custGeom>
              <a:avLst/>
              <a:gdLst>
                <a:gd name="T0" fmla="*/ 2147483647 w 523"/>
                <a:gd name="T1" fmla="*/ 2147483647 h 554"/>
                <a:gd name="T2" fmla="*/ 2147483647 w 523"/>
                <a:gd name="T3" fmla="*/ 2147483647 h 554"/>
                <a:gd name="T4" fmla="*/ 2147483647 w 523"/>
                <a:gd name="T5" fmla="*/ 2147483647 h 554"/>
                <a:gd name="T6" fmla="*/ 2147483647 w 523"/>
                <a:gd name="T7" fmla="*/ 2147483647 h 554"/>
                <a:gd name="T8" fmla="*/ 2147483647 w 523"/>
                <a:gd name="T9" fmla="*/ 2147483647 h 554"/>
                <a:gd name="T10" fmla="*/ 2147483647 w 523"/>
                <a:gd name="T11" fmla="*/ 2147483647 h 554"/>
                <a:gd name="T12" fmla="*/ 2147483647 w 523"/>
                <a:gd name="T13" fmla="*/ 2147483647 h 554"/>
                <a:gd name="T14" fmla="*/ 2147483647 w 523"/>
                <a:gd name="T15" fmla="*/ 2147483647 h 554"/>
                <a:gd name="T16" fmla="*/ 2147483647 w 523"/>
                <a:gd name="T17" fmla="*/ 2147483647 h 554"/>
                <a:gd name="T18" fmla="*/ 2147483647 w 523"/>
                <a:gd name="T19" fmla="*/ 2147483647 h 554"/>
                <a:gd name="T20" fmla="*/ 2147483647 w 523"/>
                <a:gd name="T21" fmla="*/ 2147483647 h 554"/>
                <a:gd name="T22" fmla="*/ 2147483647 w 523"/>
                <a:gd name="T23" fmla="*/ 2147483647 h 554"/>
                <a:gd name="T24" fmla="*/ 2147483647 w 523"/>
                <a:gd name="T25" fmla="*/ 2147483647 h 554"/>
                <a:gd name="T26" fmla="*/ 2147483647 w 523"/>
                <a:gd name="T27" fmla="*/ 2147483647 h 554"/>
                <a:gd name="T28" fmla="*/ 2147483647 w 523"/>
                <a:gd name="T29" fmla="*/ 2147483647 h 554"/>
                <a:gd name="T30" fmla="*/ 2147483647 w 523"/>
                <a:gd name="T31" fmla="*/ 2147483647 h 554"/>
                <a:gd name="T32" fmla="*/ 2147483647 w 523"/>
                <a:gd name="T33" fmla="*/ 2147483647 h 554"/>
                <a:gd name="T34" fmla="*/ 2147483647 w 523"/>
                <a:gd name="T35" fmla="*/ 2147483647 h 554"/>
                <a:gd name="T36" fmla="*/ 2147483647 w 523"/>
                <a:gd name="T37" fmla="*/ 2147483647 h 554"/>
                <a:gd name="T38" fmla="*/ 2147483647 w 523"/>
                <a:gd name="T39" fmla="*/ 2147483647 h 554"/>
                <a:gd name="T40" fmla="*/ 2147483647 w 523"/>
                <a:gd name="T41" fmla="*/ 2147483647 h 554"/>
                <a:gd name="T42" fmla="*/ 2147483647 w 523"/>
                <a:gd name="T43" fmla="*/ 2147483647 h 554"/>
                <a:gd name="T44" fmla="*/ 2147483647 w 523"/>
                <a:gd name="T45" fmla="*/ 2147483647 h 554"/>
                <a:gd name="T46" fmla="*/ 2147483647 w 523"/>
                <a:gd name="T47" fmla="*/ 2147483647 h 554"/>
                <a:gd name="T48" fmla="*/ 2147483647 w 523"/>
                <a:gd name="T49" fmla="*/ 2147483647 h 554"/>
                <a:gd name="T50" fmla="*/ 2147483647 w 523"/>
                <a:gd name="T51" fmla="*/ 2147483647 h 554"/>
                <a:gd name="T52" fmla="*/ 2147483647 w 523"/>
                <a:gd name="T53" fmla="*/ 2147483647 h 554"/>
                <a:gd name="T54" fmla="*/ 2147483647 w 523"/>
                <a:gd name="T55" fmla="*/ 2147483647 h 554"/>
                <a:gd name="T56" fmla="*/ 2147483647 w 523"/>
                <a:gd name="T57" fmla="*/ 2147483647 h 554"/>
                <a:gd name="T58" fmla="*/ 2147483647 w 523"/>
                <a:gd name="T59" fmla="*/ 2147483647 h 554"/>
                <a:gd name="T60" fmla="*/ 2147483647 w 523"/>
                <a:gd name="T61" fmla="*/ 2147483647 h 554"/>
                <a:gd name="T62" fmla="*/ 2147483647 w 523"/>
                <a:gd name="T63" fmla="*/ 2147483647 h 554"/>
                <a:gd name="T64" fmla="*/ 2147483647 w 523"/>
                <a:gd name="T65" fmla="*/ 2147483647 h 554"/>
                <a:gd name="T66" fmla="*/ 2147483647 w 523"/>
                <a:gd name="T67" fmla="*/ 2147483647 h 554"/>
                <a:gd name="T68" fmla="*/ 2147483647 w 523"/>
                <a:gd name="T69" fmla="*/ 2147483647 h 554"/>
                <a:gd name="T70" fmla="*/ 2147483647 w 523"/>
                <a:gd name="T71" fmla="*/ 2147483647 h 554"/>
                <a:gd name="T72" fmla="*/ 2147483647 w 523"/>
                <a:gd name="T73" fmla="*/ 2147483647 h 554"/>
                <a:gd name="T74" fmla="*/ 2147483647 w 523"/>
                <a:gd name="T75" fmla="*/ 2147483647 h 554"/>
                <a:gd name="T76" fmla="*/ 2147483647 w 523"/>
                <a:gd name="T77" fmla="*/ 2147483647 h 554"/>
                <a:gd name="T78" fmla="*/ 2147483647 w 523"/>
                <a:gd name="T79" fmla="*/ 2147483647 h 554"/>
                <a:gd name="T80" fmla="*/ 2147483647 w 523"/>
                <a:gd name="T81" fmla="*/ 2147483647 h 554"/>
                <a:gd name="T82" fmla="*/ 2147483647 w 523"/>
                <a:gd name="T83" fmla="*/ 2147483647 h 554"/>
                <a:gd name="T84" fmla="*/ 2147483647 w 523"/>
                <a:gd name="T85" fmla="*/ 2147483647 h 554"/>
                <a:gd name="T86" fmla="*/ 2147483647 w 523"/>
                <a:gd name="T87" fmla="*/ 2147483647 h 5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3"/>
                <a:gd name="T133" fmla="*/ 0 h 554"/>
                <a:gd name="T134" fmla="*/ 523 w 523"/>
                <a:gd name="T135" fmla="*/ 554 h 5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chemeClr val="accent1"/>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66" name="Freeform 65"/>
            <p:cNvSpPr>
              <a:spLocks/>
            </p:cNvSpPr>
            <p:nvPr/>
          </p:nvSpPr>
          <p:spPr bwMode="auto">
            <a:xfrm>
              <a:off x="4653416" y="2090044"/>
              <a:ext cx="428510" cy="217488"/>
            </a:xfrm>
            <a:custGeom>
              <a:avLst/>
              <a:gdLst>
                <a:gd name="T0" fmla="*/ 2147483647 w 750"/>
                <a:gd name="T1" fmla="*/ 2147483647 h 415"/>
                <a:gd name="T2" fmla="*/ 2147483647 w 750"/>
                <a:gd name="T3" fmla="*/ 2147483647 h 415"/>
                <a:gd name="T4" fmla="*/ 2147483647 w 750"/>
                <a:gd name="T5" fmla="*/ 2147483647 h 415"/>
                <a:gd name="T6" fmla="*/ 2147483647 w 750"/>
                <a:gd name="T7" fmla="*/ 2147483647 h 415"/>
                <a:gd name="T8" fmla="*/ 2147483647 w 750"/>
                <a:gd name="T9" fmla="*/ 2147483647 h 415"/>
                <a:gd name="T10" fmla="*/ 2147483647 w 750"/>
                <a:gd name="T11" fmla="*/ 2147483647 h 415"/>
                <a:gd name="T12" fmla="*/ 2147483647 w 750"/>
                <a:gd name="T13" fmla="*/ 2147483647 h 415"/>
                <a:gd name="T14" fmla="*/ 2147483647 w 750"/>
                <a:gd name="T15" fmla="*/ 2147483647 h 415"/>
                <a:gd name="T16" fmla="*/ 2147483647 w 750"/>
                <a:gd name="T17" fmla="*/ 2147483647 h 415"/>
                <a:gd name="T18" fmla="*/ 2147483647 w 750"/>
                <a:gd name="T19" fmla="*/ 2147483647 h 415"/>
                <a:gd name="T20" fmla="*/ 2147483647 w 750"/>
                <a:gd name="T21" fmla="*/ 2147483647 h 415"/>
                <a:gd name="T22" fmla="*/ 2147483647 w 750"/>
                <a:gd name="T23" fmla="*/ 2147483647 h 415"/>
                <a:gd name="T24" fmla="*/ 2147483647 w 750"/>
                <a:gd name="T25" fmla="*/ 2147483647 h 415"/>
                <a:gd name="T26" fmla="*/ 2147483647 w 750"/>
                <a:gd name="T27" fmla="*/ 2147483647 h 415"/>
                <a:gd name="T28" fmla="*/ 2147483647 w 750"/>
                <a:gd name="T29" fmla="*/ 2147483647 h 415"/>
                <a:gd name="T30" fmla="*/ 2147483647 w 750"/>
                <a:gd name="T31" fmla="*/ 2147483647 h 415"/>
                <a:gd name="T32" fmla="*/ 2147483647 w 750"/>
                <a:gd name="T33" fmla="*/ 2147483647 h 415"/>
                <a:gd name="T34" fmla="*/ 2147483647 w 750"/>
                <a:gd name="T35" fmla="*/ 2147483647 h 415"/>
                <a:gd name="T36" fmla="*/ 2147483647 w 750"/>
                <a:gd name="T37" fmla="*/ 2147483647 h 415"/>
                <a:gd name="T38" fmla="*/ 2147483647 w 750"/>
                <a:gd name="T39" fmla="*/ 2147483647 h 415"/>
                <a:gd name="T40" fmla="*/ 2147483647 w 750"/>
                <a:gd name="T41" fmla="*/ 2147483647 h 415"/>
                <a:gd name="T42" fmla="*/ 2147483647 w 750"/>
                <a:gd name="T43" fmla="*/ 2147483647 h 415"/>
                <a:gd name="T44" fmla="*/ 2147483647 w 750"/>
                <a:gd name="T45" fmla="*/ 2147483647 h 415"/>
                <a:gd name="T46" fmla="*/ 2147483647 w 750"/>
                <a:gd name="T47" fmla="*/ 2147483647 h 415"/>
                <a:gd name="T48" fmla="*/ 2147483647 w 750"/>
                <a:gd name="T49" fmla="*/ 2147483647 h 415"/>
                <a:gd name="T50" fmla="*/ 2147483647 w 750"/>
                <a:gd name="T51" fmla="*/ 2147483647 h 415"/>
                <a:gd name="T52" fmla="*/ 2147483647 w 750"/>
                <a:gd name="T53" fmla="*/ 2147483647 h 415"/>
                <a:gd name="T54" fmla="*/ 2147483647 w 750"/>
                <a:gd name="T55" fmla="*/ 2147483647 h 415"/>
                <a:gd name="T56" fmla="*/ 2147483647 w 750"/>
                <a:gd name="T57" fmla="*/ 2147483647 h 415"/>
                <a:gd name="T58" fmla="*/ 2147483647 w 750"/>
                <a:gd name="T59" fmla="*/ 2147483647 h 415"/>
                <a:gd name="T60" fmla="*/ 2147483647 w 750"/>
                <a:gd name="T61" fmla="*/ 2147483647 h 415"/>
                <a:gd name="T62" fmla="*/ 2147483647 w 750"/>
                <a:gd name="T63" fmla="*/ 2147483647 h 415"/>
                <a:gd name="T64" fmla="*/ 2147483647 w 750"/>
                <a:gd name="T65" fmla="*/ 2147483647 h 415"/>
                <a:gd name="T66" fmla="*/ 2147483647 w 750"/>
                <a:gd name="T67" fmla="*/ 2147483647 h 415"/>
                <a:gd name="T68" fmla="*/ 2147483647 w 750"/>
                <a:gd name="T69" fmla="*/ 2147483647 h 415"/>
                <a:gd name="T70" fmla="*/ 2147483647 w 750"/>
                <a:gd name="T71" fmla="*/ 2147483647 h 415"/>
                <a:gd name="T72" fmla="*/ 2147483647 w 750"/>
                <a:gd name="T73" fmla="*/ 2147483647 h 415"/>
                <a:gd name="T74" fmla="*/ 2147483647 w 750"/>
                <a:gd name="T75" fmla="*/ 2147483647 h 415"/>
                <a:gd name="T76" fmla="*/ 2147483647 w 750"/>
                <a:gd name="T77" fmla="*/ 2147483647 h 415"/>
                <a:gd name="T78" fmla="*/ 2147483647 w 750"/>
                <a:gd name="T79" fmla="*/ 2147483647 h 415"/>
                <a:gd name="T80" fmla="*/ 2147483647 w 750"/>
                <a:gd name="T81" fmla="*/ 2147483647 h 415"/>
                <a:gd name="T82" fmla="*/ 2147483647 w 750"/>
                <a:gd name="T83" fmla="*/ 2147483647 h 415"/>
                <a:gd name="T84" fmla="*/ 2147483647 w 750"/>
                <a:gd name="T85" fmla="*/ 2147483647 h 415"/>
                <a:gd name="T86" fmla="*/ 2147483647 w 750"/>
                <a:gd name="T87" fmla="*/ 2147483647 h 415"/>
                <a:gd name="T88" fmla="*/ 2147483647 w 750"/>
                <a:gd name="T89" fmla="*/ 2147483647 h 415"/>
                <a:gd name="T90" fmla="*/ 2147483647 w 750"/>
                <a:gd name="T91" fmla="*/ 2147483647 h 415"/>
                <a:gd name="T92" fmla="*/ 2147483647 w 750"/>
                <a:gd name="T93" fmla="*/ 2147483647 h 415"/>
                <a:gd name="T94" fmla="*/ 2147483647 w 750"/>
                <a:gd name="T95" fmla="*/ 2147483647 h 415"/>
                <a:gd name="T96" fmla="*/ 2147483647 w 750"/>
                <a:gd name="T97" fmla="*/ 2147483647 h 415"/>
                <a:gd name="T98" fmla="*/ 2147483647 w 750"/>
                <a:gd name="T99" fmla="*/ 2147483647 h 415"/>
                <a:gd name="T100" fmla="*/ 2147483647 w 750"/>
                <a:gd name="T101" fmla="*/ 2147483647 h 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0"/>
                <a:gd name="T154" fmla="*/ 0 h 415"/>
                <a:gd name="T155" fmla="*/ 750 w 750"/>
                <a:gd name="T156" fmla="*/ 415 h 4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chemeClr val="accent1"/>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67" name="Freeform 10"/>
            <p:cNvSpPr>
              <a:spLocks/>
            </p:cNvSpPr>
            <p:nvPr/>
          </p:nvSpPr>
          <p:spPr bwMode="auto">
            <a:xfrm>
              <a:off x="5231903" y="3888682"/>
              <a:ext cx="232385" cy="388937"/>
            </a:xfrm>
            <a:custGeom>
              <a:avLst/>
              <a:gdLst>
                <a:gd name="T0" fmla="*/ 2147483647 w 409"/>
                <a:gd name="T1" fmla="*/ 2147483647 h 746"/>
                <a:gd name="T2" fmla="*/ 2147483647 w 409"/>
                <a:gd name="T3" fmla="*/ 2147483647 h 746"/>
                <a:gd name="T4" fmla="*/ 2147483647 w 409"/>
                <a:gd name="T5" fmla="*/ 2147483647 h 746"/>
                <a:gd name="T6" fmla="*/ 2147483647 w 409"/>
                <a:gd name="T7" fmla="*/ 2147483647 h 746"/>
                <a:gd name="T8" fmla="*/ 2147483647 w 409"/>
                <a:gd name="T9" fmla="*/ 2147483647 h 746"/>
                <a:gd name="T10" fmla="*/ 2147483647 w 409"/>
                <a:gd name="T11" fmla="*/ 2147483647 h 746"/>
                <a:gd name="T12" fmla="*/ 2147483647 w 409"/>
                <a:gd name="T13" fmla="*/ 2147483647 h 746"/>
                <a:gd name="T14" fmla="*/ 2147483647 w 409"/>
                <a:gd name="T15" fmla="*/ 2147483647 h 746"/>
                <a:gd name="T16" fmla="*/ 2147483647 w 409"/>
                <a:gd name="T17" fmla="*/ 2147483647 h 746"/>
                <a:gd name="T18" fmla="*/ 2147483647 w 409"/>
                <a:gd name="T19" fmla="*/ 2147483647 h 746"/>
                <a:gd name="T20" fmla="*/ 2147483647 w 409"/>
                <a:gd name="T21" fmla="*/ 2147483647 h 746"/>
                <a:gd name="T22" fmla="*/ 2147483647 w 409"/>
                <a:gd name="T23" fmla="*/ 2147483647 h 746"/>
                <a:gd name="T24" fmla="*/ 2147483647 w 409"/>
                <a:gd name="T25" fmla="*/ 2147483647 h 746"/>
                <a:gd name="T26" fmla="*/ 2147483647 w 409"/>
                <a:gd name="T27" fmla="*/ 2147483647 h 746"/>
                <a:gd name="T28" fmla="*/ 2147483647 w 409"/>
                <a:gd name="T29" fmla="*/ 2147483647 h 746"/>
                <a:gd name="T30" fmla="*/ 2147483647 w 409"/>
                <a:gd name="T31" fmla="*/ 2147483647 h 746"/>
                <a:gd name="T32" fmla="*/ 2147483647 w 409"/>
                <a:gd name="T33" fmla="*/ 2147483647 h 746"/>
                <a:gd name="T34" fmla="*/ 2147483647 w 409"/>
                <a:gd name="T35" fmla="*/ 2147483647 h 746"/>
                <a:gd name="T36" fmla="*/ 2147483647 w 409"/>
                <a:gd name="T37" fmla="*/ 2147483647 h 746"/>
                <a:gd name="T38" fmla="*/ 2147483647 w 409"/>
                <a:gd name="T39" fmla="*/ 0 h 746"/>
                <a:gd name="T40" fmla="*/ 2147483647 w 409"/>
                <a:gd name="T41" fmla="*/ 2147483647 h 746"/>
                <a:gd name="T42" fmla="*/ 2147483647 w 409"/>
                <a:gd name="T43" fmla="*/ 2147483647 h 746"/>
                <a:gd name="T44" fmla="*/ 2147483647 w 409"/>
                <a:gd name="T45" fmla="*/ 2147483647 h 746"/>
                <a:gd name="T46" fmla="*/ 2147483647 w 409"/>
                <a:gd name="T47" fmla="*/ 2147483647 h 746"/>
                <a:gd name="T48" fmla="*/ 2147483647 w 409"/>
                <a:gd name="T49" fmla="*/ 2147483647 h 746"/>
                <a:gd name="T50" fmla="*/ 2147483647 w 409"/>
                <a:gd name="T51" fmla="*/ 2147483647 h 746"/>
                <a:gd name="T52" fmla="*/ 2147483647 w 409"/>
                <a:gd name="T53" fmla="*/ 2147483647 h 746"/>
                <a:gd name="T54" fmla="*/ 2147483647 w 409"/>
                <a:gd name="T55" fmla="*/ 2147483647 h 746"/>
                <a:gd name="T56" fmla="*/ 2147483647 w 409"/>
                <a:gd name="T57" fmla="*/ 2147483647 h 746"/>
                <a:gd name="T58" fmla="*/ 2147483647 w 409"/>
                <a:gd name="T59" fmla="*/ 2147483647 h 746"/>
                <a:gd name="T60" fmla="*/ 2147483647 w 409"/>
                <a:gd name="T61" fmla="*/ 2147483647 h 746"/>
                <a:gd name="T62" fmla="*/ 2147483647 w 409"/>
                <a:gd name="T63" fmla="*/ 2147483647 h 746"/>
                <a:gd name="T64" fmla="*/ 2147483647 w 409"/>
                <a:gd name="T65" fmla="*/ 2147483647 h 746"/>
                <a:gd name="T66" fmla="*/ 2147483647 w 409"/>
                <a:gd name="T67" fmla="*/ 2147483647 h 746"/>
                <a:gd name="T68" fmla="*/ 2147483647 w 409"/>
                <a:gd name="T69" fmla="*/ 2147483647 h 746"/>
                <a:gd name="T70" fmla="*/ 2147483647 w 409"/>
                <a:gd name="T71" fmla="*/ 2147483647 h 746"/>
                <a:gd name="T72" fmla="*/ 2147483647 w 409"/>
                <a:gd name="T73" fmla="*/ 2147483647 h 746"/>
                <a:gd name="T74" fmla="*/ 2147483647 w 409"/>
                <a:gd name="T75" fmla="*/ 2147483647 h 746"/>
                <a:gd name="T76" fmla="*/ 2147483647 w 409"/>
                <a:gd name="T77" fmla="*/ 2147483647 h 746"/>
                <a:gd name="T78" fmla="*/ 2147483647 w 409"/>
                <a:gd name="T79" fmla="*/ 2147483647 h 746"/>
                <a:gd name="T80" fmla="*/ 2147483647 w 409"/>
                <a:gd name="T81" fmla="*/ 2147483647 h 746"/>
                <a:gd name="T82" fmla="*/ 2147483647 w 409"/>
                <a:gd name="T83" fmla="*/ 2147483647 h 746"/>
                <a:gd name="T84" fmla="*/ 2147483647 w 409"/>
                <a:gd name="T85" fmla="*/ 2147483647 h 746"/>
                <a:gd name="T86" fmla="*/ 2147483647 w 409"/>
                <a:gd name="T87" fmla="*/ 2147483647 h 746"/>
                <a:gd name="T88" fmla="*/ 2147483647 w 409"/>
                <a:gd name="T89" fmla="*/ 2147483647 h 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746"/>
                <a:gd name="T137" fmla="*/ 409 w 409"/>
                <a:gd name="T138" fmla="*/ 746 h 7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68" name="Freeform 11"/>
            <p:cNvSpPr>
              <a:spLocks noEditPoints="1"/>
            </p:cNvSpPr>
            <p:nvPr/>
          </p:nvSpPr>
          <p:spPr bwMode="auto">
            <a:xfrm>
              <a:off x="1848324" y="2894907"/>
              <a:ext cx="280180" cy="96837"/>
            </a:xfrm>
            <a:custGeom>
              <a:avLst/>
              <a:gdLst>
                <a:gd name="T0" fmla="*/ 2147483647 w 493"/>
                <a:gd name="T1" fmla="*/ 2147483647 h 185"/>
                <a:gd name="T2" fmla="*/ 2147483647 w 493"/>
                <a:gd name="T3" fmla="*/ 2147483647 h 185"/>
                <a:gd name="T4" fmla="*/ 2147483647 w 493"/>
                <a:gd name="T5" fmla="*/ 2147483647 h 185"/>
                <a:gd name="T6" fmla="*/ 2147483647 w 493"/>
                <a:gd name="T7" fmla="*/ 2147483647 h 185"/>
                <a:gd name="T8" fmla="*/ 2147483647 w 493"/>
                <a:gd name="T9" fmla="*/ 2147483647 h 185"/>
                <a:gd name="T10" fmla="*/ 2147483647 w 493"/>
                <a:gd name="T11" fmla="*/ 2147483647 h 185"/>
                <a:gd name="T12" fmla="*/ 2147483647 w 493"/>
                <a:gd name="T13" fmla="*/ 2147483647 h 185"/>
                <a:gd name="T14" fmla="*/ 2147483647 w 493"/>
                <a:gd name="T15" fmla="*/ 2147483647 h 185"/>
                <a:gd name="T16" fmla="*/ 2147483647 w 493"/>
                <a:gd name="T17" fmla="*/ 2147483647 h 185"/>
                <a:gd name="T18" fmla="*/ 2147483647 w 493"/>
                <a:gd name="T19" fmla="*/ 2147483647 h 185"/>
                <a:gd name="T20" fmla="*/ 2147483647 w 493"/>
                <a:gd name="T21" fmla="*/ 2147483647 h 185"/>
                <a:gd name="T22" fmla="*/ 2147483647 w 493"/>
                <a:gd name="T23" fmla="*/ 2147483647 h 185"/>
                <a:gd name="T24" fmla="*/ 2147483647 w 493"/>
                <a:gd name="T25" fmla="*/ 2147483647 h 185"/>
                <a:gd name="T26" fmla="*/ 2147483647 w 493"/>
                <a:gd name="T27" fmla="*/ 2147483647 h 185"/>
                <a:gd name="T28" fmla="*/ 2147483647 w 493"/>
                <a:gd name="T29" fmla="*/ 0 h 185"/>
                <a:gd name="T30" fmla="*/ 2147483647 w 493"/>
                <a:gd name="T31" fmla="*/ 2147483647 h 185"/>
                <a:gd name="T32" fmla="*/ 0 w 493"/>
                <a:gd name="T33" fmla="*/ 2147483647 h 185"/>
                <a:gd name="T34" fmla="*/ 2147483647 w 493"/>
                <a:gd name="T35" fmla="*/ 2147483647 h 185"/>
                <a:gd name="T36" fmla="*/ 2147483647 w 493"/>
                <a:gd name="T37" fmla="*/ 2147483647 h 185"/>
                <a:gd name="T38" fmla="*/ 2147483647 w 493"/>
                <a:gd name="T39" fmla="*/ 2147483647 h 185"/>
                <a:gd name="T40" fmla="*/ 2147483647 w 493"/>
                <a:gd name="T41" fmla="*/ 2147483647 h 185"/>
                <a:gd name="T42" fmla="*/ 2147483647 w 493"/>
                <a:gd name="T43" fmla="*/ 2147483647 h 185"/>
                <a:gd name="T44" fmla="*/ 2147483647 w 493"/>
                <a:gd name="T45" fmla="*/ 2147483647 h 185"/>
                <a:gd name="T46" fmla="*/ 2147483647 w 493"/>
                <a:gd name="T47" fmla="*/ 2147483647 h 185"/>
                <a:gd name="T48" fmla="*/ 2147483647 w 493"/>
                <a:gd name="T49" fmla="*/ 2147483647 h 185"/>
                <a:gd name="T50" fmla="*/ 2147483647 w 493"/>
                <a:gd name="T51" fmla="*/ 2147483647 h 185"/>
                <a:gd name="T52" fmla="*/ 2147483647 w 493"/>
                <a:gd name="T53" fmla="*/ 2147483647 h 185"/>
                <a:gd name="T54" fmla="*/ 2147483647 w 493"/>
                <a:gd name="T55" fmla="*/ 2147483647 h 185"/>
                <a:gd name="T56" fmla="*/ 2147483647 w 493"/>
                <a:gd name="T57" fmla="*/ 2147483647 h 185"/>
                <a:gd name="T58" fmla="*/ 2147483647 w 493"/>
                <a:gd name="T59" fmla="*/ 2147483647 h 185"/>
                <a:gd name="T60" fmla="*/ 2147483647 w 493"/>
                <a:gd name="T61" fmla="*/ 2147483647 h 185"/>
                <a:gd name="T62" fmla="*/ 2147483647 w 493"/>
                <a:gd name="T63" fmla="*/ 2147483647 h 185"/>
                <a:gd name="T64" fmla="*/ 2147483647 w 493"/>
                <a:gd name="T65" fmla="*/ 2147483647 h 185"/>
                <a:gd name="T66" fmla="*/ 2147483647 w 493"/>
                <a:gd name="T67" fmla="*/ 2147483647 h 185"/>
                <a:gd name="T68" fmla="*/ 2147483647 w 493"/>
                <a:gd name="T69" fmla="*/ 2147483647 h 185"/>
                <a:gd name="T70" fmla="*/ 2147483647 w 493"/>
                <a:gd name="T71" fmla="*/ 2147483647 h 185"/>
                <a:gd name="T72" fmla="*/ 2147483647 w 493"/>
                <a:gd name="T73" fmla="*/ 2147483647 h 185"/>
                <a:gd name="T74" fmla="*/ 2147483647 w 493"/>
                <a:gd name="T75" fmla="*/ 2147483647 h 185"/>
                <a:gd name="T76" fmla="*/ 2147483647 w 493"/>
                <a:gd name="T77" fmla="*/ 2147483647 h 185"/>
                <a:gd name="T78" fmla="*/ 2147483647 w 493"/>
                <a:gd name="T79" fmla="*/ 2147483647 h 185"/>
                <a:gd name="T80" fmla="*/ 2147483647 w 493"/>
                <a:gd name="T81" fmla="*/ 2147483647 h 185"/>
                <a:gd name="T82" fmla="*/ 2147483647 w 4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185"/>
                <a:gd name="T128" fmla="*/ 493 w 4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69" name="Freeform 12"/>
            <p:cNvSpPr>
              <a:spLocks/>
            </p:cNvSpPr>
            <p:nvPr/>
          </p:nvSpPr>
          <p:spPr bwMode="auto">
            <a:xfrm>
              <a:off x="2001599" y="3029844"/>
              <a:ext cx="60981" cy="20638"/>
            </a:xfrm>
            <a:custGeom>
              <a:avLst/>
              <a:gdLst>
                <a:gd name="T0" fmla="*/ 2147483647 w 108"/>
                <a:gd name="T1" fmla="*/ 2147483647 h 42"/>
                <a:gd name="T2" fmla="*/ 2147483647 w 108"/>
                <a:gd name="T3" fmla="*/ 2147483647 h 42"/>
                <a:gd name="T4" fmla="*/ 2147483647 w 108"/>
                <a:gd name="T5" fmla="*/ 2147483647 h 42"/>
                <a:gd name="T6" fmla="*/ 2147483647 w 108"/>
                <a:gd name="T7" fmla="*/ 2147483647 h 42"/>
                <a:gd name="T8" fmla="*/ 2147483647 w 108"/>
                <a:gd name="T9" fmla="*/ 2147483647 h 42"/>
                <a:gd name="T10" fmla="*/ 2147483647 w 108"/>
                <a:gd name="T11" fmla="*/ 2147483647 h 42"/>
                <a:gd name="T12" fmla="*/ 0 w 108"/>
                <a:gd name="T13" fmla="*/ 2147483647 h 42"/>
                <a:gd name="T14" fmla="*/ 2147483647 w 108"/>
                <a:gd name="T15" fmla="*/ 2147483647 h 42"/>
                <a:gd name="T16" fmla="*/ 2147483647 w 108"/>
                <a:gd name="T17" fmla="*/ 2147483647 h 42"/>
                <a:gd name="T18" fmla="*/ 2147483647 w 108"/>
                <a:gd name="T19" fmla="*/ 2147483647 h 42"/>
                <a:gd name="T20" fmla="*/ 2147483647 w 108"/>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42"/>
                <a:gd name="T35" fmla="*/ 108 w 108"/>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0" name="Freeform 13"/>
            <p:cNvSpPr>
              <a:spLocks/>
            </p:cNvSpPr>
            <p:nvPr/>
          </p:nvSpPr>
          <p:spPr bwMode="auto">
            <a:xfrm>
              <a:off x="2304852" y="3031432"/>
              <a:ext cx="54388" cy="20637"/>
            </a:xfrm>
            <a:custGeom>
              <a:avLst/>
              <a:gdLst>
                <a:gd name="T0" fmla="*/ 2147483647 w 97"/>
                <a:gd name="T1" fmla="*/ 2147483647 h 40"/>
                <a:gd name="T2" fmla="*/ 2147483647 w 97"/>
                <a:gd name="T3" fmla="*/ 0 h 40"/>
                <a:gd name="T4" fmla="*/ 2147483647 w 97"/>
                <a:gd name="T5" fmla="*/ 2147483647 h 40"/>
                <a:gd name="T6" fmla="*/ 2147483647 w 97"/>
                <a:gd name="T7" fmla="*/ 2147483647 h 40"/>
                <a:gd name="T8" fmla="*/ 2147483647 w 97"/>
                <a:gd name="T9" fmla="*/ 2147483647 h 40"/>
                <a:gd name="T10" fmla="*/ 2147483647 w 97"/>
                <a:gd name="T11" fmla="*/ 2147483647 h 40"/>
                <a:gd name="T12" fmla="*/ 2147483647 w 97"/>
                <a:gd name="T13" fmla="*/ 2147483647 h 40"/>
                <a:gd name="T14" fmla="*/ 2147483647 w 97"/>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40"/>
                <a:gd name="T26" fmla="*/ 97 w 97"/>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1" name="Freeform 14"/>
            <p:cNvSpPr>
              <a:spLocks/>
            </p:cNvSpPr>
            <p:nvPr/>
          </p:nvSpPr>
          <p:spPr bwMode="auto">
            <a:xfrm>
              <a:off x="2708640" y="2112269"/>
              <a:ext cx="164811" cy="134938"/>
            </a:xfrm>
            <a:custGeom>
              <a:avLst/>
              <a:gdLst>
                <a:gd name="T0" fmla="*/ 2147483647 w 291"/>
                <a:gd name="T1" fmla="*/ 2147483647 h 260"/>
                <a:gd name="T2" fmla="*/ 2147483647 w 291"/>
                <a:gd name="T3" fmla="*/ 2147483647 h 260"/>
                <a:gd name="T4" fmla="*/ 2147483647 w 291"/>
                <a:gd name="T5" fmla="*/ 2147483647 h 260"/>
                <a:gd name="T6" fmla="*/ 2147483647 w 291"/>
                <a:gd name="T7" fmla="*/ 2147483647 h 260"/>
                <a:gd name="T8" fmla="*/ 2147483647 w 291"/>
                <a:gd name="T9" fmla="*/ 2147483647 h 260"/>
                <a:gd name="T10" fmla="*/ 2147483647 w 291"/>
                <a:gd name="T11" fmla="*/ 2147483647 h 260"/>
                <a:gd name="T12" fmla="*/ 2147483647 w 291"/>
                <a:gd name="T13" fmla="*/ 2147483647 h 260"/>
                <a:gd name="T14" fmla="*/ 2147483647 w 291"/>
                <a:gd name="T15" fmla="*/ 2147483647 h 260"/>
                <a:gd name="T16" fmla="*/ 2147483647 w 291"/>
                <a:gd name="T17" fmla="*/ 2147483647 h 260"/>
                <a:gd name="T18" fmla="*/ 2147483647 w 291"/>
                <a:gd name="T19" fmla="*/ 2147483647 h 260"/>
                <a:gd name="T20" fmla="*/ 2147483647 w 291"/>
                <a:gd name="T21" fmla="*/ 2147483647 h 260"/>
                <a:gd name="T22" fmla="*/ 2147483647 w 291"/>
                <a:gd name="T23" fmla="*/ 2147483647 h 260"/>
                <a:gd name="T24" fmla="*/ 2147483647 w 291"/>
                <a:gd name="T25" fmla="*/ 2147483647 h 260"/>
                <a:gd name="T26" fmla="*/ 2147483647 w 291"/>
                <a:gd name="T27" fmla="*/ 2147483647 h 260"/>
                <a:gd name="T28" fmla="*/ 2147483647 w 291"/>
                <a:gd name="T29" fmla="*/ 2147483647 h 260"/>
                <a:gd name="T30" fmla="*/ 2147483647 w 291"/>
                <a:gd name="T31" fmla="*/ 2147483647 h 260"/>
                <a:gd name="T32" fmla="*/ 2147483647 w 291"/>
                <a:gd name="T33" fmla="*/ 2147483647 h 260"/>
                <a:gd name="T34" fmla="*/ 2147483647 w 291"/>
                <a:gd name="T35" fmla="*/ 2147483647 h 260"/>
                <a:gd name="T36" fmla="*/ 2147483647 w 291"/>
                <a:gd name="T37" fmla="*/ 2147483647 h 260"/>
                <a:gd name="T38" fmla="*/ 2147483647 w 291"/>
                <a:gd name="T39" fmla="*/ 2147483647 h 260"/>
                <a:gd name="T40" fmla="*/ 2147483647 w 291"/>
                <a:gd name="T41" fmla="*/ 2147483647 h 260"/>
                <a:gd name="T42" fmla="*/ 2147483647 w 291"/>
                <a:gd name="T43" fmla="*/ 2147483647 h 260"/>
                <a:gd name="T44" fmla="*/ 2147483647 w 291"/>
                <a:gd name="T45" fmla="*/ 2147483647 h 260"/>
                <a:gd name="T46" fmla="*/ 2147483647 w 291"/>
                <a:gd name="T47" fmla="*/ 2147483647 h 260"/>
                <a:gd name="T48" fmla="*/ 2147483647 w 291"/>
                <a:gd name="T49" fmla="*/ 2147483647 h 260"/>
                <a:gd name="T50" fmla="*/ 2147483647 w 291"/>
                <a:gd name="T51" fmla="*/ 2147483647 h 260"/>
                <a:gd name="T52" fmla="*/ 2147483647 w 291"/>
                <a:gd name="T53" fmla="*/ 2147483647 h 260"/>
                <a:gd name="T54" fmla="*/ 2147483647 w 291"/>
                <a:gd name="T55" fmla="*/ 2147483647 h 260"/>
                <a:gd name="T56" fmla="*/ 2147483647 w 291"/>
                <a:gd name="T57" fmla="*/ 2147483647 h 260"/>
                <a:gd name="T58" fmla="*/ 2147483647 w 291"/>
                <a:gd name="T59" fmla="*/ 2147483647 h 260"/>
                <a:gd name="T60" fmla="*/ 2147483647 w 291"/>
                <a:gd name="T61" fmla="*/ 2147483647 h 260"/>
                <a:gd name="T62" fmla="*/ 2147483647 w 291"/>
                <a:gd name="T63" fmla="*/ 2147483647 h 260"/>
                <a:gd name="T64" fmla="*/ 2147483647 w 291"/>
                <a:gd name="T65" fmla="*/ 2147483647 h 260"/>
                <a:gd name="T66" fmla="*/ 2147483647 w 291"/>
                <a:gd name="T67" fmla="*/ 2147483647 h 260"/>
                <a:gd name="T68" fmla="*/ 2147483647 w 291"/>
                <a:gd name="T69" fmla="*/ 2147483647 h 260"/>
                <a:gd name="T70" fmla="*/ 2147483647 w 291"/>
                <a:gd name="T71" fmla="*/ 2147483647 h 260"/>
                <a:gd name="T72" fmla="*/ 2147483647 w 291"/>
                <a:gd name="T73" fmla="*/ 2147483647 h 260"/>
                <a:gd name="T74" fmla="*/ 2147483647 w 291"/>
                <a:gd name="T75" fmla="*/ 2147483647 h 260"/>
                <a:gd name="T76" fmla="*/ 2147483647 w 291"/>
                <a:gd name="T77" fmla="*/ 2147483647 h 260"/>
                <a:gd name="T78" fmla="*/ 2147483647 w 291"/>
                <a:gd name="T79" fmla="*/ 2147483647 h 260"/>
                <a:gd name="T80" fmla="*/ 2147483647 w 291"/>
                <a:gd name="T81" fmla="*/ 2147483647 h 260"/>
                <a:gd name="T82" fmla="*/ 2147483647 w 291"/>
                <a:gd name="T83" fmla="*/ 2147483647 h 260"/>
                <a:gd name="T84" fmla="*/ 2147483647 w 291"/>
                <a:gd name="T85" fmla="*/ 2147483647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260"/>
                <a:gd name="T131" fmla="*/ 291 w 291"/>
                <a:gd name="T132" fmla="*/ 260 h 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2" name="Freeform 15"/>
            <p:cNvSpPr>
              <a:spLocks/>
            </p:cNvSpPr>
            <p:nvPr/>
          </p:nvSpPr>
          <p:spPr bwMode="auto">
            <a:xfrm>
              <a:off x="1086895" y="2632969"/>
              <a:ext cx="711986" cy="508000"/>
            </a:xfrm>
            <a:custGeom>
              <a:avLst/>
              <a:gdLst>
                <a:gd name="T0" fmla="*/ 2147483647 w 1247"/>
                <a:gd name="T1" fmla="*/ 2147483647 h 976"/>
                <a:gd name="T2" fmla="*/ 2147483647 w 1247"/>
                <a:gd name="T3" fmla="*/ 2147483647 h 976"/>
                <a:gd name="T4" fmla="*/ 2147483647 w 1247"/>
                <a:gd name="T5" fmla="*/ 2147483647 h 976"/>
                <a:gd name="T6" fmla="*/ 2147483647 w 1247"/>
                <a:gd name="T7" fmla="*/ 2147483647 h 976"/>
                <a:gd name="T8" fmla="*/ 2147483647 w 1247"/>
                <a:gd name="T9" fmla="*/ 2147483647 h 976"/>
                <a:gd name="T10" fmla="*/ 2147483647 w 1247"/>
                <a:gd name="T11" fmla="*/ 2147483647 h 976"/>
                <a:gd name="T12" fmla="*/ 2147483647 w 1247"/>
                <a:gd name="T13" fmla="*/ 2147483647 h 976"/>
                <a:gd name="T14" fmla="*/ 2147483647 w 1247"/>
                <a:gd name="T15" fmla="*/ 2147483647 h 976"/>
                <a:gd name="T16" fmla="*/ 2147483647 w 1247"/>
                <a:gd name="T17" fmla="*/ 2147483647 h 976"/>
                <a:gd name="T18" fmla="*/ 2147483647 w 1247"/>
                <a:gd name="T19" fmla="*/ 2147483647 h 976"/>
                <a:gd name="T20" fmla="*/ 2147483647 w 1247"/>
                <a:gd name="T21" fmla="*/ 2147483647 h 976"/>
                <a:gd name="T22" fmla="*/ 2147483647 w 1247"/>
                <a:gd name="T23" fmla="*/ 2147483647 h 976"/>
                <a:gd name="T24" fmla="*/ 2147483647 w 1247"/>
                <a:gd name="T25" fmla="*/ 2147483647 h 976"/>
                <a:gd name="T26" fmla="*/ 2147483647 w 1247"/>
                <a:gd name="T27" fmla="*/ 2147483647 h 976"/>
                <a:gd name="T28" fmla="*/ 2147483647 w 1247"/>
                <a:gd name="T29" fmla="*/ 2147483647 h 976"/>
                <a:gd name="T30" fmla="*/ 2147483647 w 1247"/>
                <a:gd name="T31" fmla="*/ 2147483647 h 976"/>
                <a:gd name="T32" fmla="*/ 2147483647 w 1247"/>
                <a:gd name="T33" fmla="*/ 2147483647 h 976"/>
                <a:gd name="T34" fmla="*/ 2147483647 w 1247"/>
                <a:gd name="T35" fmla="*/ 2147483647 h 976"/>
                <a:gd name="T36" fmla="*/ 2147483647 w 1247"/>
                <a:gd name="T37" fmla="*/ 2147483647 h 976"/>
                <a:gd name="T38" fmla="*/ 2147483647 w 1247"/>
                <a:gd name="T39" fmla="*/ 2147483647 h 976"/>
                <a:gd name="T40" fmla="*/ 2147483647 w 1247"/>
                <a:gd name="T41" fmla="*/ 2147483647 h 976"/>
                <a:gd name="T42" fmla="*/ 2147483647 w 1247"/>
                <a:gd name="T43" fmla="*/ 2147483647 h 976"/>
                <a:gd name="T44" fmla="*/ 2147483647 w 1247"/>
                <a:gd name="T45" fmla="*/ 2147483647 h 976"/>
                <a:gd name="T46" fmla="*/ 2147483647 w 1247"/>
                <a:gd name="T47" fmla="*/ 2147483647 h 976"/>
                <a:gd name="T48" fmla="*/ 2147483647 w 1247"/>
                <a:gd name="T49" fmla="*/ 2147483647 h 976"/>
                <a:gd name="T50" fmla="*/ 2147483647 w 1247"/>
                <a:gd name="T51" fmla="*/ 2147483647 h 976"/>
                <a:gd name="T52" fmla="*/ 2147483647 w 1247"/>
                <a:gd name="T53" fmla="*/ 2147483647 h 976"/>
                <a:gd name="T54" fmla="*/ 2147483647 w 1247"/>
                <a:gd name="T55" fmla="*/ 2147483647 h 976"/>
                <a:gd name="T56" fmla="*/ 2147483647 w 1247"/>
                <a:gd name="T57" fmla="*/ 2147483647 h 976"/>
                <a:gd name="T58" fmla="*/ 2147483647 w 1247"/>
                <a:gd name="T59" fmla="*/ 2147483647 h 976"/>
                <a:gd name="T60" fmla="*/ 2147483647 w 1247"/>
                <a:gd name="T61" fmla="*/ 0 h 976"/>
                <a:gd name="T62" fmla="*/ 0 w 1247"/>
                <a:gd name="T63" fmla="*/ 2147483647 h 976"/>
                <a:gd name="T64" fmla="*/ 2147483647 w 1247"/>
                <a:gd name="T65" fmla="*/ 2147483647 h 976"/>
                <a:gd name="T66" fmla="*/ 2147483647 w 1247"/>
                <a:gd name="T67" fmla="*/ 2147483647 h 976"/>
                <a:gd name="T68" fmla="*/ 2147483647 w 1247"/>
                <a:gd name="T69" fmla="*/ 2147483647 h 976"/>
                <a:gd name="T70" fmla="*/ 2147483647 w 1247"/>
                <a:gd name="T71" fmla="*/ 2147483647 h 976"/>
                <a:gd name="T72" fmla="*/ 2147483647 w 1247"/>
                <a:gd name="T73" fmla="*/ 2147483647 h 976"/>
                <a:gd name="T74" fmla="*/ 2147483647 w 1247"/>
                <a:gd name="T75" fmla="*/ 2147483647 h 976"/>
                <a:gd name="T76" fmla="*/ 2147483647 w 1247"/>
                <a:gd name="T77" fmla="*/ 2147483647 h 976"/>
                <a:gd name="T78" fmla="*/ 2147483647 w 1247"/>
                <a:gd name="T79" fmla="*/ 2147483647 h 976"/>
                <a:gd name="T80" fmla="*/ 2147483647 w 1247"/>
                <a:gd name="T81" fmla="*/ 2147483647 h 976"/>
                <a:gd name="T82" fmla="*/ 2147483647 w 1247"/>
                <a:gd name="T83" fmla="*/ 2147483647 h 976"/>
                <a:gd name="T84" fmla="*/ 2147483647 w 1247"/>
                <a:gd name="T85" fmla="*/ 2147483647 h 976"/>
                <a:gd name="T86" fmla="*/ 2147483647 w 1247"/>
                <a:gd name="T87" fmla="*/ 2147483647 h 976"/>
                <a:gd name="T88" fmla="*/ 2147483647 w 1247"/>
                <a:gd name="T89" fmla="*/ 2147483647 h 976"/>
                <a:gd name="T90" fmla="*/ 2147483647 w 1247"/>
                <a:gd name="T91" fmla="*/ 2147483647 h 976"/>
                <a:gd name="T92" fmla="*/ 2147483647 w 1247"/>
                <a:gd name="T93" fmla="*/ 2147483647 h 976"/>
                <a:gd name="T94" fmla="*/ 2147483647 w 1247"/>
                <a:gd name="T95" fmla="*/ 2147483647 h 976"/>
                <a:gd name="T96" fmla="*/ 2147483647 w 1247"/>
                <a:gd name="T97" fmla="*/ 2147483647 h 976"/>
                <a:gd name="T98" fmla="*/ 2147483647 w 1247"/>
                <a:gd name="T99" fmla="*/ 2147483647 h 976"/>
                <a:gd name="T100" fmla="*/ 2147483647 w 1247"/>
                <a:gd name="T101" fmla="*/ 2147483647 h 976"/>
                <a:gd name="T102" fmla="*/ 2147483647 w 1247"/>
                <a:gd name="T103" fmla="*/ 2147483647 h 976"/>
                <a:gd name="T104" fmla="*/ 2147483647 w 1247"/>
                <a:gd name="T105" fmla="*/ 2147483647 h 976"/>
                <a:gd name="T106" fmla="*/ 2147483647 w 1247"/>
                <a:gd name="T107" fmla="*/ 2147483647 h 976"/>
                <a:gd name="T108" fmla="*/ 2147483647 w 1247"/>
                <a:gd name="T109" fmla="*/ 2147483647 h 976"/>
                <a:gd name="T110" fmla="*/ 2147483647 w 1247"/>
                <a:gd name="T111" fmla="*/ 2147483647 h 976"/>
                <a:gd name="T112" fmla="*/ 2147483647 w 1247"/>
                <a:gd name="T113" fmla="*/ 2147483647 h 976"/>
                <a:gd name="T114" fmla="*/ 2147483647 w 1247"/>
                <a:gd name="T115" fmla="*/ 2147483647 h 976"/>
                <a:gd name="T116" fmla="*/ 2147483647 w 1247"/>
                <a:gd name="T117" fmla="*/ 2147483647 h 976"/>
                <a:gd name="T118" fmla="*/ 2147483647 w 1247"/>
                <a:gd name="T119" fmla="*/ 2147483647 h 976"/>
                <a:gd name="T120" fmla="*/ 2147483647 w 1247"/>
                <a:gd name="T121" fmla="*/ 2147483647 h 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7"/>
                <a:gd name="T184" fmla="*/ 0 h 976"/>
                <a:gd name="T185" fmla="*/ 1247 w 1247"/>
                <a:gd name="T186" fmla="*/ 976 h 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73" name="Freeform 16"/>
            <p:cNvSpPr>
              <a:spLocks/>
            </p:cNvSpPr>
            <p:nvPr/>
          </p:nvSpPr>
          <p:spPr bwMode="auto">
            <a:xfrm>
              <a:off x="1699994" y="3096519"/>
              <a:ext cx="169755" cy="87313"/>
            </a:xfrm>
            <a:custGeom>
              <a:avLst/>
              <a:gdLst>
                <a:gd name="T0" fmla="*/ 2147483647 w 296"/>
                <a:gd name="T1" fmla="*/ 2147483647 h 166"/>
                <a:gd name="T2" fmla="*/ 2147483647 w 296"/>
                <a:gd name="T3" fmla="*/ 2147483647 h 166"/>
                <a:gd name="T4" fmla="*/ 2147483647 w 296"/>
                <a:gd name="T5" fmla="*/ 2147483647 h 166"/>
                <a:gd name="T6" fmla="*/ 2147483647 w 296"/>
                <a:gd name="T7" fmla="*/ 2147483647 h 166"/>
                <a:gd name="T8" fmla="*/ 2147483647 w 296"/>
                <a:gd name="T9" fmla="*/ 2147483647 h 166"/>
                <a:gd name="T10" fmla="*/ 2147483647 w 296"/>
                <a:gd name="T11" fmla="*/ 2147483647 h 166"/>
                <a:gd name="T12" fmla="*/ 2147483647 w 296"/>
                <a:gd name="T13" fmla="*/ 2147483647 h 166"/>
                <a:gd name="T14" fmla="*/ 2147483647 w 296"/>
                <a:gd name="T15" fmla="*/ 2147483647 h 166"/>
                <a:gd name="T16" fmla="*/ 2147483647 w 296"/>
                <a:gd name="T17" fmla="*/ 2147483647 h 166"/>
                <a:gd name="T18" fmla="*/ 2147483647 w 296"/>
                <a:gd name="T19" fmla="*/ 2147483647 h 166"/>
                <a:gd name="T20" fmla="*/ 2147483647 w 296"/>
                <a:gd name="T21" fmla="*/ 2147483647 h 166"/>
                <a:gd name="T22" fmla="*/ 2147483647 w 296"/>
                <a:gd name="T23" fmla="*/ 2147483647 h 166"/>
                <a:gd name="T24" fmla="*/ 2147483647 w 296"/>
                <a:gd name="T25" fmla="*/ 2147483647 h 166"/>
                <a:gd name="T26" fmla="*/ 2147483647 w 296"/>
                <a:gd name="T27" fmla="*/ 2147483647 h 166"/>
                <a:gd name="T28" fmla="*/ 2147483647 w 296"/>
                <a:gd name="T29" fmla="*/ 2147483647 h 166"/>
                <a:gd name="T30" fmla="*/ 2147483647 w 296"/>
                <a:gd name="T31" fmla="*/ 2147483647 h 166"/>
                <a:gd name="T32" fmla="*/ 2147483647 w 296"/>
                <a:gd name="T33" fmla="*/ 2147483647 h 166"/>
                <a:gd name="T34" fmla="*/ 2147483647 w 296"/>
                <a:gd name="T35" fmla="*/ 2147483647 h 166"/>
                <a:gd name="T36" fmla="*/ 2147483647 w 296"/>
                <a:gd name="T37" fmla="*/ 2147483647 h 166"/>
                <a:gd name="T38" fmla="*/ 2147483647 w 296"/>
                <a:gd name="T39" fmla="*/ 2147483647 h 166"/>
                <a:gd name="T40" fmla="*/ 2147483647 w 296"/>
                <a:gd name="T41" fmla="*/ 2147483647 h 166"/>
                <a:gd name="T42" fmla="*/ 2147483647 w 296"/>
                <a:gd name="T43" fmla="*/ 2147483647 h 166"/>
                <a:gd name="T44" fmla="*/ 2147483647 w 296"/>
                <a:gd name="T45" fmla="*/ 0 h 166"/>
                <a:gd name="T46" fmla="*/ 2147483647 w 296"/>
                <a:gd name="T47" fmla="*/ 2147483647 h 166"/>
                <a:gd name="T48" fmla="*/ 2147483647 w 296"/>
                <a:gd name="T49" fmla="*/ 2147483647 h 166"/>
                <a:gd name="T50" fmla="*/ 2147483647 w 296"/>
                <a:gd name="T51" fmla="*/ 2147483647 h 166"/>
                <a:gd name="T52" fmla="*/ 2147483647 w 296"/>
                <a:gd name="T53" fmla="*/ 2147483647 h 166"/>
                <a:gd name="T54" fmla="*/ 2147483647 w 296"/>
                <a:gd name="T55" fmla="*/ 2147483647 h 166"/>
                <a:gd name="T56" fmla="*/ 2147483647 w 296"/>
                <a:gd name="T57" fmla="*/ 2147483647 h 166"/>
                <a:gd name="T58" fmla="*/ 2147483647 w 296"/>
                <a:gd name="T59" fmla="*/ 2147483647 h 166"/>
                <a:gd name="T60" fmla="*/ 2147483647 w 296"/>
                <a:gd name="T61" fmla="*/ 2147483647 h 166"/>
                <a:gd name="T62" fmla="*/ 2147483647 w 296"/>
                <a:gd name="T63" fmla="*/ 2147483647 h 166"/>
                <a:gd name="T64" fmla="*/ 0 w 296"/>
                <a:gd name="T65" fmla="*/ 2147483647 h 166"/>
                <a:gd name="T66" fmla="*/ 2147483647 w 296"/>
                <a:gd name="T67" fmla="*/ 2147483647 h 166"/>
                <a:gd name="T68" fmla="*/ 2147483647 w 296"/>
                <a:gd name="T69" fmla="*/ 2147483647 h 166"/>
                <a:gd name="T70" fmla="*/ 2147483647 w 296"/>
                <a:gd name="T71" fmla="*/ 2147483647 h 166"/>
                <a:gd name="T72" fmla="*/ 2147483647 w 296"/>
                <a:gd name="T73" fmla="*/ 2147483647 h 166"/>
                <a:gd name="T74" fmla="*/ 2147483647 w 296"/>
                <a:gd name="T75" fmla="*/ 2147483647 h 166"/>
                <a:gd name="T76" fmla="*/ 2147483647 w 296"/>
                <a:gd name="T77" fmla="*/ 2147483647 h 166"/>
                <a:gd name="T78" fmla="*/ 2147483647 w 296"/>
                <a:gd name="T79" fmla="*/ 2147483647 h 166"/>
                <a:gd name="T80" fmla="*/ 2147483647 w 296"/>
                <a:gd name="T81" fmla="*/ 2147483647 h 166"/>
                <a:gd name="T82" fmla="*/ 2147483647 w 296"/>
                <a:gd name="T83" fmla="*/ 2147483647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6"/>
                <a:gd name="T127" fmla="*/ 0 h 166"/>
                <a:gd name="T128" fmla="*/ 296 w 296"/>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4" name="Freeform 17"/>
            <p:cNvSpPr>
              <a:spLocks/>
            </p:cNvSpPr>
            <p:nvPr/>
          </p:nvSpPr>
          <p:spPr bwMode="auto">
            <a:xfrm>
              <a:off x="2524051" y="3377507"/>
              <a:ext cx="110423" cy="119062"/>
            </a:xfrm>
            <a:custGeom>
              <a:avLst/>
              <a:gdLst>
                <a:gd name="T0" fmla="*/ 2147483647 w 199"/>
                <a:gd name="T1" fmla="*/ 2147483647 h 228"/>
                <a:gd name="T2" fmla="*/ 2147483647 w 199"/>
                <a:gd name="T3" fmla="*/ 2147483647 h 228"/>
                <a:gd name="T4" fmla="*/ 2147483647 w 199"/>
                <a:gd name="T5" fmla="*/ 2147483647 h 228"/>
                <a:gd name="T6" fmla="*/ 2147483647 w 199"/>
                <a:gd name="T7" fmla="*/ 2147483647 h 228"/>
                <a:gd name="T8" fmla="*/ 2147483647 w 199"/>
                <a:gd name="T9" fmla="*/ 2147483647 h 228"/>
                <a:gd name="T10" fmla="*/ 2147483647 w 199"/>
                <a:gd name="T11" fmla="*/ 2147483647 h 228"/>
                <a:gd name="T12" fmla="*/ 2147483647 w 199"/>
                <a:gd name="T13" fmla="*/ 2147483647 h 228"/>
                <a:gd name="T14" fmla="*/ 2147483647 w 199"/>
                <a:gd name="T15" fmla="*/ 2147483647 h 228"/>
                <a:gd name="T16" fmla="*/ 2147483647 w 199"/>
                <a:gd name="T17" fmla="*/ 2147483647 h 228"/>
                <a:gd name="T18" fmla="*/ 2147483647 w 199"/>
                <a:gd name="T19" fmla="*/ 2147483647 h 228"/>
                <a:gd name="T20" fmla="*/ 2147483647 w 199"/>
                <a:gd name="T21" fmla="*/ 2147483647 h 228"/>
                <a:gd name="T22" fmla="*/ 2147483647 w 199"/>
                <a:gd name="T23" fmla="*/ 2147483647 h 228"/>
                <a:gd name="T24" fmla="*/ 2147483647 w 199"/>
                <a:gd name="T25" fmla="*/ 2147483647 h 228"/>
                <a:gd name="T26" fmla="*/ 2147483647 w 199"/>
                <a:gd name="T27" fmla="*/ 2147483647 h 228"/>
                <a:gd name="T28" fmla="*/ 2147483647 w 199"/>
                <a:gd name="T29" fmla="*/ 2147483647 h 228"/>
                <a:gd name="T30" fmla="*/ 2147483647 w 199"/>
                <a:gd name="T31" fmla="*/ 2147483647 h 228"/>
                <a:gd name="T32" fmla="*/ 2147483647 w 199"/>
                <a:gd name="T33" fmla="*/ 2147483647 h 228"/>
                <a:gd name="T34" fmla="*/ 2147483647 w 199"/>
                <a:gd name="T35" fmla="*/ 2147483647 h 228"/>
                <a:gd name="T36" fmla="*/ 2147483647 w 199"/>
                <a:gd name="T37" fmla="*/ 2147483647 h 228"/>
                <a:gd name="T38" fmla="*/ 2147483647 w 199"/>
                <a:gd name="T39" fmla="*/ 2147483647 h 228"/>
                <a:gd name="T40" fmla="*/ 2147483647 w 199"/>
                <a:gd name="T41" fmla="*/ 2147483647 h 228"/>
                <a:gd name="T42" fmla="*/ 2147483647 w 199"/>
                <a:gd name="T43" fmla="*/ 2147483647 h 228"/>
                <a:gd name="T44" fmla="*/ 2147483647 w 199"/>
                <a:gd name="T45" fmla="*/ 2147483647 h 228"/>
                <a:gd name="T46" fmla="*/ 2147483647 w 199"/>
                <a:gd name="T47" fmla="*/ 2147483647 h 228"/>
                <a:gd name="T48" fmla="*/ 2147483647 w 199"/>
                <a:gd name="T49" fmla="*/ 2147483647 h 228"/>
                <a:gd name="T50" fmla="*/ 2147483647 w 199"/>
                <a:gd name="T51" fmla="*/ 2147483647 h 228"/>
                <a:gd name="T52" fmla="*/ 2147483647 w 199"/>
                <a:gd name="T53" fmla="*/ 2147483647 h 228"/>
                <a:gd name="T54" fmla="*/ 2147483647 w 199"/>
                <a:gd name="T55" fmla="*/ 0 h 228"/>
                <a:gd name="T56" fmla="*/ 2147483647 w 199"/>
                <a:gd name="T57" fmla="*/ 2147483647 h 228"/>
                <a:gd name="T58" fmla="*/ 2147483647 w 199"/>
                <a:gd name="T59" fmla="*/ 2147483647 h 228"/>
                <a:gd name="T60" fmla="*/ 2147483647 w 199"/>
                <a:gd name="T61" fmla="*/ 2147483647 h 228"/>
                <a:gd name="T62" fmla="*/ 2147483647 w 199"/>
                <a:gd name="T63" fmla="*/ 2147483647 h 228"/>
                <a:gd name="T64" fmla="*/ 2147483647 w 199"/>
                <a:gd name="T65" fmla="*/ 2147483647 h 228"/>
                <a:gd name="T66" fmla="*/ 2147483647 w 199"/>
                <a:gd name="T67" fmla="*/ 2147483647 h 228"/>
                <a:gd name="T68" fmla="*/ 2147483647 w 199"/>
                <a:gd name="T69" fmla="*/ 2147483647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228"/>
                <a:gd name="T107" fmla="*/ 199 w 199"/>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5" name="Freeform 18"/>
            <p:cNvSpPr>
              <a:spLocks/>
            </p:cNvSpPr>
            <p:nvPr/>
          </p:nvSpPr>
          <p:spPr bwMode="auto">
            <a:xfrm>
              <a:off x="2435053" y="3310832"/>
              <a:ext cx="126904" cy="201612"/>
            </a:xfrm>
            <a:custGeom>
              <a:avLst/>
              <a:gdLst>
                <a:gd name="T0" fmla="*/ 2147483647 w 225"/>
                <a:gd name="T1" fmla="*/ 2147483647 h 388"/>
                <a:gd name="T2" fmla="*/ 2147483647 w 225"/>
                <a:gd name="T3" fmla="*/ 2147483647 h 388"/>
                <a:gd name="T4" fmla="*/ 2147483647 w 225"/>
                <a:gd name="T5" fmla="*/ 2147483647 h 388"/>
                <a:gd name="T6" fmla="*/ 2147483647 w 225"/>
                <a:gd name="T7" fmla="*/ 2147483647 h 388"/>
                <a:gd name="T8" fmla="*/ 2147483647 w 225"/>
                <a:gd name="T9" fmla="*/ 2147483647 h 388"/>
                <a:gd name="T10" fmla="*/ 2147483647 w 225"/>
                <a:gd name="T11" fmla="*/ 2147483647 h 388"/>
                <a:gd name="T12" fmla="*/ 2147483647 w 225"/>
                <a:gd name="T13" fmla="*/ 2147483647 h 388"/>
                <a:gd name="T14" fmla="*/ 2147483647 w 225"/>
                <a:gd name="T15" fmla="*/ 2147483647 h 388"/>
                <a:gd name="T16" fmla="*/ 2147483647 w 225"/>
                <a:gd name="T17" fmla="*/ 2147483647 h 388"/>
                <a:gd name="T18" fmla="*/ 2147483647 w 225"/>
                <a:gd name="T19" fmla="*/ 2147483647 h 388"/>
                <a:gd name="T20" fmla="*/ 2147483647 w 225"/>
                <a:gd name="T21" fmla="*/ 2147483647 h 388"/>
                <a:gd name="T22" fmla="*/ 2147483647 w 225"/>
                <a:gd name="T23" fmla="*/ 2147483647 h 388"/>
                <a:gd name="T24" fmla="*/ 2147483647 w 225"/>
                <a:gd name="T25" fmla="*/ 2147483647 h 388"/>
                <a:gd name="T26" fmla="*/ 2147483647 w 225"/>
                <a:gd name="T27" fmla="*/ 2147483647 h 388"/>
                <a:gd name="T28" fmla="*/ 2147483647 w 225"/>
                <a:gd name="T29" fmla="*/ 2147483647 h 388"/>
                <a:gd name="T30" fmla="*/ 2147483647 w 225"/>
                <a:gd name="T31" fmla="*/ 2147483647 h 388"/>
                <a:gd name="T32" fmla="*/ 2147483647 w 225"/>
                <a:gd name="T33" fmla="*/ 2147483647 h 388"/>
                <a:gd name="T34" fmla="*/ 2147483647 w 225"/>
                <a:gd name="T35" fmla="*/ 2147483647 h 388"/>
                <a:gd name="T36" fmla="*/ 2147483647 w 225"/>
                <a:gd name="T37" fmla="*/ 2147483647 h 388"/>
                <a:gd name="T38" fmla="*/ 2147483647 w 225"/>
                <a:gd name="T39" fmla="*/ 2147483647 h 388"/>
                <a:gd name="T40" fmla="*/ 2147483647 w 225"/>
                <a:gd name="T41" fmla="*/ 2147483647 h 388"/>
                <a:gd name="T42" fmla="*/ 2147483647 w 225"/>
                <a:gd name="T43" fmla="*/ 2147483647 h 388"/>
                <a:gd name="T44" fmla="*/ 2147483647 w 225"/>
                <a:gd name="T45" fmla="*/ 2147483647 h 388"/>
                <a:gd name="T46" fmla="*/ 2147483647 w 225"/>
                <a:gd name="T47" fmla="*/ 2147483647 h 388"/>
                <a:gd name="T48" fmla="*/ 2147483647 w 225"/>
                <a:gd name="T49" fmla="*/ 2147483647 h 388"/>
                <a:gd name="T50" fmla="*/ 2147483647 w 225"/>
                <a:gd name="T51" fmla="*/ 2147483647 h 388"/>
                <a:gd name="T52" fmla="*/ 2147483647 w 225"/>
                <a:gd name="T53" fmla="*/ 2147483647 h 388"/>
                <a:gd name="T54" fmla="*/ 2147483647 w 225"/>
                <a:gd name="T55" fmla="*/ 2147483647 h 388"/>
                <a:gd name="T56" fmla="*/ 2147483647 w 225"/>
                <a:gd name="T57" fmla="*/ 2147483647 h 388"/>
                <a:gd name="T58" fmla="*/ 2147483647 w 225"/>
                <a:gd name="T59" fmla="*/ 2147483647 h 388"/>
                <a:gd name="T60" fmla="*/ 2147483647 w 225"/>
                <a:gd name="T61" fmla="*/ 2147483647 h 388"/>
                <a:gd name="T62" fmla="*/ 2147483647 w 225"/>
                <a:gd name="T63" fmla="*/ 2147483647 h 388"/>
                <a:gd name="T64" fmla="*/ 2147483647 w 225"/>
                <a:gd name="T65" fmla="*/ 2147483647 h 388"/>
                <a:gd name="T66" fmla="*/ 2147483647 w 225"/>
                <a:gd name="T67" fmla="*/ 2147483647 h 388"/>
                <a:gd name="T68" fmla="*/ 2147483647 w 225"/>
                <a:gd name="T69" fmla="*/ 2147483647 h 388"/>
                <a:gd name="T70" fmla="*/ 2147483647 w 225"/>
                <a:gd name="T71" fmla="*/ 2147483647 h 388"/>
                <a:gd name="T72" fmla="*/ 2147483647 w 225"/>
                <a:gd name="T73" fmla="*/ 2147483647 h 388"/>
                <a:gd name="T74" fmla="*/ 2147483647 w 225"/>
                <a:gd name="T75" fmla="*/ 2147483647 h 388"/>
                <a:gd name="T76" fmla="*/ 2147483647 w 225"/>
                <a:gd name="T77" fmla="*/ 2147483647 h 388"/>
                <a:gd name="T78" fmla="*/ 2147483647 w 225"/>
                <a:gd name="T79" fmla="*/ 2147483647 h 388"/>
                <a:gd name="T80" fmla="*/ 2147483647 w 225"/>
                <a:gd name="T81" fmla="*/ 2147483647 h 388"/>
                <a:gd name="T82" fmla="*/ 2147483647 w 225"/>
                <a:gd name="T83" fmla="*/ 2147483647 h 388"/>
                <a:gd name="T84" fmla="*/ 2147483647 w 225"/>
                <a:gd name="T85" fmla="*/ 2147483647 h 388"/>
                <a:gd name="T86" fmla="*/ 2147483647 w 225"/>
                <a:gd name="T87" fmla="*/ 2147483647 h 388"/>
                <a:gd name="T88" fmla="*/ 2147483647 w 225"/>
                <a:gd name="T89" fmla="*/ 2147483647 h 388"/>
                <a:gd name="T90" fmla="*/ 2147483647 w 225"/>
                <a:gd name="T91" fmla="*/ 2147483647 h 388"/>
                <a:gd name="T92" fmla="*/ 2147483647 w 225"/>
                <a:gd name="T93" fmla="*/ 2147483647 h 388"/>
                <a:gd name="T94" fmla="*/ 2147483647 w 225"/>
                <a:gd name="T95" fmla="*/ 2147483647 h 388"/>
                <a:gd name="T96" fmla="*/ 2147483647 w 225"/>
                <a:gd name="T97" fmla="*/ 2147483647 h 388"/>
                <a:gd name="T98" fmla="*/ 2147483647 w 225"/>
                <a:gd name="T99" fmla="*/ 0 h 388"/>
                <a:gd name="T100" fmla="*/ 2147483647 w 225"/>
                <a:gd name="T101" fmla="*/ 2147483647 h 388"/>
                <a:gd name="T102" fmla="*/ 2147483647 w 225"/>
                <a:gd name="T103" fmla="*/ 2147483647 h 3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5"/>
                <a:gd name="T157" fmla="*/ 0 h 388"/>
                <a:gd name="T158" fmla="*/ 225 w 225"/>
                <a:gd name="T159" fmla="*/ 388 h 3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6" name="Freeform 19"/>
            <p:cNvSpPr>
              <a:spLocks noEditPoints="1"/>
            </p:cNvSpPr>
            <p:nvPr/>
          </p:nvSpPr>
          <p:spPr bwMode="auto">
            <a:xfrm>
              <a:off x="2115319" y="3202882"/>
              <a:ext cx="364233" cy="327025"/>
            </a:xfrm>
            <a:custGeom>
              <a:avLst/>
              <a:gdLst>
                <a:gd name="T0" fmla="*/ 2147483647 w 642"/>
                <a:gd name="T1" fmla="*/ 2147483647 h 625"/>
                <a:gd name="T2" fmla="*/ 2147483647 w 642"/>
                <a:gd name="T3" fmla="*/ 2147483647 h 625"/>
                <a:gd name="T4" fmla="*/ 2147483647 w 642"/>
                <a:gd name="T5" fmla="*/ 2147483647 h 625"/>
                <a:gd name="T6" fmla="*/ 2147483647 w 642"/>
                <a:gd name="T7" fmla="*/ 2147483647 h 625"/>
                <a:gd name="T8" fmla="*/ 2147483647 w 642"/>
                <a:gd name="T9" fmla="*/ 2147483647 h 625"/>
                <a:gd name="T10" fmla="*/ 2147483647 w 642"/>
                <a:gd name="T11" fmla="*/ 2147483647 h 625"/>
                <a:gd name="T12" fmla="*/ 2147483647 w 642"/>
                <a:gd name="T13" fmla="*/ 2147483647 h 625"/>
                <a:gd name="T14" fmla="*/ 2147483647 w 642"/>
                <a:gd name="T15" fmla="*/ 2147483647 h 625"/>
                <a:gd name="T16" fmla="*/ 2147483647 w 642"/>
                <a:gd name="T17" fmla="*/ 2147483647 h 625"/>
                <a:gd name="T18" fmla="*/ 2147483647 w 642"/>
                <a:gd name="T19" fmla="*/ 2147483647 h 625"/>
                <a:gd name="T20" fmla="*/ 2147483647 w 642"/>
                <a:gd name="T21" fmla="*/ 2147483647 h 625"/>
                <a:gd name="T22" fmla="*/ 2147483647 w 642"/>
                <a:gd name="T23" fmla="*/ 2147483647 h 625"/>
                <a:gd name="T24" fmla="*/ 2147483647 w 642"/>
                <a:gd name="T25" fmla="*/ 2147483647 h 625"/>
                <a:gd name="T26" fmla="*/ 2147483647 w 642"/>
                <a:gd name="T27" fmla="*/ 2147483647 h 625"/>
                <a:gd name="T28" fmla="*/ 2147483647 w 642"/>
                <a:gd name="T29" fmla="*/ 2147483647 h 625"/>
                <a:gd name="T30" fmla="*/ 2147483647 w 642"/>
                <a:gd name="T31" fmla="*/ 2147483647 h 625"/>
                <a:gd name="T32" fmla="*/ 2147483647 w 642"/>
                <a:gd name="T33" fmla="*/ 2147483647 h 625"/>
                <a:gd name="T34" fmla="*/ 2147483647 w 642"/>
                <a:gd name="T35" fmla="*/ 2147483647 h 625"/>
                <a:gd name="T36" fmla="*/ 2147483647 w 642"/>
                <a:gd name="T37" fmla="*/ 2147483647 h 625"/>
                <a:gd name="T38" fmla="*/ 2147483647 w 642"/>
                <a:gd name="T39" fmla="*/ 2147483647 h 625"/>
                <a:gd name="T40" fmla="*/ 2147483647 w 642"/>
                <a:gd name="T41" fmla="*/ 2147483647 h 625"/>
                <a:gd name="T42" fmla="*/ 2147483647 w 642"/>
                <a:gd name="T43" fmla="*/ 2147483647 h 625"/>
                <a:gd name="T44" fmla="*/ 2147483647 w 642"/>
                <a:gd name="T45" fmla="*/ 2147483647 h 625"/>
                <a:gd name="T46" fmla="*/ 2147483647 w 642"/>
                <a:gd name="T47" fmla="*/ 2147483647 h 625"/>
                <a:gd name="T48" fmla="*/ 2147483647 w 642"/>
                <a:gd name="T49" fmla="*/ 2147483647 h 625"/>
                <a:gd name="T50" fmla="*/ 2147483647 w 642"/>
                <a:gd name="T51" fmla="*/ 2147483647 h 625"/>
                <a:gd name="T52" fmla="*/ 2147483647 w 642"/>
                <a:gd name="T53" fmla="*/ 2147483647 h 625"/>
                <a:gd name="T54" fmla="*/ 2147483647 w 642"/>
                <a:gd name="T55" fmla="*/ 2147483647 h 625"/>
                <a:gd name="T56" fmla="*/ 2147483647 w 642"/>
                <a:gd name="T57" fmla="*/ 2147483647 h 625"/>
                <a:gd name="T58" fmla="*/ 2147483647 w 642"/>
                <a:gd name="T59" fmla="*/ 2147483647 h 625"/>
                <a:gd name="T60" fmla="*/ 2147483647 w 642"/>
                <a:gd name="T61" fmla="*/ 2147483647 h 625"/>
                <a:gd name="T62" fmla="*/ 2147483647 w 642"/>
                <a:gd name="T63" fmla="*/ 2147483647 h 625"/>
                <a:gd name="T64" fmla="*/ 2147483647 w 642"/>
                <a:gd name="T65" fmla="*/ 2147483647 h 625"/>
                <a:gd name="T66" fmla="*/ 2147483647 w 642"/>
                <a:gd name="T67" fmla="*/ 2147483647 h 625"/>
                <a:gd name="T68" fmla="*/ 2147483647 w 642"/>
                <a:gd name="T69" fmla="*/ 2147483647 h 625"/>
                <a:gd name="T70" fmla="*/ 2147483647 w 642"/>
                <a:gd name="T71" fmla="*/ 2147483647 h 625"/>
                <a:gd name="T72" fmla="*/ 2147483647 w 642"/>
                <a:gd name="T73" fmla="*/ 2147483647 h 625"/>
                <a:gd name="T74" fmla="*/ 2147483647 w 642"/>
                <a:gd name="T75" fmla="*/ 2147483647 h 625"/>
                <a:gd name="T76" fmla="*/ 2147483647 w 642"/>
                <a:gd name="T77" fmla="*/ 2147483647 h 625"/>
                <a:gd name="T78" fmla="*/ 2147483647 w 642"/>
                <a:gd name="T79" fmla="*/ 2147483647 h 625"/>
                <a:gd name="T80" fmla="*/ 2147483647 w 642"/>
                <a:gd name="T81" fmla="*/ 2147483647 h 625"/>
                <a:gd name="T82" fmla="*/ 2147483647 w 642"/>
                <a:gd name="T83" fmla="*/ 2147483647 h 625"/>
                <a:gd name="T84" fmla="*/ 2147483647 w 642"/>
                <a:gd name="T85" fmla="*/ 2147483647 h 625"/>
                <a:gd name="T86" fmla="*/ 2147483647 w 642"/>
                <a:gd name="T87" fmla="*/ 2147483647 h 625"/>
                <a:gd name="T88" fmla="*/ 2147483647 w 642"/>
                <a:gd name="T89" fmla="*/ 2147483647 h 625"/>
                <a:gd name="T90" fmla="*/ 2147483647 w 642"/>
                <a:gd name="T91" fmla="*/ 2147483647 h 625"/>
                <a:gd name="T92" fmla="*/ 2147483647 w 642"/>
                <a:gd name="T93" fmla="*/ 2147483647 h 625"/>
                <a:gd name="T94" fmla="*/ 2147483647 w 642"/>
                <a:gd name="T95" fmla="*/ 2147483647 h 625"/>
                <a:gd name="T96" fmla="*/ 2147483647 w 642"/>
                <a:gd name="T97" fmla="*/ 2147483647 h 625"/>
                <a:gd name="T98" fmla="*/ 2147483647 w 642"/>
                <a:gd name="T99" fmla="*/ 2147483647 h 625"/>
                <a:gd name="T100" fmla="*/ 2147483647 w 642"/>
                <a:gd name="T101" fmla="*/ 2147483647 h 625"/>
                <a:gd name="T102" fmla="*/ 2147483647 w 642"/>
                <a:gd name="T103" fmla="*/ 2147483647 h 625"/>
                <a:gd name="T104" fmla="*/ 2147483647 w 642"/>
                <a:gd name="T105" fmla="*/ 2147483647 h 625"/>
                <a:gd name="T106" fmla="*/ 2147483647 w 642"/>
                <a:gd name="T107" fmla="*/ 2147483647 h 625"/>
                <a:gd name="T108" fmla="*/ 2147483647 w 642"/>
                <a:gd name="T109" fmla="*/ 2147483647 h 625"/>
                <a:gd name="T110" fmla="*/ 2147483647 w 642"/>
                <a:gd name="T111" fmla="*/ 2147483647 h 625"/>
                <a:gd name="T112" fmla="*/ 2147483647 w 642"/>
                <a:gd name="T113" fmla="*/ 2147483647 h 625"/>
                <a:gd name="T114" fmla="*/ 2147483647 w 642"/>
                <a:gd name="T115" fmla="*/ 2147483647 h 625"/>
                <a:gd name="T116" fmla="*/ 2147483647 w 642"/>
                <a:gd name="T117" fmla="*/ 2147483647 h 625"/>
                <a:gd name="T118" fmla="*/ 2147483647 w 642"/>
                <a:gd name="T119" fmla="*/ 2147483647 h 625"/>
                <a:gd name="T120" fmla="*/ 2147483647 w 642"/>
                <a:gd name="T121" fmla="*/ 2147483647 h 625"/>
                <a:gd name="T122" fmla="*/ 2147483647 w 642"/>
                <a:gd name="T123" fmla="*/ 2147483647 h 6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2"/>
                <a:gd name="T187" fmla="*/ 0 h 625"/>
                <a:gd name="T188" fmla="*/ 642 w 642"/>
                <a:gd name="T189" fmla="*/ 625 h 6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7" name="Freeform 20"/>
            <p:cNvSpPr>
              <a:spLocks/>
            </p:cNvSpPr>
            <p:nvPr/>
          </p:nvSpPr>
          <p:spPr bwMode="auto">
            <a:xfrm>
              <a:off x="1853268" y="3274319"/>
              <a:ext cx="156571" cy="76200"/>
            </a:xfrm>
            <a:custGeom>
              <a:avLst/>
              <a:gdLst>
                <a:gd name="T0" fmla="*/ 2147483647 w 279"/>
                <a:gd name="T1" fmla="*/ 2147483647 h 141"/>
                <a:gd name="T2" fmla="*/ 2147483647 w 279"/>
                <a:gd name="T3" fmla="*/ 2147483647 h 141"/>
                <a:gd name="T4" fmla="*/ 2147483647 w 279"/>
                <a:gd name="T5" fmla="*/ 2147483647 h 141"/>
                <a:gd name="T6" fmla="*/ 2147483647 w 279"/>
                <a:gd name="T7" fmla="*/ 2147483647 h 141"/>
                <a:gd name="T8" fmla="*/ 2147483647 w 279"/>
                <a:gd name="T9" fmla="*/ 2147483647 h 141"/>
                <a:gd name="T10" fmla="*/ 2147483647 w 279"/>
                <a:gd name="T11" fmla="*/ 2147483647 h 141"/>
                <a:gd name="T12" fmla="*/ 2147483647 w 279"/>
                <a:gd name="T13" fmla="*/ 2147483647 h 141"/>
                <a:gd name="T14" fmla="*/ 2147483647 w 279"/>
                <a:gd name="T15" fmla="*/ 2147483647 h 141"/>
                <a:gd name="T16" fmla="*/ 2147483647 w 279"/>
                <a:gd name="T17" fmla="*/ 2147483647 h 141"/>
                <a:gd name="T18" fmla="*/ 2147483647 w 279"/>
                <a:gd name="T19" fmla="*/ 2147483647 h 141"/>
                <a:gd name="T20" fmla="*/ 2147483647 w 279"/>
                <a:gd name="T21" fmla="*/ 2147483647 h 141"/>
                <a:gd name="T22" fmla="*/ 2147483647 w 279"/>
                <a:gd name="T23" fmla="*/ 2147483647 h 141"/>
                <a:gd name="T24" fmla="*/ 2147483647 w 279"/>
                <a:gd name="T25" fmla="*/ 2147483647 h 141"/>
                <a:gd name="T26" fmla="*/ 2147483647 w 279"/>
                <a:gd name="T27" fmla="*/ 2147483647 h 141"/>
                <a:gd name="T28" fmla="*/ 2147483647 w 279"/>
                <a:gd name="T29" fmla="*/ 2147483647 h 141"/>
                <a:gd name="T30" fmla="*/ 2147483647 w 279"/>
                <a:gd name="T31" fmla="*/ 2147483647 h 141"/>
                <a:gd name="T32" fmla="*/ 2147483647 w 279"/>
                <a:gd name="T33" fmla="*/ 2147483647 h 141"/>
                <a:gd name="T34" fmla="*/ 2147483647 w 279"/>
                <a:gd name="T35" fmla="*/ 2147483647 h 141"/>
                <a:gd name="T36" fmla="*/ 2147483647 w 279"/>
                <a:gd name="T37" fmla="*/ 2147483647 h 141"/>
                <a:gd name="T38" fmla="*/ 2147483647 w 279"/>
                <a:gd name="T39" fmla="*/ 2147483647 h 141"/>
                <a:gd name="T40" fmla="*/ 2147483647 w 279"/>
                <a:gd name="T41" fmla="*/ 2147483647 h 141"/>
                <a:gd name="T42" fmla="*/ 2147483647 w 279"/>
                <a:gd name="T43" fmla="*/ 2147483647 h 141"/>
                <a:gd name="T44" fmla="*/ 2147483647 w 279"/>
                <a:gd name="T45" fmla="*/ 2147483647 h 141"/>
                <a:gd name="T46" fmla="*/ 2147483647 w 279"/>
                <a:gd name="T47" fmla="*/ 2147483647 h 141"/>
                <a:gd name="T48" fmla="*/ 2147483647 w 279"/>
                <a:gd name="T49" fmla="*/ 2147483647 h 141"/>
                <a:gd name="T50" fmla="*/ 2147483647 w 279"/>
                <a:gd name="T51" fmla="*/ 2147483647 h 141"/>
                <a:gd name="T52" fmla="*/ 2147483647 w 279"/>
                <a:gd name="T53" fmla="*/ 2147483647 h 141"/>
                <a:gd name="T54" fmla="*/ 2147483647 w 279"/>
                <a:gd name="T55" fmla="*/ 2147483647 h 141"/>
                <a:gd name="T56" fmla="*/ 2147483647 w 279"/>
                <a:gd name="T57" fmla="*/ 2147483647 h 141"/>
                <a:gd name="T58" fmla="*/ 2147483647 w 279"/>
                <a:gd name="T59" fmla="*/ 2147483647 h 141"/>
                <a:gd name="T60" fmla="*/ 2147483647 w 279"/>
                <a:gd name="T61" fmla="*/ 2147483647 h 141"/>
                <a:gd name="T62" fmla="*/ 2147483647 w 279"/>
                <a:gd name="T63" fmla="*/ 2147483647 h 141"/>
                <a:gd name="T64" fmla="*/ 2147483647 w 279"/>
                <a:gd name="T65" fmla="*/ 2147483647 h 141"/>
                <a:gd name="T66" fmla="*/ 2147483647 w 279"/>
                <a:gd name="T67" fmla="*/ 2147483647 h 141"/>
                <a:gd name="T68" fmla="*/ 2147483647 w 279"/>
                <a:gd name="T69" fmla="*/ 2147483647 h 141"/>
                <a:gd name="T70" fmla="*/ 2147483647 w 279"/>
                <a:gd name="T71" fmla="*/ 2147483647 h 141"/>
                <a:gd name="T72" fmla="*/ 2147483647 w 279"/>
                <a:gd name="T73" fmla="*/ 2147483647 h 141"/>
                <a:gd name="T74" fmla="*/ 2147483647 w 279"/>
                <a:gd name="T75" fmla="*/ 2147483647 h 141"/>
                <a:gd name="T76" fmla="*/ 2147483647 w 279"/>
                <a:gd name="T77" fmla="*/ 2147483647 h 141"/>
                <a:gd name="T78" fmla="*/ 2147483647 w 279"/>
                <a:gd name="T79" fmla="*/ 2147483647 h 141"/>
                <a:gd name="T80" fmla="*/ 2147483647 w 279"/>
                <a:gd name="T81" fmla="*/ 2147483647 h 141"/>
                <a:gd name="T82" fmla="*/ 2147483647 w 279"/>
                <a:gd name="T83" fmla="*/ 2147483647 h 141"/>
                <a:gd name="T84" fmla="*/ 2147483647 w 279"/>
                <a:gd name="T85" fmla="*/ 2147483647 h 141"/>
                <a:gd name="T86" fmla="*/ 2147483647 w 279"/>
                <a:gd name="T87" fmla="*/ 2147483647 h 141"/>
                <a:gd name="T88" fmla="*/ 2147483647 w 279"/>
                <a:gd name="T89" fmla="*/ 2147483647 h 141"/>
                <a:gd name="T90" fmla="*/ 2147483647 w 279"/>
                <a:gd name="T91" fmla="*/ 2147483647 h 141"/>
                <a:gd name="T92" fmla="*/ 2147483647 w 279"/>
                <a:gd name="T93" fmla="*/ 2147483647 h 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9"/>
                <a:gd name="T142" fmla="*/ 0 h 141"/>
                <a:gd name="T143" fmla="*/ 279 w 279"/>
                <a:gd name="T144" fmla="*/ 141 h 1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8" name="Freeform 21"/>
            <p:cNvSpPr>
              <a:spLocks/>
            </p:cNvSpPr>
            <p:nvPr/>
          </p:nvSpPr>
          <p:spPr bwMode="auto">
            <a:xfrm>
              <a:off x="1953804" y="3193357"/>
              <a:ext cx="331271" cy="468312"/>
            </a:xfrm>
            <a:custGeom>
              <a:avLst/>
              <a:gdLst>
                <a:gd name="T0" fmla="*/ 2147483647 w 581"/>
                <a:gd name="T1" fmla="*/ 2147483647 h 902"/>
                <a:gd name="T2" fmla="*/ 2147483647 w 581"/>
                <a:gd name="T3" fmla="*/ 2147483647 h 902"/>
                <a:gd name="T4" fmla="*/ 2147483647 w 581"/>
                <a:gd name="T5" fmla="*/ 2147483647 h 902"/>
                <a:gd name="T6" fmla="*/ 2147483647 w 581"/>
                <a:gd name="T7" fmla="*/ 2147483647 h 902"/>
                <a:gd name="T8" fmla="*/ 2147483647 w 581"/>
                <a:gd name="T9" fmla="*/ 2147483647 h 902"/>
                <a:gd name="T10" fmla="*/ 2147483647 w 581"/>
                <a:gd name="T11" fmla="*/ 2147483647 h 902"/>
                <a:gd name="T12" fmla="*/ 2147483647 w 581"/>
                <a:gd name="T13" fmla="*/ 2147483647 h 902"/>
                <a:gd name="T14" fmla="*/ 2147483647 w 581"/>
                <a:gd name="T15" fmla="*/ 2147483647 h 902"/>
                <a:gd name="T16" fmla="*/ 2147483647 w 581"/>
                <a:gd name="T17" fmla="*/ 2147483647 h 902"/>
                <a:gd name="T18" fmla="*/ 2147483647 w 581"/>
                <a:gd name="T19" fmla="*/ 2147483647 h 902"/>
                <a:gd name="T20" fmla="*/ 2147483647 w 581"/>
                <a:gd name="T21" fmla="*/ 2147483647 h 902"/>
                <a:gd name="T22" fmla="*/ 2147483647 w 581"/>
                <a:gd name="T23" fmla="*/ 2147483647 h 902"/>
                <a:gd name="T24" fmla="*/ 2147483647 w 581"/>
                <a:gd name="T25" fmla="*/ 2147483647 h 902"/>
                <a:gd name="T26" fmla="*/ 2147483647 w 581"/>
                <a:gd name="T27" fmla="*/ 2147483647 h 902"/>
                <a:gd name="T28" fmla="*/ 2147483647 w 581"/>
                <a:gd name="T29" fmla="*/ 2147483647 h 902"/>
                <a:gd name="T30" fmla="*/ 2147483647 w 581"/>
                <a:gd name="T31" fmla="*/ 2147483647 h 902"/>
                <a:gd name="T32" fmla="*/ 2147483647 w 581"/>
                <a:gd name="T33" fmla="*/ 2147483647 h 902"/>
                <a:gd name="T34" fmla="*/ 2147483647 w 581"/>
                <a:gd name="T35" fmla="*/ 2147483647 h 902"/>
                <a:gd name="T36" fmla="*/ 2147483647 w 581"/>
                <a:gd name="T37" fmla="*/ 2147483647 h 902"/>
                <a:gd name="T38" fmla="*/ 2147483647 w 581"/>
                <a:gd name="T39" fmla="*/ 2147483647 h 902"/>
                <a:gd name="T40" fmla="*/ 2147483647 w 581"/>
                <a:gd name="T41" fmla="*/ 2147483647 h 902"/>
                <a:gd name="T42" fmla="*/ 2147483647 w 581"/>
                <a:gd name="T43" fmla="*/ 2147483647 h 902"/>
                <a:gd name="T44" fmla="*/ 2147483647 w 581"/>
                <a:gd name="T45" fmla="*/ 2147483647 h 902"/>
                <a:gd name="T46" fmla="*/ 2147483647 w 581"/>
                <a:gd name="T47" fmla="*/ 2147483647 h 902"/>
                <a:gd name="T48" fmla="*/ 2147483647 w 581"/>
                <a:gd name="T49" fmla="*/ 2147483647 h 902"/>
                <a:gd name="T50" fmla="*/ 2147483647 w 581"/>
                <a:gd name="T51" fmla="*/ 2147483647 h 902"/>
                <a:gd name="T52" fmla="*/ 2147483647 w 581"/>
                <a:gd name="T53" fmla="*/ 2147483647 h 902"/>
                <a:gd name="T54" fmla="*/ 2147483647 w 581"/>
                <a:gd name="T55" fmla="*/ 2147483647 h 902"/>
                <a:gd name="T56" fmla="*/ 2147483647 w 581"/>
                <a:gd name="T57" fmla="*/ 2147483647 h 902"/>
                <a:gd name="T58" fmla="*/ 2147483647 w 581"/>
                <a:gd name="T59" fmla="*/ 2147483647 h 902"/>
                <a:gd name="T60" fmla="*/ 2147483647 w 581"/>
                <a:gd name="T61" fmla="*/ 2147483647 h 902"/>
                <a:gd name="T62" fmla="*/ 2147483647 w 581"/>
                <a:gd name="T63" fmla="*/ 2147483647 h 902"/>
                <a:gd name="T64" fmla="*/ 2147483647 w 581"/>
                <a:gd name="T65" fmla="*/ 2147483647 h 902"/>
                <a:gd name="T66" fmla="*/ 2147483647 w 581"/>
                <a:gd name="T67" fmla="*/ 2147483647 h 902"/>
                <a:gd name="T68" fmla="*/ 2147483647 w 581"/>
                <a:gd name="T69" fmla="*/ 2147483647 h 902"/>
                <a:gd name="T70" fmla="*/ 2147483647 w 581"/>
                <a:gd name="T71" fmla="*/ 2147483647 h 902"/>
                <a:gd name="T72" fmla="*/ 2147483647 w 581"/>
                <a:gd name="T73" fmla="*/ 2147483647 h 902"/>
                <a:gd name="T74" fmla="*/ 2147483647 w 581"/>
                <a:gd name="T75" fmla="*/ 2147483647 h 902"/>
                <a:gd name="T76" fmla="*/ 2147483647 w 581"/>
                <a:gd name="T77" fmla="*/ 2147483647 h 902"/>
                <a:gd name="T78" fmla="*/ 2147483647 w 581"/>
                <a:gd name="T79" fmla="*/ 2147483647 h 902"/>
                <a:gd name="T80" fmla="*/ 2147483647 w 581"/>
                <a:gd name="T81" fmla="*/ 2147483647 h 902"/>
                <a:gd name="T82" fmla="*/ 2147483647 w 581"/>
                <a:gd name="T83" fmla="*/ 2147483647 h 902"/>
                <a:gd name="T84" fmla="*/ 2147483647 w 581"/>
                <a:gd name="T85" fmla="*/ 2147483647 h 902"/>
                <a:gd name="T86" fmla="*/ 2147483647 w 581"/>
                <a:gd name="T87" fmla="*/ 2147483647 h 902"/>
                <a:gd name="T88" fmla="*/ 2147483647 w 581"/>
                <a:gd name="T89" fmla="*/ 2147483647 h 902"/>
                <a:gd name="T90" fmla="*/ 2147483647 w 581"/>
                <a:gd name="T91" fmla="*/ 2147483647 h 902"/>
                <a:gd name="T92" fmla="*/ 2147483647 w 581"/>
                <a:gd name="T93" fmla="*/ 2147483647 h 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1"/>
                <a:gd name="T142" fmla="*/ 0 h 902"/>
                <a:gd name="T143" fmla="*/ 581 w 581"/>
                <a:gd name="T144" fmla="*/ 902 h 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79" name="Freeform 22"/>
            <p:cNvSpPr>
              <a:spLocks/>
            </p:cNvSpPr>
            <p:nvPr/>
          </p:nvSpPr>
          <p:spPr bwMode="auto">
            <a:xfrm>
              <a:off x="2438349" y="4085532"/>
              <a:ext cx="230736" cy="234950"/>
            </a:xfrm>
            <a:custGeom>
              <a:avLst/>
              <a:gdLst>
                <a:gd name="T0" fmla="*/ 2147483647 w 407"/>
                <a:gd name="T1" fmla="*/ 2147483647 h 452"/>
                <a:gd name="T2" fmla="*/ 2147483647 w 407"/>
                <a:gd name="T3" fmla="*/ 2147483647 h 452"/>
                <a:gd name="T4" fmla="*/ 2147483647 w 407"/>
                <a:gd name="T5" fmla="*/ 2147483647 h 452"/>
                <a:gd name="T6" fmla="*/ 2147483647 w 407"/>
                <a:gd name="T7" fmla="*/ 2147483647 h 452"/>
                <a:gd name="T8" fmla="*/ 2147483647 w 407"/>
                <a:gd name="T9" fmla="*/ 2147483647 h 452"/>
                <a:gd name="T10" fmla="*/ 2147483647 w 407"/>
                <a:gd name="T11" fmla="*/ 2147483647 h 452"/>
                <a:gd name="T12" fmla="*/ 2147483647 w 407"/>
                <a:gd name="T13" fmla="*/ 2147483647 h 452"/>
                <a:gd name="T14" fmla="*/ 2147483647 w 407"/>
                <a:gd name="T15" fmla="*/ 2147483647 h 452"/>
                <a:gd name="T16" fmla="*/ 2147483647 w 407"/>
                <a:gd name="T17" fmla="*/ 2147483647 h 452"/>
                <a:gd name="T18" fmla="*/ 2147483647 w 407"/>
                <a:gd name="T19" fmla="*/ 2147483647 h 452"/>
                <a:gd name="T20" fmla="*/ 2147483647 w 407"/>
                <a:gd name="T21" fmla="*/ 2147483647 h 452"/>
                <a:gd name="T22" fmla="*/ 2147483647 w 407"/>
                <a:gd name="T23" fmla="*/ 2147483647 h 452"/>
                <a:gd name="T24" fmla="*/ 2147483647 w 407"/>
                <a:gd name="T25" fmla="*/ 2147483647 h 452"/>
                <a:gd name="T26" fmla="*/ 2147483647 w 407"/>
                <a:gd name="T27" fmla="*/ 2147483647 h 452"/>
                <a:gd name="T28" fmla="*/ 2147483647 w 407"/>
                <a:gd name="T29" fmla="*/ 2147483647 h 452"/>
                <a:gd name="T30" fmla="*/ 2147483647 w 407"/>
                <a:gd name="T31" fmla="*/ 2147483647 h 452"/>
                <a:gd name="T32" fmla="*/ 2147483647 w 407"/>
                <a:gd name="T33" fmla="*/ 2147483647 h 452"/>
                <a:gd name="T34" fmla="*/ 2147483647 w 407"/>
                <a:gd name="T35" fmla="*/ 2147483647 h 452"/>
                <a:gd name="T36" fmla="*/ 2147483647 w 407"/>
                <a:gd name="T37" fmla="*/ 2147483647 h 452"/>
                <a:gd name="T38" fmla="*/ 2147483647 w 407"/>
                <a:gd name="T39" fmla="*/ 2147483647 h 452"/>
                <a:gd name="T40" fmla="*/ 2147483647 w 407"/>
                <a:gd name="T41" fmla="*/ 2147483647 h 452"/>
                <a:gd name="T42" fmla="*/ 2147483647 w 407"/>
                <a:gd name="T43" fmla="*/ 0 h 452"/>
                <a:gd name="T44" fmla="*/ 2147483647 w 407"/>
                <a:gd name="T45" fmla="*/ 2147483647 h 452"/>
                <a:gd name="T46" fmla="*/ 2147483647 w 407"/>
                <a:gd name="T47" fmla="*/ 2147483647 h 452"/>
                <a:gd name="T48" fmla="*/ 2147483647 w 407"/>
                <a:gd name="T49" fmla="*/ 2147483647 h 452"/>
                <a:gd name="T50" fmla="*/ 2147483647 w 407"/>
                <a:gd name="T51" fmla="*/ 2147483647 h 452"/>
                <a:gd name="T52" fmla="*/ 2147483647 w 407"/>
                <a:gd name="T53" fmla="*/ 2147483647 h 452"/>
                <a:gd name="T54" fmla="*/ 2147483647 w 407"/>
                <a:gd name="T55" fmla="*/ 2147483647 h 452"/>
                <a:gd name="T56" fmla="*/ 2147483647 w 407"/>
                <a:gd name="T57" fmla="*/ 2147483647 h 452"/>
                <a:gd name="T58" fmla="*/ 2147483647 w 407"/>
                <a:gd name="T59" fmla="*/ 2147483647 h 452"/>
                <a:gd name="T60" fmla="*/ 2147483647 w 407"/>
                <a:gd name="T61" fmla="*/ 2147483647 h 452"/>
                <a:gd name="T62" fmla="*/ 2147483647 w 407"/>
                <a:gd name="T63" fmla="*/ 2147483647 h 452"/>
                <a:gd name="T64" fmla="*/ 2147483647 w 407"/>
                <a:gd name="T65" fmla="*/ 2147483647 h 452"/>
                <a:gd name="T66" fmla="*/ 2147483647 w 407"/>
                <a:gd name="T67" fmla="*/ 2147483647 h 452"/>
                <a:gd name="T68" fmla="*/ 2147483647 w 407"/>
                <a:gd name="T69" fmla="*/ 2147483647 h 452"/>
                <a:gd name="T70" fmla="*/ 2147483647 w 407"/>
                <a:gd name="T71" fmla="*/ 2147483647 h 452"/>
                <a:gd name="T72" fmla="*/ 2147483647 w 407"/>
                <a:gd name="T73" fmla="*/ 2147483647 h 452"/>
                <a:gd name="T74" fmla="*/ 2147483647 w 407"/>
                <a:gd name="T75" fmla="*/ 2147483647 h 452"/>
                <a:gd name="T76" fmla="*/ 2147483647 w 407"/>
                <a:gd name="T77" fmla="*/ 2147483647 h 452"/>
                <a:gd name="T78" fmla="*/ 2147483647 w 407"/>
                <a:gd name="T79" fmla="*/ 2147483647 h 452"/>
                <a:gd name="T80" fmla="*/ 2147483647 w 407"/>
                <a:gd name="T81" fmla="*/ 2147483647 h 452"/>
                <a:gd name="T82" fmla="*/ 2147483647 w 407"/>
                <a:gd name="T83" fmla="*/ 2147483647 h 452"/>
                <a:gd name="T84" fmla="*/ 2147483647 w 407"/>
                <a:gd name="T85" fmla="*/ 2147483647 h 452"/>
                <a:gd name="T86" fmla="*/ 2147483647 w 407"/>
                <a:gd name="T87" fmla="*/ 2147483647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7"/>
                <a:gd name="T133" fmla="*/ 0 h 452"/>
                <a:gd name="T134" fmla="*/ 407 w 407"/>
                <a:gd name="T135" fmla="*/ 452 h 4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0" name="Freeform 23"/>
            <p:cNvSpPr>
              <a:spLocks/>
            </p:cNvSpPr>
            <p:nvPr/>
          </p:nvSpPr>
          <p:spPr bwMode="auto">
            <a:xfrm>
              <a:off x="2590654" y="4387157"/>
              <a:ext cx="143387" cy="134937"/>
            </a:xfrm>
            <a:custGeom>
              <a:avLst/>
              <a:gdLst>
                <a:gd name="T0" fmla="*/ 2147483647 w 246"/>
                <a:gd name="T1" fmla="*/ 2147483647 h 258"/>
                <a:gd name="T2" fmla="*/ 2147483647 w 246"/>
                <a:gd name="T3" fmla="*/ 2147483647 h 258"/>
                <a:gd name="T4" fmla="*/ 2147483647 w 246"/>
                <a:gd name="T5" fmla="*/ 2147483647 h 258"/>
                <a:gd name="T6" fmla="*/ 2147483647 w 246"/>
                <a:gd name="T7" fmla="*/ 2147483647 h 258"/>
                <a:gd name="T8" fmla="*/ 2147483647 w 246"/>
                <a:gd name="T9" fmla="*/ 2147483647 h 258"/>
                <a:gd name="T10" fmla="*/ 2147483647 w 246"/>
                <a:gd name="T11" fmla="*/ 2147483647 h 258"/>
                <a:gd name="T12" fmla="*/ 2147483647 w 246"/>
                <a:gd name="T13" fmla="*/ 2147483647 h 258"/>
                <a:gd name="T14" fmla="*/ 2147483647 w 246"/>
                <a:gd name="T15" fmla="*/ 2147483647 h 258"/>
                <a:gd name="T16" fmla="*/ 2147483647 w 246"/>
                <a:gd name="T17" fmla="*/ 2147483647 h 258"/>
                <a:gd name="T18" fmla="*/ 2147483647 w 246"/>
                <a:gd name="T19" fmla="*/ 2147483647 h 258"/>
                <a:gd name="T20" fmla="*/ 2147483647 w 246"/>
                <a:gd name="T21" fmla="*/ 2147483647 h 258"/>
                <a:gd name="T22" fmla="*/ 2147483647 w 246"/>
                <a:gd name="T23" fmla="*/ 2147483647 h 258"/>
                <a:gd name="T24" fmla="*/ 2147483647 w 246"/>
                <a:gd name="T25" fmla="*/ 2147483647 h 258"/>
                <a:gd name="T26" fmla="*/ 2147483647 w 246"/>
                <a:gd name="T27" fmla="*/ 2147483647 h 258"/>
                <a:gd name="T28" fmla="*/ 2147483647 w 246"/>
                <a:gd name="T29" fmla="*/ 2147483647 h 258"/>
                <a:gd name="T30" fmla="*/ 2147483647 w 246"/>
                <a:gd name="T31" fmla="*/ 2147483647 h 258"/>
                <a:gd name="T32" fmla="*/ 2147483647 w 246"/>
                <a:gd name="T33" fmla="*/ 2147483647 h 258"/>
                <a:gd name="T34" fmla="*/ 2147483647 w 246"/>
                <a:gd name="T35" fmla="*/ 2147483647 h 258"/>
                <a:gd name="T36" fmla="*/ 2147483647 w 246"/>
                <a:gd name="T37" fmla="*/ 2147483647 h 258"/>
                <a:gd name="T38" fmla="*/ 2147483647 w 246"/>
                <a:gd name="T39" fmla="*/ 2147483647 h 258"/>
                <a:gd name="T40" fmla="*/ 0 w 246"/>
                <a:gd name="T41" fmla="*/ 2147483647 h 258"/>
                <a:gd name="T42" fmla="*/ 2147483647 w 246"/>
                <a:gd name="T43" fmla="*/ 2147483647 h 258"/>
                <a:gd name="T44" fmla="*/ 2147483647 w 246"/>
                <a:gd name="T45" fmla="*/ 2147483647 h 258"/>
                <a:gd name="T46" fmla="*/ 2147483647 w 246"/>
                <a:gd name="T47" fmla="*/ 2147483647 h 258"/>
                <a:gd name="T48" fmla="*/ 2147483647 w 246"/>
                <a:gd name="T49" fmla="*/ 2147483647 h 258"/>
                <a:gd name="T50" fmla="*/ 2147483647 w 246"/>
                <a:gd name="T51" fmla="*/ 2147483647 h 258"/>
                <a:gd name="T52" fmla="*/ 2147483647 w 246"/>
                <a:gd name="T53" fmla="*/ 2147483647 h 258"/>
                <a:gd name="T54" fmla="*/ 2147483647 w 246"/>
                <a:gd name="T55" fmla="*/ 2147483647 h 258"/>
                <a:gd name="T56" fmla="*/ 2147483647 w 246"/>
                <a:gd name="T57" fmla="*/ 2147483647 h 258"/>
                <a:gd name="T58" fmla="*/ 2147483647 w 246"/>
                <a:gd name="T59" fmla="*/ 2147483647 h 258"/>
                <a:gd name="T60" fmla="*/ 2147483647 w 246"/>
                <a:gd name="T61" fmla="*/ 2147483647 h 258"/>
                <a:gd name="T62" fmla="*/ 2147483647 w 246"/>
                <a:gd name="T63" fmla="*/ 2147483647 h 258"/>
                <a:gd name="T64" fmla="*/ 2147483647 w 246"/>
                <a:gd name="T65" fmla="*/ 2147483647 h 258"/>
                <a:gd name="T66" fmla="*/ 2147483647 w 246"/>
                <a:gd name="T67" fmla="*/ 2147483647 h 258"/>
                <a:gd name="T68" fmla="*/ 2147483647 w 246"/>
                <a:gd name="T69" fmla="*/ 2147483647 h 258"/>
                <a:gd name="T70" fmla="*/ 2147483647 w 246"/>
                <a:gd name="T71" fmla="*/ 214748364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58"/>
                <a:gd name="T110" fmla="*/ 246 w 246"/>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1" name="Freeform 80"/>
            <p:cNvSpPr>
              <a:spLocks noEditPoints="1"/>
            </p:cNvSpPr>
            <p:nvPr/>
          </p:nvSpPr>
          <p:spPr bwMode="auto">
            <a:xfrm>
              <a:off x="2278482" y="4156969"/>
              <a:ext cx="416974" cy="846138"/>
            </a:xfrm>
            <a:custGeom>
              <a:avLst/>
              <a:gdLst>
                <a:gd name="T0" fmla="*/ 2147483647 w 732"/>
                <a:gd name="T1" fmla="*/ 2147483647 h 1628"/>
                <a:gd name="T2" fmla="*/ 2147483647 w 732"/>
                <a:gd name="T3" fmla="*/ 2147483647 h 1628"/>
                <a:gd name="T4" fmla="*/ 2147483647 w 732"/>
                <a:gd name="T5" fmla="*/ 2147483647 h 1628"/>
                <a:gd name="T6" fmla="*/ 2147483647 w 732"/>
                <a:gd name="T7" fmla="*/ 2147483647 h 1628"/>
                <a:gd name="T8" fmla="*/ 2147483647 w 732"/>
                <a:gd name="T9" fmla="*/ 2147483647 h 1628"/>
                <a:gd name="T10" fmla="*/ 2147483647 w 732"/>
                <a:gd name="T11" fmla="*/ 2147483647 h 1628"/>
                <a:gd name="T12" fmla="*/ 2147483647 w 732"/>
                <a:gd name="T13" fmla="*/ 2147483647 h 1628"/>
                <a:gd name="T14" fmla="*/ 2147483647 w 732"/>
                <a:gd name="T15" fmla="*/ 2147483647 h 1628"/>
                <a:gd name="T16" fmla="*/ 2147483647 w 732"/>
                <a:gd name="T17" fmla="*/ 2147483647 h 1628"/>
                <a:gd name="T18" fmla="*/ 2147483647 w 732"/>
                <a:gd name="T19" fmla="*/ 0 h 1628"/>
                <a:gd name="T20" fmla="*/ 2147483647 w 732"/>
                <a:gd name="T21" fmla="*/ 2147483647 h 1628"/>
                <a:gd name="T22" fmla="*/ 2147483647 w 732"/>
                <a:gd name="T23" fmla="*/ 2147483647 h 1628"/>
                <a:gd name="T24" fmla="*/ 2147483647 w 732"/>
                <a:gd name="T25" fmla="*/ 2147483647 h 1628"/>
                <a:gd name="T26" fmla="*/ 2147483647 w 732"/>
                <a:gd name="T27" fmla="*/ 2147483647 h 1628"/>
                <a:gd name="T28" fmla="*/ 2147483647 w 732"/>
                <a:gd name="T29" fmla="*/ 2147483647 h 1628"/>
                <a:gd name="T30" fmla="*/ 0 w 732"/>
                <a:gd name="T31" fmla="*/ 2147483647 h 1628"/>
                <a:gd name="T32" fmla="*/ 2147483647 w 732"/>
                <a:gd name="T33" fmla="*/ 2147483647 h 1628"/>
                <a:gd name="T34" fmla="*/ 2147483647 w 732"/>
                <a:gd name="T35" fmla="*/ 2147483647 h 1628"/>
                <a:gd name="T36" fmla="*/ 2147483647 w 732"/>
                <a:gd name="T37" fmla="*/ 2147483647 h 1628"/>
                <a:gd name="T38" fmla="*/ 2147483647 w 732"/>
                <a:gd name="T39" fmla="*/ 2147483647 h 1628"/>
                <a:gd name="T40" fmla="*/ 2147483647 w 732"/>
                <a:gd name="T41" fmla="*/ 2147483647 h 1628"/>
                <a:gd name="T42" fmla="*/ 2147483647 w 732"/>
                <a:gd name="T43" fmla="*/ 2147483647 h 1628"/>
                <a:gd name="T44" fmla="*/ 2147483647 w 732"/>
                <a:gd name="T45" fmla="*/ 2147483647 h 1628"/>
                <a:gd name="T46" fmla="*/ 2147483647 w 732"/>
                <a:gd name="T47" fmla="*/ 2147483647 h 1628"/>
                <a:gd name="T48" fmla="*/ 2147483647 w 732"/>
                <a:gd name="T49" fmla="*/ 2147483647 h 1628"/>
                <a:gd name="T50" fmla="*/ 2147483647 w 732"/>
                <a:gd name="T51" fmla="*/ 2147483647 h 1628"/>
                <a:gd name="T52" fmla="*/ 2147483647 w 732"/>
                <a:gd name="T53" fmla="*/ 2147483647 h 1628"/>
                <a:gd name="T54" fmla="*/ 2147483647 w 732"/>
                <a:gd name="T55" fmla="*/ 2147483647 h 1628"/>
                <a:gd name="T56" fmla="*/ 2147483647 w 732"/>
                <a:gd name="T57" fmla="*/ 2147483647 h 1628"/>
                <a:gd name="T58" fmla="*/ 2147483647 w 732"/>
                <a:gd name="T59" fmla="*/ 2147483647 h 1628"/>
                <a:gd name="T60" fmla="*/ 2147483647 w 732"/>
                <a:gd name="T61" fmla="*/ 2147483647 h 1628"/>
                <a:gd name="T62" fmla="*/ 2147483647 w 732"/>
                <a:gd name="T63" fmla="*/ 2147483647 h 1628"/>
                <a:gd name="T64" fmla="*/ 2147483647 w 732"/>
                <a:gd name="T65" fmla="*/ 2147483647 h 1628"/>
                <a:gd name="T66" fmla="*/ 2147483647 w 732"/>
                <a:gd name="T67" fmla="*/ 2147483647 h 1628"/>
                <a:gd name="T68" fmla="*/ 2147483647 w 732"/>
                <a:gd name="T69" fmla="*/ 2147483647 h 1628"/>
                <a:gd name="T70" fmla="*/ 2147483647 w 732"/>
                <a:gd name="T71" fmla="*/ 2147483647 h 1628"/>
                <a:gd name="T72" fmla="*/ 2147483647 w 732"/>
                <a:gd name="T73" fmla="*/ 2147483647 h 1628"/>
                <a:gd name="T74" fmla="*/ 2147483647 w 732"/>
                <a:gd name="T75" fmla="*/ 2147483647 h 1628"/>
                <a:gd name="T76" fmla="*/ 2147483647 w 732"/>
                <a:gd name="T77" fmla="*/ 2147483647 h 1628"/>
                <a:gd name="T78" fmla="*/ 2147483647 w 732"/>
                <a:gd name="T79" fmla="*/ 2147483647 h 1628"/>
                <a:gd name="T80" fmla="*/ 2147483647 w 732"/>
                <a:gd name="T81" fmla="*/ 2147483647 h 1628"/>
                <a:gd name="T82" fmla="*/ 2147483647 w 732"/>
                <a:gd name="T83" fmla="*/ 2147483647 h 1628"/>
                <a:gd name="T84" fmla="*/ 2147483647 w 732"/>
                <a:gd name="T85" fmla="*/ 2147483647 h 1628"/>
                <a:gd name="T86" fmla="*/ 2147483647 w 732"/>
                <a:gd name="T87" fmla="*/ 2147483647 h 1628"/>
                <a:gd name="T88" fmla="*/ 2147483647 w 732"/>
                <a:gd name="T89" fmla="*/ 2147483647 h 1628"/>
                <a:gd name="T90" fmla="*/ 2147483647 w 732"/>
                <a:gd name="T91" fmla="*/ 2147483647 h 1628"/>
                <a:gd name="T92" fmla="*/ 2147483647 w 732"/>
                <a:gd name="T93" fmla="*/ 2147483647 h 1628"/>
                <a:gd name="T94" fmla="*/ 2147483647 w 732"/>
                <a:gd name="T95" fmla="*/ 2147483647 h 1628"/>
                <a:gd name="T96" fmla="*/ 2147483647 w 732"/>
                <a:gd name="T97" fmla="*/ 2147483647 h 1628"/>
                <a:gd name="T98" fmla="*/ 2147483647 w 732"/>
                <a:gd name="T99" fmla="*/ 2147483647 h 1628"/>
                <a:gd name="T100" fmla="*/ 2147483647 w 732"/>
                <a:gd name="T101" fmla="*/ 2147483647 h 1628"/>
                <a:gd name="T102" fmla="*/ 2147483647 w 732"/>
                <a:gd name="T103" fmla="*/ 2147483647 h 1628"/>
                <a:gd name="T104" fmla="*/ 2147483647 w 732"/>
                <a:gd name="T105" fmla="*/ 2147483647 h 1628"/>
                <a:gd name="T106" fmla="*/ 2147483647 w 732"/>
                <a:gd name="T107" fmla="*/ 2147483647 h 1628"/>
                <a:gd name="T108" fmla="*/ 2147483647 w 732"/>
                <a:gd name="T109" fmla="*/ 2147483647 h 1628"/>
                <a:gd name="T110" fmla="*/ 2147483647 w 732"/>
                <a:gd name="T111" fmla="*/ 2147483647 h 1628"/>
                <a:gd name="T112" fmla="*/ 2147483647 w 732"/>
                <a:gd name="T113" fmla="*/ 2147483647 h 1628"/>
                <a:gd name="T114" fmla="*/ 2147483647 w 732"/>
                <a:gd name="T115" fmla="*/ 2147483647 h 16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2"/>
                <a:gd name="T175" fmla="*/ 0 h 1628"/>
                <a:gd name="T176" fmla="*/ 732 w 732"/>
                <a:gd name="T177" fmla="*/ 1628 h 16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82" name="Freeform 25"/>
            <p:cNvSpPr>
              <a:spLocks noEditPoints="1"/>
            </p:cNvSpPr>
            <p:nvPr/>
          </p:nvSpPr>
          <p:spPr bwMode="auto">
            <a:xfrm>
              <a:off x="1897768" y="3501332"/>
              <a:ext cx="159867" cy="184150"/>
            </a:xfrm>
            <a:custGeom>
              <a:avLst/>
              <a:gdLst>
                <a:gd name="T0" fmla="*/ 2147483647 w 280"/>
                <a:gd name="T1" fmla="*/ 2147483647 h 353"/>
                <a:gd name="T2" fmla="*/ 2147483647 w 280"/>
                <a:gd name="T3" fmla="*/ 2147483647 h 353"/>
                <a:gd name="T4" fmla="*/ 2147483647 w 280"/>
                <a:gd name="T5" fmla="*/ 2147483647 h 353"/>
                <a:gd name="T6" fmla="*/ 2147483647 w 280"/>
                <a:gd name="T7" fmla="*/ 2147483647 h 353"/>
                <a:gd name="T8" fmla="*/ 2147483647 w 280"/>
                <a:gd name="T9" fmla="*/ 2147483647 h 353"/>
                <a:gd name="T10" fmla="*/ 2147483647 w 280"/>
                <a:gd name="T11" fmla="*/ 2147483647 h 353"/>
                <a:gd name="T12" fmla="*/ 2147483647 w 280"/>
                <a:gd name="T13" fmla="*/ 2147483647 h 353"/>
                <a:gd name="T14" fmla="*/ 2147483647 w 280"/>
                <a:gd name="T15" fmla="*/ 2147483647 h 353"/>
                <a:gd name="T16" fmla="*/ 2147483647 w 280"/>
                <a:gd name="T17" fmla="*/ 2147483647 h 353"/>
                <a:gd name="T18" fmla="*/ 2147483647 w 280"/>
                <a:gd name="T19" fmla="*/ 2147483647 h 353"/>
                <a:gd name="T20" fmla="*/ 2147483647 w 280"/>
                <a:gd name="T21" fmla="*/ 2147483647 h 353"/>
                <a:gd name="T22" fmla="*/ 2147483647 w 280"/>
                <a:gd name="T23" fmla="*/ 2147483647 h 353"/>
                <a:gd name="T24" fmla="*/ 2147483647 w 280"/>
                <a:gd name="T25" fmla="*/ 2147483647 h 353"/>
                <a:gd name="T26" fmla="*/ 2147483647 w 280"/>
                <a:gd name="T27" fmla="*/ 2147483647 h 353"/>
                <a:gd name="T28" fmla="*/ 2147483647 w 280"/>
                <a:gd name="T29" fmla="*/ 0 h 353"/>
                <a:gd name="T30" fmla="*/ 2147483647 w 280"/>
                <a:gd name="T31" fmla="*/ 2147483647 h 353"/>
                <a:gd name="T32" fmla="*/ 2147483647 w 280"/>
                <a:gd name="T33" fmla="*/ 2147483647 h 353"/>
                <a:gd name="T34" fmla="*/ 2147483647 w 280"/>
                <a:gd name="T35" fmla="*/ 2147483647 h 353"/>
                <a:gd name="T36" fmla="*/ 2147483647 w 280"/>
                <a:gd name="T37" fmla="*/ 2147483647 h 353"/>
                <a:gd name="T38" fmla="*/ 2147483647 w 280"/>
                <a:gd name="T39" fmla="*/ 2147483647 h 353"/>
                <a:gd name="T40" fmla="*/ 2147483647 w 280"/>
                <a:gd name="T41" fmla="*/ 2147483647 h 353"/>
                <a:gd name="T42" fmla="*/ 2147483647 w 280"/>
                <a:gd name="T43" fmla="*/ 2147483647 h 353"/>
                <a:gd name="T44" fmla="*/ 2147483647 w 280"/>
                <a:gd name="T45" fmla="*/ 2147483647 h 353"/>
                <a:gd name="T46" fmla="*/ 2147483647 w 280"/>
                <a:gd name="T47" fmla="*/ 2147483647 h 353"/>
                <a:gd name="T48" fmla="*/ 2147483647 w 280"/>
                <a:gd name="T49" fmla="*/ 2147483647 h 353"/>
                <a:gd name="T50" fmla="*/ 2147483647 w 280"/>
                <a:gd name="T51" fmla="*/ 2147483647 h 353"/>
                <a:gd name="T52" fmla="*/ 2147483647 w 280"/>
                <a:gd name="T53" fmla="*/ 2147483647 h 353"/>
                <a:gd name="T54" fmla="*/ 2147483647 w 280"/>
                <a:gd name="T55" fmla="*/ 2147483647 h 353"/>
                <a:gd name="T56" fmla="*/ 2147483647 w 280"/>
                <a:gd name="T57" fmla="*/ 2147483647 h 353"/>
                <a:gd name="T58" fmla="*/ 2147483647 w 280"/>
                <a:gd name="T59" fmla="*/ 2147483647 h 353"/>
                <a:gd name="T60" fmla="*/ 2147483647 w 280"/>
                <a:gd name="T61" fmla="*/ 2147483647 h 353"/>
                <a:gd name="T62" fmla="*/ 2147483647 w 280"/>
                <a:gd name="T63" fmla="*/ 2147483647 h 353"/>
                <a:gd name="T64" fmla="*/ 2147483647 w 280"/>
                <a:gd name="T65" fmla="*/ 2147483647 h 353"/>
                <a:gd name="T66" fmla="*/ 2147483647 w 280"/>
                <a:gd name="T67" fmla="*/ 2147483647 h 353"/>
                <a:gd name="T68" fmla="*/ 2147483647 w 280"/>
                <a:gd name="T69" fmla="*/ 2147483647 h 353"/>
                <a:gd name="T70" fmla="*/ 2147483647 w 280"/>
                <a:gd name="T71" fmla="*/ 2147483647 h 353"/>
                <a:gd name="T72" fmla="*/ 2147483647 w 280"/>
                <a:gd name="T73" fmla="*/ 2147483647 h 353"/>
                <a:gd name="T74" fmla="*/ 2147483647 w 280"/>
                <a:gd name="T75" fmla="*/ 2147483647 h 353"/>
                <a:gd name="T76" fmla="*/ 2147483647 w 280"/>
                <a:gd name="T77" fmla="*/ 2147483647 h 353"/>
                <a:gd name="T78" fmla="*/ 2147483647 w 280"/>
                <a:gd name="T79" fmla="*/ 2147483647 h 353"/>
                <a:gd name="T80" fmla="*/ 2147483647 w 280"/>
                <a:gd name="T81" fmla="*/ 2147483647 h 353"/>
                <a:gd name="T82" fmla="*/ 2147483647 w 280"/>
                <a:gd name="T83" fmla="*/ 2147483647 h 353"/>
                <a:gd name="T84" fmla="*/ 2147483647 w 280"/>
                <a:gd name="T85" fmla="*/ 2147483647 h 353"/>
                <a:gd name="T86" fmla="*/ 2147483647 w 280"/>
                <a:gd name="T87" fmla="*/ 2147483647 h 353"/>
                <a:gd name="T88" fmla="*/ 2147483647 w 280"/>
                <a:gd name="T89" fmla="*/ 2147483647 h 353"/>
                <a:gd name="T90" fmla="*/ 2147483647 w 280"/>
                <a:gd name="T91" fmla="*/ 2147483647 h 353"/>
                <a:gd name="T92" fmla="*/ 2147483647 w 280"/>
                <a:gd name="T93" fmla="*/ 2147483647 h 353"/>
                <a:gd name="T94" fmla="*/ 2147483647 w 280"/>
                <a:gd name="T95" fmla="*/ 2147483647 h 353"/>
                <a:gd name="T96" fmla="*/ 2147483647 w 280"/>
                <a:gd name="T97" fmla="*/ 2147483647 h 353"/>
                <a:gd name="T98" fmla="*/ 2147483647 w 280"/>
                <a:gd name="T99" fmla="*/ 2147483647 h 353"/>
                <a:gd name="T100" fmla="*/ 2147483647 w 280"/>
                <a:gd name="T101" fmla="*/ 2147483647 h 353"/>
                <a:gd name="T102" fmla="*/ 2147483647 w 280"/>
                <a:gd name="T103" fmla="*/ 2147483647 h 353"/>
                <a:gd name="T104" fmla="*/ 2147483647 w 280"/>
                <a:gd name="T105" fmla="*/ 2147483647 h 353"/>
                <a:gd name="T106" fmla="*/ 2147483647 w 280"/>
                <a:gd name="T107" fmla="*/ 2147483647 h 353"/>
                <a:gd name="T108" fmla="*/ 2147483647 w 280"/>
                <a:gd name="T109" fmla="*/ 2147483647 h 3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0"/>
                <a:gd name="T166" fmla="*/ 0 h 353"/>
                <a:gd name="T167" fmla="*/ 280 w 280"/>
                <a:gd name="T168" fmla="*/ 353 h 3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3" name="Freeform 26"/>
            <p:cNvSpPr>
              <a:spLocks/>
            </p:cNvSpPr>
            <p:nvPr/>
          </p:nvSpPr>
          <p:spPr bwMode="auto">
            <a:xfrm>
              <a:off x="6245495" y="3272732"/>
              <a:ext cx="75813" cy="119062"/>
            </a:xfrm>
            <a:custGeom>
              <a:avLst/>
              <a:gdLst>
                <a:gd name="T0" fmla="*/ 2147483647 w 136"/>
                <a:gd name="T1" fmla="*/ 2147483647 h 228"/>
                <a:gd name="T2" fmla="*/ 2147483647 w 136"/>
                <a:gd name="T3" fmla="*/ 2147483647 h 228"/>
                <a:gd name="T4" fmla="*/ 2147483647 w 136"/>
                <a:gd name="T5" fmla="*/ 2147483647 h 228"/>
                <a:gd name="T6" fmla="*/ 2147483647 w 136"/>
                <a:gd name="T7" fmla="*/ 2147483647 h 228"/>
                <a:gd name="T8" fmla="*/ 2147483647 w 136"/>
                <a:gd name="T9" fmla="*/ 2147483647 h 228"/>
                <a:gd name="T10" fmla="*/ 2147483647 w 136"/>
                <a:gd name="T11" fmla="*/ 2147483647 h 228"/>
                <a:gd name="T12" fmla="*/ 2147483647 w 136"/>
                <a:gd name="T13" fmla="*/ 2147483647 h 228"/>
                <a:gd name="T14" fmla="*/ 2147483647 w 136"/>
                <a:gd name="T15" fmla="*/ 2147483647 h 228"/>
                <a:gd name="T16" fmla="*/ 2147483647 w 136"/>
                <a:gd name="T17" fmla="*/ 2147483647 h 228"/>
                <a:gd name="T18" fmla="*/ 2147483647 w 136"/>
                <a:gd name="T19" fmla="*/ 2147483647 h 228"/>
                <a:gd name="T20" fmla="*/ 2147483647 w 136"/>
                <a:gd name="T21" fmla="*/ 2147483647 h 228"/>
                <a:gd name="T22" fmla="*/ 2147483647 w 136"/>
                <a:gd name="T23" fmla="*/ 2147483647 h 228"/>
                <a:gd name="T24" fmla="*/ 2147483647 w 136"/>
                <a:gd name="T25" fmla="*/ 2147483647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28"/>
                <a:gd name="T41" fmla="*/ 136 w 136"/>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4" name="Freeform 27"/>
            <p:cNvSpPr>
              <a:spLocks noEditPoints="1"/>
            </p:cNvSpPr>
            <p:nvPr/>
          </p:nvSpPr>
          <p:spPr bwMode="auto">
            <a:xfrm>
              <a:off x="7254141" y="3023494"/>
              <a:ext cx="276883" cy="414338"/>
            </a:xfrm>
            <a:custGeom>
              <a:avLst/>
              <a:gdLst>
                <a:gd name="T0" fmla="*/ 2147483647 w 487"/>
                <a:gd name="T1" fmla="*/ 2147483647 h 801"/>
                <a:gd name="T2" fmla="*/ 2147483647 w 487"/>
                <a:gd name="T3" fmla="*/ 2147483647 h 801"/>
                <a:gd name="T4" fmla="*/ 2147483647 w 487"/>
                <a:gd name="T5" fmla="*/ 2147483647 h 801"/>
                <a:gd name="T6" fmla="*/ 2147483647 w 487"/>
                <a:gd name="T7" fmla="*/ 2147483647 h 801"/>
                <a:gd name="T8" fmla="*/ 2147483647 w 487"/>
                <a:gd name="T9" fmla="*/ 2147483647 h 801"/>
                <a:gd name="T10" fmla="*/ 2147483647 w 487"/>
                <a:gd name="T11" fmla="*/ 2147483647 h 801"/>
                <a:gd name="T12" fmla="*/ 2147483647 w 487"/>
                <a:gd name="T13" fmla="*/ 2147483647 h 801"/>
                <a:gd name="T14" fmla="*/ 2147483647 w 487"/>
                <a:gd name="T15" fmla="*/ 2147483647 h 801"/>
                <a:gd name="T16" fmla="*/ 2147483647 w 487"/>
                <a:gd name="T17" fmla="*/ 2147483647 h 801"/>
                <a:gd name="T18" fmla="*/ 2147483647 w 487"/>
                <a:gd name="T19" fmla="*/ 2147483647 h 801"/>
                <a:gd name="T20" fmla="*/ 2147483647 w 487"/>
                <a:gd name="T21" fmla="*/ 2147483647 h 801"/>
                <a:gd name="T22" fmla="*/ 2147483647 w 487"/>
                <a:gd name="T23" fmla="*/ 2147483647 h 801"/>
                <a:gd name="T24" fmla="*/ 2147483647 w 487"/>
                <a:gd name="T25" fmla="*/ 2147483647 h 801"/>
                <a:gd name="T26" fmla="*/ 2147483647 w 487"/>
                <a:gd name="T27" fmla="*/ 2147483647 h 801"/>
                <a:gd name="T28" fmla="*/ 2147483647 w 487"/>
                <a:gd name="T29" fmla="*/ 2147483647 h 801"/>
                <a:gd name="T30" fmla="*/ 2147483647 w 487"/>
                <a:gd name="T31" fmla="*/ 2147483647 h 801"/>
                <a:gd name="T32" fmla="*/ 2147483647 w 487"/>
                <a:gd name="T33" fmla="*/ 2147483647 h 801"/>
                <a:gd name="T34" fmla="*/ 2147483647 w 487"/>
                <a:gd name="T35" fmla="*/ 2147483647 h 801"/>
                <a:gd name="T36" fmla="*/ 2147483647 w 487"/>
                <a:gd name="T37" fmla="*/ 2147483647 h 801"/>
                <a:gd name="T38" fmla="*/ 2147483647 w 487"/>
                <a:gd name="T39" fmla="*/ 2147483647 h 801"/>
                <a:gd name="T40" fmla="*/ 2147483647 w 487"/>
                <a:gd name="T41" fmla="*/ 2147483647 h 801"/>
                <a:gd name="T42" fmla="*/ 2147483647 w 487"/>
                <a:gd name="T43" fmla="*/ 2147483647 h 801"/>
                <a:gd name="T44" fmla="*/ 2147483647 w 487"/>
                <a:gd name="T45" fmla="*/ 2147483647 h 801"/>
                <a:gd name="T46" fmla="*/ 2147483647 w 487"/>
                <a:gd name="T47" fmla="*/ 2147483647 h 801"/>
                <a:gd name="T48" fmla="*/ 2147483647 w 487"/>
                <a:gd name="T49" fmla="*/ 2147483647 h 801"/>
                <a:gd name="T50" fmla="*/ 2147483647 w 487"/>
                <a:gd name="T51" fmla="*/ 2147483647 h 801"/>
                <a:gd name="T52" fmla="*/ 2147483647 w 487"/>
                <a:gd name="T53" fmla="*/ 2147483647 h 801"/>
                <a:gd name="T54" fmla="*/ 2147483647 w 487"/>
                <a:gd name="T55" fmla="*/ 2147483647 h 801"/>
                <a:gd name="T56" fmla="*/ 2147483647 w 487"/>
                <a:gd name="T57" fmla="*/ 2147483647 h 801"/>
                <a:gd name="T58" fmla="*/ 2147483647 w 487"/>
                <a:gd name="T59" fmla="*/ 2147483647 h 801"/>
                <a:gd name="T60" fmla="*/ 2147483647 w 487"/>
                <a:gd name="T61" fmla="*/ 2147483647 h 801"/>
                <a:gd name="T62" fmla="*/ 2147483647 w 487"/>
                <a:gd name="T63" fmla="*/ 2147483647 h 801"/>
                <a:gd name="T64" fmla="*/ 2147483647 w 487"/>
                <a:gd name="T65" fmla="*/ 2147483647 h 801"/>
                <a:gd name="T66" fmla="*/ 2147483647 w 487"/>
                <a:gd name="T67" fmla="*/ 2147483647 h 801"/>
                <a:gd name="T68" fmla="*/ 2147483647 w 487"/>
                <a:gd name="T69" fmla="*/ 2147483647 h 801"/>
                <a:gd name="T70" fmla="*/ 2147483647 w 487"/>
                <a:gd name="T71" fmla="*/ 2147483647 h 801"/>
                <a:gd name="T72" fmla="*/ 2147483647 w 487"/>
                <a:gd name="T73" fmla="*/ 2147483647 h 801"/>
                <a:gd name="T74" fmla="*/ 2147483647 w 487"/>
                <a:gd name="T75" fmla="*/ 2147483647 h 801"/>
                <a:gd name="T76" fmla="*/ 2147483647 w 487"/>
                <a:gd name="T77" fmla="*/ 2147483647 h 801"/>
                <a:gd name="T78" fmla="*/ 2147483647 w 487"/>
                <a:gd name="T79" fmla="*/ 2147483647 h 801"/>
                <a:gd name="T80" fmla="*/ 2147483647 w 487"/>
                <a:gd name="T81" fmla="*/ 2147483647 h 801"/>
                <a:gd name="T82" fmla="*/ 2147483647 w 487"/>
                <a:gd name="T83" fmla="*/ 2147483647 h 801"/>
                <a:gd name="T84" fmla="*/ 2147483647 w 487"/>
                <a:gd name="T85" fmla="*/ 2147483647 h 801"/>
                <a:gd name="T86" fmla="*/ 2147483647 w 487"/>
                <a:gd name="T87" fmla="*/ 2147483647 h 801"/>
                <a:gd name="T88" fmla="*/ 2147483647 w 487"/>
                <a:gd name="T89" fmla="*/ 2147483647 h 801"/>
                <a:gd name="T90" fmla="*/ 2147483647 w 487"/>
                <a:gd name="T91" fmla="*/ 2147483647 h 801"/>
                <a:gd name="T92" fmla="*/ 2147483647 w 487"/>
                <a:gd name="T93" fmla="*/ 2147483647 h 801"/>
                <a:gd name="T94" fmla="*/ 2147483647 w 487"/>
                <a:gd name="T95" fmla="*/ 2147483647 h 801"/>
                <a:gd name="T96" fmla="*/ 2147483647 w 487"/>
                <a:gd name="T97" fmla="*/ 2147483647 h 801"/>
                <a:gd name="T98" fmla="*/ 2147483647 w 487"/>
                <a:gd name="T99" fmla="*/ 2147483647 h 801"/>
                <a:gd name="T100" fmla="*/ 2147483647 w 487"/>
                <a:gd name="T101" fmla="*/ 2147483647 h 801"/>
                <a:gd name="T102" fmla="*/ 2147483647 w 487"/>
                <a:gd name="T103" fmla="*/ 2147483647 h 8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801"/>
                <a:gd name="T158" fmla="*/ 487 w 487"/>
                <a:gd name="T159" fmla="*/ 801 h 8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5" name="Freeform 28"/>
            <p:cNvSpPr>
              <a:spLocks/>
            </p:cNvSpPr>
            <p:nvPr/>
          </p:nvSpPr>
          <p:spPr bwMode="auto">
            <a:xfrm>
              <a:off x="7268973" y="2837757"/>
              <a:ext cx="47796" cy="93662"/>
            </a:xfrm>
            <a:custGeom>
              <a:avLst/>
              <a:gdLst>
                <a:gd name="T0" fmla="*/ 2147483647 w 85"/>
                <a:gd name="T1" fmla="*/ 2147483647 h 181"/>
                <a:gd name="T2" fmla="*/ 2147483647 w 85"/>
                <a:gd name="T3" fmla="*/ 2147483647 h 181"/>
                <a:gd name="T4" fmla="*/ 2147483647 w 85"/>
                <a:gd name="T5" fmla="*/ 2147483647 h 181"/>
                <a:gd name="T6" fmla="*/ 2147483647 w 85"/>
                <a:gd name="T7" fmla="*/ 2147483647 h 181"/>
                <a:gd name="T8" fmla="*/ 2147483647 w 85"/>
                <a:gd name="T9" fmla="*/ 2147483647 h 181"/>
                <a:gd name="T10" fmla="*/ 2147483647 w 85"/>
                <a:gd name="T11" fmla="*/ 2147483647 h 181"/>
                <a:gd name="T12" fmla="*/ 2147483647 w 85"/>
                <a:gd name="T13" fmla="*/ 0 h 181"/>
                <a:gd name="T14" fmla="*/ 2147483647 w 85"/>
                <a:gd name="T15" fmla="*/ 2147483647 h 181"/>
                <a:gd name="T16" fmla="*/ 2147483647 w 85"/>
                <a:gd name="T17" fmla="*/ 2147483647 h 181"/>
                <a:gd name="T18" fmla="*/ 2147483647 w 85"/>
                <a:gd name="T19" fmla="*/ 2147483647 h 181"/>
                <a:gd name="T20" fmla="*/ 2147483647 w 85"/>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81"/>
                <a:gd name="T35" fmla="*/ 85 w 85"/>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6" name="Freeform 29"/>
            <p:cNvSpPr>
              <a:spLocks noEditPoints="1"/>
            </p:cNvSpPr>
            <p:nvPr/>
          </p:nvSpPr>
          <p:spPr bwMode="auto">
            <a:xfrm>
              <a:off x="8327063" y="3733107"/>
              <a:ext cx="141738" cy="120650"/>
            </a:xfrm>
            <a:custGeom>
              <a:avLst/>
              <a:gdLst>
                <a:gd name="T0" fmla="*/ 2147483647 w 247"/>
                <a:gd name="T1" fmla="*/ 2147483647 h 235"/>
                <a:gd name="T2" fmla="*/ 2147483647 w 247"/>
                <a:gd name="T3" fmla="*/ 0 h 235"/>
                <a:gd name="T4" fmla="*/ 2147483647 w 247"/>
                <a:gd name="T5" fmla="*/ 2147483647 h 235"/>
                <a:gd name="T6" fmla="*/ 2147483647 w 247"/>
                <a:gd name="T7" fmla="*/ 2147483647 h 235"/>
                <a:gd name="T8" fmla="*/ 2147483647 w 247"/>
                <a:gd name="T9" fmla="*/ 2147483647 h 235"/>
                <a:gd name="T10" fmla="*/ 0 w 247"/>
                <a:gd name="T11" fmla="*/ 2147483647 h 235"/>
                <a:gd name="T12" fmla="*/ 2147483647 w 247"/>
                <a:gd name="T13" fmla="*/ 2147483647 h 235"/>
                <a:gd name="T14" fmla="*/ 2147483647 w 247"/>
                <a:gd name="T15" fmla="*/ 2147483647 h 235"/>
                <a:gd name="T16" fmla="*/ 0 w 247"/>
                <a:gd name="T17" fmla="*/ 2147483647 h 235"/>
                <a:gd name="T18" fmla="*/ 0 w 247"/>
                <a:gd name="T19" fmla="*/ 2147483647 h 235"/>
                <a:gd name="T20" fmla="*/ 2147483647 w 247"/>
                <a:gd name="T21" fmla="*/ 2147483647 h 235"/>
                <a:gd name="T22" fmla="*/ 2147483647 w 247"/>
                <a:gd name="T23" fmla="*/ 2147483647 h 235"/>
                <a:gd name="T24" fmla="*/ 2147483647 w 247"/>
                <a:gd name="T25" fmla="*/ 2147483647 h 235"/>
                <a:gd name="T26" fmla="*/ 2147483647 w 247"/>
                <a:gd name="T27" fmla="*/ 2147483647 h 235"/>
                <a:gd name="T28" fmla="*/ 2147483647 w 247"/>
                <a:gd name="T29" fmla="*/ 2147483647 h 235"/>
                <a:gd name="T30" fmla="*/ 2147483647 w 247"/>
                <a:gd name="T31" fmla="*/ 2147483647 h 235"/>
                <a:gd name="T32" fmla="*/ 2147483647 w 247"/>
                <a:gd name="T33" fmla="*/ 2147483647 h 235"/>
                <a:gd name="T34" fmla="*/ 2147483647 w 247"/>
                <a:gd name="T35" fmla="*/ 2147483647 h 235"/>
                <a:gd name="T36" fmla="*/ 2147483647 w 247"/>
                <a:gd name="T37" fmla="*/ 2147483647 h 235"/>
                <a:gd name="T38" fmla="*/ 2147483647 w 247"/>
                <a:gd name="T39" fmla="*/ 2147483647 h 235"/>
                <a:gd name="T40" fmla="*/ 2147483647 w 247"/>
                <a:gd name="T41" fmla="*/ 2147483647 h 235"/>
                <a:gd name="T42" fmla="*/ 2147483647 w 247"/>
                <a:gd name="T43" fmla="*/ 2147483647 h 235"/>
                <a:gd name="T44" fmla="*/ 2147483647 w 247"/>
                <a:gd name="T45" fmla="*/ 2147483647 h 235"/>
                <a:gd name="T46" fmla="*/ 2147483647 w 247"/>
                <a:gd name="T47" fmla="*/ 2147483647 h 235"/>
                <a:gd name="T48" fmla="*/ 2147483647 w 247"/>
                <a:gd name="T49" fmla="*/ 2147483647 h 235"/>
                <a:gd name="T50" fmla="*/ 2147483647 w 247"/>
                <a:gd name="T51" fmla="*/ 2147483647 h 235"/>
                <a:gd name="T52" fmla="*/ 2147483647 w 247"/>
                <a:gd name="T53" fmla="*/ 2147483647 h 235"/>
                <a:gd name="T54" fmla="*/ 2147483647 w 247"/>
                <a:gd name="T55" fmla="*/ 2147483647 h 235"/>
                <a:gd name="T56" fmla="*/ 2147483647 w 247"/>
                <a:gd name="T57" fmla="*/ 2147483647 h 235"/>
                <a:gd name="T58" fmla="*/ 2147483647 w 247"/>
                <a:gd name="T59" fmla="*/ 2147483647 h 235"/>
                <a:gd name="T60" fmla="*/ 2147483647 w 247"/>
                <a:gd name="T61" fmla="*/ 2147483647 h 235"/>
                <a:gd name="T62" fmla="*/ 2147483647 w 247"/>
                <a:gd name="T63" fmla="*/ 2147483647 h 235"/>
                <a:gd name="T64" fmla="*/ 2147483647 w 247"/>
                <a:gd name="T65" fmla="*/ 2147483647 h 235"/>
                <a:gd name="T66" fmla="*/ 2147483647 w 247"/>
                <a:gd name="T67" fmla="*/ 2147483647 h 235"/>
                <a:gd name="T68" fmla="*/ 2147483647 w 247"/>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235"/>
                <a:gd name="T107" fmla="*/ 247 w 247"/>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7" name="Freeform 215"/>
            <p:cNvSpPr>
              <a:spLocks/>
            </p:cNvSpPr>
            <p:nvPr/>
          </p:nvSpPr>
          <p:spPr bwMode="auto">
            <a:xfrm>
              <a:off x="6799261" y="3358457"/>
              <a:ext cx="117016" cy="152400"/>
            </a:xfrm>
            <a:custGeom>
              <a:avLst/>
              <a:gdLst>
                <a:gd name="T0" fmla="*/ 2147483647 w 207"/>
                <a:gd name="T1" fmla="*/ 2147483647 h 293"/>
                <a:gd name="T2" fmla="*/ 2147483647 w 207"/>
                <a:gd name="T3" fmla="*/ 2147483647 h 293"/>
                <a:gd name="T4" fmla="*/ 2147483647 w 207"/>
                <a:gd name="T5" fmla="*/ 2147483647 h 293"/>
                <a:gd name="T6" fmla="*/ 2147483647 w 207"/>
                <a:gd name="T7" fmla="*/ 2147483647 h 293"/>
                <a:gd name="T8" fmla="*/ 2147483647 w 207"/>
                <a:gd name="T9" fmla="*/ 2147483647 h 293"/>
                <a:gd name="T10" fmla="*/ 2147483647 w 207"/>
                <a:gd name="T11" fmla="*/ 2147483647 h 293"/>
                <a:gd name="T12" fmla="*/ 2147483647 w 207"/>
                <a:gd name="T13" fmla="*/ 2147483647 h 293"/>
                <a:gd name="T14" fmla="*/ 2147483647 w 207"/>
                <a:gd name="T15" fmla="*/ 2147483647 h 293"/>
                <a:gd name="T16" fmla="*/ 2147483647 w 207"/>
                <a:gd name="T17" fmla="*/ 2147483647 h 293"/>
                <a:gd name="T18" fmla="*/ 2147483647 w 207"/>
                <a:gd name="T19" fmla="*/ 2147483647 h 293"/>
                <a:gd name="T20" fmla="*/ 2147483647 w 207"/>
                <a:gd name="T21" fmla="*/ 2147483647 h 293"/>
                <a:gd name="T22" fmla="*/ 2147483647 w 207"/>
                <a:gd name="T23" fmla="*/ 2147483647 h 293"/>
                <a:gd name="T24" fmla="*/ 2147483647 w 207"/>
                <a:gd name="T25" fmla="*/ 2147483647 h 293"/>
                <a:gd name="T26" fmla="*/ 2147483647 w 207"/>
                <a:gd name="T27" fmla="*/ 2147483647 h 293"/>
                <a:gd name="T28" fmla="*/ 2147483647 w 207"/>
                <a:gd name="T29" fmla="*/ 2147483647 h 293"/>
                <a:gd name="T30" fmla="*/ 2147483647 w 207"/>
                <a:gd name="T31" fmla="*/ 2147483647 h 293"/>
                <a:gd name="T32" fmla="*/ 2147483647 w 207"/>
                <a:gd name="T33" fmla="*/ 2147483647 h 293"/>
                <a:gd name="T34" fmla="*/ 2147483647 w 207"/>
                <a:gd name="T35" fmla="*/ 2147483647 h 293"/>
                <a:gd name="T36" fmla="*/ 2147483647 w 207"/>
                <a:gd name="T37" fmla="*/ 2147483647 h 293"/>
                <a:gd name="T38" fmla="*/ 2147483647 w 207"/>
                <a:gd name="T39" fmla="*/ 2147483647 h 293"/>
                <a:gd name="T40" fmla="*/ 2147483647 w 207"/>
                <a:gd name="T41" fmla="*/ 2147483647 h 293"/>
                <a:gd name="T42" fmla="*/ 2147483647 w 207"/>
                <a:gd name="T43" fmla="*/ 2147483647 h 293"/>
                <a:gd name="T44" fmla="*/ 2147483647 w 207"/>
                <a:gd name="T45" fmla="*/ 2147483647 h 293"/>
                <a:gd name="T46" fmla="*/ 2147483647 w 207"/>
                <a:gd name="T47" fmla="*/ 2147483647 h 293"/>
                <a:gd name="T48" fmla="*/ 2147483647 w 207"/>
                <a:gd name="T49" fmla="*/ 2147483647 h 293"/>
                <a:gd name="T50" fmla="*/ 2147483647 w 207"/>
                <a:gd name="T51" fmla="*/ 2147483647 h 293"/>
                <a:gd name="T52" fmla="*/ 2147483647 w 207"/>
                <a:gd name="T53" fmla="*/ 2147483647 h 293"/>
                <a:gd name="T54" fmla="*/ 0 w 207"/>
                <a:gd name="T55" fmla="*/ 2147483647 h 293"/>
                <a:gd name="T56" fmla="*/ 2147483647 w 207"/>
                <a:gd name="T57" fmla="*/ 2147483647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293"/>
                <a:gd name="T89" fmla="*/ 207 w 207"/>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8" name="Freeform 31"/>
            <p:cNvSpPr>
              <a:spLocks/>
            </p:cNvSpPr>
            <p:nvPr/>
          </p:nvSpPr>
          <p:spPr bwMode="auto">
            <a:xfrm>
              <a:off x="6850352" y="3140969"/>
              <a:ext cx="141738" cy="112713"/>
            </a:xfrm>
            <a:custGeom>
              <a:avLst/>
              <a:gdLst>
                <a:gd name="T0" fmla="*/ 2147483647 w 252"/>
                <a:gd name="T1" fmla="*/ 0 h 224"/>
                <a:gd name="T2" fmla="*/ 2147483647 w 252"/>
                <a:gd name="T3" fmla="*/ 2147483647 h 224"/>
                <a:gd name="T4" fmla="*/ 2147483647 w 252"/>
                <a:gd name="T5" fmla="*/ 0 h 224"/>
                <a:gd name="T6" fmla="*/ 2147483647 w 252"/>
                <a:gd name="T7" fmla="*/ 2147483647 h 224"/>
                <a:gd name="T8" fmla="*/ 2147483647 w 252"/>
                <a:gd name="T9" fmla="*/ 2147483647 h 224"/>
                <a:gd name="T10" fmla="*/ 2147483647 w 252"/>
                <a:gd name="T11" fmla="*/ 2147483647 h 224"/>
                <a:gd name="T12" fmla="*/ 2147483647 w 252"/>
                <a:gd name="T13" fmla="*/ 2147483647 h 224"/>
                <a:gd name="T14" fmla="*/ 2147483647 w 252"/>
                <a:gd name="T15" fmla="*/ 2147483647 h 224"/>
                <a:gd name="T16" fmla="*/ 2147483647 w 252"/>
                <a:gd name="T17" fmla="*/ 2147483647 h 224"/>
                <a:gd name="T18" fmla="*/ 2147483647 w 252"/>
                <a:gd name="T19" fmla="*/ 2147483647 h 224"/>
                <a:gd name="T20" fmla="*/ 2147483647 w 252"/>
                <a:gd name="T21" fmla="*/ 2147483647 h 224"/>
                <a:gd name="T22" fmla="*/ 2147483647 w 252"/>
                <a:gd name="T23" fmla="*/ 2147483647 h 224"/>
                <a:gd name="T24" fmla="*/ 2147483647 w 252"/>
                <a:gd name="T25" fmla="*/ 2147483647 h 224"/>
                <a:gd name="T26" fmla="*/ 2147483647 w 252"/>
                <a:gd name="T27" fmla="*/ 2147483647 h 224"/>
                <a:gd name="T28" fmla="*/ 0 w 252"/>
                <a:gd name="T29" fmla="*/ 2147483647 h 224"/>
                <a:gd name="T30" fmla="*/ 2147483647 w 252"/>
                <a:gd name="T31" fmla="*/ 2147483647 h 224"/>
                <a:gd name="T32" fmla="*/ 2147483647 w 252"/>
                <a:gd name="T33" fmla="*/ 2147483647 h 224"/>
                <a:gd name="T34" fmla="*/ 2147483647 w 252"/>
                <a:gd name="T35" fmla="*/ 2147483647 h 224"/>
                <a:gd name="T36" fmla="*/ 2147483647 w 252"/>
                <a:gd name="T37" fmla="*/ 2147483647 h 224"/>
                <a:gd name="T38" fmla="*/ 2147483647 w 252"/>
                <a:gd name="T39" fmla="*/ 2147483647 h 224"/>
                <a:gd name="T40" fmla="*/ 2147483647 w 252"/>
                <a:gd name="T41" fmla="*/ 2147483647 h 224"/>
                <a:gd name="T42" fmla="*/ 2147483647 w 252"/>
                <a:gd name="T43" fmla="*/ 2147483647 h 224"/>
                <a:gd name="T44" fmla="*/ 2147483647 w 252"/>
                <a:gd name="T45" fmla="*/ 2147483647 h 224"/>
                <a:gd name="T46" fmla="*/ 2147483647 w 252"/>
                <a:gd name="T47" fmla="*/ 2147483647 h 224"/>
                <a:gd name="T48" fmla="*/ 2147483647 w 252"/>
                <a:gd name="T49" fmla="*/ 2147483647 h 224"/>
                <a:gd name="T50" fmla="*/ 2147483647 w 252"/>
                <a:gd name="T51" fmla="*/ 2147483647 h 224"/>
                <a:gd name="T52" fmla="*/ 2147483647 w 252"/>
                <a:gd name="T53" fmla="*/ 2147483647 h 224"/>
                <a:gd name="T54" fmla="*/ 2147483647 w 252"/>
                <a:gd name="T55" fmla="*/ 2147483647 h 224"/>
                <a:gd name="T56" fmla="*/ 2147483647 w 252"/>
                <a:gd name="T57" fmla="*/ 2147483647 h 224"/>
                <a:gd name="T58" fmla="*/ 2147483647 w 252"/>
                <a:gd name="T59" fmla="*/ 2147483647 h 224"/>
                <a:gd name="T60" fmla="*/ 2147483647 w 252"/>
                <a:gd name="T61" fmla="*/ 2147483647 h 224"/>
                <a:gd name="T62" fmla="*/ 2147483647 w 252"/>
                <a:gd name="T63" fmla="*/ 2147483647 h 224"/>
                <a:gd name="T64" fmla="*/ 2147483647 w 252"/>
                <a:gd name="T65" fmla="*/ 2147483647 h 224"/>
                <a:gd name="T66" fmla="*/ 2147483647 w 252"/>
                <a:gd name="T67" fmla="*/ 2147483647 h 224"/>
                <a:gd name="T68" fmla="*/ 2147483647 w 252"/>
                <a:gd name="T69" fmla="*/ 2147483647 h 224"/>
                <a:gd name="T70" fmla="*/ 2147483647 w 252"/>
                <a:gd name="T71" fmla="*/ 2147483647 h 224"/>
                <a:gd name="T72" fmla="*/ 2147483647 w 252"/>
                <a:gd name="T73" fmla="*/ 2147483647 h 224"/>
                <a:gd name="T74" fmla="*/ 2147483647 w 252"/>
                <a:gd name="T75" fmla="*/ 2147483647 h 224"/>
                <a:gd name="T76" fmla="*/ 2147483647 w 252"/>
                <a:gd name="T77" fmla="*/ 2147483647 h 224"/>
                <a:gd name="T78" fmla="*/ 2147483647 w 252"/>
                <a:gd name="T79" fmla="*/ 2147483647 h 224"/>
                <a:gd name="T80" fmla="*/ 2147483647 w 252"/>
                <a:gd name="T81" fmla="*/ 2147483647 h 224"/>
                <a:gd name="T82" fmla="*/ 2147483647 w 252"/>
                <a:gd name="T83" fmla="*/ 2147483647 h 224"/>
                <a:gd name="T84" fmla="*/ 2147483647 w 252"/>
                <a:gd name="T85" fmla="*/ 2147483647 h 224"/>
                <a:gd name="T86" fmla="*/ 2147483647 w 252"/>
                <a:gd name="T87" fmla="*/ 2147483647 h 224"/>
                <a:gd name="T88" fmla="*/ 2147483647 w 252"/>
                <a:gd name="T89" fmla="*/ 2147483647 h 224"/>
                <a:gd name="T90" fmla="*/ 2147483647 w 252"/>
                <a:gd name="T91" fmla="*/ 0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
                <a:gd name="T139" fmla="*/ 0 h 224"/>
                <a:gd name="T140" fmla="*/ 252 w 252"/>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89" name="Freeform 88"/>
            <p:cNvSpPr>
              <a:spLocks noEditPoints="1"/>
            </p:cNvSpPr>
            <p:nvPr/>
          </p:nvSpPr>
          <p:spPr bwMode="auto">
            <a:xfrm>
              <a:off x="7303584" y="2469457"/>
              <a:ext cx="110423" cy="149225"/>
            </a:xfrm>
            <a:custGeom>
              <a:avLst/>
              <a:gdLst>
                <a:gd name="T0" fmla="*/ 2147483647 w 191"/>
                <a:gd name="T1" fmla="*/ 2147483647 h 284"/>
                <a:gd name="T2" fmla="*/ 2147483647 w 191"/>
                <a:gd name="T3" fmla="*/ 2147483647 h 284"/>
                <a:gd name="T4" fmla="*/ 2147483647 w 191"/>
                <a:gd name="T5" fmla="*/ 2147483647 h 284"/>
                <a:gd name="T6" fmla="*/ 2147483647 w 191"/>
                <a:gd name="T7" fmla="*/ 2147483647 h 284"/>
                <a:gd name="T8" fmla="*/ 2147483647 w 191"/>
                <a:gd name="T9" fmla="*/ 2147483647 h 284"/>
                <a:gd name="T10" fmla="*/ 2147483647 w 191"/>
                <a:gd name="T11" fmla="*/ 2147483647 h 284"/>
                <a:gd name="T12" fmla="*/ 2147483647 w 191"/>
                <a:gd name="T13" fmla="*/ 2147483647 h 284"/>
                <a:gd name="T14" fmla="*/ 2147483647 w 191"/>
                <a:gd name="T15" fmla="*/ 2147483647 h 284"/>
                <a:gd name="T16" fmla="*/ 2147483647 w 191"/>
                <a:gd name="T17" fmla="*/ 2147483647 h 284"/>
                <a:gd name="T18" fmla="*/ 2147483647 w 191"/>
                <a:gd name="T19" fmla="*/ 0 h 284"/>
                <a:gd name="T20" fmla="*/ 2147483647 w 191"/>
                <a:gd name="T21" fmla="*/ 2147483647 h 284"/>
                <a:gd name="T22" fmla="*/ 2147483647 w 191"/>
                <a:gd name="T23" fmla="*/ 2147483647 h 284"/>
                <a:gd name="T24" fmla="*/ 2147483647 w 191"/>
                <a:gd name="T25" fmla="*/ 2147483647 h 284"/>
                <a:gd name="T26" fmla="*/ 0 w 191"/>
                <a:gd name="T27" fmla="*/ 2147483647 h 284"/>
                <a:gd name="T28" fmla="*/ 2147483647 w 191"/>
                <a:gd name="T29" fmla="*/ 2147483647 h 284"/>
                <a:gd name="T30" fmla="*/ 2147483647 w 191"/>
                <a:gd name="T31" fmla="*/ 2147483647 h 284"/>
                <a:gd name="T32" fmla="*/ 2147483647 w 191"/>
                <a:gd name="T33" fmla="*/ 2147483647 h 284"/>
                <a:gd name="T34" fmla="*/ 2147483647 w 191"/>
                <a:gd name="T35" fmla="*/ 2147483647 h 284"/>
                <a:gd name="T36" fmla="*/ 2147483647 w 191"/>
                <a:gd name="T37" fmla="*/ 2147483647 h 284"/>
                <a:gd name="T38" fmla="*/ 2147483647 w 191"/>
                <a:gd name="T39" fmla="*/ 2147483647 h 284"/>
                <a:gd name="T40" fmla="*/ 2147483647 w 191"/>
                <a:gd name="T41" fmla="*/ 2147483647 h 284"/>
                <a:gd name="T42" fmla="*/ 2147483647 w 191"/>
                <a:gd name="T43" fmla="*/ 2147483647 h 284"/>
                <a:gd name="T44" fmla="*/ 2147483647 w 191"/>
                <a:gd name="T45" fmla="*/ 2147483647 h 284"/>
                <a:gd name="T46" fmla="*/ 2147483647 w 191"/>
                <a:gd name="T47" fmla="*/ 2147483647 h 284"/>
                <a:gd name="T48" fmla="*/ 2147483647 w 191"/>
                <a:gd name="T49" fmla="*/ 2147483647 h 284"/>
                <a:gd name="T50" fmla="*/ 2147483647 w 191"/>
                <a:gd name="T51" fmla="*/ 2147483647 h 284"/>
                <a:gd name="T52" fmla="*/ 2147483647 w 191"/>
                <a:gd name="T53" fmla="*/ 2147483647 h 284"/>
                <a:gd name="T54" fmla="*/ 2147483647 w 191"/>
                <a:gd name="T55" fmla="*/ 2147483647 h 284"/>
                <a:gd name="T56" fmla="*/ 2147483647 w 191"/>
                <a:gd name="T57" fmla="*/ 2147483647 h 284"/>
                <a:gd name="T58" fmla="*/ 2147483647 w 191"/>
                <a:gd name="T59" fmla="*/ 2147483647 h 2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1"/>
                <a:gd name="T91" fmla="*/ 0 h 284"/>
                <a:gd name="T92" fmla="*/ 191 w 191"/>
                <a:gd name="T93" fmla="*/ 284 h 2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90" name="Freeform 33"/>
            <p:cNvSpPr>
              <a:spLocks/>
            </p:cNvSpPr>
            <p:nvPr/>
          </p:nvSpPr>
          <p:spPr bwMode="auto">
            <a:xfrm>
              <a:off x="6758058" y="2917132"/>
              <a:ext cx="230736" cy="244475"/>
            </a:xfrm>
            <a:custGeom>
              <a:avLst/>
              <a:gdLst>
                <a:gd name="T0" fmla="*/ 2147483647 w 404"/>
                <a:gd name="T1" fmla="*/ 2147483647 h 470"/>
                <a:gd name="T2" fmla="*/ 2147483647 w 404"/>
                <a:gd name="T3" fmla="*/ 2147483647 h 470"/>
                <a:gd name="T4" fmla="*/ 2147483647 w 404"/>
                <a:gd name="T5" fmla="*/ 2147483647 h 470"/>
                <a:gd name="T6" fmla="*/ 2147483647 w 404"/>
                <a:gd name="T7" fmla="*/ 2147483647 h 470"/>
                <a:gd name="T8" fmla="*/ 2147483647 w 404"/>
                <a:gd name="T9" fmla="*/ 2147483647 h 470"/>
                <a:gd name="T10" fmla="*/ 2147483647 w 404"/>
                <a:gd name="T11" fmla="*/ 2147483647 h 470"/>
                <a:gd name="T12" fmla="*/ 2147483647 w 404"/>
                <a:gd name="T13" fmla="*/ 2147483647 h 470"/>
                <a:gd name="T14" fmla="*/ 2147483647 w 404"/>
                <a:gd name="T15" fmla="*/ 2147483647 h 470"/>
                <a:gd name="T16" fmla="*/ 2147483647 w 404"/>
                <a:gd name="T17" fmla="*/ 2147483647 h 470"/>
                <a:gd name="T18" fmla="*/ 2147483647 w 404"/>
                <a:gd name="T19" fmla="*/ 2147483647 h 470"/>
                <a:gd name="T20" fmla="*/ 2147483647 w 404"/>
                <a:gd name="T21" fmla="*/ 2147483647 h 470"/>
                <a:gd name="T22" fmla="*/ 2147483647 w 404"/>
                <a:gd name="T23" fmla="*/ 2147483647 h 470"/>
                <a:gd name="T24" fmla="*/ 2147483647 w 404"/>
                <a:gd name="T25" fmla="*/ 2147483647 h 470"/>
                <a:gd name="T26" fmla="*/ 2147483647 w 404"/>
                <a:gd name="T27" fmla="*/ 2147483647 h 470"/>
                <a:gd name="T28" fmla="*/ 2147483647 w 404"/>
                <a:gd name="T29" fmla="*/ 2147483647 h 470"/>
                <a:gd name="T30" fmla="*/ 2147483647 w 404"/>
                <a:gd name="T31" fmla="*/ 2147483647 h 470"/>
                <a:gd name="T32" fmla="*/ 2147483647 w 404"/>
                <a:gd name="T33" fmla="*/ 2147483647 h 470"/>
                <a:gd name="T34" fmla="*/ 2147483647 w 404"/>
                <a:gd name="T35" fmla="*/ 2147483647 h 470"/>
                <a:gd name="T36" fmla="*/ 2147483647 w 404"/>
                <a:gd name="T37" fmla="*/ 2147483647 h 470"/>
                <a:gd name="T38" fmla="*/ 2147483647 w 404"/>
                <a:gd name="T39" fmla="*/ 2147483647 h 470"/>
                <a:gd name="T40" fmla="*/ 2147483647 w 404"/>
                <a:gd name="T41" fmla="*/ 2147483647 h 470"/>
                <a:gd name="T42" fmla="*/ 2147483647 w 404"/>
                <a:gd name="T43" fmla="*/ 2147483647 h 470"/>
                <a:gd name="T44" fmla="*/ 2147483647 w 404"/>
                <a:gd name="T45" fmla="*/ 2147483647 h 470"/>
                <a:gd name="T46" fmla="*/ 2147483647 w 404"/>
                <a:gd name="T47" fmla="*/ 2147483647 h 470"/>
                <a:gd name="T48" fmla="*/ 2147483647 w 404"/>
                <a:gd name="T49" fmla="*/ 2147483647 h 470"/>
                <a:gd name="T50" fmla="*/ 2147483647 w 404"/>
                <a:gd name="T51" fmla="*/ 2147483647 h 470"/>
                <a:gd name="T52" fmla="*/ 2147483647 w 404"/>
                <a:gd name="T53" fmla="*/ 2147483647 h 470"/>
                <a:gd name="T54" fmla="*/ 2147483647 w 404"/>
                <a:gd name="T55" fmla="*/ 2147483647 h 470"/>
                <a:gd name="T56" fmla="*/ 2147483647 w 404"/>
                <a:gd name="T57" fmla="*/ 2147483647 h 470"/>
                <a:gd name="T58" fmla="*/ 2147483647 w 404"/>
                <a:gd name="T59" fmla="*/ 2147483647 h 470"/>
                <a:gd name="T60" fmla="*/ 2147483647 w 404"/>
                <a:gd name="T61" fmla="*/ 2147483647 h 470"/>
                <a:gd name="T62" fmla="*/ 2147483647 w 404"/>
                <a:gd name="T63" fmla="*/ 2147483647 h 470"/>
                <a:gd name="T64" fmla="*/ 2147483647 w 404"/>
                <a:gd name="T65" fmla="*/ 2147483647 h 470"/>
                <a:gd name="T66" fmla="*/ 2147483647 w 404"/>
                <a:gd name="T67" fmla="*/ 2147483647 h 470"/>
                <a:gd name="T68" fmla="*/ 2147483647 w 404"/>
                <a:gd name="T69" fmla="*/ 2147483647 h 470"/>
                <a:gd name="T70" fmla="*/ 2147483647 w 404"/>
                <a:gd name="T71" fmla="*/ 2147483647 h 470"/>
                <a:gd name="T72" fmla="*/ 2147483647 w 404"/>
                <a:gd name="T73" fmla="*/ 2147483647 h 470"/>
                <a:gd name="T74" fmla="*/ 2147483647 w 404"/>
                <a:gd name="T75" fmla="*/ 2147483647 h 470"/>
                <a:gd name="T76" fmla="*/ 2147483647 w 404"/>
                <a:gd name="T77" fmla="*/ 2147483647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4"/>
                <a:gd name="T118" fmla="*/ 0 h 470"/>
                <a:gd name="T119" fmla="*/ 404 w 404"/>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91" name="Freeform 90"/>
            <p:cNvSpPr>
              <a:spLocks/>
            </p:cNvSpPr>
            <p:nvPr/>
          </p:nvSpPr>
          <p:spPr bwMode="auto">
            <a:xfrm>
              <a:off x="6695429" y="2974282"/>
              <a:ext cx="240625" cy="415925"/>
            </a:xfrm>
            <a:custGeom>
              <a:avLst/>
              <a:gdLst>
                <a:gd name="T0" fmla="*/ 2147483647 w 420"/>
                <a:gd name="T1" fmla="*/ 2147483647 h 800"/>
                <a:gd name="T2" fmla="*/ 2147483647 w 420"/>
                <a:gd name="T3" fmla="*/ 2147483647 h 800"/>
                <a:gd name="T4" fmla="*/ 2147483647 w 420"/>
                <a:gd name="T5" fmla="*/ 2147483647 h 800"/>
                <a:gd name="T6" fmla="*/ 2147483647 w 420"/>
                <a:gd name="T7" fmla="*/ 2147483647 h 800"/>
                <a:gd name="T8" fmla="*/ 2147483647 w 420"/>
                <a:gd name="T9" fmla="*/ 2147483647 h 800"/>
                <a:gd name="T10" fmla="*/ 2147483647 w 420"/>
                <a:gd name="T11" fmla="*/ 2147483647 h 800"/>
                <a:gd name="T12" fmla="*/ 2147483647 w 420"/>
                <a:gd name="T13" fmla="*/ 2147483647 h 800"/>
                <a:gd name="T14" fmla="*/ 2147483647 w 420"/>
                <a:gd name="T15" fmla="*/ 2147483647 h 800"/>
                <a:gd name="T16" fmla="*/ 2147483647 w 420"/>
                <a:gd name="T17" fmla="*/ 2147483647 h 800"/>
                <a:gd name="T18" fmla="*/ 2147483647 w 420"/>
                <a:gd name="T19" fmla="*/ 2147483647 h 800"/>
                <a:gd name="T20" fmla="*/ 2147483647 w 420"/>
                <a:gd name="T21" fmla="*/ 2147483647 h 800"/>
                <a:gd name="T22" fmla="*/ 2147483647 w 420"/>
                <a:gd name="T23" fmla="*/ 2147483647 h 800"/>
                <a:gd name="T24" fmla="*/ 2147483647 w 420"/>
                <a:gd name="T25" fmla="*/ 2147483647 h 800"/>
                <a:gd name="T26" fmla="*/ 2147483647 w 420"/>
                <a:gd name="T27" fmla="*/ 2147483647 h 800"/>
                <a:gd name="T28" fmla="*/ 2147483647 w 420"/>
                <a:gd name="T29" fmla="*/ 2147483647 h 800"/>
                <a:gd name="T30" fmla="*/ 2147483647 w 420"/>
                <a:gd name="T31" fmla="*/ 2147483647 h 800"/>
                <a:gd name="T32" fmla="*/ 2147483647 w 420"/>
                <a:gd name="T33" fmla="*/ 2147483647 h 800"/>
                <a:gd name="T34" fmla="*/ 2147483647 w 420"/>
                <a:gd name="T35" fmla="*/ 2147483647 h 800"/>
                <a:gd name="T36" fmla="*/ 2147483647 w 420"/>
                <a:gd name="T37" fmla="*/ 2147483647 h 800"/>
                <a:gd name="T38" fmla="*/ 2147483647 w 420"/>
                <a:gd name="T39" fmla="*/ 2147483647 h 800"/>
                <a:gd name="T40" fmla="*/ 2147483647 w 420"/>
                <a:gd name="T41" fmla="*/ 2147483647 h 800"/>
                <a:gd name="T42" fmla="*/ 2147483647 w 420"/>
                <a:gd name="T43" fmla="*/ 2147483647 h 800"/>
                <a:gd name="T44" fmla="*/ 2147483647 w 420"/>
                <a:gd name="T45" fmla="*/ 2147483647 h 800"/>
                <a:gd name="T46" fmla="*/ 2147483647 w 420"/>
                <a:gd name="T47" fmla="*/ 2147483647 h 800"/>
                <a:gd name="T48" fmla="*/ 2147483647 w 420"/>
                <a:gd name="T49" fmla="*/ 2147483647 h 800"/>
                <a:gd name="T50" fmla="*/ 2147483647 w 420"/>
                <a:gd name="T51" fmla="*/ 2147483647 h 800"/>
                <a:gd name="T52" fmla="*/ 2147483647 w 420"/>
                <a:gd name="T53" fmla="*/ 2147483647 h 800"/>
                <a:gd name="T54" fmla="*/ 2147483647 w 420"/>
                <a:gd name="T55" fmla="*/ 2147483647 h 800"/>
                <a:gd name="T56" fmla="*/ 2147483647 w 420"/>
                <a:gd name="T57" fmla="*/ 2147483647 h 800"/>
                <a:gd name="T58" fmla="*/ 2147483647 w 420"/>
                <a:gd name="T59" fmla="*/ 2147483647 h 800"/>
                <a:gd name="T60" fmla="*/ 2147483647 w 420"/>
                <a:gd name="T61" fmla="*/ 2147483647 h 800"/>
                <a:gd name="T62" fmla="*/ 2147483647 w 420"/>
                <a:gd name="T63" fmla="*/ 2147483647 h 800"/>
                <a:gd name="T64" fmla="*/ 2147483647 w 420"/>
                <a:gd name="T65" fmla="*/ 2147483647 h 800"/>
                <a:gd name="T66" fmla="*/ 2147483647 w 420"/>
                <a:gd name="T67" fmla="*/ 2147483647 h 800"/>
                <a:gd name="T68" fmla="*/ 2147483647 w 420"/>
                <a:gd name="T69" fmla="*/ 2147483647 h 800"/>
                <a:gd name="T70" fmla="*/ 2147483647 w 420"/>
                <a:gd name="T71" fmla="*/ 2147483647 h 800"/>
                <a:gd name="T72" fmla="*/ 2147483647 w 420"/>
                <a:gd name="T73" fmla="*/ 2147483647 h 800"/>
                <a:gd name="T74" fmla="*/ 2147483647 w 420"/>
                <a:gd name="T75" fmla="*/ 2147483647 h 800"/>
                <a:gd name="T76" fmla="*/ 2147483647 w 420"/>
                <a:gd name="T77" fmla="*/ 2147483647 h 800"/>
                <a:gd name="T78" fmla="*/ 2147483647 w 420"/>
                <a:gd name="T79" fmla="*/ 2147483647 h 800"/>
                <a:gd name="T80" fmla="*/ 2147483647 w 420"/>
                <a:gd name="T81" fmla="*/ 2147483647 h 800"/>
                <a:gd name="T82" fmla="*/ 2147483647 w 420"/>
                <a:gd name="T83" fmla="*/ 2147483647 h 800"/>
                <a:gd name="T84" fmla="*/ 2147483647 w 420"/>
                <a:gd name="T85" fmla="*/ 2147483647 h 800"/>
                <a:gd name="T86" fmla="*/ 2147483647 w 420"/>
                <a:gd name="T87" fmla="*/ 2147483647 h 800"/>
                <a:gd name="T88" fmla="*/ 2147483647 w 420"/>
                <a:gd name="T89" fmla="*/ 2147483647 h 800"/>
                <a:gd name="T90" fmla="*/ 2147483647 w 420"/>
                <a:gd name="T91" fmla="*/ 2147483647 h 800"/>
                <a:gd name="T92" fmla="*/ 2147483647 w 420"/>
                <a:gd name="T93" fmla="*/ 2147483647 h 800"/>
                <a:gd name="T94" fmla="*/ 2147483647 w 420"/>
                <a:gd name="T95" fmla="*/ 2147483647 h 800"/>
                <a:gd name="T96" fmla="*/ 2147483647 w 420"/>
                <a:gd name="T97" fmla="*/ 2147483647 h 800"/>
                <a:gd name="T98" fmla="*/ 2147483647 w 420"/>
                <a:gd name="T99" fmla="*/ 2147483647 h 800"/>
                <a:gd name="T100" fmla="*/ 2147483647 w 420"/>
                <a:gd name="T101" fmla="*/ 2147483647 h 800"/>
                <a:gd name="T102" fmla="*/ 2147483647 w 420"/>
                <a:gd name="T103" fmla="*/ 2147483647 h 800"/>
                <a:gd name="T104" fmla="*/ 2147483647 w 420"/>
                <a:gd name="T105" fmla="*/ 2147483647 h 800"/>
                <a:gd name="T106" fmla="*/ 2147483647 w 420"/>
                <a:gd name="T107" fmla="*/ 2147483647 h 800"/>
                <a:gd name="T108" fmla="*/ 2147483647 w 420"/>
                <a:gd name="T109" fmla="*/ 2147483647 h 800"/>
                <a:gd name="T110" fmla="*/ 2147483647 w 420"/>
                <a:gd name="T111" fmla="*/ 2147483647 h 8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800"/>
                <a:gd name="T170" fmla="*/ 420 w 420"/>
                <a:gd name="T171" fmla="*/ 800 h 8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92" name="Freeform 35"/>
            <p:cNvSpPr>
              <a:spLocks/>
            </p:cNvSpPr>
            <p:nvPr/>
          </p:nvSpPr>
          <p:spPr bwMode="auto">
            <a:xfrm>
              <a:off x="6809150" y="2891732"/>
              <a:ext cx="232384" cy="414337"/>
            </a:xfrm>
            <a:custGeom>
              <a:avLst/>
              <a:gdLst>
                <a:gd name="T0" fmla="*/ 2147483647 w 407"/>
                <a:gd name="T1" fmla="*/ 2147483647 h 795"/>
                <a:gd name="T2" fmla="*/ 2147483647 w 407"/>
                <a:gd name="T3" fmla="*/ 2147483647 h 795"/>
                <a:gd name="T4" fmla="*/ 2147483647 w 407"/>
                <a:gd name="T5" fmla="*/ 2147483647 h 795"/>
                <a:gd name="T6" fmla="*/ 2147483647 w 407"/>
                <a:gd name="T7" fmla="*/ 2147483647 h 795"/>
                <a:gd name="T8" fmla="*/ 2147483647 w 407"/>
                <a:gd name="T9" fmla="*/ 2147483647 h 795"/>
                <a:gd name="T10" fmla="*/ 2147483647 w 407"/>
                <a:gd name="T11" fmla="*/ 2147483647 h 795"/>
                <a:gd name="T12" fmla="*/ 2147483647 w 407"/>
                <a:gd name="T13" fmla="*/ 2147483647 h 795"/>
                <a:gd name="T14" fmla="*/ 2147483647 w 407"/>
                <a:gd name="T15" fmla="*/ 2147483647 h 795"/>
                <a:gd name="T16" fmla="*/ 2147483647 w 407"/>
                <a:gd name="T17" fmla="*/ 2147483647 h 795"/>
                <a:gd name="T18" fmla="*/ 2147483647 w 407"/>
                <a:gd name="T19" fmla="*/ 2147483647 h 795"/>
                <a:gd name="T20" fmla="*/ 2147483647 w 407"/>
                <a:gd name="T21" fmla="*/ 2147483647 h 795"/>
                <a:gd name="T22" fmla="*/ 2147483647 w 407"/>
                <a:gd name="T23" fmla="*/ 2147483647 h 795"/>
                <a:gd name="T24" fmla="*/ 2147483647 w 407"/>
                <a:gd name="T25" fmla="*/ 2147483647 h 795"/>
                <a:gd name="T26" fmla="*/ 2147483647 w 407"/>
                <a:gd name="T27" fmla="*/ 2147483647 h 795"/>
                <a:gd name="T28" fmla="*/ 2147483647 w 407"/>
                <a:gd name="T29" fmla="*/ 2147483647 h 795"/>
                <a:gd name="T30" fmla="*/ 2147483647 w 407"/>
                <a:gd name="T31" fmla="*/ 2147483647 h 795"/>
                <a:gd name="T32" fmla="*/ 2147483647 w 407"/>
                <a:gd name="T33" fmla="*/ 2147483647 h 795"/>
                <a:gd name="T34" fmla="*/ 2147483647 w 407"/>
                <a:gd name="T35" fmla="*/ 2147483647 h 795"/>
                <a:gd name="T36" fmla="*/ 2147483647 w 407"/>
                <a:gd name="T37" fmla="*/ 2147483647 h 795"/>
                <a:gd name="T38" fmla="*/ 2147483647 w 407"/>
                <a:gd name="T39" fmla="*/ 2147483647 h 795"/>
                <a:gd name="T40" fmla="*/ 2147483647 w 407"/>
                <a:gd name="T41" fmla="*/ 2147483647 h 795"/>
                <a:gd name="T42" fmla="*/ 2147483647 w 407"/>
                <a:gd name="T43" fmla="*/ 2147483647 h 795"/>
                <a:gd name="T44" fmla="*/ 2147483647 w 407"/>
                <a:gd name="T45" fmla="*/ 2147483647 h 795"/>
                <a:gd name="T46" fmla="*/ 2147483647 w 407"/>
                <a:gd name="T47" fmla="*/ 2147483647 h 795"/>
                <a:gd name="T48" fmla="*/ 2147483647 w 407"/>
                <a:gd name="T49" fmla="*/ 2147483647 h 795"/>
                <a:gd name="T50" fmla="*/ 2147483647 w 407"/>
                <a:gd name="T51" fmla="*/ 2147483647 h 795"/>
                <a:gd name="T52" fmla="*/ 2147483647 w 407"/>
                <a:gd name="T53" fmla="*/ 2147483647 h 795"/>
                <a:gd name="T54" fmla="*/ 2147483647 w 407"/>
                <a:gd name="T55" fmla="*/ 2147483647 h 795"/>
                <a:gd name="T56" fmla="*/ 2147483647 w 407"/>
                <a:gd name="T57" fmla="*/ 2147483647 h 795"/>
                <a:gd name="T58" fmla="*/ 2147483647 w 407"/>
                <a:gd name="T59" fmla="*/ 2147483647 h 795"/>
                <a:gd name="T60" fmla="*/ 2147483647 w 407"/>
                <a:gd name="T61" fmla="*/ 2147483647 h 795"/>
                <a:gd name="T62" fmla="*/ 2147483647 w 407"/>
                <a:gd name="T63" fmla="*/ 2147483647 h 795"/>
                <a:gd name="T64" fmla="*/ 2147483647 w 407"/>
                <a:gd name="T65" fmla="*/ 2147483647 h 795"/>
                <a:gd name="T66" fmla="*/ 2147483647 w 407"/>
                <a:gd name="T67" fmla="*/ 2147483647 h 795"/>
                <a:gd name="T68" fmla="*/ 2147483647 w 407"/>
                <a:gd name="T69" fmla="*/ 2147483647 h 795"/>
                <a:gd name="T70" fmla="*/ 2147483647 w 407"/>
                <a:gd name="T71" fmla="*/ 2147483647 h 795"/>
                <a:gd name="T72" fmla="*/ 2147483647 w 407"/>
                <a:gd name="T73" fmla="*/ 2147483647 h 795"/>
                <a:gd name="T74" fmla="*/ 2147483647 w 407"/>
                <a:gd name="T75" fmla="*/ 2147483647 h 795"/>
                <a:gd name="T76" fmla="*/ 2147483647 w 407"/>
                <a:gd name="T77" fmla="*/ 2147483647 h 795"/>
                <a:gd name="T78" fmla="*/ 2147483647 w 407"/>
                <a:gd name="T79" fmla="*/ 2147483647 h 795"/>
                <a:gd name="T80" fmla="*/ 2147483647 w 407"/>
                <a:gd name="T81" fmla="*/ 2147483647 h 795"/>
                <a:gd name="T82" fmla="*/ 2147483647 w 407"/>
                <a:gd name="T83" fmla="*/ 2147483647 h 795"/>
                <a:gd name="T84" fmla="*/ 2147483647 w 407"/>
                <a:gd name="T85" fmla="*/ 2147483647 h 795"/>
                <a:gd name="T86" fmla="*/ 2147483647 w 407"/>
                <a:gd name="T87" fmla="*/ 2147483647 h 795"/>
                <a:gd name="T88" fmla="*/ 2147483647 w 407"/>
                <a:gd name="T89" fmla="*/ 2147483647 h 795"/>
                <a:gd name="T90" fmla="*/ 2147483647 w 407"/>
                <a:gd name="T91" fmla="*/ 2147483647 h 795"/>
                <a:gd name="T92" fmla="*/ 2147483647 w 407"/>
                <a:gd name="T93" fmla="*/ 2147483647 h 795"/>
                <a:gd name="T94" fmla="*/ 2147483647 w 407"/>
                <a:gd name="T95" fmla="*/ 2147483647 h 795"/>
                <a:gd name="T96" fmla="*/ 2147483647 w 407"/>
                <a:gd name="T97" fmla="*/ 2147483647 h 795"/>
                <a:gd name="T98" fmla="*/ 2147483647 w 407"/>
                <a:gd name="T99" fmla="*/ 2147483647 h 795"/>
                <a:gd name="T100" fmla="*/ 2147483647 w 407"/>
                <a:gd name="T101" fmla="*/ 2147483647 h 795"/>
                <a:gd name="T102" fmla="*/ 2147483647 w 407"/>
                <a:gd name="T103" fmla="*/ 2147483647 h 7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7"/>
                <a:gd name="T157" fmla="*/ 0 h 795"/>
                <a:gd name="T158" fmla="*/ 407 w 407"/>
                <a:gd name="T159" fmla="*/ 795 h 7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93" name="Freeform 36"/>
            <p:cNvSpPr>
              <a:spLocks/>
            </p:cNvSpPr>
            <p:nvPr/>
          </p:nvSpPr>
          <p:spPr bwMode="auto">
            <a:xfrm>
              <a:off x="6189459" y="2688532"/>
              <a:ext cx="227440" cy="122237"/>
            </a:xfrm>
            <a:custGeom>
              <a:avLst/>
              <a:gdLst>
                <a:gd name="T0" fmla="*/ 2147483647 w 400"/>
                <a:gd name="T1" fmla="*/ 2147483647 h 233"/>
                <a:gd name="T2" fmla="*/ 2147483647 w 400"/>
                <a:gd name="T3" fmla="*/ 2147483647 h 233"/>
                <a:gd name="T4" fmla="*/ 2147483647 w 400"/>
                <a:gd name="T5" fmla="*/ 2147483647 h 233"/>
                <a:gd name="T6" fmla="*/ 2147483647 w 400"/>
                <a:gd name="T7" fmla="*/ 2147483647 h 233"/>
                <a:gd name="T8" fmla="*/ 2147483647 w 400"/>
                <a:gd name="T9" fmla="*/ 2147483647 h 233"/>
                <a:gd name="T10" fmla="*/ 2147483647 w 400"/>
                <a:gd name="T11" fmla="*/ 2147483647 h 233"/>
                <a:gd name="T12" fmla="*/ 2147483647 w 400"/>
                <a:gd name="T13" fmla="*/ 2147483647 h 233"/>
                <a:gd name="T14" fmla="*/ 2147483647 w 400"/>
                <a:gd name="T15" fmla="*/ 2147483647 h 233"/>
                <a:gd name="T16" fmla="*/ 2147483647 w 400"/>
                <a:gd name="T17" fmla="*/ 2147483647 h 233"/>
                <a:gd name="T18" fmla="*/ 2147483647 w 400"/>
                <a:gd name="T19" fmla="*/ 2147483647 h 233"/>
                <a:gd name="T20" fmla="*/ 2147483647 w 400"/>
                <a:gd name="T21" fmla="*/ 2147483647 h 233"/>
                <a:gd name="T22" fmla="*/ 2147483647 w 400"/>
                <a:gd name="T23" fmla="*/ 2147483647 h 233"/>
                <a:gd name="T24" fmla="*/ 2147483647 w 400"/>
                <a:gd name="T25" fmla="*/ 2147483647 h 233"/>
                <a:gd name="T26" fmla="*/ 2147483647 w 400"/>
                <a:gd name="T27" fmla="*/ 2147483647 h 233"/>
                <a:gd name="T28" fmla="*/ 2147483647 w 400"/>
                <a:gd name="T29" fmla="*/ 2147483647 h 233"/>
                <a:gd name="T30" fmla="*/ 2147483647 w 400"/>
                <a:gd name="T31" fmla="*/ 2147483647 h 233"/>
                <a:gd name="T32" fmla="*/ 2147483647 w 400"/>
                <a:gd name="T33" fmla="*/ 2147483647 h 233"/>
                <a:gd name="T34" fmla="*/ 2147483647 w 400"/>
                <a:gd name="T35" fmla="*/ 2147483647 h 233"/>
                <a:gd name="T36" fmla="*/ 2147483647 w 400"/>
                <a:gd name="T37" fmla="*/ 2147483647 h 233"/>
                <a:gd name="T38" fmla="*/ 2147483647 w 400"/>
                <a:gd name="T39" fmla="*/ 2147483647 h 233"/>
                <a:gd name="T40" fmla="*/ 2147483647 w 400"/>
                <a:gd name="T41" fmla="*/ 2147483647 h 233"/>
                <a:gd name="T42" fmla="*/ 2147483647 w 400"/>
                <a:gd name="T43" fmla="*/ 2147483647 h 233"/>
                <a:gd name="T44" fmla="*/ 2147483647 w 400"/>
                <a:gd name="T45" fmla="*/ 2147483647 h 233"/>
                <a:gd name="T46" fmla="*/ 2147483647 w 400"/>
                <a:gd name="T47" fmla="*/ 2147483647 h 233"/>
                <a:gd name="T48" fmla="*/ 2147483647 w 400"/>
                <a:gd name="T49" fmla="*/ 2147483647 h 233"/>
                <a:gd name="T50" fmla="*/ 2147483647 w 400"/>
                <a:gd name="T51" fmla="*/ 2147483647 h 233"/>
                <a:gd name="T52" fmla="*/ 2147483647 w 400"/>
                <a:gd name="T53" fmla="*/ 2147483647 h 233"/>
                <a:gd name="T54" fmla="*/ 2147483647 w 400"/>
                <a:gd name="T55" fmla="*/ 2147483647 h 233"/>
                <a:gd name="T56" fmla="*/ 2147483647 w 400"/>
                <a:gd name="T57" fmla="*/ 2147483647 h 233"/>
                <a:gd name="T58" fmla="*/ 2147483647 w 400"/>
                <a:gd name="T59" fmla="*/ 2147483647 h 233"/>
                <a:gd name="T60" fmla="*/ 2147483647 w 400"/>
                <a:gd name="T61" fmla="*/ 2147483647 h 233"/>
                <a:gd name="T62" fmla="*/ 2147483647 w 400"/>
                <a:gd name="T63" fmla="*/ 2147483647 h 233"/>
                <a:gd name="T64" fmla="*/ 2147483647 w 400"/>
                <a:gd name="T65" fmla="*/ 2147483647 h 233"/>
                <a:gd name="T66" fmla="*/ 2147483647 w 400"/>
                <a:gd name="T67" fmla="*/ 2147483647 h 233"/>
                <a:gd name="T68" fmla="*/ 2147483647 w 400"/>
                <a:gd name="T69" fmla="*/ 2147483647 h 233"/>
                <a:gd name="T70" fmla="*/ 2147483647 w 400"/>
                <a:gd name="T71" fmla="*/ 2147483647 h 233"/>
                <a:gd name="T72" fmla="*/ 2147483647 w 400"/>
                <a:gd name="T73" fmla="*/ 2147483647 h 233"/>
                <a:gd name="T74" fmla="*/ 2147483647 w 400"/>
                <a:gd name="T75" fmla="*/ 2147483647 h 233"/>
                <a:gd name="T76" fmla="*/ 2147483647 w 400"/>
                <a:gd name="T77" fmla="*/ 2147483647 h 233"/>
                <a:gd name="T78" fmla="*/ 2147483647 w 400"/>
                <a:gd name="T79" fmla="*/ 2147483647 h 233"/>
                <a:gd name="T80" fmla="*/ 2147483647 w 400"/>
                <a:gd name="T81" fmla="*/ 2147483647 h 233"/>
                <a:gd name="T82" fmla="*/ 2147483647 w 400"/>
                <a:gd name="T83" fmla="*/ 2147483647 h 233"/>
                <a:gd name="T84" fmla="*/ 2147483647 w 400"/>
                <a:gd name="T85" fmla="*/ 2147483647 h 233"/>
                <a:gd name="T86" fmla="*/ 2147483647 w 400"/>
                <a:gd name="T87" fmla="*/ 2147483647 h 233"/>
                <a:gd name="T88" fmla="*/ 2147483647 w 400"/>
                <a:gd name="T89" fmla="*/ 2147483647 h 233"/>
                <a:gd name="T90" fmla="*/ 2147483647 w 400"/>
                <a:gd name="T91" fmla="*/ 2147483647 h 233"/>
                <a:gd name="T92" fmla="*/ 2147483647 w 400"/>
                <a:gd name="T93" fmla="*/ 2147483647 h 233"/>
                <a:gd name="T94" fmla="*/ 2147483647 w 400"/>
                <a:gd name="T95" fmla="*/ 2147483647 h 233"/>
                <a:gd name="T96" fmla="*/ 2147483647 w 400"/>
                <a:gd name="T97" fmla="*/ 2147483647 h 233"/>
                <a:gd name="T98" fmla="*/ 2147483647 w 400"/>
                <a:gd name="T99" fmla="*/ 2147483647 h 233"/>
                <a:gd name="T100" fmla="*/ 2147483647 w 400"/>
                <a:gd name="T101" fmla="*/ 2147483647 h 233"/>
                <a:gd name="T102" fmla="*/ 2147483647 w 400"/>
                <a:gd name="T103" fmla="*/ 2147483647 h 233"/>
                <a:gd name="T104" fmla="*/ 2147483647 w 400"/>
                <a:gd name="T105" fmla="*/ 2147483647 h 233"/>
                <a:gd name="T106" fmla="*/ 2147483647 w 400"/>
                <a:gd name="T107" fmla="*/ 2147483647 h 233"/>
                <a:gd name="T108" fmla="*/ 2147483647 w 400"/>
                <a:gd name="T109" fmla="*/ 2147483647 h 233"/>
                <a:gd name="T110" fmla="*/ 2147483647 w 400"/>
                <a:gd name="T111" fmla="*/ 2147483647 h 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0"/>
                <a:gd name="T169" fmla="*/ 0 h 233"/>
                <a:gd name="T170" fmla="*/ 400 w 400"/>
                <a:gd name="T171" fmla="*/ 233 h 2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94" name="Freeform 37"/>
            <p:cNvSpPr>
              <a:spLocks/>
            </p:cNvSpPr>
            <p:nvPr/>
          </p:nvSpPr>
          <p:spPr bwMode="auto">
            <a:xfrm>
              <a:off x="6423491" y="2750444"/>
              <a:ext cx="100534" cy="50800"/>
            </a:xfrm>
            <a:custGeom>
              <a:avLst/>
              <a:gdLst>
                <a:gd name="T0" fmla="*/ 2147483647 w 176"/>
                <a:gd name="T1" fmla="*/ 2147483647 h 93"/>
                <a:gd name="T2" fmla="*/ 2147483647 w 176"/>
                <a:gd name="T3" fmla="*/ 2147483647 h 93"/>
                <a:gd name="T4" fmla="*/ 2147483647 w 176"/>
                <a:gd name="T5" fmla="*/ 2147483647 h 93"/>
                <a:gd name="T6" fmla="*/ 2147483647 w 176"/>
                <a:gd name="T7" fmla="*/ 2147483647 h 93"/>
                <a:gd name="T8" fmla="*/ 2147483647 w 176"/>
                <a:gd name="T9" fmla="*/ 2147483647 h 93"/>
                <a:gd name="T10" fmla="*/ 2147483647 w 176"/>
                <a:gd name="T11" fmla="*/ 2147483647 h 93"/>
                <a:gd name="T12" fmla="*/ 2147483647 w 176"/>
                <a:gd name="T13" fmla="*/ 2147483647 h 93"/>
                <a:gd name="T14" fmla="*/ 2147483647 w 176"/>
                <a:gd name="T15" fmla="*/ 2147483647 h 93"/>
                <a:gd name="T16" fmla="*/ 2147483647 w 176"/>
                <a:gd name="T17" fmla="*/ 2147483647 h 93"/>
                <a:gd name="T18" fmla="*/ 2147483647 w 176"/>
                <a:gd name="T19" fmla="*/ 2147483647 h 93"/>
                <a:gd name="T20" fmla="*/ 2147483647 w 176"/>
                <a:gd name="T21" fmla="*/ 2147483647 h 93"/>
                <a:gd name="T22" fmla="*/ 2147483647 w 176"/>
                <a:gd name="T23" fmla="*/ 2147483647 h 93"/>
                <a:gd name="T24" fmla="*/ 2147483647 w 176"/>
                <a:gd name="T25" fmla="*/ 2147483647 h 93"/>
                <a:gd name="T26" fmla="*/ 2147483647 w 176"/>
                <a:gd name="T27" fmla="*/ 2147483647 h 93"/>
                <a:gd name="T28" fmla="*/ 2147483647 w 176"/>
                <a:gd name="T29" fmla="*/ 2147483647 h 93"/>
                <a:gd name="T30" fmla="*/ 2147483647 w 176"/>
                <a:gd name="T31" fmla="*/ 2147483647 h 93"/>
                <a:gd name="T32" fmla="*/ 2147483647 w 176"/>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93"/>
                <a:gd name="T53" fmla="*/ 176 w 17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95" name="Freeform 38"/>
            <p:cNvSpPr>
              <a:spLocks/>
            </p:cNvSpPr>
            <p:nvPr/>
          </p:nvSpPr>
          <p:spPr bwMode="auto">
            <a:xfrm>
              <a:off x="6418546" y="2802832"/>
              <a:ext cx="141738" cy="149225"/>
            </a:xfrm>
            <a:custGeom>
              <a:avLst/>
              <a:gdLst>
                <a:gd name="T0" fmla="*/ 2147483647 w 247"/>
                <a:gd name="T1" fmla="*/ 2147483647 h 284"/>
                <a:gd name="T2" fmla="*/ 2147483647 w 247"/>
                <a:gd name="T3" fmla="*/ 2147483647 h 284"/>
                <a:gd name="T4" fmla="*/ 2147483647 w 247"/>
                <a:gd name="T5" fmla="*/ 2147483647 h 284"/>
                <a:gd name="T6" fmla="*/ 2147483647 w 247"/>
                <a:gd name="T7" fmla="*/ 2147483647 h 284"/>
                <a:gd name="T8" fmla="*/ 2147483647 w 247"/>
                <a:gd name="T9" fmla="*/ 2147483647 h 284"/>
                <a:gd name="T10" fmla="*/ 2147483647 w 247"/>
                <a:gd name="T11" fmla="*/ 2147483647 h 284"/>
                <a:gd name="T12" fmla="*/ 2147483647 w 247"/>
                <a:gd name="T13" fmla="*/ 2147483647 h 284"/>
                <a:gd name="T14" fmla="*/ 2147483647 w 247"/>
                <a:gd name="T15" fmla="*/ 2147483647 h 284"/>
                <a:gd name="T16" fmla="*/ 2147483647 w 247"/>
                <a:gd name="T17" fmla="*/ 2147483647 h 284"/>
                <a:gd name="T18" fmla="*/ 2147483647 w 247"/>
                <a:gd name="T19" fmla="*/ 2147483647 h 284"/>
                <a:gd name="T20" fmla="*/ 2147483647 w 247"/>
                <a:gd name="T21" fmla="*/ 2147483647 h 284"/>
                <a:gd name="T22" fmla="*/ 2147483647 w 247"/>
                <a:gd name="T23" fmla="*/ 2147483647 h 284"/>
                <a:gd name="T24" fmla="*/ 2147483647 w 247"/>
                <a:gd name="T25" fmla="*/ 2147483647 h 284"/>
                <a:gd name="T26" fmla="*/ 2147483647 w 247"/>
                <a:gd name="T27" fmla="*/ 2147483647 h 284"/>
                <a:gd name="T28" fmla="*/ 2147483647 w 247"/>
                <a:gd name="T29" fmla="*/ 2147483647 h 284"/>
                <a:gd name="T30" fmla="*/ 2147483647 w 247"/>
                <a:gd name="T31" fmla="*/ 2147483647 h 284"/>
                <a:gd name="T32" fmla="*/ 2147483647 w 247"/>
                <a:gd name="T33" fmla="*/ 2147483647 h 284"/>
                <a:gd name="T34" fmla="*/ 2147483647 w 247"/>
                <a:gd name="T35" fmla="*/ 2147483647 h 284"/>
                <a:gd name="T36" fmla="*/ 2147483647 w 247"/>
                <a:gd name="T37" fmla="*/ 2147483647 h 284"/>
                <a:gd name="T38" fmla="*/ 2147483647 w 247"/>
                <a:gd name="T39" fmla="*/ 2147483647 h 284"/>
                <a:gd name="T40" fmla="*/ 2147483647 w 247"/>
                <a:gd name="T41" fmla="*/ 2147483647 h 284"/>
                <a:gd name="T42" fmla="*/ 2147483647 w 247"/>
                <a:gd name="T43" fmla="*/ 2147483647 h 284"/>
                <a:gd name="T44" fmla="*/ 2147483647 w 247"/>
                <a:gd name="T45" fmla="*/ 2147483647 h 284"/>
                <a:gd name="T46" fmla="*/ 2147483647 w 247"/>
                <a:gd name="T47" fmla="*/ 2147483647 h 284"/>
                <a:gd name="T48" fmla="*/ 2147483647 w 247"/>
                <a:gd name="T49" fmla="*/ 2147483647 h 284"/>
                <a:gd name="T50" fmla="*/ 2147483647 w 247"/>
                <a:gd name="T51" fmla="*/ 2147483647 h 284"/>
                <a:gd name="T52" fmla="*/ 2147483647 w 247"/>
                <a:gd name="T53" fmla="*/ 2147483647 h 284"/>
                <a:gd name="T54" fmla="*/ 2147483647 w 247"/>
                <a:gd name="T55" fmla="*/ 2147483647 h 284"/>
                <a:gd name="T56" fmla="*/ 2147483647 w 247"/>
                <a:gd name="T57" fmla="*/ 2147483647 h 284"/>
                <a:gd name="T58" fmla="*/ 2147483647 w 247"/>
                <a:gd name="T59" fmla="*/ 2147483647 h 284"/>
                <a:gd name="T60" fmla="*/ 2147483647 w 247"/>
                <a:gd name="T61" fmla="*/ 2147483647 h 284"/>
                <a:gd name="T62" fmla="*/ 2147483647 w 247"/>
                <a:gd name="T63" fmla="*/ 2147483647 h 284"/>
                <a:gd name="T64" fmla="*/ 2147483647 w 247"/>
                <a:gd name="T65" fmla="*/ 2147483647 h 284"/>
                <a:gd name="T66" fmla="*/ 2147483647 w 247"/>
                <a:gd name="T67" fmla="*/ 2147483647 h 284"/>
                <a:gd name="T68" fmla="*/ 2147483647 w 247"/>
                <a:gd name="T69" fmla="*/ 2147483647 h 284"/>
                <a:gd name="T70" fmla="*/ 2147483647 w 247"/>
                <a:gd name="T71" fmla="*/ 2147483647 h 284"/>
                <a:gd name="T72" fmla="*/ 2147483647 w 247"/>
                <a:gd name="T73" fmla="*/ 2147483647 h 284"/>
                <a:gd name="T74" fmla="*/ 2147483647 w 247"/>
                <a:gd name="T75" fmla="*/ 0 h 284"/>
                <a:gd name="T76" fmla="*/ 2147483647 w 247"/>
                <a:gd name="T77" fmla="*/ 2147483647 h 284"/>
                <a:gd name="T78" fmla="*/ 2147483647 w 247"/>
                <a:gd name="T79" fmla="*/ 2147483647 h 284"/>
                <a:gd name="T80" fmla="*/ 2147483647 w 247"/>
                <a:gd name="T81" fmla="*/ 2147483647 h 284"/>
                <a:gd name="T82" fmla="*/ 2147483647 w 247"/>
                <a:gd name="T83" fmla="*/ 2147483647 h 284"/>
                <a:gd name="T84" fmla="*/ 2147483647 w 247"/>
                <a:gd name="T85" fmla="*/ 2147483647 h 284"/>
                <a:gd name="T86" fmla="*/ 2147483647 w 247"/>
                <a:gd name="T87" fmla="*/ 2147483647 h 284"/>
                <a:gd name="T88" fmla="*/ 2147483647 w 247"/>
                <a:gd name="T89" fmla="*/ 2147483647 h 284"/>
                <a:gd name="T90" fmla="*/ 2147483647 w 247"/>
                <a:gd name="T91" fmla="*/ 2147483647 h 284"/>
                <a:gd name="T92" fmla="*/ 2147483647 w 247"/>
                <a:gd name="T93" fmla="*/ 2147483647 h 284"/>
                <a:gd name="T94" fmla="*/ 2147483647 w 247"/>
                <a:gd name="T95" fmla="*/ 2147483647 h 284"/>
                <a:gd name="T96" fmla="*/ 2147483647 w 247"/>
                <a:gd name="T97" fmla="*/ 2147483647 h 284"/>
                <a:gd name="T98" fmla="*/ 2147483647 w 247"/>
                <a:gd name="T99" fmla="*/ 2147483647 h 284"/>
                <a:gd name="T100" fmla="*/ 2147483647 w 247"/>
                <a:gd name="T101" fmla="*/ 2147483647 h 284"/>
                <a:gd name="T102" fmla="*/ 2147483647 w 247"/>
                <a:gd name="T103" fmla="*/ 2147483647 h 284"/>
                <a:gd name="T104" fmla="*/ 2147483647 w 247"/>
                <a:gd name="T105" fmla="*/ 2147483647 h 284"/>
                <a:gd name="T106" fmla="*/ 2147483647 w 247"/>
                <a:gd name="T107" fmla="*/ 2147483647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7"/>
                <a:gd name="T163" fmla="*/ 0 h 284"/>
                <a:gd name="T164" fmla="*/ 247 w 247"/>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96" name="Freeform 95"/>
            <p:cNvSpPr>
              <a:spLocks noEditPoints="1"/>
            </p:cNvSpPr>
            <p:nvPr/>
          </p:nvSpPr>
          <p:spPr bwMode="auto">
            <a:xfrm>
              <a:off x="5909279" y="2536132"/>
              <a:ext cx="743299" cy="823912"/>
            </a:xfrm>
            <a:custGeom>
              <a:avLst/>
              <a:gdLst>
                <a:gd name="T0" fmla="*/ 2147483647 w 1304"/>
                <a:gd name="T1" fmla="*/ 2147483647 h 1578"/>
                <a:gd name="T2" fmla="*/ 2147483647 w 1304"/>
                <a:gd name="T3" fmla="*/ 2147483647 h 1578"/>
                <a:gd name="T4" fmla="*/ 2147483647 w 1304"/>
                <a:gd name="T5" fmla="*/ 2147483647 h 1578"/>
                <a:gd name="T6" fmla="*/ 2147483647 w 1304"/>
                <a:gd name="T7" fmla="*/ 2147483647 h 1578"/>
                <a:gd name="T8" fmla="*/ 2147483647 w 1304"/>
                <a:gd name="T9" fmla="*/ 2147483647 h 1578"/>
                <a:gd name="T10" fmla="*/ 2147483647 w 1304"/>
                <a:gd name="T11" fmla="*/ 2147483647 h 1578"/>
                <a:gd name="T12" fmla="*/ 2147483647 w 1304"/>
                <a:gd name="T13" fmla="*/ 2147483647 h 1578"/>
                <a:gd name="T14" fmla="*/ 2147483647 w 1304"/>
                <a:gd name="T15" fmla="*/ 2147483647 h 1578"/>
                <a:gd name="T16" fmla="*/ 2147483647 w 1304"/>
                <a:gd name="T17" fmla="*/ 2147483647 h 1578"/>
                <a:gd name="T18" fmla="*/ 2147483647 w 1304"/>
                <a:gd name="T19" fmla="*/ 2147483647 h 1578"/>
                <a:gd name="T20" fmla="*/ 2147483647 w 1304"/>
                <a:gd name="T21" fmla="*/ 2147483647 h 1578"/>
                <a:gd name="T22" fmla="*/ 2147483647 w 1304"/>
                <a:gd name="T23" fmla="*/ 2147483647 h 1578"/>
                <a:gd name="T24" fmla="*/ 2147483647 w 1304"/>
                <a:gd name="T25" fmla="*/ 2147483647 h 1578"/>
                <a:gd name="T26" fmla="*/ 2147483647 w 1304"/>
                <a:gd name="T27" fmla="*/ 2147483647 h 1578"/>
                <a:gd name="T28" fmla="*/ 2147483647 w 1304"/>
                <a:gd name="T29" fmla="*/ 2147483647 h 1578"/>
                <a:gd name="T30" fmla="*/ 2147483647 w 1304"/>
                <a:gd name="T31" fmla="*/ 2147483647 h 1578"/>
                <a:gd name="T32" fmla="*/ 2147483647 w 1304"/>
                <a:gd name="T33" fmla="*/ 2147483647 h 1578"/>
                <a:gd name="T34" fmla="*/ 2147483647 w 1304"/>
                <a:gd name="T35" fmla="*/ 2147483647 h 1578"/>
                <a:gd name="T36" fmla="*/ 2147483647 w 1304"/>
                <a:gd name="T37" fmla="*/ 2147483647 h 1578"/>
                <a:gd name="T38" fmla="*/ 2147483647 w 1304"/>
                <a:gd name="T39" fmla="*/ 2147483647 h 1578"/>
                <a:gd name="T40" fmla="*/ 2147483647 w 1304"/>
                <a:gd name="T41" fmla="*/ 2147483647 h 1578"/>
                <a:gd name="T42" fmla="*/ 2147483647 w 1304"/>
                <a:gd name="T43" fmla="*/ 2147483647 h 1578"/>
                <a:gd name="T44" fmla="*/ 2147483647 w 1304"/>
                <a:gd name="T45" fmla="*/ 2147483647 h 1578"/>
                <a:gd name="T46" fmla="*/ 2147483647 w 1304"/>
                <a:gd name="T47" fmla="*/ 2147483647 h 1578"/>
                <a:gd name="T48" fmla="*/ 2147483647 w 1304"/>
                <a:gd name="T49" fmla="*/ 2147483647 h 1578"/>
                <a:gd name="T50" fmla="*/ 2147483647 w 1304"/>
                <a:gd name="T51" fmla="*/ 2147483647 h 1578"/>
                <a:gd name="T52" fmla="*/ 2147483647 w 1304"/>
                <a:gd name="T53" fmla="*/ 2147483647 h 1578"/>
                <a:gd name="T54" fmla="*/ 2147483647 w 1304"/>
                <a:gd name="T55" fmla="*/ 2147483647 h 1578"/>
                <a:gd name="T56" fmla="*/ 2147483647 w 1304"/>
                <a:gd name="T57" fmla="*/ 2147483647 h 1578"/>
                <a:gd name="T58" fmla="*/ 2147483647 w 1304"/>
                <a:gd name="T59" fmla="*/ 2147483647 h 1578"/>
                <a:gd name="T60" fmla="*/ 2147483647 w 1304"/>
                <a:gd name="T61" fmla="*/ 2147483647 h 1578"/>
                <a:gd name="T62" fmla="*/ 2147483647 w 1304"/>
                <a:gd name="T63" fmla="*/ 2147483647 h 1578"/>
                <a:gd name="T64" fmla="*/ 2147483647 w 1304"/>
                <a:gd name="T65" fmla="*/ 2147483647 h 1578"/>
                <a:gd name="T66" fmla="*/ 2147483647 w 1304"/>
                <a:gd name="T67" fmla="*/ 2147483647 h 1578"/>
                <a:gd name="T68" fmla="*/ 2147483647 w 1304"/>
                <a:gd name="T69" fmla="*/ 2147483647 h 1578"/>
                <a:gd name="T70" fmla="*/ 2147483647 w 1304"/>
                <a:gd name="T71" fmla="*/ 2147483647 h 1578"/>
                <a:gd name="T72" fmla="*/ 2147483647 w 1304"/>
                <a:gd name="T73" fmla="*/ 2147483647 h 1578"/>
                <a:gd name="T74" fmla="*/ 2147483647 w 1304"/>
                <a:gd name="T75" fmla="*/ 2147483647 h 1578"/>
                <a:gd name="T76" fmla="*/ 2147483647 w 1304"/>
                <a:gd name="T77" fmla="*/ 2147483647 h 1578"/>
                <a:gd name="T78" fmla="*/ 2147483647 w 1304"/>
                <a:gd name="T79" fmla="*/ 2147483647 h 1578"/>
                <a:gd name="T80" fmla="*/ 2147483647 w 1304"/>
                <a:gd name="T81" fmla="*/ 2147483647 h 1578"/>
                <a:gd name="T82" fmla="*/ 2147483647 w 1304"/>
                <a:gd name="T83" fmla="*/ 2147483647 h 1578"/>
                <a:gd name="T84" fmla="*/ 2147483647 w 1304"/>
                <a:gd name="T85" fmla="*/ 2147483647 h 1578"/>
                <a:gd name="T86" fmla="*/ 2147483647 w 1304"/>
                <a:gd name="T87" fmla="*/ 2147483647 h 1578"/>
                <a:gd name="T88" fmla="*/ 2147483647 w 1304"/>
                <a:gd name="T89" fmla="*/ 2147483647 h 1578"/>
                <a:gd name="T90" fmla="*/ 2147483647 w 1304"/>
                <a:gd name="T91" fmla="*/ 2147483647 h 1578"/>
                <a:gd name="T92" fmla="*/ 2147483647 w 1304"/>
                <a:gd name="T93" fmla="*/ 2147483647 h 1578"/>
                <a:gd name="T94" fmla="*/ 2147483647 w 1304"/>
                <a:gd name="T95" fmla="*/ 2147483647 h 1578"/>
                <a:gd name="T96" fmla="*/ 2147483647 w 1304"/>
                <a:gd name="T97" fmla="*/ 2147483647 h 1578"/>
                <a:gd name="T98" fmla="*/ 2147483647 w 1304"/>
                <a:gd name="T99" fmla="*/ 2147483647 h 1578"/>
                <a:gd name="T100" fmla="*/ 2147483647 w 1304"/>
                <a:gd name="T101" fmla="*/ 2147483647 h 1578"/>
                <a:gd name="T102" fmla="*/ 2147483647 w 1304"/>
                <a:gd name="T103" fmla="*/ 2147483647 h 1578"/>
                <a:gd name="T104" fmla="*/ 2147483647 w 1304"/>
                <a:gd name="T105" fmla="*/ 2147483647 h 1578"/>
                <a:gd name="T106" fmla="*/ 2147483647 w 1304"/>
                <a:gd name="T107" fmla="*/ 2147483647 h 1578"/>
                <a:gd name="T108" fmla="*/ 2147483647 w 1304"/>
                <a:gd name="T109" fmla="*/ 2147483647 h 1578"/>
                <a:gd name="T110" fmla="*/ 2147483647 w 1304"/>
                <a:gd name="T111" fmla="*/ 2147483647 h 1578"/>
                <a:gd name="T112" fmla="*/ 2147483647 w 1304"/>
                <a:gd name="T113" fmla="*/ 2147483647 h 15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4"/>
                <a:gd name="T172" fmla="*/ 0 h 1578"/>
                <a:gd name="T173" fmla="*/ 1304 w 1304"/>
                <a:gd name="T174" fmla="*/ 1578 h 15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97" name="Freeform 40"/>
            <p:cNvSpPr>
              <a:spLocks/>
            </p:cNvSpPr>
            <p:nvPr/>
          </p:nvSpPr>
          <p:spPr bwMode="auto">
            <a:xfrm>
              <a:off x="6547099" y="2747269"/>
              <a:ext cx="242273" cy="520700"/>
            </a:xfrm>
            <a:custGeom>
              <a:avLst/>
              <a:gdLst>
                <a:gd name="T0" fmla="*/ 2147483647 w 426"/>
                <a:gd name="T1" fmla="*/ 2147483647 h 1001"/>
                <a:gd name="T2" fmla="*/ 2147483647 w 426"/>
                <a:gd name="T3" fmla="*/ 2147483647 h 1001"/>
                <a:gd name="T4" fmla="*/ 2147483647 w 426"/>
                <a:gd name="T5" fmla="*/ 2147483647 h 1001"/>
                <a:gd name="T6" fmla="*/ 2147483647 w 426"/>
                <a:gd name="T7" fmla="*/ 2147483647 h 1001"/>
                <a:gd name="T8" fmla="*/ 2147483647 w 426"/>
                <a:gd name="T9" fmla="*/ 2147483647 h 1001"/>
                <a:gd name="T10" fmla="*/ 2147483647 w 426"/>
                <a:gd name="T11" fmla="*/ 2147483647 h 1001"/>
                <a:gd name="T12" fmla="*/ 2147483647 w 426"/>
                <a:gd name="T13" fmla="*/ 2147483647 h 1001"/>
                <a:gd name="T14" fmla="*/ 2147483647 w 426"/>
                <a:gd name="T15" fmla="*/ 2147483647 h 1001"/>
                <a:gd name="T16" fmla="*/ 2147483647 w 426"/>
                <a:gd name="T17" fmla="*/ 2147483647 h 1001"/>
                <a:gd name="T18" fmla="*/ 2147483647 w 426"/>
                <a:gd name="T19" fmla="*/ 2147483647 h 1001"/>
                <a:gd name="T20" fmla="*/ 2147483647 w 426"/>
                <a:gd name="T21" fmla="*/ 2147483647 h 1001"/>
                <a:gd name="T22" fmla="*/ 2147483647 w 426"/>
                <a:gd name="T23" fmla="*/ 2147483647 h 1001"/>
                <a:gd name="T24" fmla="*/ 2147483647 w 426"/>
                <a:gd name="T25" fmla="*/ 2147483647 h 1001"/>
                <a:gd name="T26" fmla="*/ 2147483647 w 426"/>
                <a:gd name="T27" fmla="*/ 2147483647 h 1001"/>
                <a:gd name="T28" fmla="*/ 2147483647 w 426"/>
                <a:gd name="T29" fmla="*/ 2147483647 h 1001"/>
                <a:gd name="T30" fmla="*/ 2147483647 w 426"/>
                <a:gd name="T31" fmla="*/ 2147483647 h 1001"/>
                <a:gd name="T32" fmla="*/ 2147483647 w 426"/>
                <a:gd name="T33" fmla="*/ 2147483647 h 1001"/>
                <a:gd name="T34" fmla="*/ 2147483647 w 426"/>
                <a:gd name="T35" fmla="*/ 2147483647 h 1001"/>
                <a:gd name="T36" fmla="*/ 2147483647 w 426"/>
                <a:gd name="T37" fmla="*/ 2147483647 h 1001"/>
                <a:gd name="T38" fmla="*/ 2147483647 w 426"/>
                <a:gd name="T39" fmla="*/ 2147483647 h 1001"/>
                <a:gd name="T40" fmla="*/ 2147483647 w 426"/>
                <a:gd name="T41" fmla="*/ 2147483647 h 1001"/>
                <a:gd name="T42" fmla="*/ 2147483647 w 426"/>
                <a:gd name="T43" fmla="*/ 2147483647 h 1001"/>
                <a:gd name="T44" fmla="*/ 2147483647 w 426"/>
                <a:gd name="T45" fmla="*/ 2147483647 h 1001"/>
                <a:gd name="T46" fmla="*/ 2147483647 w 426"/>
                <a:gd name="T47" fmla="*/ 2147483647 h 1001"/>
                <a:gd name="T48" fmla="*/ 2147483647 w 426"/>
                <a:gd name="T49" fmla="*/ 2147483647 h 1001"/>
                <a:gd name="T50" fmla="*/ 2147483647 w 426"/>
                <a:gd name="T51" fmla="*/ 2147483647 h 1001"/>
                <a:gd name="T52" fmla="*/ 2147483647 w 426"/>
                <a:gd name="T53" fmla="*/ 2147483647 h 1001"/>
                <a:gd name="T54" fmla="*/ 2147483647 w 426"/>
                <a:gd name="T55" fmla="*/ 2147483647 h 1001"/>
                <a:gd name="T56" fmla="*/ 2147483647 w 426"/>
                <a:gd name="T57" fmla="*/ 2147483647 h 1001"/>
                <a:gd name="T58" fmla="*/ 2147483647 w 426"/>
                <a:gd name="T59" fmla="*/ 2147483647 h 1001"/>
                <a:gd name="T60" fmla="*/ 2147483647 w 426"/>
                <a:gd name="T61" fmla="*/ 2147483647 h 1001"/>
                <a:gd name="T62" fmla="*/ 2147483647 w 426"/>
                <a:gd name="T63" fmla="*/ 2147483647 h 1001"/>
                <a:gd name="T64" fmla="*/ 2147483647 w 426"/>
                <a:gd name="T65" fmla="*/ 2147483647 h 1001"/>
                <a:gd name="T66" fmla="*/ 2147483647 w 426"/>
                <a:gd name="T67" fmla="*/ 2147483647 h 1001"/>
                <a:gd name="T68" fmla="*/ 2147483647 w 426"/>
                <a:gd name="T69" fmla="*/ 2147483647 h 1001"/>
                <a:gd name="T70" fmla="*/ 2147483647 w 426"/>
                <a:gd name="T71" fmla="*/ 2147483647 h 1001"/>
                <a:gd name="T72" fmla="*/ 2147483647 w 426"/>
                <a:gd name="T73" fmla="*/ 2147483647 h 1001"/>
                <a:gd name="T74" fmla="*/ 2147483647 w 426"/>
                <a:gd name="T75" fmla="*/ 2147483647 h 1001"/>
                <a:gd name="T76" fmla="*/ 2147483647 w 426"/>
                <a:gd name="T77" fmla="*/ 2147483647 h 1001"/>
                <a:gd name="T78" fmla="*/ 2147483647 w 426"/>
                <a:gd name="T79" fmla="*/ 2147483647 h 1001"/>
                <a:gd name="T80" fmla="*/ 2147483647 w 426"/>
                <a:gd name="T81" fmla="*/ 2147483647 h 1001"/>
                <a:gd name="T82" fmla="*/ 2147483647 w 426"/>
                <a:gd name="T83" fmla="*/ 2147483647 h 1001"/>
                <a:gd name="T84" fmla="*/ 2147483647 w 426"/>
                <a:gd name="T85" fmla="*/ 2147483647 h 10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
                <a:gd name="T130" fmla="*/ 0 h 1001"/>
                <a:gd name="T131" fmla="*/ 426 w 426"/>
                <a:gd name="T132" fmla="*/ 1001 h 10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98" name="Freeform 97"/>
            <p:cNvSpPr>
              <a:spLocks/>
            </p:cNvSpPr>
            <p:nvPr/>
          </p:nvSpPr>
          <p:spPr bwMode="auto">
            <a:xfrm>
              <a:off x="7216234" y="2345632"/>
              <a:ext cx="126905" cy="146050"/>
            </a:xfrm>
            <a:custGeom>
              <a:avLst/>
              <a:gdLst>
                <a:gd name="T0" fmla="*/ 2147483647 w 220"/>
                <a:gd name="T1" fmla="*/ 0 h 280"/>
                <a:gd name="T2" fmla="*/ 2147483647 w 220"/>
                <a:gd name="T3" fmla="*/ 0 h 280"/>
                <a:gd name="T4" fmla="*/ 2147483647 w 220"/>
                <a:gd name="T5" fmla="*/ 2147483647 h 280"/>
                <a:gd name="T6" fmla="*/ 2147483647 w 220"/>
                <a:gd name="T7" fmla="*/ 2147483647 h 280"/>
                <a:gd name="T8" fmla="*/ 2147483647 w 220"/>
                <a:gd name="T9" fmla="*/ 2147483647 h 280"/>
                <a:gd name="T10" fmla="*/ 2147483647 w 220"/>
                <a:gd name="T11" fmla="*/ 2147483647 h 280"/>
                <a:gd name="T12" fmla="*/ 2147483647 w 220"/>
                <a:gd name="T13" fmla="*/ 2147483647 h 280"/>
                <a:gd name="T14" fmla="*/ 2147483647 w 220"/>
                <a:gd name="T15" fmla="*/ 2147483647 h 280"/>
                <a:gd name="T16" fmla="*/ 2147483647 w 220"/>
                <a:gd name="T17" fmla="*/ 2147483647 h 280"/>
                <a:gd name="T18" fmla="*/ 2147483647 w 220"/>
                <a:gd name="T19" fmla="*/ 2147483647 h 280"/>
                <a:gd name="T20" fmla="*/ 2147483647 w 220"/>
                <a:gd name="T21" fmla="*/ 2147483647 h 280"/>
                <a:gd name="T22" fmla="*/ 2147483647 w 220"/>
                <a:gd name="T23" fmla="*/ 2147483647 h 280"/>
                <a:gd name="T24" fmla="*/ 2147483647 w 220"/>
                <a:gd name="T25" fmla="*/ 2147483647 h 280"/>
                <a:gd name="T26" fmla="*/ 0 w 220"/>
                <a:gd name="T27" fmla="*/ 2147483647 h 280"/>
                <a:gd name="T28" fmla="*/ 2147483647 w 220"/>
                <a:gd name="T29" fmla="*/ 2147483647 h 280"/>
                <a:gd name="T30" fmla="*/ 2147483647 w 220"/>
                <a:gd name="T31" fmla="*/ 2147483647 h 280"/>
                <a:gd name="T32" fmla="*/ 2147483647 w 220"/>
                <a:gd name="T33" fmla="*/ 2147483647 h 280"/>
                <a:gd name="T34" fmla="*/ 2147483647 w 220"/>
                <a:gd name="T35" fmla="*/ 2147483647 h 280"/>
                <a:gd name="T36" fmla="*/ 2147483647 w 220"/>
                <a:gd name="T37" fmla="*/ 2147483647 h 280"/>
                <a:gd name="T38" fmla="*/ 2147483647 w 220"/>
                <a:gd name="T39" fmla="*/ 2147483647 h 280"/>
                <a:gd name="T40" fmla="*/ 2147483647 w 220"/>
                <a:gd name="T41" fmla="*/ 2147483647 h 280"/>
                <a:gd name="T42" fmla="*/ 2147483647 w 220"/>
                <a:gd name="T43" fmla="*/ 2147483647 h 280"/>
                <a:gd name="T44" fmla="*/ 2147483647 w 220"/>
                <a:gd name="T45" fmla="*/ 2147483647 h 280"/>
                <a:gd name="T46" fmla="*/ 2147483647 w 220"/>
                <a:gd name="T47" fmla="*/ 2147483647 h 280"/>
                <a:gd name="T48" fmla="*/ 2147483647 w 220"/>
                <a:gd name="T49" fmla="*/ 2147483647 h 280"/>
                <a:gd name="T50" fmla="*/ 2147483647 w 220"/>
                <a:gd name="T51" fmla="*/ 2147483647 h 280"/>
                <a:gd name="T52" fmla="*/ 2147483647 w 220"/>
                <a:gd name="T53" fmla="*/ 2147483647 h 280"/>
                <a:gd name="T54" fmla="*/ 2147483647 w 220"/>
                <a:gd name="T55" fmla="*/ 2147483647 h 280"/>
                <a:gd name="T56" fmla="*/ 2147483647 w 220"/>
                <a:gd name="T57" fmla="*/ 2147483647 h 280"/>
                <a:gd name="T58" fmla="*/ 2147483647 w 220"/>
                <a:gd name="T59" fmla="*/ 2147483647 h 280"/>
                <a:gd name="T60" fmla="*/ 2147483647 w 220"/>
                <a:gd name="T61" fmla="*/ 2147483647 h 280"/>
                <a:gd name="T62" fmla="*/ 2147483647 w 220"/>
                <a:gd name="T63" fmla="*/ 2147483647 h 280"/>
                <a:gd name="T64" fmla="*/ 2147483647 w 220"/>
                <a:gd name="T65" fmla="*/ 2147483647 h 280"/>
                <a:gd name="T66" fmla="*/ 2147483647 w 220"/>
                <a:gd name="T67" fmla="*/ 2147483647 h 280"/>
                <a:gd name="T68" fmla="*/ 2147483647 w 220"/>
                <a:gd name="T69" fmla="*/ 2147483647 h 280"/>
                <a:gd name="T70" fmla="*/ 2147483647 w 220"/>
                <a:gd name="T71" fmla="*/ 2147483647 h 280"/>
                <a:gd name="T72" fmla="*/ 2147483647 w 220"/>
                <a:gd name="T73" fmla="*/ 2147483647 h 280"/>
                <a:gd name="T74" fmla="*/ 2147483647 w 220"/>
                <a:gd name="T75" fmla="*/ 2147483647 h 280"/>
                <a:gd name="T76" fmla="*/ 2147483647 w 220"/>
                <a:gd name="T77" fmla="*/ 2147483647 h 280"/>
                <a:gd name="T78" fmla="*/ 2147483647 w 220"/>
                <a:gd name="T79" fmla="*/ 2147483647 h 280"/>
                <a:gd name="T80" fmla="*/ 2147483647 w 220"/>
                <a:gd name="T81" fmla="*/ 2147483647 h 280"/>
                <a:gd name="T82" fmla="*/ 2147483647 w 220"/>
                <a:gd name="T83" fmla="*/ 2147483647 h 280"/>
                <a:gd name="T84" fmla="*/ 2147483647 w 220"/>
                <a:gd name="T85" fmla="*/ 2147483647 h 280"/>
                <a:gd name="T86" fmla="*/ 2147483647 w 220"/>
                <a:gd name="T87" fmla="*/ 2147483647 h 280"/>
                <a:gd name="T88" fmla="*/ 2147483647 w 220"/>
                <a:gd name="T89" fmla="*/ 2147483647 h 280"/>
                <a:gd name="T90" fmla="*/ 2147483647 w 220"/>
                <a:gd name="T91" fmla="*/ 2147483647 h 280"/>
                <a:gd name="T92" fmla="*/ 2147483647 w 220"/>
                <a:gd name="T93" fmla="*/ 0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0"/>
                <a:gd name="T142" fmla="*/ 0 h 280"/>
                <a:gd name="T143" fmla="*/ 220 w 220"/>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99" name="Freeform 42"/>
            <p:cNvSpPr>
              <a:spLocks noEditPoints="1"/>
            </p:cNvSpPr>
            <p:nvPr/>
          </p:nvSpPr>
          <p:spPr bwMode="auto">
            <a:xfrm>
              <a:off x="5958723" y="2055119"/>
              <a:ext cx="1394305" cy="977900"/>
            </a:xfrm>
            <a:custGeom>
              <a:avLst/>
              <a:gdLst>
                <a:gd name="T0" fmla="*/ 2147483647 w 2441"/>
                <a:gd name="T1" fmla="*/ 2147483647 h 1882"/>
                <a:gd name="T2" fmla="*/ 2147483647 w 2441"/>
                <a:gd name="T3" fmla="*/ 2147483647 h 1882"/>
                <a:gd name="T4" fmla="*/ 2147483647 w 2441"/>
                <a:gd name="T5" fmla="*/ 2147483647 h 1882"/>
                <a:gd name="T6" fmla="*/ 2147483647 w 2441"/>
                <a:gd name="T7" fmla="*/ 2147483647 h 1882"/>
                <a:gd name="T8" fmla="*/ 2147483647 w 2441"/>
                <a:gd name="T9" fmla="*/ 2147483647 h 1882"/>
                <a:gd name="T10" fmla="*/ 2147483647 w 2441"/>
                <a:gd name="T11" fmla="*/ 2147483647 h 1882"/>
                <a:gd name="T12" fmla="*/ 2147483647 w 2441"/>
                <a:gd name="T13" fmla="*/ 0 h 1882"/>
                <a:gd name="T14" fmla="*/ 2147483647 w 2441"/>
                <a:gd name="T15" fmla="*/ 2147483647 h 1882"/>
                <a:gd name="T16" fmla="*/ 2147483647 w 2441"/>
                <a:gd name="T17" fmla="*/ 2147483647 h 1882"/>
                <a:gd name="T18" fmla="*/ 2147483647 w 2441"/>
                <a:gd name="T19" fmla="*/ 2147483647 h 1882"/>
                <a:gd name="T20" fmla="*/ 2147483647 w 2441"/>
                <a:gd name="T21" fmla="*/ 2147483647 h 1882"/>
                <a:gd name="T22" fmla="*/ 2147483647 w 2441"/>
                <a:gd name="T23" fmla="*/ 2147483647 h 1882"/>
                <a:gd name="T24" fmla="*/ 2147483647 w 2441"/>
                <a:gd name="T25" fmla="*/ 2147483647 h 1882"/>
                <a:gd name="T26" fmla="*/ 2147483647 w 2441"/>
                <a:gd name="T27" fmla="*/ 2147483647 h 1882"/>
                <a:gd name="T28" fmla="*/ 2147483647 w 2441"/>
                <a:gd name="T29" fmla="*/ 2147483647 h 1882"/>
                <a:gd name="T30" fmla="*/ 2147483647 w 2441"/>
                <a:gd name="T31" fmla="*/ 2147483647 h 1882"/>
                <a:gd name="T32" fmla="*/ 2147483647 w 2441"/>
                <a:gd name="T33" fmla="*/ 2147483647 h 1882"/>
                <a:gd name="T34" fmla="*/ 2147483647 w 2441"/>
                <a:gd name="T35" fmla="*/ 2147483647 h 1882"/>
                <a:gd name="T36" fmla="*/ 2147483647 w 2441"/>
                <a:gd name="T37" fmla="*/ 2147483647 h 1882"/>
                <a:gd name="T38" fmla="*/ 2147483647 w 2441"/>
                <a:gd name="T39" fmla="*/ 2147483647 h 1882"/>
                <a:gd name="T40" fmla="*/ 2147483647 w 2441"/>
                <a:gd name="T41" fmla="*/ 2147483647 h 1882"/>
                <a:gd name="T42" fmla="*/ 2147483647 w 2441"/>
                <a:gd name="T43" fmla="*/ 2147483647 h 1882"/>
                <a:gd name="T44" fmla="*/ 2147483647 w 2441"/>
                <a:gd name="T45" fmla="*/ 2147483647 h 1882"/>
                <a:gd name="T46" fmla="*/ 2147483647 w 2441"/>
                <a:gd name="T47" fmla="*/ 2147483647 h 1882"/>
                <a:gd name="T48" fmla="*/ 2147483647 w 2441"/>
                <a:gd name="T49" fmla="*/ 2147483647 h 1882"/>
                <a:gd name="T50" fmla="*/ 2147483647 w 2441"/>
                <a:gd name="T51" fmla="*/ 2147483647 h 1882"/>
                <a:gd name="T52" fmla="*/ 2147483647 w 2441"/>
                <a:gd name="T53" fmla="*/ 2147483647 h 1882"/>
                <a:gd name="T54" fmla="*/ 2147483647 w 2441"/>
                <a:gd name="T55" fmla="*/ 2147483647 h 1882"/>
                <a:gd name="T56" fmla="*/ 2147483647 w 2441"/>
                <a:gd name="T57" fmla="*/ 2147483647 h 1882"/>
                <a:gd name="T58" fmla="*/ 2147483647 w 2441"/>
                <a:gd name="T59" fmla="*/ 2147483647 h 1882"/>
                <a:gd name="T60" fmla="*/ 2147483647 w 2441"/>
                <a:gd name="T61" fmla="*/ 2147483647 h 1882"/>
                <a:gd name="T62" fmla="*/ 2147483647 w 2441"/>
                <a:gd name="T63" fmla="*/ 2147483647 h 1882"/>
                <a:gd name="T64" fmla="*/ 2147483647 w 2441"/>
                <a:gd name="T65" fmla="*/ 2147483647 h 1882"/>
                <a:gd name="T66" fmla="*/ 2147483647 w 2441"/>
                <a:gd name="T67" fmla="*/ 2147483647 h 1882"/>
                <a:gd name="T68" fmla="*/ 2147483647 w 2441"/>
                <a:gd name="T69" fmla="*/ 2147483647 h 1882"/>
                <a:gd name="T70" fmla="*/ 2147483647 w 2441"/>
                <a:gd name="T71" fmla="*/ 2147483647 h 1882"/>
                <a:gd name="T72" fmla="*/ 2147483647 w 2441"/>
                <a:gd name="T73" fmla="*/ 2147483647 h 1882"/>
                <a:gd name="T74" fmla="*/ 2147483647 w 2441"/>
                <a:gd name="T75" fmla="*/ 2147483647 h 1882"/>
                <a:gd name="T76" fmla="*/ 2147483647 w 2441"/>
                <a:gd name="T77" fmla="*/ 2147483647 h 1882"/>
                <a:gd name="T78" fmla="*/ 2147483647 w 2441"/>
                <a:gd name="T79" fmla="*/ 2147483647 h 1882"/>
                <a:gd name="T80" fmla="*/ 2147483647 w 2441"/>
                <a:gd name="T81" fmla="*/ 2147483647 h 1882"/>
                <a:gd name="T82" fmla="*/ 2147483647 w 2441"/>
                <a:gd name="T83" fmla="*/ 2147483647 h 1882"/>
                <a:gd name="T84" fmla="*/ 2147483647 w 2441"/>
                <a:gd name="T85" fmla="*/ 2147483647 h 1882"/>
                <a:gd name="T86" fmla="*/ 2147483647 w 2441"/>
                <a:gd name="T87" fmla="*/ 2147483647 h 1882"/>
                <a:gd name="T88" fmla="*/ 2147483647 w 2441"/>
                <a:gd name="T89" fmla="*/ 2147483647 h 1882"/>
                <a:gd name="T90" fmla="*/ 2147483647 w 2441"/>
                <a:gd name="T91" fmla="*/ 2147483647 h 1882"/>
                <a:gd name="T92" fmla="*/ 2147483647 w 2441"/>
                <a:gd name="T93" fmla="*/ 2147483647 h 1882"/>
                <a:gd name="T94" fmla="*/ 2147483647 w 2441"/>
                <a:gd name="T95" fmla="*/ 2147483647 h 1882"/>
                <a:gd name="T96" fmla="*/ 2147483647 w 2441"/>
                <a:gd name="T97" fmla="*/ 2147483647 h 1882"/>
                <a:gd name="T98" fmla="*/ 2147483647 w 2441"/>
                <a:gd name="T99" fmla="*/ 2147483647 h 1882"/>
                <a:gd name="T100" fmla="*/ 2147483647 w 2441"/>
                <a:gd name="T101" fmla="*/ 2147483647 h 1882"/>
                <a:gd name="T102" fmla="*/ 2147483647 w 2441"/>
                <a:gd name="T103" fmla="*/ 2147483647 h 1882"/>
                <a:gd name="T104" fmla="*/ 2147483647 w 2441"/>
                <a:gd name="T105" fmla="*/ 2147483647 h 1882"/>
                <a:gd name="T106" fmla="*/ 2147483647 w 2441"/>
                <a:gd name="T107" fmla="*/ 2147483647 h 1882"/>
                <a:gd name="T108" fmla="*/ 2147483647 w 2441"/>
                <a:gd name="T109" fmla="*/ 2147483647 h 1882"/>
                <a:gd name="T110" fmla="*/ 2147483647 w 2441"/>
                <a:gd name="T111" fmla="*/ 2147483647 h 1882"/>
                <a:gd name="T112" fmla="*/ 2147483647 w 2441"/>
                <a:gd name="T113" fmla="*/ 2147483647 h 1882"/>
                <a:gd name="T114" fmla="*/ 2147483647 w 2441"/>
                <a:gd name="T115" fmla="*/ 2147483647 h 1882"/>
                <a:gd name="T116" fmla="*/ 2147483647 w 2441"/>
                <a:gd name="T117" fmla="*/ 2147483647 h 1882"/>
                <a:gd name="T118" fmla="*/ 2147483647 w 2441"/>
                <a:gd name="T119" fmla="*/ 2147483647 h 1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1"/>
                <a:gd name="T181" fmla="*/ 0 h 1882"/>
                <a:gd name="T182" fmla="*/ 2441 w 2441"/>
                <a:gd name="T183" fmla="*/ 1882 h 1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00" name="Freeform 43"/>
            <p:cNvSpPr>
              <a:spLocks/>
            </p:cNvSpPr>
            <p:nvPr/>
          </p:nvSpPr>
          <p:spPr bwMode="auto">
            <a:xfrm>
              <a:off x="4467178" y="2528194"/>
              <a:ext cx="19777" cy="17463"/>
            </a:xfrm>
            <a:custGeom>
              <a:avLst/>
              <a:gdLst>
                <a:gd name="T0" fmla="*/ 2147483647 w 34"/>
                <a:gd name="T1" fmla="*/ 2147483647 h 33"/>
                <a:gd name="T2" fmla="*/ 2147483647 w 34"/>
                <a:gd name="T3" fmla="*/ 2147483647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23" y="33"/>
                  </a:moveTo>
                  <a:cubicBezTo>
                    <a:pt x="34" y="20"/>
                    <a:pt x="16" y="0"/>
                    <a:pt x="8" y="14"/>
                  </a:cubicBezTo>
                  <a:cubicBezTo>
                    <a:pt x="0" y="28"/>
                    <a:pt x="23" y="33"/>
                    <a:pt x="23" y="3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01" name="Freeform 44"/>
            <p:cNvSpPr>
              <a:spLocks/>
            </p:cNvSpPr>
            <p:nvPr/>
          </p:nvSpPr>
          <p:spPr bwMode="auto">
            <a:xfrm>
              <a:off x="4931947" y="2550419"/>
              <a:ext cx="56036" cy="30163"/>
            </a:xfrm>
            <a:custGeom>
              <a:avLst/>
              <a:gdLst>
                <a:gd name="T0" fmla="*/ 2147483647 w 98"/>
                <a:gd name="T1" fmla="*/ 2147483647 h 60"/>
                <a:gd name="T2" fmla="*/ 2147483647 w 98"/>
                <a:gd name="T3" fmla="*/ 2147483647 h 60"/>
                <a:gd name="T4" fmla="*/ 2147483647 w 98"/>
                <a:gd name="T5" fmla="*/ 2147483647 h 60"/>
                <a:gd name="T6" fmla="*/ 2147483647 w 98"/>
                <a:gd name="T7" fmla="*/ 2147483647 h 60"/>
                <a:gd name="T8" fmla="*/ 2147483647 w 98"/>
                <a:gd name="T9" fmla="*/ 2147483647 h 60"/>
                <a:gd name="T10" fmla="*/ 2147483647 w 98"/>
                <a:gd name="T11" fmla="*/ 0 h 60"/>
                <a:gd name="T12" fmla="*/ 2147483647 w 98"/>
                <a:gd name="T13" fmla="*/ 2147483647 h 60"/>
                <a:gd name="T14" fmla="*/ 2147483647 w 98"/>
                <a:gd name="T15" fmla="*/ 2147483647 h 60"/>
                <a:gd name="T16" fmla="*/ 2147483647 w 98"/>
                <a:gd name="T17" fmla="*/ 2147483647 h 60"/>
                <a:gd name="T18" fmla="*/ 2147483647 w 98"/>
                <a:gd name="T19" fmla="*/ 214748364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0"/>
                <a:gd name="T32" fmla="*/ 98 w 98"/>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02" name="Freeform 45"/>
            <p:cNvSpPr>
              <a:spLocks/>
            </p:cNvSpPr>
            <p:nvPr/>
          </p:nvSpPr>
          <p:spPr bwMode="auto">
            <a:xfrm>
              <a:off x="3662898" y="1724919"/>
              <a:ext cx="225792" cy="79375"/>
            </a:xfrm>
            <a:custGeom>
              <a:avLst/>
              <a:gdLst>
                <a:gd name="T0" fmla="*/ 2147483647 w 396"/>
                <a:gd name="T1" fmla="*/ 2147483647 h 152"/>
                <a:gd name="T2" fmla="*/ 2147483647 w 396"/>
                <a:gd name="T3" fmla="*/ 2147483647 h 152"/>
                <a:gd name="T4" fmla="*/ 2147483647 w 396"/>
                <a:gd name="T5" fmla="*/ 2147483647 h 152"/>
                <a:gd name="T6" fmla="*/ 2147483647 w 396"/>
                <a:gd name="T7" fmla="*/ 2147483647 h 152"/>
                <a:gd name="T8" fmla="*/ 2147483647 w 396"/>
                <a:gd name="T9" fmla="*/ 2147483647 h 152"/>
                <a:gd name="T10" fmla="*/ 2147483647 w 396"/>
                <a:gd name="T11" fmla="*/ 2147483647 h 152"/>
                <a:gd name="T12" fmla="*/ 2147483647 w 396"/>
                <a:gd name="T13" fmla="*/ 2147483647 h 152"/>
                <a:gd name="T14" fmla="*/ 2147483647 w 396"/>
                <a:gd name="T15" fmla="*/ 2147483647 h 152"/>
                <a:gd name="T16" fmla="*/ 2147483647 w 396"/>
                <a:gd name="T17" fmla="*/ 2147483647 h 152"/>
                <a:gd name="T18" fmla="*/ 2147483647 w 396"/>
                <a:gd name="T19" fmla="*/ 2147483647 h 152"/>
                <a:gd name="T20" fmla="*/ 2147483647 w 396"/>
                <a:gd name="T21" fmla="*/ 2147483647 h 152"/>
                <a:gd name="T22" fmla="*/ 2147483647 w 396"/>
                <a:gd name="T23" fmla="*/ 2147483647 h 152"/>
                <a:gd name="T24" fmla="*/ 2147483647 w 396"/>
                <a:gd name="T25" fmla="*/ 2147483647 h 152"/>
                <a:gd name="T26" fmla="*/ 2147483647 w 396"/>
                <a:gd name="T27" fmla="*/ 2147483647 h 152"/>
                <a:gd name="T28" fmla="*/ 2147483647 w 396"/>
                <a:gd name="T29" fmla="*/ 2147483647 h 152"/>
                <a:gd name="T30" fmla="*/ 2147483647 w 396"/>
                <a:gd name="T31" fmla="*/ 2147483647 h 152"/>
                <a:gd name="T32" fmla="*/ 2147483647 w 396"/>
                <a:gd name="T33" fmla="*/ 2147483647 h 152"/>
                <a:gd name="T34" fmla="*/ 2147483647 w 396"/>
                <a:gd name="T35" fmla="*/ 2147483647 h 152"/>
                <a:gd name="T36" fmla="*/ 2147483647 w 396"/>
                <a:gd name="T37" fmla="*/ 2147483647 h 152"/>
                <a:gd name="T38" fmla="*/ 2147483647 w 396"/>
                <a:gd name="T39" fmla="*/ 2147483647 h 152"/>
                <a:gd name="T40" fmla="*/ 2147483647 w 396"/>
                <a:gd name="T41" fmla="*/ 2147483647 h 152"/>
                <a:gd name="T42" fmla="*/ 2147483647 w 396"/>
                <a:gd name="T43" fmla="*/ 2147483647 h 152"/>
                <a:gd name="T44" fmla="*/ 2147483647 w 396"/>
                <a:gd name="T45" fmla="*/ 2147483647 h 152"/>
                <a:gd name="T46" fmla="*/ 2147483647 w 396"/>
                <a:gd name="T47" fmla="*/ 2147483647 h 152"/>
                <a:gd name="T48" fmla="*/ 2147483647 w 396"/>
                <a:gd name="T49" fmla="*/ 2147483647 h 152"/>
                <a:gd name="T50" fmla="*/ 2147483647 w 396"/>
                <a:gd name="T51" fmla="*/ 2147483647 h 152"/>
                <a:gd name="T52" fmla="*/ 2147483647 w 396"/>
                <a:gd name="T53" fmla="*/ 2147483647 h 152"/>
                <a:gd name="T54" fmla="*/ 2147483647 w 396"/>
                <a:gd name="T55" fmla="*/ 2147483647 h 152"/>
                <a:gd name="T56" fmla="*/ 2147483647 w 396"/>
                <a:gd name="T57" fmla="*/ 2147483647 h 152"/>
                <a:gd name="T58" fmla="*/ 2147483647 w 396"/>
                <a:gd name="T59" fmla="*/ 2147483647 h 152"/>
                <a:gd name="T60" fmla="*/ 2147483647 w 396"/>
                <a:gd name="T61" fmla="*/ 2147483647 h 152"/>
                <a:gd name="T62" fmla="*/ 2147483647 w 396"/>
                <a:gd name="T63" fmla="*/ 2147483647 h 152"/>
                <a:gd name="T64" fmla="*/ 2147483647 w 396"/>
                <a:gd name="T65" fmla="*/ 214748364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152"/>
                <a:gd name="T101" fmla="*/ 396 w 396"/>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03" name="Freeform 102"/>
            <p:cNvSpPr>
              <a:spLocks/>
            </p:cNvSpPr>
            <p:nvPr/>
          </p:nvSpPr>
          <p:spPr bwMode="auto">
            <a:xfrm>
              <a:off x="5464288" y="2802832"/>
              <a:ext cx="126904" cy="111125"/>
            </a:xfrm>
            <a:custGeom>
              <a:avLst/>
              <a:gdLst>
                <a:gd name="T0" fmla="*/ 2147483647 w 224"/>
                <a:gd name="T1" fmla="*/ 2147483647 h 215"/>
                <a:gd name="T2" fmla="*/ 2147483647 w 224"/>
                <a:gd name="T3" fmla="*/ 2147483647 h 215"/>
                <a:gd name="T4" fmla="*/ 2147483647 w 224"/>
                <a:gd name="T5" fmla="*/ 2147483647 h 215"/>
                <a:gd name="T6" fmla="*/ 2147483647 w 224"/>
                <a:gd name="T7" fmla="*/ 2147483647 h 215"/>
                <a:gd name="T8" fmla="*/ 2147483647 w 224"/>
                <a:gd name="T9" fmla="*/ 2147483647 h 215"/>
                <a:gd name="T10" fmla="*/ 2147483647 w 224"/>
                <a:gd name="T11" fmla="*/ 2147483647 h 215"/>
                <a:gd name="T12" fmla="*/ 2147483647 w 224"/>
                <a:gd name="T13" fmla="*/ 2147483647 h 215"/>
                <a:gd name="T14" fmla="*/ 2147483647 w 224"/>
                <a:gd name="T15" fmla="*/ 2147483647 h 215"/>
                <a:gd name="T16" fmla="*/ 2147483647 w 224"/>
                <a:gd name="T17" fmla="*/ 2147483647 h 215"/>
                <a:gd name="T18" fmla="*/ 2147483647 w 224"/>
                <a:gd name="T19" fmla="*/ 2147483647 h 215"/>
                <a:gd name="T20" fmla="*/ 2147483647 w 224"/>
                <a:gd name="T21" fmla="*/ 2147483647 h 215"/>
                <a:gd name="T22" fmla="*/ 2147483647 w 224"/>
                <a:gd name="T23" fmla="*/ 2147483647 h 215"/>
                <a:gd name="T24" fmla="*/ 2147483647 w 224"/>
                <a:gd name="T25" fmla="*/ 2147483647 h 215"/>
                <a:gd name="T26" fmla="*/ 2147483647 w 224"/>
                <a:gd name="T27" fmla="*/ 2147483647 h 215"/>
                <a:gd name="T28" fmla="*/ 2147483647 w 224"/>
                <a:gd name="T29" fmla="*/ 2147483647 h 215"/>
                <a:gd name="T30" fmla="*/ 2147483647 w 224"/>
                <a:gd name="T31" fmla="*/ 2147483647 h 215"/>
                <a:gd name="T32" fmla="*/ 2147483647 w 224"/>
                <a:gd name="T33" fmla="*/ 2147483647 h 215"/>
                <a:gd name="T34" fmla="*/ 2147483647 w 224"/>
                <a:gd name="T35" fmla="*/ 2147483647 h 215"/>
                <a:gd name="T36" fmla="*/ 2147483647 w 224"/>
                <a:gd name="T37" fmla="*/ 2147483647 h 215"/>
                <a:gd name="T38" fmla="*/ 2147483647 w 224"/>
                <a:gd name="T39" fmla="*/ 2147483647 h 215"/>
                <a:gd name="T40" fmla="*/ 2147483647 w 224"/>
                <a:gd name="T41" fmla="*/ 2147483647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15"/>
                <a:gd name="T65" fmla="*/ 224 w 224"/>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04" name="Freeform 47"/>
            <p:cNvSpPr>
              <a:spLocks/>
            </p:cNvSpPr>
            <p:nvPr/>
          </p:nvSpPr>
          <p:spPr bwMode="auto">
            <a:xfrm>
              <a:off x="5485713" y="2845694"/>
              <a:ext cx="207662" cy="231775"/>
            </a:xfrm>
            <a:custGeom>
              <a:avLst/>
              <a:gdLst>
                <a:gd name="T0" fmla="*/ 2147483647 w 364"/>
                <a:gd name="T1" fmla="*/ 2147483647 h 445"/>
                <a:gd name="T2" fmla="*/ 2147483647 w 364"/>
                <a:gd name="T3" fmla="*/ 2147483647 h 445"/>
                <a:gd name="T4" fmla="*/ 2147483647 w 364"/>
                <a:gd name="T5" fmla="*/ 2147483647 h 445"/>
                <a:gd name="T6" fmla="*/ 2147483647 w 364"/>
                <a:gd name="T7" fmla="*/ 2147483647 h 445"/>
                <a:gd name="T8" fmla="*/ 2147483647 w 364"/>
                <a:gd name="T9" fmla="*/ 2147483647 h 445"/>
                <a:gd name="T10" fmla="*/ 2147483647 w 364"/>
                <a:gd name="T11" fmla="*/ 2147483647 h 445"/>
                <a:gd name="T12" fmla="*/ 2147483647 w 364"/>
                <a:gd name="T13" fmla="*/ 2147483647 h 445"/>
                <a:gd name="T14" fmla="*/ 2147483647 w 364"/>
                <a:gd name="T15" fmla="*/ 2147483647 h 445"/>
                <a:gd name="T16" fmla="*/ 2147483647 w 364"/>
                <a:gd name="T17" fmla="*/ 2147483647 h 445"/>
                <a:gd name="T18" fmla="*/ 2147483647 w 364"/>
                <a:gd name="T19" fmla="*/ 2147483647 h 445"/>
                <a:gd name="T20" fmla="*/ 2147483647 w 364"/>
                <a:gd name="T21" fmla="*/ 2147483647 h 445"/>
                <a:gd name="T22" fmla="*/ 2147483647 w 364"/>
                <a:gd name="T23" fmla="*/ 2147483647 h 445"/>
                <a:gd name="T24" fmla="*/ 2147483647 w 364"/>
                <a:gd name="T25" fmla="*/ 2147483647 h 445"/>
                <a:gd name="T26" fmla="*/ 2147483647 w 364"/>
                <a:gd name="T27" fmla="*/ 2147483647 h 445"/>
                <a:gd name="T28" fmla="*/ 2147483647 w 364"/>
                <a:gd name="T29" fmla="*/ 2147483647 h 445"/>
                <a:gd name="T30" fmla="*/ 2147483647 w 364"/>
                <a:gd name="T31" fmla="*/ 0 h 445"/>
                <a:gd name="T32" fmla="*/ 2147483647 w 364"/>
                <a:gd name="T33" fmla="*/ 2147483647 h 445"/>
                <a:gd name="T34" fmla="*/ 2147483647 w 364"/>
                <a:gd name="T35" fmla="*/ 2147483647 h 445"/>
                <a:gd name="T36" fmla="*/ 2147483647 w 364"/>
                <a:gd name="T37" fmla="*/ 2147483647 h 445"/>
                <a:gd name="T38" fmla="*/ 2147483647 w 364"/>
                <a:gd name="T39" fmla="*/ 2147483647 h 445"/>
                <a:gd name="T40" fmla="*/ 2147483647 w 364"/>
                <a:gd name="T41" fmla="*/ 2147483647 h 445"/>
                <a:gd name="T42" fmla="*/ 2147483647 w 364"/>
                <a:gd name="T43" fmla="*/ 2147483647 h 445"/>
                <a:gd name="T44" fmla="*/ 2147483647 w 364"/>
                <a:gd name="T45" fmla="*/ 2147483647 h 445"/>
                <a:gd name="T46" fmla="*/ 2147483647 w 364"/>
                <a:gd name="T47" fmla="*/ 2147483647 h 445"/>
                <a:gd name="T48" fmla="*/ 0 w 364"/>
                <a:gd name="T49" fmla="*/ 2147483647 h 445"/>
                <a:gd name="T50" fmla="*/ 2147483647 w 364"/>
                <a:gd name="T51" fmla="*/ 2147483647 h 445"/>
                <a:gd name="T52" fmla="*/ 2147483647 w 364"/>
                <a:gd name="T53" fmla="*/ 2147483647 h 445"/>
                <a:gd name="T54" fmla="*/ 2147483647 w 364"/>
                <a:gd name="T55" fmla="*/ 2147483647 h 4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4"/>
                <a:gd name="T85" fmla="*/ 0 h 445"/>
                <a:gd name="T86" fmla="*/ 364 w 364"/>
                <a:gd name="T87" fmla="*/ 445 h 4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05" name="Freeform 48"/>
            <p:cNvSpPr>
              <a:spLocks/>
            </p:cNvSpPr>
            <p:nvPr/>
          </p:nvSpPr>
          <p:spPr bwMode="auto">
            <a:xfrm>
              <a:off x="5442862" y="2812357"/>
              <a:ext cx="29666" cy="50800"/>
            </a:xfrm>
            <a:custGeom>
              <a:avLst/>
              <a:gdLst>
                <a:gd name="T0" fmla="*/ 2147483647 w 49"/>
                <a:gd name="T1" fmla="*/ 2147483647 h 98"/>
                <a:gd name="T2" fmla="*/ 2147483647 w 49"/>
                <a:gd name="T3" fmla="*/ 2147483647 h 98"/>
                <a:gd name="T4" fmla="*/ 2147483647 w 49"/>
                <a:gd name="T5" fmla="*/ 2147483647 h 98"/>
                <a:gd name="T6" fmla="*/ 2147483647 w 49"/>
                <a:gd name="T7" fmla="*/ 2147483647 h 98"/>
                <a:gd name="T8" fmla="*/ 2147483647 w 49"/>
                <a:gd name="T9" fmla="*/ 2147483647 h 98"/>
                <a:gd name="T10" fmla="*/ 2147483647 w 49"/>
                <a:gd name="T11" fmla="*/ 2147483647 h 98"/>
                <a:gd name="T12" fmla="*/ 2147483647 w 49"/>
                <a:gd name="T13" fmla="*/ 2147483647 h 98"/>
                <a:gd name="T14" fmla="*/ 2147483647 w 49"/>
                <a:gd name="T15" fmla="*/ 2147483647 h 98"/>
                <a:gd name="T16" fmla="*/ 0 w 49"/>
                <a:gd name="T17" fmla="*/ 2147483647 h 98"/>
                <a:gd name="T18" fmla="*/ 2147483647 w 49"/>
                <a:gd name="T19" fmla="*/ 2147483647 h 98"/>
                <a:gd name="T20" fmla="*/ 2147483647 w 49"/>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98"/>
                <a:gd name="T35" fmla="*/ 49 w 49"/>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06" name="Freeform 49"/>
            <p:cNvSpPr>
              <a:spLocks/>
            </p:cNvSpPr>
            <p:nvPr/>
          </p:nvSpPr>
          <p:spPr bwMode="auto">
            <a:xfrm>
              <a:off x="5691728" y="2509144"/>
              <a:ext cx="398844" cy="368300"/>
            </a:xfrm>
            <a:custGeom>
              <a:avLst/>
              <a:gdLst>
                <a:gd name="T0" fmla="*/ 2147483647 w 701"/>
                <a:gd name="T1" fmla="*/ 2147483647 h 705"/>
                <a:gd name="T2" fmla="*/ 2147483647 w 701"/>
                <a:gd name="T3" fmla="*/ 2147483647 h 705"/>
                <a:gd name="T4" fmla="*/ 2147483647 w 701"/>
                <a:gd name="T5" fmla="*/ 0 h 705"/>
                <a:gd name="T6" fmla="*/ 2147483647 w 701"/>
                <a:gd name="T7" fmla="*/ 2147483647 h 705"/>
                <a:gd name="T8" fmla="*/ 2147483647 w 701"/>
                <a:gd name="T9" fmla="*/ 2147483647 h 705"/>
                <a:gd name="T10" fmla="*/ 2147483647 w 701"/>
                <a:gd name="T11" fmla="*/ 2147483647 h 705"/>
                <a:gd name="T12" fmla="*/ 2147483647 w 701"/>
                <a:gd name="T13" fmla="*/ 2147483647 h 705"/>
                <a:gd name="T14" fmla="*/ 2147483647 w 701"/>
                <a:gd name="T15" fmla="*/ 2147483647 h 705"/>
                <a:gd name="T16" fmla="*/ 2147483647 w 701"/>
                <a:gd name="T17" fmla="*/ 2147483647 h 705"/>
                <a:gd name="T18" fmla="*/ 2147483647 w 701"/>
                <a:gd name="T19" fmla="*/ 2147483647 h 705"/>
                <a:gd name="T20" fmla="*/ 2147483647 w 701"/>
                <a:gd name="T21" fmla="*/ 2147483647 h 705"/>
                <a:gd name="T22" fmla="*/ 2147483647 w 701"/>
                <a:gd name="T23" fmla="*/ 2147483647 h 705"/>
                <a:gd name="T24" fmla="*/ 2147483647 w 701"/>
                <a:gd name="T25" fmla="*/ 2147483647 h 705"/>
                <a:gd name="T26" fmla="*/ 2147483647 w 701"/>
                <a:gd name="T27" fmla="*/ 2147483647 h 705"/>
                <a:gd name="T28" fmla="*/ 2147483647 w 701"/>
                <a:gd name="T29" fmla="*/ 2147483647 h 705"/>
                <a:gd name="T30" fmla="*/ 2147483647 w 701"/>
                <a:gd name="T31" fmla="*/ 2147483647 h 705"/>
                <a:gd name="T32" fmla="*/ 2147483647 w 701"/>
                <a:gd name="T33" fmla="*/ 2147483647 h 705"/>
                <a:gd name="T34" fmla="*/ 0 w 701"/>
                <a:gd name="T35" fmla="*/ 2147483647 h 705"/>
                <a:gd name="T36" fmla="*/ 2147483647 w 701"/>
                <a:gd name="T37" fmla="*/ 2147483647 h 705"/>
                <a:gd name="T38" fmla="*/ 2147483647 w 701"/>
                <a:gd name="T39" fmla="*/ 2147483647 h 705"/>
                <a:gd name="T40" fmla="*/ 2147483647 w 701"/>
                <a:gd name="T41" fmla="*/ 2147483647 h 705"/>
                <a:gd name="T42" fmla="*/ 2147483647 w 701"/>
                <a:gd name="T43" fmla="*/ 2147483647 h 705"/>
                <a:gd name="T44" fmla="*/ 2147483647 w 701"/>
                <a:gd name="T45" fmla="*/ 2147483647 h 705"/>
                <a:gd name="T46" fmla="*/ 2147483647 w 701"/>
                <a:gd name="T47" fmla="*/ 2147483647 h 705"/>
                <a:gd name="T48" fmla="*/ 2147483647 w 701"/>
                <a:gd name="T49" fmla="*/ 2147483647 h 705"/>
                <a:gd name="T50" fmla="*/ 2147483647 w 701"/>
                <a:gd name="T51" fmla="*/ 2147483647 h 705"/>
                <a:gd name="T52" fmla="*/ 2147483647 w 701"/>
                <a:gd name="T53" fmla="*/ 2147483647 h 705"/>
                <a:gd name="T54" fmla="*/ 2147483647 w 701"/>
                <a:gd name="T55" fmla="*/ 2147483647 h 705"/>
                <a:gd name="T56" fmla="*/ 2147483647 w 701"/>
                <a:gd name="T57" fmla="*/ 2147483647 h 705"/>
                <a:gd name="T58" fmla="*/ 2147483647 w 701"/>
                <a:gd name="T59" fmla="*/ 2147483647 h 705"/>
                <a:gd name="T60" fmla="*/ 2147483647 w 701"/>
                <a:gd name="T61" fmla="*/ 2147483647 h 705"/>
                <a:gd name="T62" fmla="*/ 2147483647 w 701"/>
                <a:gd name="T63" fmla="*/ 2147483647 h 705"/>
                <a:gd name="T64" fmla="*/ 2147483647 w 701"/>
                <a:gd name="T65" fmla="*/ 2147483647 h 705"/>
                <a:gd name="T66" fmla="*/ 2147483647 w 701"/>
                <a:gd name="T67" fmla="*/ 2147483647 h 705"/>
                <a:gd name="T68" fmla="*/ 2147483647 w 701"/>
                <a:gd name="T69" fmla="*/ 2147483647 h 705"/>
                <a:gd name="T70" fmla="*/ 2147483647 w 701"/>
                <a:gd name="T71" fmla="*/ 2147483647 h 705"/>
                <a:gd name="T72" fmla="*/ 2147483647 w 701"/>
                <a:gd name="T73" fmla="*/ 2147483647 h 705"/>
                <a:gd name="T74" fmla="*/ 2147483647 w 701"/>
                <a:gd name="T75" fmla="*/ 2147483647 h 705"/>
                <a:gd name="T76" fmla="*/ 2147483647 w 701"/>
                <a:gd name="T77" fmla="*/ 2147483647 h 705"/>
                <a:gd name="T78" fmla="*/ 2147483647 w 701"/>
                <a:gd name="T79" fmla="*/ 2147483647 h 705"/>
                <a:gd name="T80" fmla="*/ 2147483647 w 701"/>
                <a:gd name="T81" fmla="*/ 2147483647 h 705"/>
                <a:gd name="T82" fmla="*/ 2147483647 w 701"/>
                <a:gd name="T83" fmla="*/ 2147483647 h 705"/>
                <a:gd name="T84" fmla="*/ 2147483647 w 701"/>
                <a:gd name="T85" fmla="*/ 2147483647 h 705"/>
                <a:gd name="T86" fmla="*/ 2147483647 w 701"/>
                <a:gd name="T87" fmla="*/ 2147483647 h 705"/>
                <a:gd name="T88" fmla="*/ 2147483647 w 701"/>
                <a:gd name="T89" fmla="*/ 2147483647 h 705"/>
                <a:gd name="T90" fmla="*/ 2147483647 w 701"/>
                <a:gd name="T91" fmla="*/ 2147483647 h 7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1"/>
                <a:gd name="T139" fmla="*/ 0 h 705"/>
                <a:gd name="T140" fmla="*/ 701 w 701"/>
                <a:gd name="T141" fmla="*/ 705 h 7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07" name="Freeform 50"/>
            <p:cNvSpPr>
              <a:spLocks/>
            </p:cNvSpPr>
            <p:nvPr/>
          </p:nvSpPr>
          <p:spPr bwMode="auto">
            <a:xfrm>
              <a:off x="5106647" y="2501207"/>
              <a:ext cx="258755" cy="230187"/>
            </a:xfrm>
            <a:custGeom>
              <a:avLst/>
              <a:gdLst>
                <a:gd name="T0" fmla="*/ 2147483647 w 454"/>
                <a:gd name="T1" fmla="*/ 2147483647 h 442"/>
                <a:gd name="T2" fmla="*/ 2147483647 w 454"/>
                <a:gd name="T3" fmla="*/ 2147483647 h 442"/>
                <a:gd name="T4" fmla="*/ 2147483647 w 454"/>
                <a:gd name="T5" fmla="*/ 2147483647 h 442"/>
                <a:gd name="T6" fmla="*/ 2147483647 w 454"/>
                <a:gd name="T7" fmla="*/ 2147483647 h 442"/>
                <a:gd name="T8" fmla="*/ 2147483647 w 454"/>
                <a:gd name="T9" fmla="*/ 2147483647 h 442"/>
                <a:gd name="T10" fmla="*/ 2147483647 w 454"/>
                <a:gd name="T11" fmla="*/ 2147483647 h 442"/>
                <a:gd name="T12" fmla="*/ 2147483647 w 454"/>
                <a:gd name="T13" fmla="*/ 2147483647 h 442"/>
                <a:gd name="T14" fmla="*/ 2147483647 w 454"/>
                <a:gd name="T15" fmla="*/ 2147483647 h 442"/>
                <a:gd name="T16" fmla="*/ 2147483647 w 454"/>
                <a:gd name="T17" fmla="*/ 2147483647 h 442"/>
                <a:gd name="T18" fmla="*/ 2147483647 w 454"/>
                <a:gd name="T19" fmla="*/ 2147483647 h 442"/>
                <a:gd name="T20" fmla="*/ 2147483647 w 454"/>
                <a:gd name="T21" fmla="*/ 2147483647 h 442"/>
                <a:gd name="T22" fmla="*/ 2147483647 w 454"/>
                <a:gd name="T23" fmla="*/ 2147483647 h 442"/>
                <a:gd name="T24" fmla="*/ 2147483647 w 454"/>
                <a:gd name="T25" fmla="*/ 2147483647 h 442"/>
                <a:gd name="T26" fmla="*/ 2147483647 w 454"/>
                <a:gd name="T27" fmla="*/ 2147483647 h 442"/>
                <a:gd name="T28" fmla="*/ 2147483647 w 454"/>
                <a:gd name="T29" fmla="*/ 2147483647 h 442"/>
                <a:gd name="T30" fmla="*/ 2147483647 w 454"/>
                <a:gd name="T31" fmla="*/ 2147483647 h 442"/>
                <a:gd name="T32" fmla="*/ 2147483647 w 454"/>
                <a:gd name="T33" fmla="*/ 2147483647 h 442"/>
                <a:gd name="T34" fmla="*/ 2147483647 w 454"/>
                <a:gd name="T35" fmla="*/ 2147483647 h 442"/>
                <a:gd name="T36" fmla="*/ 2147483647 w 454"/>
                <a:gd name="T37" fmla="*/ 2147483647 h 442"/>
                <a:gd name="T38" fmla="*/ 2147483647 w 454"/>
                <a:gd name="T39" fmla="*/ 2147483647 h 442"/>
                <a:gd name="T40" fmla="*/ 2147483647 w 454"/>
                <a:gd name="T41" fmla="*/ 2147483647 h 442"/>
                <a:gd name="T42" fmla="*/ 2147483647 w 454"/>
                <a:gd name="T43" fmla="*/ 2147483647 h 442"/>
                <a:gd name="T44" fmla="*/ 2147483647 w 454"/>
                <a:gd name="T45" fmla="*/ 2147483647 h 442"/>
                <a:gd name="T46" fmla="*/ 2147483647 w 454"/>
                <a:gd name="T47" fmla="*/ 2147483647 h 442"/>
                <a:gd name="T48" fmla="*/ 2147483647 w 454"/>
                <a:gd name="T49" fmla="*/ 2147483647 h 442"/>
                <a:gd name="T50" fmla="*/ 2147483647 w 454"/>
                <a:gd name="T51" fmla="*/ 2147483647 h 442"/>
                <a:gd name="T52" fmla="*/ 2147483647 w 454"/>
                <a:gd name="T53" fmla="*/ 2147483647 h 442"/>
                <a:gd name="T54" fmla="*/ 2147483647 w 454"/>
                <a:gd name="T55" fmla="*/ 2147483647 h 442"/>
                <a:gd name="T56" fmla="*/ 2147483647 w 454"/>
                <a:gd name="T57" fmla="*/ 2147483647 h 442"/>
                <a:gd name="T58" fmla="*/ 2147483647 w 454"/>
                <a:gd name="T59" fmla="*/ 2147483647 h 442"/>
                <a:gd name="T60" fmla="*/ 2147483647 w 454"/>
                <a:gd name="T61" fmla="*/ 2147483647 h 442"/>
                <a:gd name="T62" fmla="*/ 2147483647 w 454"/>
                <a:gd name="T63" fmla="*/ 2147483647 h 442"/>
                <a:gd name="T64" fmla="*/ 2147483647 w 454"/>
                <a:gd name="T65" fmla="*/ 2147483647 h 442"/>
                <a:gd name="T66" fmla="*/ 2147483647 w 454"/>
                <a:gd name="T67" fmla="*/ 2147483647 h 442"/>
                <a:gd name="T68" fmla="*/ 2147483647 w 454"/>
                <a:gd name="T69" fmla="*/ 2147483647 h 442"/>
                <a:gd name="T70" fmla="*/ 2147483647 w 454"/>
                <a:gd name="T71" fmla="*/ 2147483647 h 442"/>
                <a:gd name="T72" fmla="*/ 2147483647 w 454"/>
                <a:gd name="T73" fmla="*/ 2147483647 h 442"/>
                <a:gd name="T74" fmla="*/ 2147483647 w 454"/>
                <a:gd name="T75" fmla="*/ 2147483647 h 442"/>
                <a:gd name="T76" fmla="*/ 0 w 454"/>
                <a:gd name="T77" fmla="*/ 2147483647 h 442"/>
                <a:gd name="T78" fmla="*/ 0 w 454"/>
                <a:gd name="T79" fmla="*/ 2147483647 h 442"/>
                <a:gd name="T80" fmla="*/ 2147483647 w 454"/>
                <a:gd name="T81" fmla="*/ 2147483647 h 442"/>
                <a:gd name="T82" fmla="*/ 2147483647 w 454"/>
                <a:gd name="T83" fmla="*/ 2147483647 h 442"/>
                <a:gd name="T84" fmla="*/ 2147483647 w 454"/>
                <a:gd name="T85" fmla="*/ 2147483647 h 442"/>
                <a:gd name="T86" fmla="*/ 2147483647 w 454"/>
                <a:gd name="T87" fmla="*/ 2147483647 h 442"/>
                <a:gd name="T88" fmla="*/ 2147483647 w 454"/>
                <a:gd name="T89" fmla="*/ 2147483647 h 442"/>
                <a:gd name="T90" fmla="*/ 2147483647 w 454"/>
                <a:gd name="T91" fmla="*/ 2147483647 h 442"/>
                <a:gd name="T92" fmla="*/ 2147483647 w 454"/>
                <a:gd name="T93" fmla="*/ 2147483647 h 442"/>
                <a:gd name="T94" fmla="*/ 2147483647 w 454"/>
                <a:gd name="T95" fmla="*/ 2147483647 h 442"/>
                <a:gd name="T96" fmla="*/ 2147483647 w 454"/>
                <a:gd name="T97" fmla="*/ 2147483647 h 442"/>
                <a:gd name="T98" fmla="*/ 2147483647 w 454"/>
                <a:gd name="T99" fmla="*/ 2147483647 h 442"/>
                <a:gd name="T100" fmla="*/ 2147483647 w 454"/>
                <a:gd name="T101" fmla="*/ 2147483647 h 442"/>
                <a:gd name="T102" fmla="*/ 2147483647 w 454"/>
                <a:gd name="T103" fmla="*/ 2147483647 h 442"/>
                <a:gd name="T104" fmla="*/ 2147483647 w 454"/>
                <a:gd name="T105" fmla="*/ 2147483647 h 442"/>
                <a:gd name="T106" fmla="*/ 2147483647 w 454"/>
                <a:gd name="T107" fmla="*/ 2147483647 h 442"/>
                <a:gd name="T108" fmla="*/ 2147483647 w 454"/>
                <a:gd name="T109" fmla="*/ 2147483647 h 442"/>
                <a:gd name="T110" fmla="*/ 2147483647 w 454"/>
                <a:gd name="T111" fmla="*/ 2147483647 h 442"/>
                <a:gd name="T112" fmla="*/ 2147483647 w 454"/>
                <a:gd name="T113" fmla="*/ 2147483647 h 442"/>
                <a:gd name="T114" fmla="*/ 2147483647 w 454"/>
                <a:gd name="T115" fmla="*/ 2147483647 h 442"/>
                <a:gd name="T116" fmla="*/ 2147483647 w 454"/>
                <a:gd name="T117" fmla="*/ 2147483647 h 4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4"/>
                <a:gd name="T178" fmla="*/ 0 h 442"/>
                <a:gd name="T179" fmla="*/ 454 w 454"/>
                <a:gd name="T180" fmla="*/ 442 h 4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08" name="Freeform 51"/>
            <p:cNvSpPr>
              <a:spLocks/>
            </p:cNvSpPr>
            <p:nvPr/>
          </p:nvSpPr>
          <p:spPr bwMode="auto">
            <a:xfrm>
              <a:off x="5320902" y="2705994"/>
              <a:ext cx="51092" cy="41275"/>
            </a:xfrm>
            <a:custGeom>
              <a:avLst/>
              <a:gdLst>
                <a:gd name="T0" fmla="*/ 2147483647 w 89"/>
                <a:gd name="T1" fmla="*/ 0 h 81"/>
                <a:gd name="T2" fmla="*/ 2147483647 w 89"/>
                <a:gd name="T3" fmla="*/ 2147483647 h 81"/>
                <a:gd name="T4" fmla="*/ 2147483647 w 89"/>
                <a:gd name="T5" fmla="*/ 2147483647 h 81"/>
                <a:gd name="T6" fmla="*/ 0 w 89"/>
                <a:gd name="T7" fmla="*/ 2147483647 h 81"/>
                <a:gd name="T8" fmla="*/ 2147483647 w 89"/>
                <a:gd name="T9" fmla="*/ 2147483647 h 81"/>
                <a:gd name="T10" fmla="*/ 2147483647 w 89"/>
                <a:gd name="T11" fmla="*/ 2147483647 h 81"/>
                <a:gd name="T12" fmla="*/ 2147483647 w 89"/>
                <a:gd name="T13" fmla="*/ 2147483647 h 81"/>
                <a:gd name="T14" fmla="*/ 2147483647 w 89"/>
                <a:gd name="T15" fmla="*/ 2147483647 h 81"/>
                <a:gd name="T16" fmla="*/ 2147483647 w 89"/>
                <a:gd name="T17" fmla="*/ 2147483647 h 81"/>
                <a:gd name="T18" fmla="*/ 2147483647 w 89"/>
                <a:gd name="T19" fmla="*/ 2147483647 h 81"/>
                <a:gd name="T20" fmla="*/ 2147483647 w 89"/>
                <a:gd name="T21" fmla="*/ 2147483647 h 81"/>
                <a:gd name="T22" fmla="*/ 2147483647 w 89"/>
                <a:gd name="T23" fmla="*/ 2147483647 h 81"/>
                <a:gd name="T24" fmla="*/ 2147483647 w 89"/>
                <a:gd name="T25" fmla="*/ 2147483647 h 81"/>
                <a:gd name="T26" fmla="*/ 2147483647 w 89"/>
                <a:gd name="T27" fmla="*/ 2147483647 h 81"/>
                <a:gd name="T28" fmla="*/ 2147483647 w 89"/>
                <a:gd name="T29" fmla="*/ 2147483647 h 81"/>
                <a:gd name="T30" fmla="*/ 2147483647 w 89"/>
                <a:gd name="T31" fmla="*/ 0 h 81"/>
                <a:gd name="T32" fmla="*/ 2147483647 w 89"/>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1"/>
                <a:gd name="T53" fmla="*/ 89 w 89"/>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09" name="Freeform 52"/>
            <p:cNvSpPr>
              <a:spLocks/>
            </p:cNvSpPr>
            <p:nvPr/>
          </p:nvSpPr>
          <p:spPr bwMode="auto">
            <a:xfrm>
              <a:off x="5217071" y="2432944"/>
              <a:ext cx="548822" cy="409575"/>
            </a:xfrm>
            <a:custGeom>
              <a:avLst/>
              <a:gdLst>
                <a:gd name="T0" fmla="*/ 2147483647 w 959"/>
                <a:gd name="T1" fmla="*/ 2147483647 h 789"/>
                <a:gd name="T2" fmla="*/ 2147483647 w 959"/>
                <a:gd name="T3" fmla="*/ 2147483647 h 789"/>
                <a:gd name="T4" fmla="*/ 2147483647 w 959"/>
                <a:gd name="T5" fmla="*/ 2147483647 h 789"/>
                <a:gd name="T6" fmla="*/ 2147483647 w 959"/>
                <a:gd name="T7" fmla="*/ 2147483647 h 789"/>
                <a:gd name="T8" fmla="*/ 2147483647 w 959"/>
                <a:gd name="T9" fmla="*/ 2147483647 h 789"/>
                <a:gd name="T10" fmla="*/ 2147483647 w 959"/>
                <a:gd name="T11" fmla="*/ 2147483647 h 789"/>
                <a:gd name="T12" fmla="*/ 2147483647 w 959"/>
                <a:gd name="T13" fmla="*/ 2147483647 h 789"/>
                <a:gd name="T14" fmla="*/ 2147483647 w 959"/>
                <a:gd name="T15" fmla="*/ 2147483647 h 789"/>
                <a:gd name="T16" fmla="*/ 2147483647 w 959"/>
                <a:gd name="T17" fmla="*/ 2147483647 h 789"/>
                <a:gd name="T18" fmla="*/ 2147483647 w 959"/>
                <a:gd name="T19" fmla="*/ 2147483647 h 789"/>
                <a:gd name="T20" fmla="*/ 2147483647 w 959"/>
                <a:gd name="T21" fmla="*/ 2147483647 h 789"/>
                <a:gd name="T22" fmla="*/ 2147483647 w 959"/>
                <a:gd name="T23" fmla="*/ 2147483647 h 789"/>
                <a:gd name="T24" fmla="*/ 2147483647 w 959"/>
                <a:gd name="T25" fmla="*/ 2147483647 h 789"/>
                <a:gd name="T26" fmla="*/ 2147483647 w 959"/>
                <a:gd name="T27" fmla="*/ 2147483647 h 789"/>
                <a:gd name="T28" fmla="*/ 2147483647 w 959"/>
                <a:gd name="T29" fmla="*/ 2147483647 h 789"/>
                <a:gd name="T30" fmla="*/ 2147483647 w 959"/>
                <a:gd name="T31" fmla="*/ 2147483647 h 789"/>
                <a:gd name="T32" fmla="*/ 2147483647 w 959"/>
                <a:gd name="T33" fmla="*/ 2147483647 h 789"/>
                <a:gd name="T34" fmla="*/ 2147483647 w 959"/>
                <a:gd name="T35" fmla="*/ 2147483647 h 789"/>
                <a:gd name="T36" fmla="*/ 2147483647 w 959"/>
                <a:gd name="T37" fmla="*/ 2147483647 h 789"/>
                <a:gd name="T38" fmla="*/ 2147483647 w 959"/>
                <a:gd name="T39" fmla="*/ 2147483647 h 789"/>
                <a:gd name="T40" fmla="*/ 2147483647 w 959"/>
                <a:gd name="T41" fmla="*/ 2147483647 h 789"/>
                <a:gd name="T42" fmla="*/ 2147483647 w 959"/>
                <a:gd name="T43" fmla="*/ 2147483647 h 789"/>
                <a:gd name="T44" fmla="*/ 2147483647 w 959"/>
                <a:gd name="T45" fmla="*/ 2147483647 h 789"/>
                <a:gd name="T46" fmla="*/ 2147483647 w 959"/>
                <a:gd name="T47" fmla="*/ 2147483647 h 789"/>
                <a:gd name="T48" fmla="*/ 2147483647 w 959"/>
                <a:gd name="T49" fmla="*/ 2147483647 h 789"/>
                <a:gd name="T50" fmla="*/ 0 w 959"/>
                <a:gd name="T51" fmla="*/ 2147483647 h 789"/>
                <a:gd name="T52" fmla="*/ 2147483647 w 959"/>
                <a:gd name="T53" fmla="*/ 2147483647 h 789"/>
                <a:gd name="T54" fmla="*/ 2147483647 w 959"/>
                <a:gd name="T55" fmla="*/ 2147483647 h 789"/>
                <a:gd name="T56" fmla="*/ 2147483647 w 959"/>
                <a:gd name="T57" fmla="*/ 2147483647 h 789"/>
                <a:gd name="T58" fmla="*/ 2147483647 w 959"/>
                <a:gd name="T59" fmla="*/ 2147483647 h 789"/>
                <a:gd name="T60" fmla="*/ 2147483647 w 959"/>
                <a:gd name="T61" fmla="*/ 2147483647 h 789"/>
                <a:gd name="T62" fmla="*/ 2147483647 w 959"/>
                <a:gd name="T63" fmla="*/ 2147483647 h 789"/>
                <a:gd name="T64" fmla="*/ 2147483647 w 959"/>
                <a:gd name="T65" fmla="*/ 2147483647 h 789"/>
                <a:gd name="T66" fmla="*/ 2147483647 w 959"/>
                <a:gd name="T67" fmla="*/ 2147483647 h 789"/>
                <a:gd name="T68" fmla="*/ 2147483647 w 959"/>
                <a:gd name="T69" fmla="*/ 2147483647 h 789"/>
                <a:gd name="T70" fmla="*/ 2147483647 w 959"/>
                <a:gd name="T71" fmla="*/ 2147483647 h 789"/>
                <a:gd name="T72" fmla="*/ 2147483647 w 959"/>
                <a:gd name="T73" fmla="*/ 2147483647 h 789"/>
                <a:gd name="T74" fmla="*/ 2147483647 w 959"/>
                <a:gd name="T75" fmla="*/ 2147483647 h 789"/>
                <a:gd name="T76" fmla="*/ 2147483647 w 959"/>
                <a:gd name="T77" fmla="*/ 2147483647 h 789"/>
                <a:gd name="T78" fmla="*/ 2147483647 w 959"/>
                <a:gd name="T79" fmla="*/ 2147483647 h 789"/>
                <a:gd name="T80" fmla="*/ 2147483647 w 959"/>
                <a:gd name="T81" fmla="*/ 2147483647 h 789"/>
                <a:gd name="T82" fmla="*/ 2147483647 w 959"/>
                <a:gd name="T83" fmla="*/ 2147483647 h 789"/>
                <a:gd name="T84" fmla="*/ 2147483647 w 959"/>
                <a:gd name="T85" fmla="*/ 2147483647 h 789"/>
                <a:gd name="T86" fmla="*/ 2147483647 w 959"/>
                <a:gd name="T87" fmla="*/ 2147483647 h 789"/>
                <a:gd name="T88" fmla="*/ 2147483647 w 959"/>
                <a:gd name="T89" fmla="*/ 2147483647 h 789"/>
                <a:gd name="T90" fmla="*/ 2147483647 w 959"/>
                <a:gd name="T91" fmla="*/ 2147483647 h 789"/>
                <a:gd name="T92" fmla="*/ 2147483647 w 959"/>
                <a:gd name="T93" fmla="*/ 2147483647 h 789"/>
                <a:gd name="T94" fmla="*/ 2147483647 w 959"/>
                <a:gd name="T95" fmla="*/ 2147483647 h 789"/>
                <a:gd name="T96" fmla="*/ 2147483647 w 959"/>
                <a:gd name="T97" fmla="*/ 2147483647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9"/>
                <a:gd name="T148" fmla="*/ 0 h 789"/>
                <a:gd name="T149" fmla="*/ 959 w 959"/>
                <a:gd name="T150" fmla="*/ 789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10" name="Freeform 53"/>
            <p:cNvSpPr>
              <a:spLocks/>
            </p:cNvSpPr>
            <p:nvPr/>
          </p:nvSpPr>
          <p:spPr bwMode="auto">
            <a:xfrm>
              <a:off x="5802151" y="2401194"/>
              <a:ext cx="212607" cy="122238"/>
            </a:xfrm>
            <a:custGeom>
              <a:avLst/>
              <a:gdLst>
                <a:gd name="T0" fmla="*/ 2147483647 w 372"/>
                <a:gd name="T1" fmla="*/ 2147483647 h 238"/>
                <a:gd name="T2" fmla="*/ 2147483647 w 372"/>
                <a:gd name="T3" fmla="*/ 2147483647 h 238"/>
                <a:gd name="T4" fmla="*/ 2147483647 w 372"/>
                <a:gd name="T5" fmla="*/ 2147483647 h 238"/>
                <a:gd name="T6" fmla="*/ 2147483647 w 372"/>
                <a:gd name="T7" fmla="*/ 2147483647 h 238"/>
                <a:gd name="T8" fmla="*/ 2147483647 w 372"/>
                <a:gd name="T9" fmla="*/ 2147483647 h 238"/>
                <a:gd name="T10" fmla="*/ 2147483647 w 372"/>
                <a:gd name="T11" fmla="*/ 2147483647 h 238"/>
                <a:gd name="T12" fmla="*/ 2147483647 w 372"/>
                <a:gd name="T13" fmla="*/ 2147483647 h 238"/>
                <a:gd name="T14" fmla="*/ 2147483647 w 372"/>
                <a:gd name="T15" fmla="*/ 2147483647 h 238"/>
                <a:gd name="T16" fmla="*/ 2147483647 w 372"/>
                <a:gd name="T17" fmla="*/ 2147483647 h 238"/>
                <a:gd name="T18" fmla="*/ 2147483647 w 372"/>
                <a:gd name="T19" fmla="*/ 2147483647 h 238"/>
                <a:gd name="T20" fmla="*/ 2147483647 w 372"/>
                <a:gd name="T21" fmla="*/ 2147483647 h 238"/>
                <a:gd name="T22" fmla="*/ 2147483647 w 372"/>
                <a:gd name="T23" fmla="*/ 2147483647 h 238"/>
                <a:gd name="T24" fmla="*/ 2147483647 w 372"/>
                <a:gd name="T25" fmla="*/ 2147483647 h 238"/>
                <a:gd name="T26" fmla="*/ 2147483647 w 372"/>
                <a:gd name="T27" fmla="*/ 2147483647 h 238"/>
                <a:gd name="T28" fmla="*/ 2147483647 w 372"/>
                <a:gd name="T29" fmla="*/ 2147483647 h 238"/>
                <a:gd name="T30" fmla="*/ 2147483647 w 372"/>
                <a:gd name="T31" fmla="*/ 2147483647 h 238"/>
                <a:gd name="T32" fmla="*/ 2147483647 w 372"/>
                <a:gd name="T33" fmla="*/ 2147483647 h 238"/>
                <a:gd name="T34" fmla="*/ 2147483647 w 372"/>
                <a:gd name="T35" fmla="*/ 2147483647 h 238"/>
                <a:gd name="T36" fmla="*/ 2147483647 w 372"/>
                <a:gd name="T37" fmla="*/ 2147483647 h 238"/>
                <a:gd name="T38" fmla="*/ 2147483647 w 372"/>
                <a:gd name="T39" fmla="*/ 2147483647 h 238"/>
                <a:gd name="T40" fmla="*/ 2147483647 w 372"/>
                <a:gd name="T41" fmla="*/ 2147483647 h 238"/>
                <a:gd name="T42" fmla="*/ 2147483647 w 372"/>
                <a:gd name="T43" fmla="*/ 2147483647 h 238"/>
                <a:gd name="T44" fmla="*/ 2147483647 w 372"/>
                <a:gd name="T45" fmla="*/ 2147483647 h 238"/>
                <a:gd name="T46" fmla="*/ 2147483647 w 372"/>
                <a:gd name="T47" fmla="*/ 2147483647 h 238"/>
                <a:gd name="T48" fmla="*/ 2147483647 w 372"/>
                <a:gd name="T49" fmla="*/ 2147483647 h 238"/>
                <a:gd name="T50" fmla="*/ 2147483647 w 372"/>
                <a:gd name="T51" fmla="*/ 2147483647 h 238"/>
                <a:gd name="T52" fmla="*/ 2147483647 w 372"/>
                <a:gd name="T53" fmla="*/ 2147483647 h 238"/>
                <a:gd name="T54" fmla="*/ 2147483647 w 372"/>
                <a:gd name="T55" fmla="*/ 2147483647 h 238"/>
                <a:gd name="T56" fmla="*/ 2147483647 w 372"/>
                <a:gd name="T57" fmla="*/ 2147483647 h 238"/>
                <a:gd name="T58" fmla="*/ 2147483647 w 372"/>
                <a:gd name="T59" fmla="*/ 2147483647 h 238"/>
                <a:gd name="T60" fmla="*/ 2147483647 w 372"/>
                <a:gd name="T61" fmla="*/ 2147483647 h 238"/>
                <a:gd name="T62" fmla="*/ 2147483647 w 372"/>
                <a:gd name="T63" fmla="*/ 2147483647 h 238"/>
                <a:gd name="T64" fmla="*/ 2147483647 w 372"/>
                <a:gd name="T65" fmla="*/ 2147483647 h 238"/>
                <a:gd name="T66" fmla="*/ 2147483647 w 372"/>
                <a:gd name="T67" fmla="*/ 2147483647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238"/>
                <a:gd name="T104" fmla="*/ 372 w 372"/>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11" name="Freeform 54"/>
            <p:cNvSpPr>
              <a:spLocks/>
            </p:cNvSpPr>
            <p:nvPr/>
          </p:nvSpPr>
          <p:spPr bwMode="auto">
            <a:xfrm>
              <a:off x="5846651" y="2339282"/>
              <a:ext cx="253810" cy="111125"/>
            </a:xfrm>
            <a:custGeom>
              <a:avLst/>
              <a:gdLst>
                <a:gd name="T0" fmla="*/ 2147483647 w 449"/>
                <a:gd name="T1" fmla="*/ 2147483647 h 211"/>
                <a:gd name="T2" fmla="*/ 2147483647 w 449"/>
                <a:gd name="T3" fmla="*/ 2147483647 h 211"/>
                <a:gd name="T4" fmla="*/ 2147483647 w 449"/>
                <a:gd name="T5" fmla="*/ 2147483647 h 211"/>
                <a:gd name="T6" fmla="*/ 2147483647 w 449"/>
                <a:gd name="T7" fmla="*/ 2147483647 h 211"/>
                <a:gd name="T8" fmla="*/ 2147483647 w 449"/>
                <a:gd name="T9" fmla="*/ 2147483647 h 211"/>
                <a:gd name="T10" fmla="*/ 2147483647 w 449"/>
                <a:gd name="T11" fmla="*/ 2147483647 h 211"/>
                <a:gd name="T12" fmla="*/ 2147483647 w 449"/>
                <a:gd name="T13" fmla="*/ 2147483647 h 211"/>
                <a:gd name="T14" fmla="*/ 2147483647 w 449"/>
                <a:gd name="T15" fmla="*/ 2147483647 h 211"/>
                <a:gd name="T16" fmla="*/ 2147483647 w 449"/>
                <a:gd name="T17" fmla="*/ 2147483647 h 211"/>
                <a:gd name="T18" fmla="*/ 2147483647 w 449"/>
                <a:gd name="T19" fmla="*/ 2147483647 h 211"/>
                <a:gd name="T20" fmla="*/ 2147483647 w 449"/>
                <a:gd name="T21" fmla="*/ 2147483647 h 211"/>
                <a:gd name="T22" fmla="*/ 0 w 449"/>
                <a:gd name="T23" fmla="*/ 2147483647 h 211"/>
                <a:gd name="T24" fmla="*/ 2147483647 w 449"/>
                <a:gd name="T25" fmla="*/ 2147483647 h 211"/>
                <a:gd name="T26" fmla="*/ 2147483647 w 449"/>
                <a:gd name="T27" fmla="*/ 2147483647 h 211"/>
                <a:gd name="T28" fmla="*/ 2147483647 w 449"/>
                <a:gd name="T29" fmla="*/ 2147483647 h 211"/>
                <a:gd name="T30" fmla="*/ 2147483647 w 449"/>
                <a:gd name="T31" fmla="*/ 2147483647 h 211"/>
                <a:gd name="T32" fmla="*/ 2147483647 w 449"/>
                <a:gd name="T33" fmla="*/ 2147483647 h 211"/>
                <a:gd name="T34" fmla="*/ 2147483647 w 449"/>
                <a:gd name="T35" fmla="*/ 2147483647 h 211"/>
                <a:gd name="T36" fmla="*/ 2147483647 w 449"/>
                <a:gd name="T37" fmla="*/ 2147483647 h 211"/>
                <a:gd name="T38" fmla="*/ 2147483647 w 449"/>
                <a:gd name="T39" fmla="*/ 2147483647 h 211"/>
                <a:gd name="T40" fmla="*/ 2147483647 w 449"/>
                <a:gd name="T41" fmla="*/ 2147483647 h 211"/>
                <a:gd name="T42" fmla="*/ 2147483647 w 449"/>
                <a:gd name="T43" fmla="*/ 2147483647 h 211"/>
                <a:gd name="T44" fmla="*/ 2147483647 w 449"/>
                <a:gd name="T45" fmla="*/ 2147483647 h 211"/>
                <a:gd name="T46" fmla="*/ 2147483647 w 449"/>
                <a:gd name="T47" fmla="*/ 2147483647 h 211"/>
                <a:gd name="T48" fmla="*/ 2147483647 w 449"/>
                <a:gd name="T49" fmla="*/ 2147483647 h 211"/>
                <a:gd name="T50" fmla="*/ 2147483647 w 449"/>
                <a:gd name="T51" fmla="*/ 2147483647 h 211"/>
                <a:gd name="T52" fmla="*/ 2147483647 w 449"/>
                <a:gd name="T53" fmla="*/ 2147483647 h 211"/>
                <a:gd name="T54" fmla="*/ 2147483647 w 449"/>
                <a:gd name="T55" fmla="*/ 2147483647 h 211"/>
                <a:gd name="T56" fmla="*/ 2147483647 w 449"/>
                <a:gd name="T57" fmla="*/ 2147483647 h 211"/>
                <a:gd name="T58" fmla="*/ 2147483647 w 449"/>
                <a:gd name="T59" fmla="*/ 2147483647 h 211"/>
                <a:gd name="T60" fmla="*/ 2147483647 w 449"/>
                <a:gd name="T61" fmla="*/ 2147483647 h 211"/>
                <a:gd name="T62" fmla="*/ 2147483647 w 449"/>
                <a:gd name="T63" fmla="*/ 2147483647 h 211"/>
                <a:gd name="T64" fmla="*/ 2147483647 w 449"/>
                <a:gd name="T65" fmla="*/ 2147483647 h 211"/>
                <a:gd name="T66" fmla="*/ 2147483647 w 449"/>
                <a:gd name="T67" fmla="*/ 2147483647 h 211"/>
                <a:gd name="T68" fmla="*/ 2147483647 w 449"/>
                <a:gd name="T69" fmla="*/ 2147483647 h 211"/>
                <a:gd name="T70" fmla="*/ 2147483647 w 449"/>
                <a:gd name="T71" fmla="*/ 2147483647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211"/>
                <a:gd name="T110" fmla="*/ 449 w 449"/>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12" name="Freeform 111"/>
            <p:cNvSpPr>
              <a:spLocks/>
            </p:cNvSpPr>
            <p:nvPr/>
          </p:nvSpPr>
          <p:spPr bwMode="auto">
            <a:xfrm>
              <a:off x="5414845" y="2350394"/>
              <a:ext cx="385659" cy="211138"/>
            </a:xfrm>
            <a:custGeom>
              <a:avLst/>
              <a:gdLst>
                <a:gd name="T0" fmla="*/ 2147483647 w 674"/>
                <a:gd name="T1" fmla="*/ 2147483647 h 406"/>
                <a:gd name="T2" fmla="*/ 2147483647 w 674"/>
                <a:gd name="T3" fmla="*/ 2147483647 h 406"/>
                <a:gd name="T4" fmla="*/ 2147483647 w 674"/>
                <a:gd name="T5" fmla="*/ 2147483647 h 406"/>
                <a:gd name="T6" fmla="*/ 2147483647 w 674"/>
                <a:gd name="T7" fmla="*/ 2147483647 h 406"/>
                <a:gd name="T8" fmla="*/ 2147483647 w 674"/>
                <a:gd name="T9" fmla="*/ 2147483647 h 406"/>
                <a:gd name="T10" fmla="*/ 2147483647 w 674"/>
                <a:gd name="T11" fmla="*/ 2147483647 h 406"/>
                <a:gd name="T12" fmla="*/ 2147483647 w 674"/>
                <a:gd name="T13" fmla="*/ 2147483647 h 406"/>
                <a:gd name="T14" fmla="*/ 2147483647 w 674"/>
                <a:gd name="T15" fmla="*/ 2147483647 h 406"/>
                <a:gd name="T16" fmla="*/ 2147483647 w 674"/>
                <a:gd name="T17" fmla="*/ 2147483647 h 406"/>
                <a:gd name="T18" fmla="*/ 2147483647 w 674"/>
                <a:gd name="T19" fmla="*/ 2147483647 h 406"/>
                <a:gd name="T20" fmla="*/ 2147483647 w 674"/>
                <a:gd name="T21" fmla="*/ 2147483647 h 406"/>
                <a:gd name="T22" fmla="*/ 2147483647 w 674"/>
                <a:gd name="T23" fmla="*/ 2147483647 h 406"/>
                <a:gd name="T24" fmla="*/ 2147483647 w 674"/>
                <a:gd name="T25" fmla="*/ 2147483647 h 406"/>
                <a:gd name="T26" fmla="*/ 2147483647 w 674"/>
                <a:gd name="T27" fmla="*/ 2147483647 h 406"/>
                <a:gd name="T28" fmla="*/ 2147483647 w 674"/>
                <a:gd name="T29" fmla="*/ 2147483647 h 406"/>
                <a:gd name="T30" fmla="*/ 2147483647 w 674"/>
                <a:gd name="T31" fmla="*/ 2147483647 h 406"/>
                <a:gd name="T32" fmla="*/ 2147483647 w 674"/>
                <a:gd name="T33" fmla="*/ 2147483647 h 406"/>
                <a:gd name="T34" fmla="*/ 2147483647 w 674"/>
                <a:gd name="T35" fmla="*/ 2147483647 h 406"/>
                <a:gd name="T36" fmla="*/ 2147483647 w 674"/>
                <a:gd name="T37" fmla="*/ 2147483647 h 406"/>
                <a:gd name="T38" fmla="*/ 2147483647 w 674"/>
                <a:gd name="T39" fmla="*/ 2147483647 h 406"/>
                <a:gd name="T40" fmla="*/ 2147483647 w 674"/>
                <a:gd name="T41" fmla="*/ 2147483647 h 406"/>
                <a:gd name="T42" fmla="*/ 2147483647 w 674"/>
                <a:gd name="T43" fmla="*/ 2147483647 h 406"/>
                <a:gd name="T44" fmla="*/ 2147483647 w 674"/>
                <a:gd name="T45" fmla="*/ 2147483647 h 406"/>
                <a:gd name="T46" fmla="*/ 2147483647 w 674"/>
                <a:gd name="T47" fmla="*/ 2147483647 h 406"/>
                <a:gd name="T48" fmla="*/ 2147483647 w 674"/>
                <a:gd name="T49" fmla="*/ 2147483647 h 406"/>
                <a:gd name="T50" fmla="*/ 2147483647 w 674"/>
                <a:gd name="T51" fmla="*/ 2147483647 h 406"/>
                <a:gd name="T52" fmla="*/ 2147483647 w 674"/>
                <a:gd name="T53" fmla="*/ 2147483647 h 406"/>
                <a:gd name="T54" fmla="*/ 2147483647 w 674"/>
                <a:gd name="T55" fmla="*/ 2147483647 h 406"/>
                <a:gd name="T56" fmla="*/ 2147483647 w 674"/>
                <a:gd name="T57" fmla="*/ 2147483647 h 406"/>
                <a:gd name="T58" fmla="*/ 2147483647 w 674"/>
                <a:gd name="T59" fmla="*/ 2147483647 h 406"/>
                <a:gd name="T60" fmla="*/ 2147483647 w 674"/>
                <a:gd name="T61" fmla="*/ 2147483647 h 406"/>
                <a:gd name="T62" fmla="*/ 2147483647 w 674"/>
                <a:gd name="T63" fmla="*/ 2147483647 h 406"/>
                <a:gd name="T64" fmla="*/ 2147483647 w 674"/>
                <a:gd name="T65" fmla="*/ 2147483647 h 406"/>
                <a:gd name="T66" fmla="*/ 2147483647 w 674"/>
                <a:gd name="T67" fmla="*/ 2147483647 h 406"/>
                <a:gd name="T68" fmla="*/ 2147483647 w 674"/>
                <a:gd name="T69" fmla="*/ 2147483647 h 406"/>
                <a:gd name="T70" fmla="*/ 2147483647 w 674"/>
                <a:gd name="T71" fmla="*/ 2147483647 h 406"/>
                <a:gd name="T72" fmla="*/ 2147483647 w 674"/>
                <a:gd name="T73" fmla="*/ 2147483647 h 406"/>
                <a:gd name="T74" fmla="*/ 2147483647 w 674"/>
                <a:gd name="T75" fmla="*/ 2147483647 h 406"/>
                <a:gd name="T76" fmla="*/ 2147483647 w 674"/>
                <a:gd name="T77" fmla="*/ 2147483647 h 406"/>
                <a:gd name="T78" fmla="*/ 2147483647 w 674"/>
                <a:gd name="T79" fmla="*/ 2147483647 h 406"/>
                <a:gd name="T80" fmla="*/ 2147483647 w 674"/>
                <a:gd name="T81" fmla="*/ 2147483647 h 406"/>
                <a:gd name="T82" fmla="*/ 2147483647 w 674"/>
                <a:gd name="T83" fmla="*/ 2147483647 h 406"/>
                <a:gd name="T84" fmla="*/ 2147483647 w 674"/>
                <a:gd name="T85" fmla="*/ 2147483647 h 406"/>
                <a:gd name="T86" fmla="*/ 2147483647 w 674"/>
                <a:gd name="T87" fmla="*/ 2147483647 h 406"/>
                <a:gd name="T88" fmla="*/ 2147483647 w 674"/>
                <a:gd name="T89" fmla="*/ 2147483647 h 406"/>
                <a:gd name="T90" fmla="*/ 2147483647 w 674"/>
                <a:gd name="T91" fmla="*/ 2147483647 h 406"/>
                <a:gd name="T92" fmla="*/ 2147483647 w 674"/>
                <a:gd name="T93" fmla="*/ 2147483647 h 406"/>
                <a:gd name="T94" fmla="*/ 2147483647 w 674"/>
                <a:gd name="T95" fmla="*/ 2147483647 h 406"/>
                <a:gd name="T96" fmla="*/ 2147483647 w 674"/>
                <a:gd name="T97" fmla="*/ 2147483647 h 406"/>
                <a:gd name="T98" fmla="*/ 2147483647 w 674"/>
                <a:gd name="T99" fmla="*/ 2147483647 h 406"/>
                <a:gd name="T100" fmla="*/ 2147483647 w 674"/>
                <a:gd name="T101" fmla="*/ 2147483647 h 4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406"/>
                <a:gd name="T155" fmla="*/ 674 w 674"/>
                <a:gd name="T156" fmla="*/ 406 h 4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13" name="Freeform 56"/>
            <p:cNvSpPr>
              <a:spLocks/>
            </p:cNvSpPr>
            <p:nvPr/>
          </p:nvSpPr>
          <p:spPr bwMode="auto">
            <a:xfrm>
              <a:off x="5655469" y="2469457"/>
              <a:ext cx="347752" cy="255587"/>
            </a:xfrm>
            <a:custGeom>
              <a:avLst/>
              <a:gdLst>
                <a:gd name="T0" fmla="*/ 2147483647 w 607"/>
                <a:gd name="T1" fmla="*/ 2147483647 h 492"/>
                <a:gd name="T2" fmla="*/ 2147483647 w 607"/>
                <a:gd name="T3" fmla="*/ 2147483647 h 492"/>
                <a:gd name="T4" fmla="*/ 2147483647 w 607"/>
                <a:gd name="T5" fmla="*/ 2147483647 h 492"/>
                <a:gd name="T6" fmla="*/ 2147483647 w 607"/>
                <a:gd name="T7" fmla="*/ 2147483647 h 492"/>
                <a:gd name="T8" fmla="*/ 2147483647 w 607"/>
                <a:gd name="T9" fmla="*/ 2147483647 h 492"/>
                <a:gd name="T10" fmla="*/ 2147483647 w 607"/>
                <a:gd name="T11" fmla="*/ 2147483647 h 492"/>
                <a:gd name="T12" fmla="*/ 2147483647 w 607"/>
                <a:gd name="T13" fmla="*/ 2147483647 h 492"/>
                <a:gd name="T14" fmla="*/ 2147483647 w 607"/>
                <a:gd name="T15" fmla="*/ 2147483647 h 492"/>
                <a:gd name="T16" fmla="*/ 2147483647 w 607"/>
                <a:gd name="T17" fmla="*/ 2147483647 h 492"/>
                <a:gd name="T18" fmla="*/ 2147483647 w 607"/>
                <a:gd name="T19" fmla="*/ 2147483647 h 492"/>
                <a:gd name="T20" fmla="*/ 2147483647 w 607"/>
                <a:gd name="T21" fmla="*/ 2147483647 h 492"/>
                <a:gd name="T22" fmla="*/ 2147483647 w 607"/>
                <a:gd name="T23" fmla="*/ 2147483647 h 492"/>
                <a:gd name="T24" fmla="*/ 2147483647 w 607"/>
                <a:gd name="T25" fmla="*/ 2147483647 h 492"/>
                <a:gd name="T26" fmla="*/ 2147483647 w 607"/>
                <a:gd name="T27" fmla="*/ 2147483647 h 492"/>
                <a:gd name="T28" fmla="*/ 2147483647 w 607"/>
                <a:gd name="T29" fmla="*/ 2147483647 h 492"/>
                <a:gd name="T30" fmla="*/ 2147483647 w 607"/>
                <a:gd name="T31" fmla="*/ 2147483647 h 492"/>
                <a:gd name="T32" fmla="*/ 2147483647 w 607"/>
                <a:gd name="T33" fmla="*/ 2147483647 h 492"/>
                <a:gd name="T34" fmla="*/ 2147483647 w 607"/>
                <a:gd name="T35" fmla="*/ 2147483647 h 492"/>
                <a:gd name="T36" fmla="*/ 2147483647 w 607"/>
                <a:gd name="T37" fmla="*/ 2147483647 h 492"/>
                <a:gd name="T38" fmla="*/ 2147483647 w 607"/>
                <a:gd name="T39" fmla="*/ 2147483647 h 492"/>
                <a:gd name="T40" fmla="*/ 2147483647 w 607"/>
                <a:gd name="T41" fmla="*/ 2147483647 h 492"/>
                <a:gd name="T42" fmla="*/ 2147483647 w 607"/>
                <a:gd name="T43" fmla="*/ 2147483647 h 492"/>
                <a:gd name="T44" fmla="*/ 2147483647 w 607"/>
                <a:gd name="T45" fmla="*/ 2147483647 h 492"/>
                <a:gd name="T46" fmla="*/ 2147483647 w 607"/>
                <a:gd name="T47" fmla="*/ 2147483647 h 492"/>
                <a:gd name="T48" fmla="*/ 2147483647 w 607"/>
                <a:gd name="T49" fmla="*/ 2147483647 h 492"/>
                <a:gd name="T50" fmla="*/ 2147483647 w 607"/>
                <a:gd name="T51" fmla="*/ 2147483647 h 492"/>
                <a:gd name="T52" fmla="*/ 2147483647 w 607"/>
                <a:gd name="T53" fmla="*/ 2147483647 h 492"/>
                <a:gd name="T54" fmla="*/ 2147483647 w 607"/>
                <a:gd name="T55" fmla="*/ 2147483647 h 492"/>
                <a:gd name="T56" fmla="*/ 2147483647 w 607"/>
                <a:gd name="T57" fmla="*/ 2147483647 h 492"/>
                <a:gd name="T58" fmla="*/ 2147483647 w 607"/>
                <a:gd name="T59" fmla="*/ 2147483647 h 492"/>
                <a:gd name="T60" fmla="*/ 2147483647 w 607"/>
                <a:gd name="T61" fmla="*/ 2147483647 h 492"/>
                <a:gd name="T62" fmla="*/ 2147483647 w 607"/>
                <a:gd name="T63" fmla="*/ 2147483647 h 492"/>
                <a:gd name="T64" fmla="*/ 2147483647 w 607"/>
                <a:gd name="T65" fmla="*/ 2147483647 h 492"/>
                <a:gd name="T66" fmla="*/ 2147483647 w 607"/>
                <a:gd name="T67" fmla="*/ 2147483647 h 492"/>
                <a:gd name="T68" fmla="*/ 2147483647 w 607"/>
                <a:gd name="T69" fmla="*/ 2147483647 h 492"/>
                <a:gd name="T70" fmla="*/ 2147483647 w 607"/>
                <a:gd name="T71" fmla="*/ 2147483647 h 492"/>
                <a:gd name="T72" fmla="*/ 2147483647 w 607"/>
                <a:gd name="T73" fmla="*/ 2147483647 h 492"/>
                <a:gd name="T74" fmla="*/ 2147483647 w 607"/>
                <a:gd name="T75" fmla="*/ 2147483647 h 492"/>
                <a:gd name="T76" fmla="*/ 2147483647 w 607"/>
                <a:gd name="T77" fmla="*/ 2147483647 h 492"/>
                <a:gd name="T78" fmla="*/ 2147483647 w 607"/>
                <a:gd name="T79" fmla="*/ 2147483647 h 492"/>
                <a:gd name="T80" fmla="*/ 2147483647 w 607"/>
                <a:gd name="T81" fmla="*/ 2147483647 h 492"/>
                <a:gd name="T82" fmla="*/ 2147483647 w 607"/>
                <a:gd name="T83" fmla="*/ 2147483647 h 492"/>
                <a:gd name="T84" fmla="*/ 2147483647 w 607"/>
                <a:gd name="T85" fmla="*/ 2147483647 h 492"/>
                <a:gd name="T86" fmla="*/ 2147483647 w 607"/>
                <a:gd name="T87" fmla="*/ 2147483647 h 492"/>
                <a:gd name="T88" fmla="*/ 2147483647 w 607"/>
                <a:gd name="T89" fmla="*/ 2147483647 h 492"/>
                <a:gd name="T90" fmla="*/ 2147483647 w 607"/>
                <a:gd name="T91" fmla="*/ 2147483647 h 492"/>
                <a:gd name="T92" fmla="*/ 2147483647 w 607"/>
                <a:gd name="T93" fmla="*/ 2147483647 h 492"/>
                <a:gd name="T94" fmla="*/ 2147483647 w 607"/>
                <a:gd name="T95" fmla="*/ 2147483647 h 492"/>
                <a:gd name="T96" fmla="*/ 2147483647 w 607"/>
                <a:gd name="T97" fmla="*/ 2147483647 h 492"/>
                <a:gd name="T98" fmla="*/ 2147483647 w 607"/>
                <a:gd name="T99" fmla="*/ 2147483647 h 492"/>
                <a:gd name="T100" fmla="*/ 2147483647 w 607"/>
                <a:gd name="T101" fmla="*/ 2147483647 h 492"/>
                <a:gd name="T102" fmla="*/ 2147483647 w 607"/>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7"/>
                <a:gd name="T157" fmla="*/ 0 h 492"/>
                <a:gd name="T158" fmla="*/ 607 w 607"/>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14" name="Freeform 57"/>
            <p:cNvSpPr>
              <a:spLocks/>
            </p:cNvSpPr>
            <p:nvPr/>
          </p:nvSpPr>
          <p:spPr bwMode="auto">
            <a:xfrm>
              <a:off x="5007760" y="2645669"/>
              <a:ext cx="568600" cy="442913"/>
            </a:xfrm>
            <a:custGeom>
              <a:avLst/>
              <a:gdLst>
                <a:gd name="T0" fmla="*/ 2147483647 w 998"/>
                <a:gd name="T1" fmla="*/ 2147483647 h 851"/>
                <a:gd name="T2" fmla="*/ 2147483647 w 998"/>
                <a:gd name="T3" fmla="*/ 2147483647 h 851"/>
                <a:gd name="T4" fmla="*/ 2147483647 w 998"/>
                <a:gd name="T5" fmla="*/ 2147483647 h 851"/>
                <a:gd name="T6" fmla="*/ 2147483647 w 998"/>
                <a:gd name="T7" fmla="*/ 2147483647 h 851"/>
                <a:gd name="T8" fmla="*/ 2147483647 w 998"/>
                <a:gd name="T9" fmla="*/ 2147483647 h 851"/>
                <a:gd name="T10" fmla="*/ 2147483647 w 998"/>
                <a:gd name="T11" fmla="*/ 2147483647 h 851"/>
                <a:gd name="T12" fmla="*/ 2147483647 w 998"/>
                <a:gd name="T13" fmla="*/ 2147483647 h 851"/>
                <a:gd name="T14" fmla="*/ 2147483647 w 998"/>
                <a:gd name="T15" fmla="*/ 2147483647 h 851"/>
                <a:gd name="T16" fmla="*/ 2147483647 w 998"/>
                <a:gd name="T17" fmla="*/ 2147483647 h 851"/>
                <a:gd name="T18" fmla="*/ 2147483647 w 998"/>
                <a:gd name="T19" fmla="*/ 2147483647 h 851"/>
                <a:gd name="T20" fmla="*/ 2147483647 w 998"/>
                <a:gd name="T21" fmla="*/ 2147483647 h 851"/>
                <a:gd name="T22" fmla="*/ 2147483647 w 998"/>
                <a:gd name="T23" fmla="*/ 2147483647 h 851"/>
                <a:gd name="T24" fmla="*/ 2147483647 w 998"/>
                <a:gd name="T25" fmla="*/ 0 h 851"/>
                <a:gd name="T26" fmla="*/ 2147483647 w 998"/>
                <a:gd name="T27" fmla="*/ 2147483647 h 851"/>
                <a:gd name="T28" fmla="*/ 2147483647 w 998"/>
                <a:gd name="T29" fmla="*/ 2147483647 h 851"/>
                <a:gd name="T30" fmla="*/ 2147483647 w 998"/>
                <a:gd name="T31" fmla="*/ 2147483647 h 851"/>
                <a:gd name="T32" fmla="*/ 2147483647 w 998"/>
                <a:gd name="T33" fmla="*/ 2147483647 h 851"/>
                <a:gd name="T34" fmla="*/ 2147483647 w 998"/>
                <a:gd name="T35" fmla="*/ 2147483647 h 851"/>
                <a:gd name="T36" fmla="*/ 2147483647 w 998"/>
                <a:gd name="T37" fmla="*/ 2147483647 h 851"/>
                <a:gd name="T38" fmla="*/ 2147483647 w 998"/>
                <a:gd name="T39" fmla="*/ 2147483647 h 851"/>
                <a:gd name="T40" fmla="*/ 2147483647 w 998"/>
                <a:gd name="T41" fmla="*/ 2147483647 h 851"/>
                <a:gd name="T42" fmla="*/ 2147483647 w 998"/>
                <a:gd name="T43" fmla="*/ 2147483647 h 851"/>
                <a:gd name="T44" fmla="*/ 2147483647 w 998"/>
                <a:gd name="T45" fmla="*/ 2147483647 h 851"/>
                <a:gd name="T46" fmla="*/ 2147483647 w 998"/>
                <a:gd name="T47" fmla="*/ 2147483647 h 851"/>
                <a:gd name="T48" fmla="*/ 2147483647 w 998"/>
                <a:gd name="T49" fmla="*/ 2147483647 h 851"/>
                <a:gd name="T50" fmla="*/ 2147483647 w 998"/>
                <a:gd name="T51" fmla="*/ 2147483647 h 851"/>
                <a:gd name="T52" fmla="*/ 2147483647 w 998"/>
                <a:gd name="T53" fmla="*/ 2147483647 h 851"/>
                <a:gd name="T54" fmla="*/ 2147483647 w 998"/>
                <a:gd name="T55" fmla="*/ 2147483647 h 851"/>
                <a:gd name="T56" fmla="*/ 2147483647 w 998"/>
                <a:gd name="T57" fmla="*/ 2147483647 h 851"/>
                <a:gd name="T58" fmla="*/ 2147483647 w 998"/>
                <a:gd name="T59" fmla="*/ 2147483647 h 851"/>
                <a:gd name="T60" fmla="*/ 2147483647 w 998"/>
                <a:gd name="T61" fmla="*/ 2147483647 h 851"/>
                <a:gd name="T62" fmla="*/ 2147483647 w 998"/>
                <a:gd name="T63" fmla="*/ 2147483647 h 851"/>
                <a:gd name="T64" fmla="*/ 2147483647 w 998"/>
                <a:gd name="T65" fmla="*/ 2147483647 h 851"/>
                <a:gd name="T66" fmla="*/ 2147483647 w 998"/>
                <a:gd name="T67" fmla="*/ 2147483647 h 8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8"/>
                <a:gd name="T103" fmla="*/ 0 h 851"/>
                <a:gd name="T104" fmla="*/ 998 w 998"/>
                <a:gd name="T105" fmla="*/ 851 h 8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15" name="Freeform 58"/>
            <p:cNvSpPr>
              <a:spLocks/>
            </p:cNvSpPr>
            <p:nvPr/>
          </p:nvSpPr>
          <p:spPr bwMode="auto">
            <a:xfrm>
              <a:off x="5004464" y="2577407"/>
              <a:ext cx="42851" cy="55562"/>
            </a:xfrm>
            <a:custGeom>
              <a:avLst/>
              <a:gdLst>
                <a:gd name="T0" fmla="*/ 2147483647 w 76"/>
                <a:gd name="T1" fmla="*/ 2147483647 h 105"/>
                <a:gd name="T2" fmla="*/ 2147483647 w 76"/>
                <a:gd name="T3" fmla="*/ 2147483647 h 105"/>
                <a:gd name="T4" fmla="*/ 2147483647 w 76"/>
                <a:gd name="T5" fmla="*/ 2147483647 h 105"/>
                <a:gd name="T6" fmla="*/ 2147483647 w 76"/>
                <a:gd name="T7" fmla="*/ 2147483647 h 105"/>
                <a:gd name="T8" fmla="*/ 2147483647 w 76"/>
                <a:gd name="T9" fmla="*/ 0 h 105"/>
                <a:gd name="T10" fmla="*/ 2147483647 w 76"/>
                <a:gd name="T11" fmla="*/ 0 h 105"/>
                <a:gd name="T12" fmla="*/ 2147483647 w 76"/>
                <a:gd name="T13" fmla="*/ 0 h 105"/>
                <a:gd name="T14" fmla="*/ 2147483647 w 76"/>
                <a:gd name="T15" fmla="*/ 2147483647 h 105"/>
                <a:gd name="T16" fmla="*/ 2147483647 w 76"/>
                <a:gd name="T17" fmla="*/ 2147483647 h 105"/>
                <a:gd name="T18" fmla="*/ 2147483647 w 76"/>
                <a:gd name="T19" fmla="*/ 2147483647 h 105"/>
                <a:gd name="T20" fmla="*/ 0 w 76"/>
                <a:gd name="T21" fmla="*/ 2147483647 h 105"/>
                <a:gd name="T22" fmla="*/ 2147483647 w 76"/>
                <a:gd name="T23" fmla="*/ 2147483647 h 105"/>
                <a:gd name="T24" fmla="*/ 2147483647 w 76"/>
                <a:gd name="T25" fmla="*/ 2147483647 h 105"/>
                <a:gd name="T26" fmla="*/ 2147483647 w 76"/>
                <a:gd name="T27" fmla="*/ 2147483647 h 105"/>
                <a:gd name="T28" fmla="*/ 2147483647 w 76"/>
                <a:gd name="T29" fmla="*/ 2147483647 h 105"/>
                <a:gd name="T30" fmla="*/ 2147483647 w 76"/>
                <a:gd name="T31" fmla="*/ 2147483647 h 105"/>
                <a:gd name="T32" fmla="*/ 2147483647 w 76"/>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05"/>
                <a:gd name="T53" fmla="*/ 76 w 76"/>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16" name="Freeform 59"/>
            <p:cNvSpPr>
              <a:spLocks/>
            </p:cNvSpPr>
            <p:nvPr/>
          </p:nvSpPr>
          <p:spPr bwMode="auto">
            <a:xfrm>
              <a:off x="5016001" y="2499619"/>
              <a:ext cx="169755" cy="142875"/>
            </a:xfrm>
            <a:custGeom>
              <a:avLst/>
              <a:gdLst>
                <a:gd name="T0" fmla="*/ 2147483647 w 297"/>
                <a:gd name="T1" fmla="*/ 2147483647 h 275"/>
                <a:gd name="T2" fmla="*/ 2147483647 w 297"/>
                <a:gd name="T3" fmla="*/ 2147483647 h 275"/>
                <a:gd name="T4" fmla="*/ 2147483647 w 297"/>
                <a:gd name="T5" fmla="*/ 2147483647 h 275"/>
                <a:gd name="T6" fmla="*/ 2147483647 w 297"/>
                <a:gd name="T7" fmla="*/ 2147483647 h 275"/>
                <a:gd name="T8" fmla="*/ 2147483647 w 297"/>
                <a:gd name="T9" fmla="*/ 2147483647 h 275"/>
                <a:gd name="T10" fmla="*/ 2147483647 w 297"/>
                <a:gd name="T11" fmla="*/ 2147483647 h 275"/>
                <a:gd name="T12" fmla="*/ 2147483647 w 297"/>
                <a:gd name="T13" fmla="*/ 2147483647 h 275"/>
                <a:gd name="T14" fmla="*/ 2147483647 w 297"/>
                <a:gd name="T15" fmla="*/ 2147483647 h 275"/>
                <a:gd name="T16" fmla="*/ 2147483647 w 297"/>
                <a:gd name="T17" fmla="*/ 2147483647 h 275"/>
                <a:gd name="T18" fmla="*/ 2147483647 w 297"/>
                <a:gd name="T19" fmla="*/ 2147483647 h 275"/>
                <a:gd name="T20" fmla="*/ 2147483647 w 297"/>
                <a:gd name="T21" fmla="*/ 2147483647 h 275"/>
                <a:gd name="T22" fmla="*/ 2147483647 w 297"/>
                <a:gd name="T23" fmla="*/ 2147483647 h 275"/>
                <a:gd name="T24" fmla="*/ 2147483647 w 297"/>
                <a:gd name="T25" fmla="*/ 2147483647 h 275"/>
                <a:gd name="T26" fmla="*/ 2147483647 w 297"/>
                <a:gd name="T27" fmla="*/ 2147483647 h 275"/>
                <a:gd name="T28" fmla="*/ 2147483647 w 297"/>
                <a:gd name="T29" fmla="*/ 2147483647 h 275"/>
                <a:gd name="T30" fmla="*/ 2147483647 w 297"/>
                <a:gd name="T31" fmla="*/ 2147483647 h 275"/>
                <a:gd name="T32" fmla="*/ 2147483647 w 297"/>
                <a:gd name="T33" fmla="*/ 2147483647 h 275"/>
                <a:gd name="T34" fmla="*/ 2147483647 w 297"/>
                <a:gd name="T35" fmla="*/ 2147483647 h 275"/>
                <a:gd name="T36" fmla="*/ 2147483647 w 297"/>
                <a:gd name="T37" fmla="*/ 2147483647 h 275"/>
                <a:gd name="T38" fmla="*/ 2147483647 w 297"/>
                <a:gd name="T39" fmla="*/ 2147483647 h 275"/>
                <a:gd name="T40" fmla="*/ 2147483647 w 297"/>
                <a:gd name="T41" fmla="*/ 2147483647 h 275"/>
                <a:gd name="T42" fmla="*/ 2147483647 w 297"/>
                <a:gd name="T43" fmla="*/ 2147483647 h 275"/>
                <a:gd name="T44" fmla="*/ 2147483647 w 297"/>
                <a:gd name="T45" fmla="*/ 2147483647 h 275"/>
                <a:gd name="T46" fmla="*/ 2147483647 w 297"/>
                <a:gd name="T47" fmla="*/ 2147483647 h 275"/>
                <a:gd name="T48" fmla="*/ 0 w 297"/>
                <a:gd name="T49" fmla="*/ 2147483647 h 275"/>
                <a:gd name="T50" fmla="*/ 2147483647 w 297"/>
                <a:gd name="T51" fmla="*/ 2147483647 h 275"/>
                <a:gd name="T52" fmla="*/ 2147483647 w 297"/>
                <a:gd name="T53" fmla="*/ 2147483647 h 275"/>
                <a:gd name="T54" fmla="*/ 2147483647 w 297"/>
                <a:gd name="T55" fmla="*/ 2147483647 h 275"/>
                <a:gd name="T56" fmla="*/ 2147483647 w 297"/>
                <a:gd name="T57" fmla="*/ 2147483647 h 275"/>
                <a:gd name="T58" fmla="*/ 2147483647 w 297"/>
                <a:gd name="T59" fmla="*/ 2147483647 h 275"/>
                <a:gd name="T60" fmla="*/ 2147483647 w 297"/>
                <a:gd name="T61" fmla="*/ 2147483647 h 275"/>
                <a:gd name="T62" fmla="*/ 2147483647 w 297"/>
                <a:gd name="T63" fmla="*/ 2147483647 h 275"/>
                <a:gd name="T64" fmla="*/ 2147483647 w 297"/>
                <a:gd name="T65" fmla="*/ 2147483647 h 275"/>
                <a:gd name="T66" fmla="*/ 2147483647 w 297"/>
                <a:gd name="T67" fmla="*/ 2147483647 h 275"/>
                <a:gd name="T68" fmla="*/ 2147483647 w 297"/>
                <a:gd name="T69" fmla="*/ 2147483647 h 275"/>
                <a:gd name="T70" fmla="*/ 2147483647 w 297"/>
                <a:gd name="T71" fmla="*/ 2147483647 h 275"/>
                <a:gd name="T72" fmla="*/ 2147483647 w 297"/>
                <a:gd name="T73" fmla="*/ 2147483647 h 275"/>
                <a:gd name="T74" fmla="*/ 2147483647 w 297"/>
                <a:gd name="T75" fmla="*/ 2147483647 h 275"/>
                <a:gd name="T76" fmla="*/ 2147483647 w 297"/>
                <a:gd name="T77" fmla="*/ 2147483647 h 275"/>
                <a:gd name="T78" fmla="*/ 2147483647 w 297"/>
                <a:gd name="T79" fmla="*/ 2147483647 h 275"/>
                <a:gd name="T80" fmla="*/ 2147483647 w 297"/>
                <a:gd name="T81" fmla="*/ 2147483647 h 275"/>
                <a:gd name="T82" fmla="*/ 2147483647 w 297"/>
                <a:gd name="T83" fmla="*/ 2147483647 h 275"/>
                <a:gd name="T84" fmla="*/ 2147483647 w 297"/>
                <a:gd name="T85" fmla="*/ 2147483647 h 275"/>
                <a:gd name="T86" fmla="*/ 2147483647 w 297"/>
                <a:gd name="T87" fmla="*/ 2147483647 h 275"/>
                <a:gd name="T88" fmla="*/ 2147483647 w 297"/>
                <a:gd name="T89" fmla="*/ 2147483647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275"/>
                <a:gd name="T137" fmla="*/ 297 w 297"/>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17" name="Freeform 60"/>
            <p:cNvSpPr>
              <a:spLocks/>
            </p:cNvSpPr>
            <p:nvPr/>
          </p:nvSpPr>
          <p:spPr bwMode="auto">
            <a:xfrm>
              <a:off x="5195645" y="2390082"/>
              <a:ext cx="85702" cy="73025"/>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2147483647 w 152"/>
                <a:gd name="T19" fmla="*/ 2147483647 h 140"/>
                <a:gd name="T20" fmla="*/ 2147483647 w 152"/>
                <a:gd name="T21" fmla="*/ 2147483647 h 140"/>
                <a:gd name="T22" fmla="*/ 2147483647 w 152"/>
                <a:gd name="T23" fmla="*/ 0 h 140"/>
                <a:gd name="T24" fmla="*/ 2147483647 w 152"/>
                <a:gd name="T25" fmla="*/ 2147483647 h 140"/>
                <a:gd name="T26" fmla="*/ 2147483647 w 152"/>
                <a:gd name="T27" fmla="*/ 2147483647 h 140"/>
                <a:gd name="T28" fmla="*/ 2147483647 w 152"/>
                <a:gd name="T29" fmla="*/ 2147483647 h 140"/>
                <a:gd name="T30" fmla="*/ 0 w 152"/>
                <a:gd name="T31" fmla="*/ 2147483647 h 140"/>
                <a:gd name="T32" fmla="*/ 2147483647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0"/>
                <a:gd name="T92" fmla="*/ 152 w 152"/>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18" name="Freeform 246"/>
            <p:cNvSpPr>
              <a:spLocks noEditPoints="1"/>
            </p:cNvSpPr>
            <p:nvPr/>
          </p:nvSpPr>
          <p:spPr bwMode="auto">
            <a:xfrm>
              <a:off x="4740765" y="2366269"/>
              <a:ext cx="505972" cy="177800"/>
            </a:xfrm>
            <a:custGeom>
              <a:avLst/>
              <a:gdLst>
                <a:gd name="T0" fmla="*/ 2147483647 w 888"/>
                <a:gd name="T1" fmla="*/ 2147483647 h 340"/>
                <a:gd name="T2" fmla="*/ 2147483647 w 888"/>
                <a:gd name="T3" fmla="*/ 2147483647 h 340"/>
                <a:gd name="T4" fmla="*/ 2147483647 w 888"/>
                <a:gd name="T5" fmla="*/ 2147483647 h 340"/>
                <a:gd name="T6" fmla="*/ 2147483647 w 888"/>
                <a:gd name="T7" fmla="*/ 2147483647 h 340"/>
                <a:gd name="T8" fmla="*/ 2147483647 w 888"/>
                <a:gd name="T9" fmla="*/ 2147483647 h 340"/>
                <a:gd name="T10" fmla="*/ 2147483647 w 888"/>
                <a:gd name="T11" fmla="*/ 2147483647 h 340"/>
                <a:gd name="T12" fmla="*/ 2147483647 w 888"/>
                <a:gd name="T13" fmla="*/ 2147483647 h 340"/>
                <a:gd name="T14" fmla="*/ 2147483647 w 888"/>
                <a:gd name="T15" fmla="*/ 2147483647 h 340"/>
                <a:gd name="T16" fmla="*/ 2147483647 w 888"/>
                <a:gd name="T17" fmla="*/ 2147483647 h 340"/>
                <a:gd name="T18" fmla="*/ 2147483647 w 888"/>
                <a:gd name="T19" fmla="*/ 2147483647 h 340"/>
                <a:gd name="T20" fmla="*/ 2147483647 w 888"/>
                <a:gd name="T21" fmla="*/ 2147483647 h 340"/>
                <a:gd name="T22" fmla="*/ 2147483647 w 888"/>
                <a:gd name="T23" fmla="*/ 2147483647 h 340"/>
                <a:gd name="T24" fmla="*/ 2147483647 w 888"/>
                <a:gd name="T25" fmla="*/ 2147483647 h 340"/>
                <a:gd name="T26" fmla="*/ 2147483647 w 888"/>
                <a:gd name="T27" fmla="*/ 2147483647 h 340"/>
                <a:gd name="T28" fmla="*/ 2147483647 w 888"/>
                <a:gd name="T29" fmla="*/ 2147483647 h 340"/>
                <a:gd name="T30" fmla="*/ 2147483647 w 888"/>
                <a:gd name="T31" fmla="*/ 2147483647 h 340"/>
                <a:gd name="T32" fmla="*/ 2147483647 w 888"/>
                <a:gd name="T33" fmla="*/ 2147483647 h 340"/>
                <a:gd name="T34" fmla="*/ 2147483647 w 888"/>
                <a:gd name="T35" fmla="*/ 2147483647 h 340"/>
                <a:gd name="T36" fmla="*/ 2147483647 w 888"/>
                <a:gd name="T37" fmla="*/ 2147483647 h 340"/>
                <a:gd name="T38" fmla="*/ 2147483647 w 888"/>
                <a:gd name="T39" fmla="*/ 2147483647 h 340"/>
                <a:gd name="T40" fmla="*/ 2147483647 w 888"/>
                <a:gd name="T41" fmla="*/ 2147483647 h 340"/>
                <a:gd name="T42" fmla="*/ 2147483647 w 888"/>
                <a:gd name="T43" fmla="*/ 2147483647 h 340"/>
                <a:gd name="T44" fmla="*/ 2147483647 w 888"/>
                <a:gd name="T45" fmla="*/ 2147483647 h 340"/>
                <a:gd name="T46" fmla="*/ 2147483647 w 888"/>
                <a:gd name="T47" fmla="*/ 2147483647 h 340"/>
                <a:gd name="T48" fmla="*/ 2147483647 w 888"/>
                <a:gd name="T49" fmla="*/ 2147483647 h 340"/>
                <a:gd name="T50" fmla="*/ 2147483647 w 888"/>
                <a:gd name="T51" fmla="*/ 2147483647 h 340"/>
                <a:gd name="T52" fmla="*/ 2147483647 w 888"/>
                <a:gd name="T53" fmla="*/ 2147483647 h 340"/>
                <a:gd name="T54" fmla="*/ 2147483647 w 888"/>
                <a:gd name="T55" fmla="*/ 2147483647 h 340"/>
                <a:gd name="T56" fmla="*/ 2147483647 w 888"/>
                <a:gd name="T57" fmla="*/ 2147483647 h 340"/>
                <a:gd name="T58" fmla="*/ 2147483647 w 888"/>
                <a:gd name="T59" fmla="*/ 2147483647 h 340"/>
                <a:gd name="T60" fmla="*/ 2147483647 w 888"/>
                <a:gd name="T61" fmla="*/ 2147483647 h 340"/>
                <a:gd name="T62" fmla="*/ 2147483647 w 888"/>
                <a:gd name="T63" fmla="*/ 2147483647 h 340"/>
                <a:gd name="T64" fmla="*/ 2147483647 w 888"/>
                <a:gd name="T65" fmla="*/ 2147483647 h 340"/>
                <a:gd name="T66" fmla="*/ 2147483647 w 888"/>
                <a:gd name="T67" fmla="*/ 2147483647 h 340"/>
                <a:gd name="T68" fmla="*/ 2147483647 w 888"/>
                <a:gd name="T69" fmla="*/ 2147483647 h 340"/>
                <a:gd name="T70" fmla="*/ 2147483647 w 888"/>
                <a:gd name="T71" fmla="*/ 2147483647 h 340"/>
                <a:gd name="T72" fmla="*/ 2147483647 w 888"/>
                <a:gd name="T73" fmla="*/ 2147483647 h 340"/>
                <a:gd name="T74" fmla="*/ 2147483647 w 888"/>
                <a:gd name="T75" fmla="*/ 2147483647 h 340"/>
                <a:gd name="T76" fmla="*/ 2147483647 w 888"/>
                <a:gd name="T77" fmla="*/ 2147483647 h 340"/>
                <a:gd name="T78" fmla="*/ 2147483647 w 888"/>
                <a:gd name="T79" fmla="*/ 2147483647 h 340"/>
                <a:gd name="T80" fmla="*/ 2147483647 w 888"/>
                <a:gd name="T81" fmla="*/ 2147483647 h 340"/>
                <a:gd name="T82" fmla="*/ 2147483647 w 888"/>
                <a:gd name="T83" fmla="*/ 2147483647 h 340"/>
                <a:gd name="T84" fmla="*/ 2147483647 w 888"/>
                <a:gd name="T85" fmla="*/ 2147483647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8"/>
                <a:gd name="T130" fmla="*/ 0 h 340"/>
                <a:gd name="T131" fmla="*/ 888 w 888"/>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19" name="Freeform 62"/>
            <p:cNvSpPr>
              <a:spLocks/>
            </p:cNvSpPr>
            <p:nvPr/>
          </p:nvSpPr>
          <p:spPr bwMode="auto">
            <a:xfrm>
              <a:off x="4666601" y="2312294"/>
              <a:ext cx="154923" cy="82550"/>
            </a:xfrm>
            <a:custGeom>
              <a:avLst/>
              <a:gdLst>
                <a:gd name="T0" fmla="*/ 2147483647 w 267"/>
                <a:gd name="T1" fmla="*/ 2147483647 h 155"/>
                <a:gd name="T2" fmla="*/ 2147483647 w 267"/>
                <a:gd name="T3" fmla="*/ 2147483647 h 155"/>
                <a:gd name="T4" fmla="*/ 2147483647 w 267"/>
                <a:gd name="T5" fmla="*/ 2147483647 h 155"/>
                <a:gd name="T6" fmla="*/ 2147483647 w 267"/>
                <a:gd name="T7" fmla="*/ 2147483647 h 155"/>
                <a:gd name="T8" fmla="*/ 2147483647 w 267"/>
                <a:gd name="T9" fmla="*/ 2147483647 h 155"/>
                <a:gd name="T10" fmla="*/ 2147483647 w 267"/>
                <a:gd name="T11" fmla="*/ 2147483647 h 155"/>
                <a:gd name="T12" fmla="*/ 2147483647 w 267"/>
                <a:gd name="T13" fmla="*/ 2147483647 h 155"/>
                <a:gd name="T14" fmla="*/ 2147483647 w 267"/>
                <a:gd name="T15" fmla="*/ 2147483647 h 155"/>
                <a:gd name="T16" fmla="*/ 2147483647 w 267"/>
                <a:gd name="T17" fmla="*/ 2147483647 h 155"/>
                <a:gd name="T18" fmla="*/ 2147483647 w 267"/>
                <a:gd name="T19" fmla="*/ 2147483647 h 155"/>
                <a:gd name="T20" fmla="*/ 2147483647 w 267"/>
                <a:gd name="T21" fmla="*/ 2147483647 h 155"/>
                <a:gd name="T22" fmla="*/ 2147483647 w 267"/>
                <a:gd name="T23" fmla="*/ 2147483647 h 155"/>
                <a:gd name="T24" fmla="*/ 2147483647 w 267"/>
                <a:gd name="T25" fmla="*/ 0 h 155"/>
                <a:gd name="T26" fmla="*/ 0 w 267"/>
                <a:gd name="T27" fmla="*/ 2147483647 h 155"/>
                <a:gd name="T28" fmla="*/ 2147483647 w 267"/>
                <a:gd name="T29" fmla="*/ 2147483647 h 155"/>
                <a:gd name="T30" fmla="*/ 2147483647 w 267"/>
                <a:gd name="T31" fmla="*/ 2147483647 h 155"/>
                <a:gd name="T32" fmla="*/ 2147483647 w 267"/>
                <a:gd name="T33" fmla="*/ 2147483647 h 155"/>
                <a:gd name="T34" fmla="*/ 2147483647 w 267"/>
                <a:gd name="T35" fmla="*/ 2147483647 h 155"/>
                <a:gd name="T36" fmla="*/ 2147483647 w 267"/>
                <a:gd name="T37" fmla="*/ 2147483647 h 155"/>
                <a:gd name="T38" fmla="*/ 2147483647 w 267"/>
                <a:gd name="T39" fmla="*/ 2147483647 h 155"/>
                <a:gd name="T40" fmla="*/ 2147483647 w 267"/>
                <a:gd name="T41" fmla="*/ 2147483647 h 155"/>
                <a:gd name="T42" fmla="*/ 2147483647 w 267"/>
                <a:gd name="T43" fmla="*/ 2147483647 h 155"/>
                <a:gd name="T44" fmla="*/ 2147483647 w 267"/>
                <a:gd name="T45" fmla="*/ 2147483647 h 155"/>
                <a:gd name="T46" fmla="*/ 2147483647 w 267"/>
                <a:gd name="T47" fmla="*/ 2147483647 h 155"/>
                <a:gd name="T48" fmla="*/ 2147483647 w 267"/>
                <a:gd name="T49" fmla="*/ 2147483647 h 155"/>
                <a:gd name="T50" fmla="*/ 2147483647 w 267"/>
                <a:gd name="T51" fmla="*/ 2147483647 h 155"/>
                <a:gd name="T52" fmla="*/ 2147483647 w 267"/>
                <a:gd name="T53" fmla="*/ 2147483647 h 155"/>
                <a:gd name="T54" fmla="*/ 2147483647 w 267"/>
                <a:gd name="T55" fmla="*/ 2147483647 h 155"/>
                <a:gd name="T56" fmla="*/ 2147483647 w 267"/>
                <a:gd name="T57" fmla="*/ 2147483647 h 155"/>
                <a:gd name="T58" fmla="*/ 2147483647 w 267"/>
                <a:gd name="T59" fmla="*/ 2147483647 h 155"/>
                <a:gd name="T60" fmla="*/ 2147483647 w 267"/>
                <a:gd name="T61" fmla="*/ 2147483647 h 155"/>
                <a:gd name="T62" fmla="*/ 2147483647 w 267"/>
                <a:gd name="T63" fmla="*/ 2147483647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155"/>
                <a:gd name="T98" fmla="*/ 267 w 267"/>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20" name="Freeform 119"/>
            <p:cNvSpPr>
              <a:spLocks/>
            </p:cNvSpPr>
            <p:nvPr/>
          </p:nvSpPr>
          <p:spPr bwMode="auto">
            <a:xfrm>
              <a:off x="4625397" y="2361507"/>
              <a:ext cx="62628" cy="46037"/>
            </a:xfrm>
            <a:custGeom>
              <a:avLst/>
              <a:gdLst>
                <a:gd name="T0" fmla="*/ 2147483647 w 111"/>
                <a:gd name="T1" fmla="*/ 2147483647 h 87"/>
                <a:gd name="T2" fmla="*/ 2147483647 w 111"/>
                <a:gd name="T3" fmla="*/ 2147483647 h 87"/>
                <a:gd name="T4" fmla="*/ 2147483647 w 111"/>
                <a:gd name="T5" fmla="*/ 2147483647 h 87"/>
                <a:gd name="T6" fmla="*/ 2147483647 w 111"/>
                <a:gd name="T7" fmla="*/ 2147483647 h 87"/>
                <a:gd name="T8" fmla="*/ 2147483647 w 111"/>
                <a:gd name="T9" fmla="*/ 0 h 87"/>
                <a:gd name="T10" fmla="*/ 2147483647 w 111"/>
                <a:gd name="T11" fmla="*/ 0 h 87"/>
                <a:gd name="T12" fmla="*/ 2147483647 w 111"/>
                <a:gd name="T13" fmla="*/ 2147483647 h 87"/>
                <a:gd name="T14" fmla="*/ 2147483647 w 111"/>
                <a:gd name="T15" fmla="*/ 2147483647 h 87"/>
                <a:gd name="T16" fmla="*/ 2147483647 w 111"/>
                <a:gd name="T17" fmla="*/ 2147483647 h 87"/>
                <a:gd name="T18" fmla="*/ 2147483647 w 111"/>
                <a:gd name="T19" fmla="*/ 2147483647 h 87"/>
                <a:gd name="T20" fmla="*/ 2147483647 w 111"/>
                <a:gd name="T21" fmla="*/ 2147483647 h 87"/>
                <a:gd name="T22" fmla="*/ 2147483647 w 111"/>
                <a:gd name="T23" fmla="*/ 2147483647 h 87"/>
                <a:gd name="T24" fmla="*/ 2147483647 w 111"/>
                <a:gd name="T25" fmla="*/ 2147483647 h 87"/>
                <a:gd name="T26" fmla="*/ 0 w 111"/>
                <a:gd name="T27" fmla="*/ 2147483647 h 87"/>
                <a:gd name="T28" fmla="*/ 2147483647 w 111"/>
                <a:gd name="T29" fmla="*/ 2147483647 h 87"/>
                <a:gd name="T30" fmla="*/ 2147483647 w 111"/>
                <a:gd name="T31" fmla="*/ 2147483647 h 87"/>
                <a:gd name="T32" fmla="*/ 2147483647 w 111"/>
                <a:gd name="T33" fmla="*/ 2147483647 h 87"/>
                <a:gd name="T34" fmla="*/ 2147483647 w 111"/>
                <a:gd name="T35" fmla="*/ 2147483647 h 87"/>
                <a:gd name="T36" fmla="*/ 2147483647 w 111"/>
                <a:gd name="T37" fmla="*/ 2147483647 h 87"/>
                <a:gd name="T38" fmla="*/ 2147483647 w 111"/>
                <a:gd name="T39" fmla="*/ 2147483647 h 87"/>
                <a:gd name="T40" fmla="*/ 2147483647 w 111"/>
                <a:gd name="T41" fmla="*/ 2147483647 h 87"/>
                <a:gd name="T42" fmla="*/ 2147483647 w 111"/>
                <a:gd name="T43" fmla="*/ 2147483647 h 87"/>
                <a:gd name="T44" fmla="*/ 2147483647 w 111"/>
                <a:gd name="T45" fmla="*/ 2147483647 h 87"/>
                <a:gd name="T46" fmla="*/ 2147483647 w 111"/>
                <a:gd name="T47" fmla="*/ 2147483647 h 87"/>
                <a:gd name="T48" fmla="*/ 2147483647 w 111"/>
                <a:gd name="T49" fmla="*/ 2147483647 h 87"/>
                <a:gd name="T50" fmla="*/ 2147483647 w 111"/>
                <a:gd name="T51" fmla="*/ 2147483647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87"/>
                <a:gd name="T80" fmla="*/ 111 w 11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21" name="Freeform 64"/>
            <p:cNvSpPr>
              <a:spLocks/>
            </p:cNvSpPr>
            <p:nvPr/>
          </p:nvSpPr>
          <p:spPr bwMode="auto">
            <a:xfrm>
              <a:off x="4763839" y="2194819"/>
              <a:ext cx="80758" cy="82550"/>
            </a:xfrm>
            <a:custGeom>
              <a:avLst/>
              <a:gdLst>
                <a:gd name="T0" fmla="*/ 0 w 143"/>
                <a:gd name="T1" fmla="*/ 2147483647 h 158"/>
                <a:gd name="T2" fmla="*/ 2147483647 w 143"/>
                <a:gd name="T3" fmla="*/ 2147483647 h 158"/>
                <a:gd name="T4" fmla="*/ 2147483647 w 143"/>
                <a:gd name="T5" fmla="*/ 2147483647 h 158"/>
                <a:gd name="T6" fmla="*/ 2147483647 w 143"/>
                <a:gd name="T7" fmla="*/ 2147483647 h 158"/>
                <a:gd name="T8" fmla="*/ 2147483647 w 143"/>
                <a:gd name="T9" fmla="*/ 2147483647 h 158"/>
                <a:gd name="T10" fmla="*/ 2147483647 w 143"/>
                <a:gd name="T11" fmla="*/ 2147483647 h 158"/>
                <a:gd name="T12" fmla="*/ 2147483647 w 143"/>
                <a:gd name="T13" fmla="*/ 2147483647 h 158"/>
                <a:gd name="T14" fmla="*/ 2147483647 w 143"/>
                <a:gd name="T15" fmla="*/ 2147483647 h 158"/>
                <a:gd name="T16" fmla="*/ 2147483647 w 143"/>
                <a:gd name="T17" fmla="*/ 2147483647 h 158"/>
                <a:gd name="T18" fmla="*/ 2147483647 w 143"/>
                <a:gd name="T19" fmla="*/ 2147483647 h 158"/>
                <a:gd name="T20" fmla="*/ 2147483647 w 143"/>
                <a:gd name="T21" fmla="*/ 2147483647 h 158"/>
                <a:gd name="T22" fmla="*/ 2147483647 w 143"/>
                <a:gd name="T23" fmla="*/ 2147483647 h 158"/>
                <a:gd name="T24" fmla="*/ 2147483647 w 143"/>
                <a:gd name="T25" fmla="*/ 2147483647 h 158"/>
                <a:gd name="T26" fmla="*/ 2147483647 w 143"/>
                <a:gd name="T27" fmla="*/ 2147483647 h 158"/>
                <a:gd name="T28" fmla="*/ 2147483647 w 143"/>
                <a:gd name="T29" fmla="*/ 2147483647 h 158"/>
                <a:gd name="T30" fmla="*/ 2147483647 w 143"/>
                <a:gd name="T31" fmla="*/ 2147483647 h 158"/>
                <a:gd name="T32" fmla="*/ 2147483647 w 143"/>
                <a:gd name="T33" fmla="*/ 2147483647 h 158"/>
                <a:gd name="T34" fmla="*/ 2147483647 w 143"/>
                <a:gd name="T35" fmla="*/ 2147483647 h 158"/>
                <a:gd name="T36" fmla="*/ 2147483647 w 143"/>
                <a:gd name="T37" fmla="*/ 2147483647 h 158"/>
                <a:gd name="T38" fmla="*/ 2147483647 w 143"/>
                <a:gd name="T39" fmla="*/ 2147483647 h 158"/>
                <a:gd name="T40" fmla="*/ 2147483647 w 143"/>
                <a:gd name="T41" fmla="*/ 2147483647 h 158"/>
                <a:gd name="T42" fmla="*/ 2147483647 w 143"/>
                <a:gd name="T43" fmla="*/ 2147483647 h 158"/>
                <a:gd name="T44" fmla="*/ 2147483647 w 143"/>
                <a:gd name="T45" fmla="*/ 2147483647 h 158"/>
                <a:gd name="T46" fmla="*/ 2147483647 w 143"/>
                <a:gd name="T47" fmla="*/ 2147483647 h 158"/>
                <a:gd name="T48" fmla="*/ 2147483647 w 143"/>
                <a:gd name="T49" fmla="*/ 2147483647 h 158"/>
                <a:gd name="T50" fmla="*/ 2147483647 w 143"/>
                <a:gd name="T51" fmla="*/ 2147483647 h 158"/>
                <a:gd name="T52" fmla="*/ 2147483647 w 143"/>
                <a:gd name="T53" fmla="*/ 2147483647 h 158"/>
                <a:gd name="T54" fmla="*/ 2147483647 w 143"/>
                <a:gd name="T55" fmla="*/ 2147483647 h 158"/>
                <a:gd name="T56" fmla="*/ 2147483647 w 143"/>
                <a:gd name="T57" fmla="*/ 2147483647 h 158"/>
                <a:gd name="T58" fmla="*/ 2147483647 w 143"/>
                <a:gd name="T59" fmla="*/ 2147483647 h 158"/>
                <a:gd name="T60" fmla="*/ 2147483647 w 143"/>
                <a:gd name="T61" fmla="*/ 2147483647 h 158"/>
                <a:gd name="T62" fmla="*/ 2147483647 w 143"/>
                <a:gd name="T63" fmla="*/ 2147483647 h 158"/>
                <a:gd name="T64" fmla="*/ 2147483647 w 143"/>
                <a:gd name="T65" fmla="*/ 2147483647 h 158"/>
                <a:gd name="T66" fmla="*/ 2147483647 w 143"/>
                <a:gd name="T67" fmla="*/ 2147483647 h 158"/>
                <a:gd name="T68" fmla="*/ 2147483647 w 143"/>
                <a:gd name="T69" fmla="*/ 2147483647 h 158"/>
                <a:gd name="T70" fmla="*/ 2147483647 w 143"/>
                <a:gd name="T71" fmla="*/ 2147483647 h 158"/>
                <a:gd name="T72" fmla="*/ 0 w 143"/>
                <a:gd name="T73" fmla="*/ 2147483647 h 158"/>
                <a:gd name="T74" fmla="*/ 0 w 143"/>
                <a:gd name="T75" fmla="*/ 2147483647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58"/>
                <a:gd name="T116" fmla="*/ 143 w 143"/>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22" name="Freeform 65"/>
            <p:cNvSpPr>
              <a:spLocks/>
            </p:cNvSpPr>
            <p:nvPr/>
          </p:nvSpPr>
          <p:spPr bwMode="auto">
            <a:xfrm>
              <a:off x="4348514" y="2226569"/>
              <a:ext cx="8241" cy="793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0 h 16"/>
                <a:gd name="T12" fmla="*/ 2147483647 w 15"/>
                <a:gd name="T13" fmla="*/ 2147483647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23" name="Freeform 66"/>
            <p:cNvSpPr>
              <a:spLocks/>
            </p:cNvSpPr>
            <p:nvPr/>
          </p:nvSpPr>
          <p:spPr bwMode="auto">
            <a:xfrm>
              <a:off x="4612212" y="2199582"/>
              <a:ext cx="235681" cy="130175"/>
            </a:xfrm>
            <a:custGeom>
              <a:avLst/>
              <a:gdLst>
                <a:gd name="T0" fmla="*/ 2147483647 w 411"/>
                <a:gd name="T1" fmla="*/ 2147483647 h 248"/>
                <a:gd name="T2" fmla="*/ 2147483647 w 411"/>
                <a:gd name="T3" fmla="*/ 2147483647 h 248"/>
                <a:gd name="T4" fmla="*/ 2147483647 w 411"/>
                <a:gd name="T5" fmla="*/ 2147483647 h 248"/>
                <a:gd name="T6" fmla="*/ 2147483647 w 411"/>
                <a:gd name="T7" fmla="*/ 2147483647 h 248"/>
                <a:gd name="T8" fmla="*/ 2147483647 w 411"/>
                <a:gd name="T9" fmla="*/ 2147483647 h 248"/>
                <a:gd name="T10" fmla="*/ 2147483647 w 411"/>
                <a:gd name="T11" fmla="*/ 2147483647 h 248"/>
                <a:gd name="T12" fmla="*/ 2147483647 w 411"/>
                <a:gd name="T13" fmla="*/ 2147483647 h 248"/>
                <a:gd name="T14" fmla="*/ 2147483647 w 411"/>
                <a:gd name="T15" fmla="*/ 2147483647 h 248"/>
                <a:gd name="T16" fmla="*/ 2147483647 w 411"/>
                <a:gd name="T17" fmla="*/ 2147483647 h 248"/>
                <a:gd name="T18" fmla="*/ 2147483647 w 411"/>
                <a:gd name="T19" fmla="*/ 2147483647 h 248"/>
                <a:gd name="T20" fmla="*/ 2147483647 w 411"/>
                <a:gd name="T21" fmla="*/ 2147483647 h 248"/>
                <a:gd name="T22" fmla="*/ 2147483647 w 411"/>
                <a:gd name="T23" fmla="*/ 2147483647 h 248"/>
                <a:gd name="T24" fmla="*/ 2147483647 w 411"/>
                <a:gd name="T25" fmla="*/ 2147483647 h 248"/>
                <a:gd name="T26" fmla="*/ 2147483647 w 411"/>
                <a:gd name="T27" fmla="*/ 2147483647 h 248"/>
                <a:gd name="T28" fmla="*/ 2147483647 w 411"/>
                <a:gd name="T29" fmla="*/ 2147483647 h 248"/>
                <a:gd name="T30" fmla="*/ 2147483647 w 411"/>
                <a:gd name="T31" fmla="*/ 2147483647 h 248"/>
                <a:gd name="T32" fmla="*/ 2147483647 w 411"/>
                <a:gd name="T33" fmla="*/ 2147483647 h 248"/>
                <a:gd name="T34" fmla="*/ 2147483647 w 411"/>
                <a:gd name="T35" fmla="*/ 2147483647 h 248"/>
                <a:gd name="T36" fmla="*/ 2147483647 w 411"/>
                <a:gd name="T37" fmla="*/ 2147483647 h 248"/>
                <a:gd name="T38" fmla="*/ 2147483647 w 411"/>
                <a:gd name="T39" fmla="*/ 2147483647 h 248"/>
                <a:gd name="T40" fmla="*/ 2147483647 w 411"/>
                <a:gd name="T41" fmla="*/ 2147483647 h 248"/>
                <a:gd name="T42" fmla="*/ 2147483647 w 411"/>
                <a:gd name="T43" fmla="*/ 2147483647 h 248"/>
                <a:gd name="T44" fmla="*/ 2147483647 w 411"/>
                <a:gd name="T45" fmla="*/ 2147483647 h 248"/>
                <a:gd name="T46" fmla="*/ 2147483647 w 411"/>
                <a:gd name="T47" fmla="*/ 2147483647 h 248"/>
                <a:gd name="T48" fmla="*/ 2147483647 w 411"/>
                <a:gd name="T49" fmla="*/ 2147483647 h 248"/>
                <a:gd name="T50" fmla="*/ 2147483647 w 411"/>
                <a:gd name="T51" fmla="*/ 2147483647 h 248"/>
                <a:gd name="T52" fmla="*/ 2147483647 w 411"/>
                <a:gd name="T53" fmla="*/ 2147483647 h 248"/>
                <a:gd name="T54" fmla="*/ 2147483647 w 411"/>
                <a:gd name="T55" fmla="*/ 2147483647 h 248"/>
                <a:gd name="T56" fmla="*/ 2147483647 w 411"/>
                <a:gd name="T57" fmla="*/ 2147483647 h 248"/>
                <a:gd name="T58" fmla="*/ 2147483647 w 411"/>
                <a:gd name="T59" fmla="*/ 2147483647 h 248"/>
                <a:gd name="T60" fmla="*/ 2147483647 w 411"/>
                <a:gd name="T61" fmla="*/ 2147483647 h 248"/>
                <a:gd name="T62" fmla="*/ 2147483647 w 411"/>
                <a:gd name="T63" fmla="*/ 2147483647 h 248"/>
                <a:gd name="T64" fmla="*/ 2147483647 w 411"/>
                <a:gd name="T65" fmla="*/ 2147483647 h 248"/>
                <a:gd name="T66" fmla="*/ 2147483647 w 411"/>
                <a:gd name="T67" fmla="*/ 2147483647 h 248"/>
                <a:gd name="T68" fmla="*/ 2147483647 w 411"/>
                <a:gd name="T69" fmla="*/ 2147483647 h 248"/>
                <a:gd name="T70" fmla="*/ 2147483647 w 411"/>
                <a:gd name="T71" fmla="*/ 2147483647 h 248"/>
                <a:gd name="T72" fmla="*/ 2147483647 w 411"/>
                <a:gd name="T73" fmla="*/ 2147483647 h 248"/>
                <a:gd name="T74" fmla="*/ 2147483647 w 411"/>
                <a:gd name="T75" fmla="*/ 2147483647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248"/>
                <a:gd name="T116" fmla="*/ 411 w 411"/>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24" name="Freeform 67"/>
            <p:cNvSpPr>
              <a:spLocks/>
            </p:cNvSpPr>
            <p:nvPr/>
          </p:nvSpPr>
          <p:spPr bwMode="auto">
            <a:xfrm>
              <a:off x="4500140" y="2282132"/>
              <a:ext cx="98887" cy="79375"/>
            </a:xfrm>
            <a:custGeom>
              <a:avLst/>
              <a:gdLst>
                <a:gd name="T0" fmla="*/ 2147483647 w 173"/>
                <a:gd name="T1" fmla="*/ 2147483647 h 153"/>
                <a:gd name="T2" fmla="*/ 2147483647 w 173"/>
                <a:gd name="T3" fmla="*/ 2147483647 h 153"/>
                <a:gd name="T4" fmla="*/ 2147483647 w 173"/>
                <a:gd name="T5" fmla="*/ 2147483647 h 153"/>
                <a:gd name="T6" fmla="*/ 2147483647 w 173"/>
                <a:gd name="T7" fmla="*/ 2147483647 h 153"/>
                <a:gd name="T8" fmla="*/ 2147483647 w 173"/>
                <a:gd name="T9" fmla="*/ 2147483647 h 153"/>
                <a:gd name="T10" fmla="*/ 2147483647 w 173"/>
                <a:gd name="T11" fmla="*/ 2147483647 h 153"/>
                <a:gd name="T12" fmla="*/ 2147483647 w 173"/>
                <a:gd name="T13" fmla="*/ 2147483647 h 153"/>
                <a:gd name="T14" fmla="*/ 2147483647 w 173"/>
                <a:gd name="T15" fmla="*/ 2147483647 h 153"/>
                <a:gd name="T16" fmla="*/ 2147483647 w 173"/>
                <a:gd name="T17" fmla="*/ 2147483647 h 153"/>
                <a:gd name="T18" fmla="*/ 2147483647 w 173"/>
                <a:gd name="T19" fmla="*/ 2147483647 h 153"/>
                <a:gd name="T20" fmla="*/ 2147483647 w 173"/>
                <a:gd name="T21" fmla="*/ 2147483647 h 153"/>
                <a:gd name="T22" fmla="*/ 2147483647 w 173"/>
                <a:gd name="T23" fmla="*/ 2147483647 h 153"/>
                <a:gd name="T24" fmla="*/ 2147483647 w 173"/>
                <a:gd name="T25" fmla="*/ 2147483647 h 153"/>
                <a:gd name="T26" fmla="*/ 2147483647 w 173"/>
                <a:gd name="T27" fmla="*/ 2147483647 h 153"/>
                <a:gd name="T28" fmla="*/ 2147483647 w 173"/>
                <a:gd name="T29" fmla="*/ 2147483647 h 153"/>
                <a:gd name="T30" fmla="*/ 2147483647 w 173"/>
                <a:gd name="T31" fmla="*/ 2147483647 h 153"/>
                <a:gd name="T32" fmla="*/ 2147483647 w 173"/>
                <a:gd name="T33" fmla="*/ 2147483647 h 153"/>
                <a:gd name="T34" fmla="*/ 0 w 173"/>
                <a:gd name="T35" fmla="*/ 2147483647 h 153"/>
                <a:gd name="T36" fmla="*/ 2147483647 w 173"/>
                <a:gd name="T37" fmla="*/ 2147483647 h 153"/>
                <a:gd name="T38" fmla="*/ 2147483647 w 173"/>
                <a:gd name="T39" fmla="*/ 2147483647 h 153"/>
                <a:gd name="T40" fmla="*/ 2147483647 w 173"/>
                <a:gd name="T41" fmla="*/ 2147483647 h 153"/>
                <a:gd name="T42" fmla="*/ 2147483647 w 173"/>
                <a:gd name="T43" fmla="*/ 2147483647 h 153"/>
                <a:gd name="T44" fmla="*/ 2147483647 w 173"/>
                <a:gd name="T45" fmla="*/ 2147483647 h 153"/>
                <a:gd name="T46" fmla="*/ 2147483647 w 173"/>
                <a:gd name="T47" fmla="*/ 2147483647 h 153"/>
                <a:gd name="T48" fmla="*/ 2147483647 w 173"/>
                <a:gd name="T49" fmla="*/ 2147483647 h 153"/>
                <a:gd name="T50" fmla="*/ 2147483647 w 173"/>
                <a:gd name="T51" fmla="*/ 2147483647 h 153"/>
                <a:gd name="T52" fmla="*/ 2147483647 w 173"/>
                <a:gd name="T53" fmla="*/ 2147483647 h 153"/>
                <a:gd name="T54" fmla="*/ 2147483647 w 173"/>
                <a:gd name="T55" fmla="*/ 2147483647 h 153"/>
                <a:gd name="T56" fmla="*/ 2147483647 w 173"/>
                <a:gd name="T57" fmla="*/ 2147483647 h 153"/>
                <a:gd name="T58" fmla="*/ 2147483647 w 173"/>
                <a:gd name="T59" fmla="*/ 2147483647 h 153"/>
                <a:gd name="T60" fmla="*/ 2147483647 w 173"/>
                <a:gd name="T61" fmla="*/ 2147483647 h 153"/>
                <a:gd name="T62" fmla="*/ 2147483647 w 173"/>
                <a:gd name="T63" fmla="*/ 2147483647 h 153"/>
                <a:gd name="T64" fmla="*/ 2147483647 w 173"/>
                <a:gd name="T65" fmla="*/ 2147483647 h 153"/>
                <a:gd name="T66" fmla="*/ 2147483647 w 173"/>
                <a:gd name="T67" fmla="*/ 2147483647 h 153"/>
                <a:gd name="T68" fmla="*/ 2147483647 w 173"/>
                <a:gd name="T69" fmla="*/ 2147483647 h 153"/>
                <a:gd name="T70" fmla="*/ 2147483647 w 173"/>
                <a:gd name="T71" fmla="*/ 2147483647 h 153"/>
                <a:gd name="T72" fmla="*/ 2147483647 w 173"/>
                <a:gd name="T73" fmla="*/ 2147483647 h 153"/>
                <a:gd name="T74" fmla="*/ 2147483647 w 173"/>
                <a:gd name="T75" fmla="*/ 2147483647 h 153"/>
                <a:gd name="T76" fmla="*/ 2147483647 w 173"/>
                <a:gd name="T77" fmla="*/ 2147483647 h 153"/>
                <a:gd name="T78" fmla="*/ 2147483647 w 173"/>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53"/>
                <a:gd name="T122" fmla="*/ 173 w 173"/>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25" name="Freeform 68"/>
            <p:cNvSpPr>
              <a:spLocks/>
            </p:cNvSpPr>
            <p:nvPr/>
          </p:nvSpPr>
          <p:spPr bwMode="auto">
            <a:xfrm>
              <a:off x="4453993" y="2247207"/>
              <a:ext cx="140090" cy="96837"/>
            </a:xfrm>
            <a:custGeom>
              <a:avLst/>
              <a:gdLst>
                <a:gd name="T0" fmla="*/ 2147483647 w 246"/>
                <a:gd name="T1" fmla="*/ 2147483647 h 186"/>
                <a:gd name="T2" fmla="*/ 2147483647 w 246"/>
                <a:gd name="T3" fmla="*/ 2147483647 h 186"/>
                <a:gd name="T4" fmla="*/ 2147483647 w 246"/>
                <a:gd name="T5" fmla="*/ 2147483647 h 186"/>
                <a:gd name="T6" fmla="*/ 2147483647 w 246"/>
                <a:gd name="T7" fmla="*/ 2147483647 h 186"/>
                <a:gd name="T8" fmla="*/ 2147483647 w 246"/>
                <a:gd name="T9" fmla="*/ 2147483647 h 186"/>
                <a:gd name="T10" fmla="*/ 2147483647 w 246"/>
                <a:gd name="T11" fmla="*/ 2147483647 h 186"/>
                <a:gd name="T12" fmla="*/ 2147483647 w 246"/>
                <a:gd name="T13" fmla="*/ 2147483647 h 186"/>
                <a:gd name="T14" fmla="*/ 2147483647 w 246"/>
                <a:gd name="T15" fmla="*/ 2147483647 h 186"/>
                <a:gd name="T16" fmla="*/ 2147483647 w 246"/>
                <a:gd name="T17" fmla="*/ 2147483647 h 186"/>
                <a:gd name="T18" fmla="*/ 2147483647 w 246"/>
                <a:gd name="T19" fmla="*/ 2147483647 h 186"/>
                <a:gd name="T20" fmla="*/ 2147483647 w 246"/>
                <a:gd name="T21" fmla="*/ 2147483647 h 186"/>
                <a:gd name="T22" fmla="*/ 2147483647 w 246"/>
                <a:gd name="T23" fmla="*/ 2147483647 h 186"/>
                <a:gd name="T24" fmla="*/ 2147483647 w 246"/>
                <a:gd name="T25" fmla="*/ 2147483647 h 186"/>
                <a:gd name="T26" fmla="*/ 2147483647 w 246"/>
                <a:gd name="T27" fmla="*/ 2147483647 h 186"/>
                <a:gd name="T28" fmla="*/ 2147483647 w 246"/>
                <a:gd name="T29" fmla="*/ 2147483647 h 186"/>
                <a:gd name="T30" fmla="*/ 2147483647 w 246"/>
                <a:gd name="T31" fmla="*/ 2147483647 h 186"/>
                <a:gd name="T32" fmla="*/ 2147483647 w 246"/>
                <a:gd name="T33" fmla="*/ 2147483647 h 186"/>
                <a:gd name="T34" fmla="*/ 2147483647 w 246"/>
                <a:gd name="T35" fmla="*/ 2147483647 h 186"/>
                <a:gd name="T36" fmla="*/ 2147483647 w 246"/>
                <a:gd name="T37" fmla="*/ 2147483647 h 186"/>
                <a:gd name="T38" fmla="*/ 2147483647 w 246"/>
                <a:gd name="T39" fmla="*/ 2147483647 h 186"/>
                <a:gd name="T40" fmla="*/ 2147483647 w 246"/>
                <a:gd name="T41" fmla="*/ 2147483647 h 186"/>
                <a:gd name="T42" fmla="*/ 2147483647 w 246"/>
                <a:gd name="T43" fmla="*/ 2147483647 h 186"/>
                <a:gd name="T44" fmla="*/ 2147483647 w 246"/>
                <a:gd name="T45" fmla="*/ 2147483647 h 186"/>
                <a:gd name="T46" fmla="*/ 2147483647 w 246"/>
                <a:gd name="T47" fmla="*/ 2147483647 h 186"/>
                <a:gd name="T48" fmla="*/ 2147483647 w 246"/>
                <a:gd name="T49" fmla="*/ 2147483647 h 186"/>
                <a:gd name="T50" fmla="*/ 2147483647 w 246"/>
                <a:gd name="T51" fmla="*/ 2147483647 h 186"/>
                <a:gd name="T52" fmla="*/ 2147483647 w 246"/>
                <a:gd name="T53" fmla="*/ 2147483647 h 186"/>
                <a:gd name="T54" fmla="*/ 2147483647 w 246"/>
                <a:gd name="T55" fmla="*/ 2147483647 h 186"/>
                <a:gd name="T56" fmla="*/ 2147483647 w 246"/>
                <a:gd name="T57" fmla="*/ 2147483647 h 186"/>
                <a:gd name="T58" fmla="*/ 2147483647 w 246"/>
                <a:gd name="T59" fmla="*/ 2147483647 h 186"/>
                <a:gd name="T60" fmla="*/ 2147483647 w 246"/>
                <a:gd name="T61" fmla="*/ 2147483647 h 186"/>
                <a:gd name="T62" fmla="*/ 2147483647 w 246"/>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86"/>
                <a:gd name="T98" fmla="*/ 246 w 24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26" name="Freeform 125"/>
            <p:cNvSpPr>
              <a:spLocks/>
            </p:cNvSpPr>
            <p:nvPr/>
          </p:nvSpPr>
          <p:spPr bwMode="auto">
            <a:xfrm>
              <a:off x="4447401" y="2237682"/>
              <a:ext cx="77462" cy="41275"/>
            </a:xfrm>
            <a:custGeom>
              <a:avLst/>
              <a:gdLst>
                <a:gd name="T0" fmla="*/ 2147483647 w 138"/>
                <a:gd name="T1" fmla="*/ 2147483647 h 80"/>
                <a:gd name="T2" fmla="*/ 2147483647 w 138"/>
                <a:gd name="T3" fmla="*/ 2147483647 h 80"/>
                <a:gd name="T4" fmla="*/ 2147483647 w 138"/>
                <a:gd name="T5" fmla="*/ 2147483647 h 80"/>
                <a:gd name="T6" fmla="*/ 2147483647 w 138"/>
                <a:gd name="T7" fmla="*/ 2147483647 h 80"/>
                <a:gd name="T8" fmla="*/ 2147483647 w 138"/>
                <a:gd name="T9" fmla="*/ 2147483647 h 80"/>
                <a:gd name="T10" fmla="*/ 2147483647 w 138"/>
                <a:gd name="T11" fmla="*/ 2147483647 h 80"/>
                <a:gd name="T12" fmla="*/ 2147483647 w 138"/>
                <a:gd name="T13" fmla="*/ 2147483647 h 80"/>
                <a:gd name="T14" fmla="*/ 2147483647 w 138"/>
                <a:gd name="T15" fmla="*/ 2147483647 h 80"/>
                <a:gd name="T16" fmla="*/ 2147483647 w 138"/>
                <a:gd name="T17" fmla="*/ 2147483647 h 80"/>
                <a:gd name="T18" fmla="*/ 2147483647 w 138"/>
                <a:gd name="T19" fmla="*/ 2147483647 h 80"/>
                <a:gd name="T20" fmla="*/ 2147483647 w 138"/>
                <a:gd name="T21" fmla="*/ 2147483647 h 80"/>
                <a:gd name="T22" fmla="*/ 2147483647 w 138"/>
                <a:gd name="T23" fmla="*/ 2147483647 h 80"/>
                <a:gd name="T24" fmla="*/ 2147483647 w 138"/>
                <a:gd name="T25" fmla="*/ 2147483647 h 80"/>
                <a:gd name="T26" fmla="*/ 2147483647 w 138"/>
                <a:gd name="T27" fmla="*/ 2147483647 h 80"/>
                <a:gd name="T28" fmla="*/ 2147483647 w 138"/>
                <a:gd name="T29" fmla="*/ 2147483647 h 80"/>
                <a:gd name="T30" fmla="*/ 2147483647 w 138"/>
                <a:gd name="T31" fmla="*/ 2147483647 h 80"/>
                <a:gd name="T32" fmla="*/ 2147483647 w 138"/>
                <a:gd name="T33" fmla="*/ 2147483647 h 80"/>
                <a:gd name="T34" fmla="*/ 2147483647 w 138"/>
                <a:gd name="T35" fmla="*/ 2147483647 h 80"/>
                <a:gd name="T36" fmla="*/ 2147483647 w 138"/>
                <a:gd name="T37" fmla="*/ 2147483647 h 80"/>
                <a:gd name="T38" fmla="*/ 2147483647 w 138"/>
                <a:gd name="T39" fmla="*/ 0 h 80"/>
                <a:gd name="T40" fmla="*/ 2147483647 w 138"/>
                <a:gd name="T41" fmla="*/ 2147483647 h 80"/>
                <a:gd name="T42" fmla="*/ 2147483647 w 138"/>
                <a:gd name="T43" fmla="*/ 2147483647 h 80"/>
                <a:gd name="T44" fmla="*/ 2147483647 w 138"/>
                <a:gd name="T45" fmla="*/ 2147483647 h 80"/>
                <a:gd name="T46" fmla="*/ 2147483647 w 138"/>
                <a:gd name="T47" fmla="*/ 2147483647 h 80"/>
                <a:gd name="T48" fmla="*/ 2147483647 w 138"/>
                <a:gd name="T49" fmla="*/ 2147483647 h 80"/>
                <a:gd name="T50" fmla="*/ 2147483647 w 138"/>
                <a:gd name="T51" fmla="*/ 2147483647 h 80"/>
                <a:gd name="T52" fmla="*/ 2147483647 w 138"/>
                <a:gd name="T53" fmla="*/ 2147483647 h 80"/>
                <a:gd name="T54" fmla="*/ 2147483647 w 138"/>
                <a:gd name="T55" fmla="*/ 2147483647 h 80"/>
                <a:gd name="T56" fmla="*/ 2147483647 w 138"/>
                <a:gd name="T57" fmla="*/ 2147483647 h 80"/>
                <a:gd name="T58" fmla="*/ 2147483647 w 138"/>
                <a:gd name="T59" fmla="*/ 2147483647 h 80"/>
                <a:gd name="T60" fmla="*/ 0 w 138"/>
                <a:gd name="T61" fmla="*/ 2147483647 h 80"/>
                <a:gd name="T62" fmla="*/ 2147483647 w 138"/>
                <a:gd name="T63" fmla="*/ 2147483647 h 80"/>
                <a:gd name="T64" fmla="*/ 2147483647 w 138"/>
                <a:gd name="T65" fmla="*/ 2147483647 h 80"/>
                <a:gd name="T66" fmla="*/ 2147483647 w 138"/>
                <a:gd name="T67" fmla="*/ 2147483647 h 80"/>
                <a:gd name="T68" fmla="*/ 2147483647 w 138"/>
                <a:gd name="T69" fmla="*/ 2147483647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80"/>
                <a:gd name="T107" fmla="*/ 138 w 138"/>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27" name="Freeform 126"/>
            <p:cNvSpPr>
              <a:spLocks/>
            </p:cNvSpPr>
            <p:nvPr/>
          </p:nvSpPr>
          <p:spPr bwMode="auto">
            <a:xfrm>
              <a:off x="4528159" y="2164657"/>
              <a:ext cx="133497" cy="52387"/>
            </a:xfrm>
            <a:custGeom>
              <a:avLst/>
              <a:gdLst>
                <a:gd name="T0" fmla="*/ 2147483647 w 239"/>
                <a:gd name="T1" fmla="*/ 2147483647 h 98"/>
                <a:gd name="T2" fmla="*/ 2147483647 w 239"/>
                <a:gd name="T3" fmla="*/ 2147483647 h 98"/>
                <a:gd name="T4" fmla="*/ 2147483647 w 239"/>
                <a:gd name="T5" fmla="*/ 2147483647 h 98"/>
                <a:gd name="T6" fmla="*/ 2147483647 w 239"/>
                <a:gd name="T7" fmla="*/ 2147483647 h 98"/>
                <a:gd name="T8" fmla="*/ 2147483647 w 239"/>
                <a:gd name="T9" fmla="*/ 2147483647 h 98"/>
                <a:gd name="T10" fmla="*/ 2147483647 w 239"/>
                <a:gd name="T11" fmla="*/ 2147483647 h 98"/>
                <a:gd name="T12" fmla="*/ 2147483647 w 239"/>
                <a:gd name="T13" fmla="*/ 2147483647 h 98"/>
                <a:gd name="T14" fmla="*/ 2147483647 w 239"/>
                <a:gd name="T15" fmla="*/ 2147483647 h 98"/>
                <a:gd name="T16" fmla="*/ 2147483647 w 239"/>
                <a:gd name="T17" fmla="*/ 2147483647 h 98"/>
                <a:gd name="T18" fmla="*/ 2147483647 w 239"/>
                <a:gd name="T19" fmla="*/ 2147483647 h 98"/>
                <a:gd name="T20" fmla="*/ 2147483647 w 239"/>
                <a:gd name="T21" fmla="*/ 2147483647 h 98"/>
                <a:gd name="T22" fmla="*/ 2147483647 w 239"/>
                <a:gd name="T23" fmla="*/ 2147483647 h 98"/>
                <a:gd name="T24" fmla="*/ 2147483647 w 239"/>
                <a:gd name="T25" fmla="*/ 2147483647 h 98"/>
                <a:gd name="T26" fmla="*/ 2147483647 w 239"/>
                <a:gd name="T27" fmla="*/ 2147483647 h 98"/>
                <a:gd name="T28" fmla="*/ 2147483647 w 239"/>
                <a:gd name="T29" fmla="*/ 2147483647 h 98"/>
                <a:gd name="T30" fmla="*/ 2147483647 w 239"/>
                <a:gd name="T31" fmla="*/ 2147483647 h 98"/>
                <a:gd name="T32" fmla="*/ 2147483647 w 239"/>
                <a:gd name="T33" fmla="*/ 2147483647 h 98"/>
                <a:gd name="T34" fmla="*/ 2147483647 w 239"/>
                <a:gd name="T35" fmla="*/ 2147483647 h 98"/>
                <a:gd name="T36" fmla="*/ 2147483647 w 239"/>
                <a:gd name="T37" fmla="*/ 2147483647 h 98"/>
                <a:gd name="T38" fmla="*/ 2147483647 w 239"/>
                <a:gd name="T39" fmla="*/ 2147483647 h 98"/>
                <a:gd name="T40" fmla="*/ 0 w 239"/>
                <a:gd name="T41" fmla="*/ 2147483647 h 98"/>
                <a:gd name="T42" fmla="*/ 2147483647 w 239"/>
                <a:gd name="T43" fmla="*/ 2147483647 h 98"/>
                <a:gd name="T44" fmla="*/ 2147483647 w 239"/>
                <a:gd name="T45" fmla="*/ 2147483647 h 98"/>
                <a:gd name="T46" fmla="*/ 2147483647 w 239"/>
                <a:gd name="T47" fmla="*/ 2147483647 h 98"/>
                <a:gd name="T48" fmla="*/ 2147483647 w 239"/>
                <a:gd name="T49" fmla="*/ 2147483647 h 98"/>
                <a:gd name="T50" fmla="*/ 2147483647 w 239"/>
                <a:gd name="T51" fmla="*/ 2147483647 h 98"/>
                <a:gd name="T52" fmla="*/ 2147483647 w 239"/>
                <a:gd name="T53" fmla="*/ 2147483647 h 98"/>
                <a:gd name="T54" fmla="*/ 2147483647 w 239"/>
                <a:gd name="T55" fmla="*/ 2147483647 h 98"/>
                <a:gd name="T56" fmla="*/ 2147483647 w 239"/>
                <a:gd name="T57" fmla="*/ 2147483647 h 98"/>
                <a:gd name="T58" fmla="*/ 2147483647 w 239"/>
                <a:gd name="T59" fmla="*/ 2147483647 h 98"/>
                <a:gd name="T60" fmla="*/ 2147483647 w 239"/>
                <a:gd name="T61" fmla="*/ 2147483647 h 98"/>
                <a:gd name="T62" fmla="*/ 2147483647 w 239"/>
                <a:gd name="T63" fmla="*/ 2147483647 h 98"/>
                <a:gd name="T64" fmla="*/ 2147483647 w 239"/>
                <a:gd name="T65" fmla="*/ 2147483647 h 98"/>
                <a:gd name="T66" fmla="*/ 2147483647 w 239"/>
                <a:gd name="T67" fmla="*/ 2147483647 h 98"/>
                <a:gd name="T68" fmla="*/ 2147483647 w 239"/>
                <a:gd name="T69" fmla="*/ 2147483647 h 98"/>
                <a:gd name="T70" fmla="*/ 2147483647 w 239"/>
                <a:gd name="T71" fmla="*/ 2147483647 h 98"/>
                <a:gd name="T72" fmla="*/ 2147483647 w 239"/>
                <a:gd name="T73" fmla="*/ 2147483647 h 98"/>
                <a:gd name="T74" fmla="*/ 2147483647 w 239"/>
                <a:gd name="T75" fmla="*/ 2147483647 h 98"/>
                <a:gd name="T76" fmla="*/ 2147483647 w 239"/>
                <a:gd name="T77" fmla="*/ 2147483647 h 98"/>
                <a:gd name="T78" fmla="*/ 2147483647 w 239"/>
                <a:gd name="T79" fmla="*/ 2147483647 h 98"/>
                <a:gd name="T80" fmla="*/ 2147483647 w 239"/>
                <a:gd name="T81" fmla="*/ 2147483647 h 98"/>
                <a:gd name="T82" fmla="*/ 2147483647 w 239"/>
                <a:gd name="T83" fmla="*/ 2147483647 h 98"/>
                <a:gd name="T84" fmla="*/ 2147483647 w 239"/>
                <a:gd name="T85" fmla="*/ 2147483647 h 98"/>
                <a:gd name="T86" fmla="*/ 2147483647 w 239"/>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98"/>
                <a:gd name="T134" fmla="*/ 239 w 239"/>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28" name="Freeform 71"/>
            <p:cNvSpPr>
              <a:spLocks/>
            </p:cNvSpPr>
            <p:nvPr/>
          </p:nvSpPr>
          <p:spPr bwMode="auto">
            <a:xfrm>
              <a:off x="4511678" y="2191644"/>
              <a:ext cx="163163" cy="77788"/>
            </a:xfrm>
            <a:custGeom>
              <a:avLst/>
              <a:gdLst>
                <a:gd name="T0" fmla="*/ 2147483647 w 286"/>
                <a:gd name="T1" fmla="*/ 2147483647 h 148"/>
                <a:gd name="T2" fmla="*/ 2147483647 w 286"/>
                <a:gd name="T3" fmla="*/ 2147483647 h 148"/>
                <a:gd name="T4" fmla="*/ 2147483647 w 286"/>
                <a:gd name="T5" fmla="*/ 2147483647 h 148"/>
                <a:gd name="T6" fmla="*/ 2147483647 w 286"/>
                <a:gd name="T7" fmla="*/ 2147483647 h 148"/>
                <a:gd name="T8" fmla="*/ 2147483647 w 286"/>
                <a:gd name="T9" fmla="*/ 2147483647 h 148"/>
                <a:gd name="T10" fmla="*/ 2147483647 w 286"/>
                <a:gd name="T11" fmla="*/ 2147483647 h 148"/>
                <a:gd name="T12" fmla="*/ 2147483647 w 286"/>
                <a:gd name="T13" fmla="*/ 2147483647 h 148"/>
                <a:gd name="T14" fmla="*/ 0 w 286"/>
                <a:gd name="T15" fmla="*/ 2147483647 h 148"/>
                <a:gd name="T16" fmla="*/ 2147483647 w 286"/>
                <a:gd name="T17" fmla="*/ 2147483647 h 148"/>
                <a:gd name="T18" fmla="*/ 2147483647 w 286"/>
                <a:gd name="T19" fmla="*/ 2147483647 h 148"/>
                <a:gd name="T20" fmla="*/ 2147483647 w 286"/>
                <a:gd name="T21" fmla="*/ 2147483647 h 148"/>
                <a:gd name="T22" fmla="*/ 2147483647 w 286"/>
                <a:gd name="T23" fmla="*/ 2147483647 h 148"/>
                <a:gd name="T24" fmla="*/ 2147483647 w 286"/>
                <a:gd name="T25" fmla="*/ 2147483647 h 148"/>
                <a:gd name="T26" fmla="*/ 2147483647 w 286"/>
                <a:gd name="T27" fmla="*/ 2147483647 h 148"/>
                <a:gd name="T28" fmla="*/ 2147483647 w 286"/>
                <a:gd name="T29" fmla="*/ 2147483647 h 148"/>
                <a:gd name="T30" fmla="*/ 2147483647 w 286"/>
                <a:gd name="T31" fmla="*/ 2147483647 h 148"/>
                <a:gd name="T32" fmla="*/ 2147483647 w 286"/>
                <a:gd name="T33" fmla="*/ 2147483647 h 148"/>
                <a:gd name="T34" fmla="*/ 2147483647 w 286"/>
                <a:gd name="T35" fmla="*/ 2147483647 h 148"/>
                <a:gd name="T36" fmla="*/ 2147483647 w 286"/>
                <a:gd name="T37" fmla="*/ 2147483647 h 148"/>
                <a:gd name="T38" fmla="*/ 2147483647 w 286"/>
                <a:gd name="T39" fmla="*/ 2147483647 h 148"/>
                <a:gd name="T40" fmla="*/ 2147483647 w 286"/>
                <a:gd name="T41" fmla="*/ 2147483647 h 148"/>
                <a:gd name="T42" fmla="*/ 2147483647 w 286"/>
                <a:gd name="T43" fmla="*/ 2147483647 h 148"/>
                <a:gd name="T44" fmla="*/ 2147483647 w 286"/>
                <a:gd name="T45" fmla="*/ 2147483647 h 148"/>
                <a:gd name="T46" fmla="*/ 2147483647 w 286"/>
                <a:gd name="T47" fmla="*/ 2147483647 h 148"/>
                <a:gd name="T48" fmla="*/ 2147483647 w 286"/>
                <a:gd name="T49" fmla="*/ 2147483647 h 148"/>
                <a:gd name="T50" fmla="*/ 2147483647 w 286"/>
                <a:gd name="T51" fmla="*/ 2147483647 h 148"/>
                <a:gd name="T52" fmla="*/ 2147483647 w 286"/>
                <a:gd name="T53" fmla="*/ 2147483647 h 148"/>
                <a:gd name="T54" fmla="*/ 2147483647 w 286"/>
                <a:gd name="T55" fmla="*/ 2147483647 h 148"/>
                <a:gd name="T56" fmla="*/ 2147483647 w 286"/>
                <a:gd name="T57" fmla="*/ 2147483647 h 148"/>
                <a:gd name="T58" fmla="*/ 2147483647 w 286"/>
                <a:gd name="T59" fmla="*/ 2147483647 h 148"/>
                <a:gd name="T60" fmla="*/ 2147483647 w 286"/>
                <a:gd name="T61" fmla="*/ 2147483647 h 148"/>
                <a:gd name="T62" fmla="*/ 2147483647 w 286"/>
                <a:gd name="T63" fmla="*/ 2147483647 h 148"/>
                <a:gd name="T64" fmla="*/ 2147483647 w 286"/>
                <a:gd name="T65" fmla="*/ 2147483647 h 148"/>
                <a:gd name="T66" fmla="*/ 2147483647 w 286"/>
                <a:gd name="T67" fmla="*/ 2147483647 h 148"/>
                <a:gd name="T68" fmla="*/ 2147483647 w 286"/>
                <a:gd name="T69" fmla="*/ 2147483647 h 148"/>
                <a:gd name="T70" fmla="*/ 2147483647 w 286"/>
                <a:gd name="T71" fmla="*/ 2147483647 h 148"/>
                <a:gd name="T72" fmla="*/ 2147483647 w 286"/>
                <a:gd name="T73" fmla="*/ 2147483647 h 148"/>
                <a:gd name="T74" fmla="*/ 2147483647 w 286"/>
                <a:gd name="T75" fmla="*/ 0 h 148"/>
                <a:gd name="T76" fmla="*/ 2147483647 w 286"/>
                <a:gd name="T77" fmla="*/ 2147483647 h 148"/>
                <a:gd name="T78" fmla="*/ 2147483647 w 286"/>
                <a:gd name="T79" fmla="*/ 2147483647 h 148"/>
                <a:gd name="T80" fmla="*/ 2147483647 w 286"/>
                <a:gd name="T81" fmla="*/ 0 h 148"/>
                <a:gd name="T82" fmla="*/ 2147483647 w 286"/>
                <a:gd name="T83" fmla="*/ 0 h 148"/>
                <a:gd name="T84" fmla="*/ 2147483647 w 286"/>
                <a:gd name="T85" fmla="*/ 2147483647 h 148"/>
                <a:gd name="T86" fmla="*/ 2147483647 w 286"/>
                <a:gd name="T87" fmla="*/ 2147483647 h 148"/>
                <a:gd name="T88" fmla="*/ 2147483647 w 286"/>
                <a:gd name="T89" fmla="*/ 2147483647 h 148"/>
                <a:gd name="T90" fmla="*/ 2147483647 w 286"/>
                <a:gd name="T91" fmla="*/ 2147483647 h 148"/>
                <a:gd name="T92" fmla="*/ 2147483647 w 286"/>
                <a:gd name="T93" fmla="*/ 2147483647 h 148"/>
                <a:gd name="T94" fmla="*/ 2147483647 w 286"/>
                <a:gd name="T95" fmla="*/ 2147483647 h 148"/>
                <a:gd name="T96" fmla="*/ 2147483647 w 286"/>
                <a:gd name="T97" fmla="*/ 2147483647 h 148"/>
                <a:gd name="T98" fmla="*/ 2147483647 w 286"/>
                <a:gd name="T99" fmla="*/ 2147483647 h 148"/>
                <a:gd name="T100" fmla="*/ 2147483647 w 286"/>
                <a:gd name="T101" fmla="*/ 2147483647 h 148"/>
                <a:gd name="T102" fmla="*/ 2147483647 w 286"/>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148"/>
                <a:gd name="T158" fmla="*/ 286 w 286"/>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29" name="Freeform 72"/>
            <p:cNvSpPr>
              <a:spLocks/>
            </p:cNvSpPr>
            <p:nvPr/>
          </p:nvSpPr>
          <p:spPr bwMode="auto">
            <a:xfrm>
              <a:off x="4612212" y="1978919"/>
              <a:ext cx="133498" cy="71438"/>
            </a:xfrm>
            <a:custGeom>
              <a:avLst/>
              <a:gdLst>
                <a:gd name="T0" fmla="*/ 2147483647 w 230"/>
                <a:gd name="T1" fmla="*/ 2147483647 h 132"/>
                <a:gd name="T2" fmla="*/ 2147483647 w 230"/>
                <a:gd name="T3" fmla="*/ 2147483647 h 132"/>
                <a:gd name="T4" fmla="*/ 2147483647 w 230"/>
                <a:gd name="T5" fmla="*/ 2147483647 h 132"/>
                <a:gd name="T6" fmla="*/ 2147483647 w 230"/>
                <a:gd name="T7" fmla="*/ 2147483647 h 132"/>
                <a:gd name="T8" fmla="*/ 2147483647 w 230"/>
                <a:gd name="T9" fmla="*/ 2147483647 h 132"/>
                <a:gd name="T10" fmla="*/ 2147483647 w 230"/>
                <a:gd name="T11" fmla="*/ 2147483647 h 132"/>
                <a:gd name="T12" fmla="*/ 2147483647 w 230"/>
                <a:gd name="T13" fmla="*/ 2147483647 h 132"/>
                <a:gd name="T14" fmla="*/ 2147483647 w 230"/>
                <a:gd name="T15" fmla="*/ 2147483647 h 132"/>
                <a:gd name="T16" fmla="*/ 2147483647 w 230"/>
                <a:gd name="T17" fmla="*/ 2147483647 h 132"/>
                <a:gd name="T18" fmla="*/ 2147483647 w 230"/>
                <a:gd name="T19" fmla="*/ 2147483647 h 132"/>
                <a:gd name="T20" fmla="*/ 2147483647 w 230"/>
                <a:gd name="T21" fmla="*/ 2147483647 h 132"/>
                <a:gd name="T22" fmla="*/ 2147483647 w 230"/>
                <a:gd name="T23" fmla="*/ 2147483647 h 132"/>
                <a:gd name="T24" fmla="*/ 2147483647 w 230"/>
                <a:gd name="T25" fmla="*/ 2147483647 h 132"/>
                <a:gd name="T26" fmla="*/ 2147483647 w 230"/>
                <a:gd name="T27" fmla="*/ 2147483647 h 132"/>
                <a:gd name="T28" fmla="*/ 0 w 230"/>
                <a:gd name="T29" fmla="*/ 2147483647 h 132"/>
                <a:gd name="T30" fmla="*/ 2147483647 w 230"/>
                <a:gd name="T31" fmla="*/ 2147483647 h 132"/>
                <a:gd name="T32" fmla="*/ 2147483647 w 230"/>
                <a:gd name="T33" fmla="*/ 2147483647 h 132"/>
                <a:gd name="T34" fmla="*/ 2147483647 w 230"/>
                <a:gd name="T35" fmla="*/ 2147483647 h 132"/>
                <a:gd name="T36" fmla="*/ 2147483647 w 230"/>
                <a:gd name="T37" fmla="*/ 2147483647 h 132"/>
                <a:gd name="T38" fmla="*/ 2147483647 w 230"/>
                <a:gd name="T39" fmla="*/ 2147483647 h 132"/>
                <a:gd name="T40" fmla="*/ 2147483647 w 230"/>
                <a:gd name="T41" fmla="*/ 2147483647 h 132"/>
                <a:gd name="T42" fmla="*/ 2147483647 w 230"/>
                <a:gd name="T43" fmla="*/ 2147483647 h 132"/>
                <a:gd name="T44" fmla="*/ 2147483647 w 230"/>
                <a:gd name="T45" fmla="*/ 2147483647 h 132"/>
                <a:gd name="T46" fmla="*/ 2147483647 w 230"/>
                <a:gd name="T47" fmla="*/ 2147483647 h 132"/>
                <a:gd name="T48" fmla="*/ 2147483647 w 230"/>
                <a:gd name="T49" fmla="*/ 2147483647 h 132"/>
                <a:gd name="T50" fmla="*/ 2147483647 w 230"/>
                <a:gd name="T51" fmla="*/ 2147483647 h 132"/>
                <a:gd name="T52" fmla="*/ 2147483647 w 230"/>
                <a:gd name="T53" fmla="*/ 2147483647 h 132"/>
                <a:gd name="T54" fmla="*/ 2147483647 w 230"/>
                <a:gd name="T55" fmla="*/ 2147483647 h 132"/>
                <a:gd name="T56" fmla="*/ 2147483647 w 230"/>
                <a:gd name="T57" fmla="*/ 2147483647 h 132"/>
                <a:gd name="T58" fmla="*/ 2147483647 w 230"/>
                <a:gd name="T59" fmla="*/ 2147483647 h 132"/>
                <a:gd name="T60" fmla="*/ 2147483647 w 230"/>
                <a:gd name="T61" fmla="*/ 2147483647 h 132"/>
                <a:gd name="T62" fmla="*/ 2147483647 w 230"/>
                <a:gd name="T63" fmla="*/ 2147483647 h 132"/>
                <a:gd name="T64" fmla="*/ 2147483647 w 230"/>
                <a:gd name="T65" fmla="*/ 2147483647 h 132"/>
                <a:gd name="T66" fmla="*/ 2147483647 w 230"/>
                <a:gd name="T67" fmla="*/ 2147483647 h 132"/>
                <a:gd name="T68" fmla="*/ 2147483647 w 230"/>
                <a:gd name="T69" fmla="*/ 2147483647 h 132"/>
                <a:gd name="T70" fmla="*/ 2147483647 w 230"/>
                <a:gd name="T71" fmla="*/ 2147483647 h 132"/>
                <a:gd name="T72" fmla="*/ 2147483647 w 230"/>
                <a:gd name="T73" fmla="*/ 2147483647 h 132"/>
                <a:gd name="T74" fmla="*/ 2147483647 w 230"/>
                <a:gd name="T75" fmla="*/ 2147483647 h 132"/>
                <a:gd name="T76" fmla="*/ 2147483647 w 230"/>
                <a:gd name="T77" fmla="*/ 2147483647 h 132"/>
                <a:gd name="T78" fmla="*/ 2147483647 w 230"/>
                <a:gd name="T79" fmla="*/ 2147483647 h 132"/>
                <a:gd name="T80" fmla="*/ 2147483647 w 230"/>
                <a:gd name="T81" fmla="*/ 2147483647 h 132"/>
                <a:gd name="T82" fmla="*/ 2147483647 w 230"/>
                <a:gd name="T83" fmla="*/ 2147483647 h 132"/>
                <a:gd name="T84" fmla="*/ 2147483647 w 230"/>
                <a:gd name="T85" fmla="*/ 2147483647 h 132"/>
                <a:gd name="T86" fmla="*/ 2147483647 w 230"/>
                <a:gd name="T87" fmla="*/ 2147483647 h 132"/>
                <a:gd name="T88" fmla="*/ 2147483647 w 230"/>
                <a:gd name="T89" fmla="*/ 2147483647 h 132"/>
                <a:gd name="T90" fmla="*/ 2147483647 w 230"/>
                <a:gd name="T91" fmla="*/ 2147483647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0"/>
                <a:gd name="T139" fmla="*/ 0 h 132"/>
                <a:gd name="T140" fmla="*/ 230 w 230"/>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0" name="Freeform 73"/>
            <p:cNvSpPr>
              <a:spLocks/>
            </p:cNvSpPr>
            <p:nvPr/>
          </p:nvSpPr>
          <p:spPr bwMode="auto">
            <a:xfrm>
              <a:off x="4267757" y="2212282"/>
              <a:ext cx="112072" cy="55562"/>
            </a:xfrm>
            <a:custGeom>
              <a:avLst/>
              <a:gdLst>
                <a:gd name="T0" fmla="*/ 2147483647 w 196"/>
                <a:gd name="T1" fmla="*/ 2147483647 h 109"/>
                <a:gd name="T2" fmla="*/ 2147483647 w 196"/>
                <a:gd name="T3" fmla="*/ 2147483647 h 109"/>
                <a:gd name="T4" fmla="*/ 2147483647 w 196"/>
                <a:gd name="T5" fmla="*/ 2147483647 h 109"/>
                <a:gd name="T6" fmla="*/ 2147483647 w 196"/>
                <a:gd name="T7" fmla="*/ 2147483647 h 109"/>
                <a:gd name="T8" fmla="*/ 2147483647 w 196"/>
                <a:gd name="T9" fmla="*/ 2147483647 h 109"/>
                <a:gd name="T10" fmla="*/ 2147483647 w 196"/>
                <a:gd name="T11" fmla="*/ 2147483647 h 109"/>
                <a:gd name="T12" fmla="*/ 2147483647 w 196"/>
                <a:gd name="T13" fmla="*/ 2147483647 h 109"/>
                <a:gd name="T14" fmla="*/ 2147483647 w 196"/>
                <a:gd name="T15" fmla="*/ 2147483647 h 109"/>
                <a:gd name="T16" fmla="*/ 2147483647 w 196"/>
                <a:gd name="T17" fmla="*/ 2147483647 h 109"/>
                <a:gd name="T18" fmla="*/ 2147483647 w 196"/>
                <a:gd name="T19" fmla="*/ 2147483647 h 109"/>
                <a:gd name="T20" fmla="*/ 2147483647 w 196"/>
                <a:gd name="T21" fmla="*/ 2147483647 h 109"/>
                <a:gd name="T22" fmla="*/ 2147483647 w 196"/>
                <a:gd name="T23" fmla="*/ 2147483647 h 109"/>
                <a:gd name="T24" fmla="*/ 2147483647 w 196"/>
                <a:gd name="T25" fmla="*/ 2147483647 h 109"/>
                <a:gd name="T26" fmla="*/ 2147483647 w 196"/>
                <a:gd name="T27" fmla="*/ 2147483647 h 109"/>
                <a:gd name="T28" fmla="*/ 2147483647 w 196"/>
                <a:gd name="T29" fmla="*/ 2147483647 h 109"/>
                <a:gd name="T30" fmla="*/ 2147483647 w 196"/>
                <a:gd name="T31" fmla="*/ 2147483647 h 109"/>
                <a:gd name="T32" fmla="*/ 2147483647 w 196"/>
                <a:gd name="T33" fmla="*/ 2147483647 h 109"/>
                <a:gd name="T34" fmla="*/ 2147483647 w 196"/>
                <a:gd name="T35" fmla="*/ 2147483647 h 109"/>
                <a:gd name="T36" fmla="*/ 2147483647 w 196"/>
                <a:gd name="T37" fmla="*/ 2147483647 h 109"/>
                <a:gd name="T38" fmla="*/ 2147483647 w 196"/>
                <a:gd name="T39" fmla="*/ 2147483647 h 109"/>
                <a:gd name="T40" fmla="*/ 2147483647 w 196"/>
                <a:gd name="T41" fmla="*/ 2147483647 h 109"/>
                <a:gd name="T42" fmla="*/ 2147483647 w 196"/>
                <a:gd name="T43" fmla="*/ 2147483647 h 109"/>
                <a:gd name="T44" fmla="*/ 2147483647 w 196"/>
                <a:gd name="T45" fmla="*/ 2147483647 h 109"/>
                <a:gd name="T46" fmla="*/ 2147483647 w 196"/>
                <a:gd name="T47" fmla="*/ 2147483647 h 109"/>
                <a:gd name="T48" fmla="*/ 2147483647 w 196"/>
                <a:gd name="T49" fmla="*/ 2147483647 h 109"/>
                <a:gd name="T50" fmla="*/ 2147483647 w 196"/>
                <a:gd name="T51" fmla="*/ 2147483647 h 109"/>
                <a:gd name="T52" fmla="*/ 2147483647 w 196"/>
                <a:gd name="T53" fmla="*/ 2147483647 h 109"/>
                <a:gd name="T54" fmla="*/ 2147483647 w 196"/>
                <a:gd name="T55" fmla="*/ 2147483647 h 109"/>
                <a:gd name="T56" fmla="*/ 2147483647 w 196"/>
                <a:gd name="T57" fmla="*/ 2147483647 h 109"/>
                <a:gd name="T58" fmla="*/ 2147483647 w 196"/>
                <a:gd name="T59" fmla="*/ 2147483647 h 109"/>
                <a:gd name="T60" fmla="*/ 2147483647 w 196"/>
                <a:gd name="T61" fmla="*/ 2147483647 h 109"/>
                <a:gd name="T62" fmla="*/ 2147483647 w 196"/>
                <a:gd name="T63" fmla="*/ 2147483647 h 109"/>
                <a:gd name="T64" fmla="*/ 2147483647 w 196"/>
                <a:gd name="T65" fmla="*/ 2147483647 h 109"/>
                <a:gd name="T66" fmla="*/ 2147483647 w 196"/>
                <a:gd name="T67" fmla="*/ 2147483647 h 109"/>
                <a:gd name="T68" fmla="*/ 2147483647 w 196"/>
                <a:gd name="T69" fmla="*/ 2147483647 h 109"/>
                <a:gd name="T70" fmla="*/ 2147483647 w 196"/>
                <a:gd name="T71" fmla="*/ 2147483647 h 109"/>
                <a:gd name="T72" fmla="*/ 2147483647 w 196"/>
                <a:gd name="T73" fmla="*/ 2147483647 h 109"/>
                <a:gd name="T74" fmla="*/ 2147483647 w 196"/>
                <a:gd name="T75" fmla="*/ 2147483647 h 109"/>
                <a:gd name="T76" fmla="*/ 2147483647 w 196"/>
                <a:gd name="T77" fmla="*/ 2147483647 h 109"/>
                <a:gd name="T78" fmla="*/ 2147483647 w 196"/>
                <a:gd name="T79" fmla="*/ 2147483647 h 109"/>
                <a:gd name="T80" fmla="*/ 2147483647 w 196"/>
                <a:gd name="T81" fmla="*/ 2147483647 h 109"/>
                <a:gd name="T82" fmla="*/ 2147483647 w 196"/>
                <a:gd name="T83" fmla="*/ 2147483647 h 109"/>
                <a:gd name="T84" fmla="*/ 2147483647 w 196"/>
                <a:gd name="T85" fmla="*/ 2147483647 h 109"/>
                <a:gd name="T86" fmla="*/ 2147483647 w 196"/>
                <a:gd name="T87" fmla="*/ 2147483647 h 109"/>
                <a:gd name="T88" fmla="*/ 2147483647 w 196"/>
                <a:gd name="T89" fmla="*/ 2147483647 h 109"/>
                <a:gd name="T90" fmla="*/ 2147483647 w 196"/>
                <a:gd name="T91" fmla="*/ 2147483647 h 109"/>
                <a:gd name="T92" fmla="*/ 2147483647 w 196"/>
                <a:gd name="T93" fmla="*/ 2147483647 h 109"/>
                <a:gd name="T94" fmla="*/ 2147483647 w 196"/>
                <a:gd name="T95" fmla="*/ 2147483647 h 109"/>
                <a:gd name="T96" fmla="*/ 2147483647 w 196"/>
                <a:gd name="T97" fmla="*/ 2147483647 h 109"/>
                <a:gd name="T98" fmla="*/ 2147483647 w 196"/>
                <a:gd name="T99" fmla="*/ 2147483647 h 109"/>
                <a:gd name="T100" fmla="*/ 2147483647 w 196"/>
                <a:gd name="T101" fmla="*/ 2147483647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109"/>
                <a:gd name="T155" fmla="*/ 196 w 196"/>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1" name="Freeform 74"/>
            <p:cNvSpPr>
              <a:spLocks/>
            </p:cNvSpPr>
            <p:nvPr/>
          </p:nvSpPr>
          <p:spPr bwMode="auto">
            <a:xfrm>
              <a:off x="4414439" y="2123382"/>
              <a:ext cx="159868" cy="68262"/>
            </a:xfrm>
            <a:custGeom>
              <a:avLst/>
              <a:gdLst>
                <a:gd name="T0" fmla="*/ 2147483647 w 280"/>
                <a:gd name="T1" fmla="*/ 2147483647 h 132"/>
                <a:gd name="T2" fmla="*/ 2147483647 w 280"/>
                <a:gd name="T3" fmla="*/ 2147483647 h 132"/>
                <a:gd name="T4" fmla="*/ 2147483647 w 280"/>
                <a:gd name="T5" fmla="*/ 2147483647 h 132"/>
                <a:gd name="T6" fmla="*/ 2147483647 w 280"/>
                <a:gd name="T7" fmla="*/ 2147483647 h 132"/>
                <a:gd name="T8" fmla="*/ 2147483647 w 280"/>
                <a:gd name="T9" fmla="*/ 2147483647 h 132"/>
                <a:gd name="T10" fmla="*/ 2147483647 w 280"/>
                <a:gd name="T11" fmla="*/ 2147483647 h 132"/>
                <a:gd name="T12" fmla="*/ 2147483647 w 280"/>
                <a:gd name="T13" fmla="*/ 2147483647 h 132"/>
                <a:gd name="T14" fmla="*/ 2147483647 w 280"/>
                <a:gd name="T15" fmla="*/ 2147483647 h 132"/>
                <a:gd name="T16" fmla="*/ 2147483647 w 280"/>
                <a:gd name="T17" fmla="*/ 2147483647 h 132"/>
                <a:gd name="T18" fmla="*/ 2147483647 w 280"/>
                <a:gd name="T19" fmla="*/ 2147483647 h 132"/>
                <a:gd name="T20" fmla="*/ 2147483647 w 280"/>
                <a:gd name="T21" fmla="*/ 2147483647 h 132"/>
                <a:gd name="T22" fmla="*/ 2147483647 w 280"/>
                <a:gd name="T23" fmla="*/ 2147483647 h 132"/>
                <a:gd name="T24" fmla="*/ 2147483647 w 280"/>
                <a:gd name="T25" fmla="*/ 2147483647 h 132"/>
                <a:gd name="T26" fmla="*/ 2147483647 w 280"/>
                <a:gd name="T27" fmla="*/ 2147483647 h 132"/>
                <a:gd name="T28" fmla="*/ 2147483647 w 280"/>
                <a:gd name="T29" fmla="*/ 2147483647 h 132"/>
                <a:gd name="T30" fmla="*/ 2147483647 w 280"/>
                <a:gd name="T31" fmla="*/ 2147483647 h 132"/>
                <a:gd name="T32" fmla="*/ 2147483647 w 280"/>
                <a:gd name="T33" fmla="*/ 2147483647 h 132"/>
                <a:gd name="T34" fmla="*/ 2147483647 w 280"/>
                <a:gd name="T35" fmla="*/ 2147483647 h 132"/>
                <a:gd name="T36" fmla="*/ 2147483647 w 280"/>
                <a:gd name="T37" fmla="*/ 2147483647 h 132"/>
                <a:gd name="T38" fmla="*/ 2147483647 w 280"/>
                <a:gd name="T39" fmla="*/ 2147483647 h 132"/>
                <a:gd name="T40" fmla="*/ 2147483647 w 280"/>
                <a:gd name="T41" fmla="*/ 2147483647 h 132"/>
                <a:gd name="T42" fmla="*/ 2147483647 w 280"/>
                <a:gd name="T43" fmla="*/ 2147483647 h 132"/>
                <a:gd name="T44" fmla="*/ 2147483647 w 280"/>
                <a:gd name="T45" fmla="*/ 2147483647 h 132"/>
                <a:gd name="T46" fmla="*/ 2147483647 w 280"/>
                <a:gd name="T47" fmla="*/ 2147483647 h 132"/>
                <a:gd name="T48" fmla="*/ 2147483647 w 280"/>
                <a:gd name="T49" fmla="*/ 2147483647 h 132"/>
                <a:gd name="T50" fmla="*/ 2147483647 w 280"/>
                <a:gd name="T51" fmla="*/ 2147483647 h 132"/>
                <a:gd name="T52" fmla="*/ 2147483647 w 280"/>
                <a:gd name="T53" fmla="*/ 2147483647 h 132"/>
                <a:gd name="T54" fmla="*/ 2147483647 w 280"/>
                <a:gd name="T55" fmla="*/ 2147483647 h 132"/>
                <a:gd name="T56" fmla="*/ 2147483647 w 280"/>
                <a:gd name="T57" fmla="*/ 2147483647 h 132"/>
                <a:gd name="T58" fmla="*/ 2147483647 w 280"/>
                <a:gd name="T59" fmla="*/ 2147483647 h 132"/>
                <a:gd name="T60" fmla="*/ 2147483647 w 280"/>
                <a:gd name="T61" fmla="*/ 2147483647 h 132"/>
                <a:gd name="T62" fmla="*/ 2147483647 w 280"/>
                <a:gd name="T63" fmla="*/ 2147483647 h 132"/>
                <a:gd name="T64" fmla="*/ 2147483647 w 280"/>
                <a:gd name="T65" fmla="*/ 2147483647 h 132"/>
                <a:gd name="T66" fmla="*/ 2147483647 w 280"/>
                <a:gd name="T67" fmla="*/ 2147483647 h 132"/>
                <a:gd name="T68" fmla="*/ 2147483647 w 280"/>
                <a:gd name="T69" fmla="*/ 2147483647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0"/>
                <a:gd name="T106" fmla="*/ 0 h 132"/>
                <a:gd name="T107" fmla="*/ 280 w 280"/>
                <a:gd name="T108" fmla="*/ 132 h 1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2" name="Freeform 75"/>
            <p:cNvSpPr>
              <a:spLocks/>
            </p:cNvSpPr>
            <p:nvPr/>
          </p:nvSpPr>
          <p:spPr bwMode="auto">
            <a:xfrm>
              <a:off x="4264461" y="2148782"/>
              <a:ext cx="19777" cy="17462"/>
            </a:xfrm>
            <a:custGeom>
              <a:avLst/>
              <a:gdLst>
                <a:gd name="T0" fmla="*/ 2147483647 w 36"/>
                <a:gd name="T1" fmla="*/ 2147483647 h 32"/>
                <a:gd name="T2" fmla="*/ 2147483647 w 36"/>
                <a:gd name="T3" fmla="*/ 2147483647 h 32"/>
                <a:gd name="T4" fmla="*/ 2147483647 w 36"/>
                <a:gd name="T5" fmla="*/ 2147483647 h 32"/>
                <a:gd name="T6" fmla="*/ 2147483647 w 36"/>
                <a:gd name="T7" fmla="*/ 2147483647 h 32"/>
                <a:gd name="T8" fmla="*/ 2147483647 w 36"/>
                <a:gd name="T9" fmla="*/ 2147483647 h 32"/>
                <a:gd name="T10" fmla="*/ 2147483647 w 36"/>
                <a:gd name="T11" fmla="*/ 0 h 32"/>
                <a:gd name="T12" fmla="*/ 2147483647 w 36"/>
                <a:gd name="T13" fmla="*/ 2147483647 h 32"/>
                <a:gd name="T14" fmla="*/ 2147483647 w 36"/>
                <a:gd name="T15" fmla="*/ 2147483647 h 32"/>
                <a:gd name="T16" fmla="*/ 2147483647 w 36"/>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2"/>
                <a:gd name="T29" fmla="*/ 36 w 3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3" name="Freeform 76"/>
            <p:cNvSpPr>
              <a:spLocks/>
            </p:cNvSpPr>
            <p:nvPr/>
          </p:nvSpPr>
          <p:spPr bwMode="auto">
            <a:xfrm>
              <a:off x="4355106" y="2178944"/>
              <a:ext cx="176349" cy="73025"/>
            </a:xfrm>
            <a:custGeom>
              <a:avLst/>
              <a:gdLst>
                <a:gd name="T0" fmla="*/ 2147483647 w 308"/>
                <a:gd name="T1" fmla="*/ 2147483647 h 138"/>
                <a:gd name="T2" fmla="*/ 2147483647 w 308"/>
                <a:gd name="T3" fmla="*/ 2147483647 h 138"/>
                <a:gd name="T4" fmla="*/ 2147483647 w 308"/>
                <a:gd name="T5" fmla="*/ 2147483647 h 138"/>
                <a:gd name="T6" fmla="*/ 2147483647 w 308"/>
                <a:gd name="T7" fmla="*/ 2147483647 h 138"/>
                <a:gd name="T8" fmla="*/ 2147483647 w 308"/>
                <a:gd name="T9" fmla="*/ 2147483647 h 138"/>
                <a:gd name="T10" fmla="*/ 2147483647 w 308"/>
                <a:gd name="T11" fmla="*/ 2147483647 h 138"/>
                <a:gd name="T12" fmla="*/ 2147483647 w 308"/>
                <a:gd name="T13" fmla="*/ 2147483647 h 138"/>
                <a:gd name="T14" fmla="*/ 2147483647 w 308"/>
                <a:gd name="T15" fmla="*/ 2147483647 h 138"/>
                <a:gd name="T16" fmla="*/ 2147483647 w 308"/>
                <a:gd name="T17" fmla="*/ 2147483647 h 138"/>
                <a:gd name="T18" fmla="*/ 2147483647 w 308"/>
                <a:gd name="T19" fmla="*/ 2147483647 h 138"/>
                <a:gd name="T20" fmla="*/ 2147483647 w 308"/>
                <a:gd name="T21" fmla="*/ 2147483647 h 138"/>
                <a:gd name="T22" fmla="*/ 2147483647 w 308"/>
                <a:gd name="T23" fmla="*/ 2147483647 h 138"/>
                <a:gd name="T24" fmla="*/ 2147483647 w 308"/>
                <a:gd name="T25" fmla="*/ 2147483647 h 138"/>
                <a:gd name="T26" fmla="*/ 2147483647 w 308"/>
                <a:gd name="T27" fmla="*/ 2147483647 h 138"/>
                <a:gd name="T28" fmla="*/ 2147483647 w 308"/>
                <a:gd name="T29" fmla="*/ 2147483647 h 138"/>
                <a:gd name="T30" fmla="*/ 2147483647 w 308"/>
                <a:gd name="T31" fmla="*/ 2147483647 h 138"/>
                <a:gd name="T32" fmla="*/ 2147483647 w 308"/>
                <a:gd name="T33" fmla="*/ 2147483647 h 138"/>
                <a:gd name="T34" fmla="*/ 2147483647 w 308"/>
                <a:gd name="T35" fmla="*/ 2147483647 h 138"/>
                <a:gd name="T36" fmla="*/ 2147483647 w 308"/>
                <a:gd name="T37" fmla="*/ 2147483647 h 138"/>
                <a:gd name="T38" fmla="*/ 0 w 308"/>
                <a:gd name="T39" fmla="*/ 2147483647 h 138"/>
                <a:gd name="T40" fmla="*/ 2147483647 w 308"/>
                <a:gd name="T41" fmla="*/ 2147483647 h 138"/>
                <a:gd name="T42" fmla="*/ 2147483647 w 308"/>
                <a:gd name="T43" fmla="*/ 2147483647 h 138"/>
                <a:gd name="T44" fmla="*/ 2147483647 w 308"/>
                <a:gd name="T45" fmla="*/ 2147483647 h 138"/>
                <a:gd name="T46" fmla="*/ 2147483647 w 308"/>
                <a:gd name="T47" fmla="*/ 2147483647 h 138"/>
                <a:gd name="T48" fmla="*/ 2147483647 w 308"/>
                <a:gd name="T49" fmla="*/ 2147483647 h 138"/>
                <a:gd name="T50" fmla="*/ 2147483647 w 308"/>
                <a:gd name="T51" fmla="*/ 2147483647 h 138"/>
                <a:gd name="T52" fmla="*/ 2147483647 w 308"/>
                <a:gd name="T53" fmla="*/ 2147483647 h 138"/>
                <a:gd name="T54" fmla="*/ 2147483647 w 308"/>
                <a:gd name="T55" fmla="*/ 2147483647 h 138"/>
                <a:gd name="T56" fmla="*/ 2147483647 w 308"/>
                <a:gd name="T57" fmla="*/ 2147483647 h 138"/>
                <a:gd name="T58" fmla="*/ 2147483647 w 308"/>
                <a:gd name="T59" fmla="*/ 2147483647 h 138"/>
                <a:gd name="T60" fmla="*/ 2147483647 w 308"/>
                <a:gd name="T61" fmla="*/ 2147483647 h 138"/>
                <a:gd name="T62" fmla="*/ 2147483647 w 308"/>
                <a:gd name="T63" fmla="*/ 2147483647 h 138"/>
                <a:gd name="T64" fmla="*/ 2147483647 w 308"/>
                <a:gd name="T65" fmla="*/ 2147483647 h 138"/>
                <a:gd name="T66" fmla="*/ 2147483647 w 308"/>
                <a:gd name="T67" fmla="*/ 2147483647 h 138"/>
                <a:gd name="T68" fmla="*/ 2147483647 w 308"/>
                <a:gd name="T69" fmla="*/ 2147483647 h 138"/>
                <a:gd name="T70" fmla="*/ 2147483647 w 308"/>
                <a:gd name="T71" fmla="*/ 2147483647 h 138"/>
                <a:gd name="T72" fmla="*/ 2147483647 w 308"/>
                <a:gd name="T73" fmla="*/ 2147483647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38"/>
                <a:gd name="T113" fmla="*/ 308 w 308"/>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4" name="Freeform 264"/>
            <p:cNvSpPr>
              <a:spLocks/>
            </p:cNvSpPr>
            <p:nvPr/>
          </p:nvSpPr>
          <p:spPr bwMode="auto">
            <a:xfrm>
              <a:off x="4271053" y="2024957"/>
              <a:ext cx="215903" cy="203200"/>
            </a:xfrm>
            <a:custGeom>
              <a:avLst/>
              <a:gdLst>
                <a:gd name="T0" fmla="*/ 2147483647 w 373"/>
                <a:gd name="T1" fmla="*/ 2147483647 h 393"/>
                <a:gd name="T2" fmla="*/ 2147483647 w 373"/>
                <a:gd name="T3" fmla="*/ 2147483647 h 393"/>
                <a:gd name="T4" fmla="*/ 2147483647 w 373"/>
                <a:gd name="T5" fmla="*/ 2147483647 h 393"/>
                <a:gd name="T6" fmla="*/ 2147483647 w 373"/>
                <a:gd name="T7" fmla="*/ 2147483647 h 393"/>
                <a:gd name="T8" fmla="*/ 2147483647 w 373"/>
                <a:gd name="T9" fmla="*/ 2147483647 h 393"/>
                <a:gd name="T10" fmla="*/ 2147483647 w 373"/>
                <a:gd name="T11" fmla="*/ 2147483647 h 393"/>
                <a:gd name="T12" fmla="*/ 2147483647 w 373"/>
                <a:gd name="T13" fmla="*/ 2147483647 h 393"/>
                <a:gd name="T14" fmla="*/ 2147483647 w 373"/>
                <a:gd name="T15" fmla="*/ 2147483647 h 393"/>
                <a:gd name="T16" fmla="*/ 2147483647 w 373"/>
                <a:gd name="T17" fmla="*/ 2147483647 h 393"/>
                <a:gd name="T18" fmla="*/ 2147483647 w 373"/>
                <a:gd name="T19" fmla="*/ 2147483647 h 393"/>
                <a:gd name="T20" fmla="*/ 2147483647 w 373"/>
                <a:gd name="T21" fmla="*/ 2147483647 h 393"/>
                <a:gd name="T22" fmla="*/ 2147483647 w 373"/>
                <a:gd name="T23" fmla="*/ 2147483647 h 393"/>
                <a:gd name="T24" fmla="*/ 2147483647 w 373"/>
                <a:gd name="T25" fmla="*/ 2147483647 h 393"/>
                <a:gd name="T26" fmla="*/ 2147483647 w 373"/>
                <a:gd name="T27" fmla="*/ 2147483647 h 393"/>
                <a:gd name="T28" fmla="*/ 2147483647 w 373"/>
                <a:gd name="T29" fmla="*/ 2147483647 h 393"/>
                <a:gd name="T30" fmla="*/ 2147483647 w 373"/>
                <a:gd name="T31" fmla="*/ 2147483647 h 393"/>
                <a:gd name="T32" fmla="*/ 2147483647 w 373"/>
                <a:gd name="T33" fmla="*/ 2147483647 h 393"/>
                <a:gd name="T34" fmla="*/ 2147483647 w 373"/>
                <a:gd name="T35" fmla="*/ 2147483647 h 393"/>
                <a:gd name="T36" fmla="*/ 2147483647 w 373"/>
                <a:gd name="T37" fmla="*/ 2147483647 h 393"/>
                <a:gd name="T38" fmla="*/ 2147483647 w 373"/>
                <a:gd name="T39" fmla="*/ 2147483647 h 393"/>
                <a:gd name="T40" fmla="*/ 2147483647 w 373"/>
                <a:gd name="T41" fmla="*/ 2147483647 h 393"/>
                <a:gd name="T42" fmla="*/ 2147483647 w 373"/>
                <a:gd name="T43" fmla="*/ 2147483647 h 393"/>
                <a:gd name="T44" fmla="*/ 2147483647 w 373"/>
                <a:gd name="T45" fmla="*/ 2147483647 h 393"/>
                <a:gd name="T46" fmla="*/ 2147483647 w 373"/>
                <a:gd name="T47" fmla="*/ 2147483647 h 393"/>
                <a:gd name="T48" fmla="*/ 2147483647 w 373"/>
                <a:gd name="T49" fmla="*/ 2147483647 h 393"/>
                <a:gd name="T50" fmla="*/ 2147483647 w 373"/>
                <a:gd name="T51" fmla="*/ 2147483647 h 393"/>
                <a:gd name="T52" fmla="*/ 2147483647 w 373"/>
                <a:gd name="T53" fmla="*/ 2147483647 h 393"/>
                <a:gd name="T54" fmla="*/ 2147483647 w 373"/>
                <a:gd name="T55" fmla="*/ 2147483647 h 393"/>
                <a:gd name="T56" fmla="*/ 2147483647 w 373"/>
                <a:gd name="T57" fmla="*/ 2147483647 h 393"/>
                <a:gd name="T58" fmla="*/ 2147483647 w 373"/>
                <a:gd name="T59" fmla="*/ 2147483647 h 393"/>
                <a:gd name="T60" fmla="*/ 2147483647 w 373"/>
                <a:gd name="T61" fmla="*/ 2147483647 h 393"/>
                <a:gd name="T62" fmla="*/ 2147483647 w 373"/>
                <a:gd name="T63" fmla="*/ 2147483647 h 393"/>
                <a:gd name="T64" fmla="*/ 2147483647 w 373"/>
                <a:gd name="T65" fmla="*/ 2147483647 h 393"/>
                <a:gd name="T66" fmla="*/ 2147483647 w 373"/>
                <a:gd name="T67" fmla="*/ 2147483647 h 393"/>
                <a:gd name="T68" fmla="*/ 2147483647 w 373"/>
                <a:gd name="T69" fmla="*/ 2147483647 h 393"/>
                <a:gd name="T70" fmla="*/ 2147483647 w 373"/>
                <a:gd name="T71" fmla="*/ 2147483647 h 393"/>
                <a:gd name="T72" fmla="*/ 2147483647 w 373"/>
                <a:gd name="T73" fmla="*/ 2147483647 h 393"/>
                <a:gd name="T74" fmla="*/ 2147483647 w 373"/>
                <a:gd name="T75" fmla="*/ 0 h 393"/>
                <a:gd name="T76" fmla="*/ 2147483647 w 373"/>
                <a:gd name="T77" fmla="*/ 2147483647 h 393"/>
                <a:gd name="T78" fmla="*/ 2147483647 w 373"/>
                <a:gd name="T79" fmla="*/ 2147483647 h 393"/>
                <a:gd name="T80" fmla="*/ 2147483647 w 373"/>
                <a:gd name="T81" fmla="*/ 2147483647 h 393"/>
                <a:gd name="T82" fmla="*/ 2147483647 w 373"/>
                <a:gd name="T83" fmla="*/ 2147483647 h 393"/>
                <a:gd name="T84" fmla="*/ 2147483647 w 373"/>
                <a:gd name="T85" fmla="*/ 2147483647 h 393"/>
                <a:gd name="T86" fmla="*/ 2147483647 w 373"/>
                <a:gd name="T87" fmla="*/ 2147483647 h 393"/>
                <a:gd name="T88" fmla="*/ 2147483647 w 373"/>
                <a:gd name="T89" fmla="*/ 2147483647 h 393"/>
                <a:gd name="T90" fmla="*/ 2147483647 w 373"/>
                <a:gd name="T91" fmla="*/ 2147483647 h 393"/>
                <a:gd name="T92" fmla="*/ 0 w 373"/>
                <a:gd name="T93" fmla="*/ 2147483647 h 393"/>
                <a:gd name="T94" fmla="*/ 2147483647 w 373"/>
                <a:gd name="T95" fmla="*/ 2147483647 h 393"/>
                <a:gd name="T96" fmla="*/ 2147483647 w 373"/>
                <a:gd name="T97" fmla="*/ 2147483647 h 393"/>
                <a:gd name="T98" fmla="*/ 2147483647 w 373"/>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393"/>
                <a:gd name="T152" fmla="*/ 373 w 373"/>
                <a:gd name="T153" fmla="*/ 393 h 3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35" name="Freeform 134"/>
            <p:cNvSpPr>
              <a:spLocks/>
            </p:cNvSpPr>
            <p:nvPr/>
          </p:nvSpPr>
          <p:spPr bwMode="auto">
            <a:xfrm>
              <a:off x="4155685" y="2355157"/>
              <a:ext cx="9889" cy="4762"/>
            </a:xfrm>
            <a:custGeom>
              <a:avLst/>
              <a:gdLst>
                <a:gd name="T0" fmla="*/ 2147483647 w 20"/>
                <a:gd name="T1" fmla="*/ 2147483647 h 13"/>
                <a:gd name="T2" fmla="*/ 2147483647 w 20"/>
                <a:gd name="T3" fmla="*/ 2147483647 h 13"/>
                <a:gd name="T4" fmla="*/ 2147483647 w 20"/>
                <a:gd name="T5" fmla="*/ 2147483647 h 13"/>
                <a:gd name="T6" fmla="*/ 2147483647 w 20"/>
                <a:gd name="T7" fmla="*/ 2147483647 h 13"/>
                <a:gd name="T8" fmla="*/ 2147483647 w 20"/>
                <a:gd name="T9" fmla="*/ 2147483647 h 13"/>
                <a:gd name="T10" fmla="*/ 0 w 20"/>
                <a:gd name="T11" fmla="*/ 2147483647 h 13"/>
                <a:gd name="T12" fmla="*/ 2147483647 w 20"/>
                <a:gd name="T13" fmla="*/ 2147483647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6" name="Freeform 135"/>
            <p:cNvSpPr>
              <a:spLocks/>
            </p:cNvSpPr>
            <p:nvPr/>
          </p:nvSpPr>
          <p:spPr bwMode="auto">
            <a:xfrm>
              <a:off x="6207587" y="2096394"/>
              <a:ext cx="799336" cy="288925"/>
            </a:xfrm>
            <a:custGeom>
              <a:avLst/>
              <a:gdLst>
                <a:gd name="T0" fmla="*/ 2147483647 w 1406"/>
                <a:gd name="T1" fmla="*/ 2147483647 h 558"/>
                <a:gd name="T2" fmla="*/ 2147483647 w 1406"/>
                <a:gd name="T3" fmla="*/ 2147483647 h 558"/>
                <a:gd name="T4" fmla="*/ 2147483647 w 1406"/>
                <a:gd name="T5" fmla="*/ 2147483647 h 558"/>
                <a:gd name="T6" fmla="*/ 2147483647 w 1406"/>
                <a:gd name="T7" fmla="*/ 2147483647 h 558"/>
                <a:gd name="T8" fmla="*/ 2147483647 w 1406"/>
                <a:gd name="T9" fmla="*/ 2147483647 h 558"/>
                <a:gd name="T10" fmla="*/ 2147483647 w 1406"/>
                <a:gd name="T11" fmla="*/ 2147483647 h 558"/>
                <a:gd name="T12" fmla="*/ 2147483647 w 1406"/>
                <a:gd name="T13" fmla="*/ 2147483647 h 558"/>
                <a:gd name="T14" fmla="*/ 2147483647 w 1406"/>
                <a:gd name="T15" fmla="*/ 2147483647 h 558"/>
                <a:gd name="T16" fmla="*/ 2147483647 w 1406"/>
                <a:gd name="T17" fmla="*/ 2147483647 h 558"/>
                <a:gd name="T18" fmla="*/ 2147483647 w 1406"/>
                <a:gd name="T19" fmla="*/ 2147483647 h 558"/>
                <a:gd name="T20" fmla="*/ 2147483647 w 1406"/>
                <a:gd name="T21" fmla="*/ 2147483647 h 558"/>
                <a:gd name="T22" fmla="*/ 2147483647 w 1406"/>
                <a:gd name="T23" fmla="*/ 2147483647 h 558"/>
                <a:gd name="T24" fmla="*/ 2147483647 w 1406"/>
                <a:gd name="T25" fmla="*/ 2147483647 h 558"/>
                <a:gd name="T26" fmla="*/ 2147483647 w 1406"/>
                <a:gd name="T27" fmla="*/ 2147483647 h 558"/>
                <a:gd name="T28" fmla="*/ 2147483647 w 1406"/>
                <a:gd name="T29" fmla="*/ 2147483647 h 558"/>
                <a:gd name="T30" fmla="*/ 2147483647 w 1406"/>
                <a:gd name="T31" fmla="*/ 2147483647 h 558"/>
                <a:gd name="T32" fmla="*/ 2147483647 w 1406"/>
                <a:gd name="T33" fmla="*/ 0 h 558"/>
                <a:gd name="T34" fmla="*/ 2147483647 w 1406"/>
                <a:gd name="T35" fmla="*/ 2147483647 h 558"/>
                <a:gd name="T36" fmla="*/ 2147483647 w 1406"/>
                <a:gd name="T37" fmla="*/ 2147483647 h 558"/>
                <a:gd name="T38" fmla="*/ 2147483647 w 1406"/>
                <a:gd name="T39" fmla="*/ 2147483647 h 558"/>
                <a:gd name="T40" fmla="*/ 2147483647 w 1406"/>
                <a:gd name="T41" fmla="*/ 2147483647 h 558"/>
                <a:gd name="T42" fmla="*/ 2147483647 w 1406"/>
                <a:gd name="T43" fmla="*/ 2147483647 h 558"/>
                <a:gd name="T44" fmla="*/ 2147483647 w 1406"/>
                <a:gd name="T45" fmla="*/ 2147483647 h 558"/>
                <a:gd name="T46" fmla="*/ 2147483647 w 1406"/>
                <a:gd name="T47" fmla="*/ 2147483647 h 558"/>
                <a:gd name="T48" fmla="*/ 2147483647 w 1406"/>
                <a:gd name="T49" fmla="*/ 2147483647 h 558"/>
                <a:gd name="T50" fmla="*/ 2147483647 w 1406"/>
                <a:gd name="T51" fmla="*/ 2147483647 h 558"/>
                <a:gd name="T52" fmla="*/ 2147483647 w 1406"/>
                <a:gd name="T53" fmla="*/ 2147483647 h 558"/>
                <a:gd name="T54" fmla="*/ 2147483647 w 1406"/>
                <a:gd name="T55" fmla="*/ 2147483647 h 558"/>
                <a:gd name="T56" fmla="*/ 2147483647 w 1406"/>
                <a:gd name="T57" fmla="*/ 2147483647 h 558"/>
                <a:gd name="T58" fmla="*/ 2147483647 w 1406"/>
                <a:gd name="T59" fmla="*/ 2147483647 h 558"/>
                <a:gd name="T60" fmla="*/ 2147483647 w 1406"/>
                <a:gd name="T61" fmla="*/ 2147483647 h 558"/>
                <a:gd name="T62" fmla="*/ 2147483647 w 1406"/>
                <a:gd name="T63" fmla="*/ 2147483647 h 558"/>
                <a:gd name="T64" fmla="*/ 2147483647 w 1406"/>
                <a:gd name="T65" fmla="*/ 2147483647 h 558"/>
                <a:gd name="T66" fmla="*/ 2147483647 w 1406"/>
                <a:gd name="T67" fmla="*/ 2147483647 h 558"/>
                <a:gd name="T68" fmla="*/ 2147483647 w 1406"/>
                <a:gd name="T69" fmla="*/ 2147483647 h 558"/>
                <a:gd name="T70" fmla="*/ 2147483647 w 1406"/>
                <a:gd name="T71" fmla="*/ 2147483647 h 558"/>
                <a:gd name="T72" fmla="*/ 2147483647 w 1406"/>
                <a:gd name="T73" fmla="*/ 2147483647 h 558"/>
                <a:gd name="T74" fmla="*/ 2147483647 w 1406"/>
                <a:gd name="T75" fmla="*/ 2147483647 h 558"/>
                <a:gd name="T76" fmla="*/ 2147483647 w 1406"/>
                <a:gd name="T77" fmla="*/ 2147483647 h 558"/>
                <a:gd name="T78" fmla="*/ 2147483647 w 1406"/>
                <a:gd name="T79" fmla="*/ 2147483647 h 558"/>
                <a:gd name="T80" fmla="*/ 2147483647 w 1406"/>
                <a:gd name="T81" fmla="*/ 2147483647 h 558"/>
                <a:gd name="T82" fmla="*/ 2147483647 w 1406"/>
                <a:gd name="T83" fmla="*/ 2147483647 h 558"/>
                <a:gd name="T84" fmla="*/ 2147483647 w 1406"/>
                <a:gd name="T85" fmla="*/ 2147483647 h 558"/>
                <a:gd name="T86" fmla="*/ 2147483647 w 1406"/>
                <a:gd name="T87" fmla="*/ 2147483647 h 558"/>
                <a:gd name="T88" fmla="*/ 2147483647 w 1406"/>
                <a:gd name="T89" fmla="*/ 2147483647 h 558"/>
                <a:gd name="T90" fmla="*/ 2147483647 w 1406"/>
                <a:gd name="T91" fmla="*/ 2147483647 h 558"/>
                <a:gd name="T92" fmla="*/ 2147483647 w 1406"/>
                <a:gd name="T93" fmla="*/ 2147483647 h 558"/>
                <a:gd name="T94" fmla="*/ 2147483647 w 1406"/>
                <a:gd name="T95" fmla="*/ 2147483647 h 558"/>
                <a:gd name="T96" fmla="*/ 2147483647 w 1406"/>
                <a:gd name="T97" fmla="*/ 2147483647 h 558"/>
                <a:gd name="T98" fmla="*/ 2147483647 w 1406"/>
                <a:gd name="T99" fmla="*/ 2147483647 h 558"/>
                <a:gd name="T100" fmla="*/ 2147483647 w 1406"/>
                <a:gd name="T101" fmla="*/ 2147483647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6"/>
                <a:gd name="T154" fmla="*/ 0 h 558"/>
                <a:gd name="T155" fmla="*/ 1406 w 1406"/>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7" name="Freeform 136"/>
            <p:cNvSpPr>
              <a:spLocks/>
            </p:cNvSpPr>
            <p:nvPr/>
          </p:nvSpPr>
          <p:spPr bwMode="auto">
            <a:xfrm>
              <a:off x="5100054" y="2329757"/>
              <a:ext cx="176349" cy="73025"/>
            </a:xfrm>
            <a:custGeom>
              <a:avLst/>
              <a:gdLst>
                <a:gd name="T0" fmla="*/ 2147483647 w 308"/>
                <a:gd name="T1" fmla="*/ 2147483647 h 144"/>
                <a:gd name="T2" fmla="*/ 2147483647 w 308"/>
                <a:gd name="T3" fmla="*/ 2147483647 h 144"/>
                <a:gd name="T4" fmla="*/ 2147483647 w 308"/>
                <a:gd name="T5" fmla="*/ 2147483647 h 144"/>
                <a:gd name="T6" fmla="*/ 2147483647 w 308"/>
                <a:gd name="T7" fmla="*/ 2147483647 h 144"/>
                <a:gd name="T8" fmla="*/ 2147483647 w 308"/>
                <a:gd name="T9" fmla="*/ 2147483647 h 144"/>
                <a:gd name="T10" fmla="*/ 2147483647 w 308"/>
                <a:gd name="T11" fmla="*/ 2147483647 h 144"/>
                <a:gd name="T12" fmla="*/ 2147483647 w 308"/>
                <a:gd name="T13" fmla="*/ 2147483647 h 144"/>
                <a:gd name="T14" fmla="*/ 2147483647 w 308"/>
                <a:gd name="T15" fmla="*/ 2147483647 h 144"/>
                <a:gd name="T16" fmla="*/ 2147483647 w 308"/>
                <a:gd name="T17" fmla="*/ 2147483647 h 144"/>
                <a:gd name="T18" fmla="*/ 2147483647 w 308"/>
                <a:gd name="T19" fmla="*/ 2147483647 h 144"/>
                <a:gd name="T20" fmla="*/ 2147483647 w 308"/>
                <a:gd name="T21" fmla="*/ 2147483647 h 144"/>
                <a:gd name="T22" fmla="*/ 2147483647 w 308"/>
                <a:gd name="T23" fmla="*/ 2147483647 h 144"/>
                <a:gd name="T24" fmla="*/ 2147483647 w 308"/>
                <a:gd name="T25" fmla="*/ 2147483647 h 144"/>
                <a:gd name="T26" fmla="*/ 2147483647 w 308"/>
                <a:gd name="T27" fmla="*/ 2147483647 h 144"/>
                <a:gd name="T28" fmla="*/ 2147483647 w 308"/>
                <a:gd name="T29" fmla="*/ 2147483647 h 144"/>
                <a:gd name="T30" fmla="*/ 2147483647 w 308"/>
                <a:gd name="T31" fmla="*/ 2147483647 h 144"/>
                <a:gd name="T32" fmla="*/ 2147483647 w 308"/>
                <a:gd name="T33" fmla="*/ 2147483647 h 144"/>
                <a:gd name="T34" fmla="*/ 2147483647 w 308"/>
                <a:gd name="T35" fmla="*/ 2147483647 h 144"/>
                <a:gd name="T36" fmla="*/ 2147483647 w 308"/>
                <a:gd name="T37" fmla="*/ 2147483647 h 144"/>
                <a:gd name="T38" fmla="*/ 2147483647 w 308"/>
                <a:gd name="T39" fmla="*/ 2147483647 h 144"/>
                <a:gd name="T40" fmla="*/ 2147483647 w 308"/>
                <a:gd name="T41" fmla="*/ 2147483647 h 144"/>
                <a:gd name="T42" fmla="*/ 2147483647 w 308"/>
                <a:gd name="T43" fmla="*/ 2147483647 h 144"/>
                <a:gd name="T44" fmla="*/ 2147483647 w 308"/>
                <a:gd name="T45" fmla="*/ 2147483647 h 144"/>
                <a:gd name="T46" fmla="*/ 2147483647 w 308"/>
                <a:gd name="T47" fmla="*/ 2147483647 h 144"/>
                <a:gd name="T48" fmla="*/ 2147483647 w 308"/>
                <a:gd name="T49" fmla="*/ 2147483647 h 144"/>
                <a:gd name="T50" fmla="*/ 2147483647 w 308"/>
                <a:gd name="T51" fmla="*/ 2147483647 h 144"/>
                <a:gd name="T52" fmla="*/ 2147483647 w 308"/>
                <a:gd name="T53" fmla="*/ 2147483647 h 144"/>
                <a:gd name="T54" fmla="*/ 2147483647 w 308"/>
                <a:gd name="T55" fmla="*/ 2147483647 h 144"/>
                <a:gd name="T56" fmla="*/ 2147483647 w 308"/>
                <a:gd name="T57" fmla="*/ 2147483647 h 144"/>
                <a:gd name="T58" fmla="*/ 2147483647 w 308"/>
                <a:gd name="T59" fmla="*/ 2147483647 h 144"/>
                <a:gd name="T60" fmla="*/ 2147483647 w 308"/>
                <a:gd name="T61" fmla="*/ 2147483647 h 144"/>
                <a:gd name="T62" fmla="*/ 2147483647 w 308"/>
                <a:gd name="T63" fmla="*/ 2147483647 h 144"/>
                <a:gd name="T64" fmla="*/ 2147483647 w 308"/>
                <a:gd name="T65" fmla="*/ 2147483647 h 144"/>
                <a:gd name="T66" fmla="*/ 2147483647 w 308"/>
                <a:gd name="T67" fmla="*/ 2147483647 h 144"/>
                <a:gd name="T68" fmla="*/ 2147483647 w 308"/>
                <a:gd name="T69" fmla="*/ 0 h 144"/>
                <a:gd name="T70" fmla="*/ 0 w 308"/>
                <a:gd name="T71" fmla="*/ 2147483647 h 144"/>
                <a:gd name="T72" fmla="*/ 2147483647 w 30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44"/>
                <a:gd name="T113" fmla="*/ 308 w 30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8" name="Freeform 137"/>
            <p:cNvSpPr>
              <a:spLocks noEditPoints="1"/>
            </p:cNvSpPr>
            <p:nvPr/>
          </p:nvSpPr>
          <p:spPr bwMode="auto">
            <a:xfrm>
              <a:off x="5235200" y="2375794"/>
              <a:ext cx="138442" cy="100013"/>
            </a:xfrm>
            <a:custGeom>
              <a:avLst/>
              <a:gdLst>
                <a:gd name="T0" fmla="*/ 2147483647 w 240"/>
                <a:gd name="T1" fmla="*/ 2147483647 h 194"/>
                <a:gd name="T2" fmla="*/ 2147483647 w 240"/>
                <a:gd name="T3" fmla="*/ 2147483647 h 194"/>
                <a:gd name="T4" fmla="*/ 2147483647 w 240"/>
                <a:gd name="T5" fmla="*/ 2147483647 h 194"/>
                <a:gd name="T6" fmla="*/ 2147483647 w 240"/>
                <a:gd name="T7" fmla="*/ 2147483647 h 194"/>
                <a:gd name="T8" fmla="*/ 2147483647 w 240"/>
                <a:gd name="T9" fmla="*/ 2147483647 h 194"/>
                <a:gd name="T10" fmla="*/ 2147483647 w 240"/>
                <a:gd name="T11" fmla="*/ 2147483647 h 194"/>
                <a:gd name="T12" fmla="*/ 2147483647 w 240"/>
                <a:gd name="T13" fmla="*/ 2147483647 h 194"/>
                <a:gd name="T14" fmla="*/ 2147483647 w 240"/>
                <a:gd name="T15" fmla="*/ 2147483647 h 194"/>
                <a:gd name="T16" fmla="*/ 2147483647 w 240"/>
                <a:gd name="T17" fmla="*/ 2147483647 h 194"/>
                <a:gd name="T18" fmla="*/ 2147483647 w 240"/>
                <a:gd name="T19" fmla="*/ 2147483647 h 194"/>
                <a:gd name="T20" fmla="*/ 2147483647 w 240"/>
                <a:gd name="T21" fmla="*/ 2147483647 h 194"/>
                <a:gd name="T22" fmla="*/ 2147483647 w 240"/>
                <a:gd name="T23" fmla="*/ 2147483647 h 194"/>
                <a:gd name="T24" fmla="*/ 2147483647 w 240"/>
                <a:gd name="T25" fmla="*/ 2147483647 h 194"/>
                <a:gd name="T26" fmla="*/ 2147483647 w 240"/>
                <a:gd name="T27" fmla="*/ 2147483647 h 194"/>
                <a:gd name="T28" fmla="*/ 2147483647 w 240"/>
                <a:gd name="T29" fmla="*/ 2147483647 h 194"/>
                <a:gd name="T30" fmla="*/ 2147483647 w 240"/>
                <a:gd name="T31" fmla="*/ 2147483647 h 194"/>
                <a:gd name="T32" fmla="*/ 2147483647 w 240"/>
                <a:gd name="T33" fmla="*/ 2147483647 h 194"/>
                <a:gd name="T34" fmla="*/ 2147483647 w 240"/>
                <a:gd name="T35" fmla="*/ 2147483647 h 194"/>
                <a:gd name="T36" fmla="*/ 2147483647 w 240"/>
                <a:gd name="T37" fmla="*/ 2147483647 h 194"/>
                <a:gd name="T38" fmla="*/ 2147483647 w 240"/>
                <a:gd name="T39" fmla="*/ 2147483647 h 194"/>
                <a:gd name="T40" fmla="*/ 2147483647 w 240"/>
                <a:gd name="T41" fmla="*/ 2147483647 h 194"/>
                <a:gd name="T42" fmla="*/ 2147483647 w 240"/>
                <a:gd name="T43" fmla="*/ 2147483647 h 194"/>
                <a:gd name="T44" fmla="*/ 2147483647 w 240"/>
                <a:gd name="T45" fmla="*/ 2147483647 h 194"/>
                <a:gd name="T46" fmla="*/ 2147483647 w 240"/>
                <a:gd name="T47" fmla="*/ 2147483647 h 194"/>
                <a:gd name="T48" fmla="*/ 2147483647 w 240"/>
                <a:gd name="T49" fmla="*/ 2147483647 h 194"/>
                <a:gd name="T50" fmla="*/ 2147483647 w 240"/>
                <a:gd name="T51" fmla="*/ 2147483647 h 194"/>
                <a:gd name="T52" fmla="*/ 0 w 240"/>
                <a:gd name="T53" fmla="*/ 2147483647 h 194"/>
                <a:gd name="T54" fmla="*/ 2147483647 w 240"/>
                <a:gd name="T55" fmla="*/ 2147483647 h 194"/>
                <a:gd name="T56" fmla="*/ 2147483647 w 240"/>
                <a:gd name="T57" fmla="*/ 2147483647 h 194"/>
                <a:gd name="T58" fmla="*/ 2147483647 w 240"/>
                <a:gd name="T59" fmla="*/ 2147483647 h 194"/>
                <a:gd name="T60" fmla="*/ 2147483647 w 240"/>
                <a:gd name="T61" fmla="*/ 2147483647 h 194"/>
                <a:gd name="T62" fmla="*/ 2147483647 w 240"/>
                <a:gd name="T63" fmla="*/ 2147483647 h 194"/>
                <a:gd name="T64" fmla="*/ 2147483647 w 240"/>
                <a:gd name="T65" fmla="*/ 2147483647 h 194"/>
                <a:gd name="T66" fmla="*/ 2147483647 w 240"/>
                <a:gd name="T67" fmla="*/ 2147483647 h 194"/>
                <a:gd name="T68" fmla="*/ 2147483647 w 240"/>
                <a:gd name="T69" fmla="*/ 2147483647 h 194"/>
                <a:gd name="T70" fmla="*/ 2147483647 w 240"/>
                <a:gd name="T71" fmla="*/ 2147483647 h 194"/>
                <a:gd name="T72" fmla="*/ 2147483647 w 240"/>
                <a:gd name="T73" fmla="*/ 2147483647 h 194"/>
                <a:gd name="T74" fmla="*/ 2147483647 w 240"/>
                <a:gd name="T75" fmla="*/ 2147483647 h 194"/>
                <a:gd name="T76" fmla="*/ 2147483647 w 240"/>
                <a:gd name="T77" fmla="*/ 2147483647 h 194"/>
                <a:gd name="T78" fmla="*/ 2147483647 w 240"/>
                <a:gd name="T79" fmla="*/ 2147483647 h 194"/>
                <a:gd name="T80" fmla="*/ 2147483647 w 240"/>
                <a:gd name="T81" fmla="*/ 2147483647 h 194"/>
                <a:gd name="T82" fmla="*/ 2147483647 w 240"/>
                <a:gd name="T83" fmla="*/ 2147483647 h 194"/>
                <a:gd name="T84" fmla="*/ 2147483647 w 240"/>
                <a:gd name="T85" fmla="*/ 2147483647 h 194"/>
                <a:gd name="T86" fmla="*/ 2147483647 w 240"/>
                <a:gd name="T87" fmla="*/ 2147483647 h 194"/>
                <a:gd name="T88" fmla="*/ 2147483647 w 240"/>
                <a:gd name="T89" fmla="*/ 2147483647 h 194"/>
                <a:gd name="T90" fmla="*/ 2147483647 w 240"/>
                <a:gd name="T91" fmla="*/ 2147483647 h 194"/>
                <a:gd name="T92" fmla="*/ 2147483647 w 240"/>
                <a:gd name="T93" fmla="*/ 2147483647 h 194"/>
                <a:gd name="T94" fmla="*/ 2147483647 w 240"/>
                <a:gd name="T95" fmla="*/ 2147483647 h 194"/>
                <a:gd name="T96" fmla="*/ 2147483647 w 240"/>
                <a:gd name="T97" fmla="*/ 2147483647 h 194"/>
                <a:gd name="T98" fmla="*/ 2147483647 w 240"/>
                <a:gd name="T99" fmla="*/ 2147483647 h 194"/>
                <a:gd name="T100" fmla="*/ 2147483647 w 240"/>
                <a:gd name="T101" fmla="*/ 2147483647 h 194"/>
                <a:gd name="T102" fmla="*/ 2147483647 w 240"/>
                <a:gd name="T103" fmla="*/ 2147483647 h 194"/>
                <a:gd name="T104" fmla="*/ 2147483647 w 240"/>
                <a:gd name="T105" fmla="*/ 2147483647 h 194"/>
                <a:gd name="T106" fmla="*/ 2147483647 w 240"/>
                <a:gd name="T107" fmla="*/ 2147483647 h 194"/>
                <a:gd name="T108" fmla="*/ 2147483647 w 240"/>
                <a:gd name="T109" fmla="*/ 2147483647 h 194"/>
                <a:gd name="T110" fmla="*/ 2147483647 w 240"/>
                <a:gd name="T111" fmla="*/ 2147483647 h 194"/>
                <a:gd name="T112" fmla="*/ 2147483647 w 240"/>
                <a:gd name="T113" fmla="*/ 2147483647 h 194"/>
                <a:gd name="T114" fmla="*/ 2147483647 w 240"/>
                <a:gd name="T115" fmla="*/ 2147483647 h 194"/>
                <a:gd name="T116" fmla="*/ 2147483647 w 240"/>
                <a:gd name="T117" fmla="*/ 2147483647 h 194"/>
                <a:gd name="T118" fmla="*/ 2147483647 w 240"/>
                <a:gd name="T119" fmla="*/ 2147483647 h 194"/>
                <a:gd name="T120" fmla="*/ 2147483647 w 240"/>
                <a:gd name="T121" fmla="*/ 2147483647 h 194"/>
                <a:gd name="T122" fmla="*/ 2147483647 w 240"/>
                <a:gd name="T123" fmla="*/ 2147483647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0"/>
                <a:gd name="T187" fmla="*/ 0 h 194"/>
                <a:gd name="T188" fmla="*/ 240 w 240"/>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39" name="Freeform 138"/>
            <p:cNvSpPr>
              <a:spLocks/>
            </p:cNvSpPr>
            <p:nvPr/>
          </p:nvSpPr>
          <p:spPr bwMode="auto">
            <a:xfrm>
              <a:off x="4668248" y="1990032"/>
              <a:ext cx="219200" cy="128587"/>
            </a:xfrm>
            <a:custGeom>
              <a:avLst/>
              <a:gdLst>
                <a:gd name="T0" fmla="*/ 2147483647 w 382"/>
                <a:gd name="T1" fmla="*/ 2147483647 h 250"/>
                <a:gd name="T2" fmla="*/ 2147483647 w 382"/>
                <a:gd name="T3" fmla="*/ 2147483647 h 250"/>
                <a:gd name="T4" fmla="*/ 2147483647 w 382"/>
                <a:gd name="T5" fmla="*/ 2147483647 h 250"/>
                <a:gd name="T6" fmla="*/ 2147483647 w 382"/>
                <a:gd name="T7" fmla="*/ 2147483647 h 250"/>
                <a:gd name="T8" fmla="*/ 2147483647 w 382"/>
                <a:gd name="T9" fmla="*/ 2147483647 h 250"/>
                <a:gd name="T10" fmla="*/ 2147483647 w 382"/>
                <a:gd name="T11" fmla="*/ 2147483647 h 250"/>
                <a:gd name="T12" fmla="*/ 2147483647 w 382"/>
                <a:gd name="T13" fmla="*/ 2147483647 h 250"/>
                <a:gd name="T14" fmla="*/ 2147483647 w 382"/>
                <a:gd name="T15" fmla="*/ 2147483647 h 250"/>
                <a:gd name="T16" fmla="*/ 2147483647 w 382"/>
                <a:gd name="T17" fmla="*/ 2147483647 h 250"/>
                <a:gd name="T18" fmla="*/ 2147483647 w 382"/>
                <a:gd name="T19" fmla="*/ 2147483647 h 250"/>
                <a:gd name="T20" fmla="*/ 2147483647 w 382"/>
                <a:gd name="T21" fmla="*/ 2147483647 h 250"/>
                <a:gd name="T22" fmla="*/ 2147483647 w 382"/>
                <a:gd name="T23" fmla="*/ 2147483647 h 250"/>
                <a:gd name="T24" fmla="*/ 2147483647 w 382"/>
                <a:gd name="T25" fmla="*/ 2147483647 h 250"/>
                <a:gd name="T26" fmla="*/ 2147483647 w 382"/>
                <a:gd name="T27" fmla="*/ 2147483647 h 250"/>
                <a:gd name="T28" fmla="*/ 2147483647 w 382"/>
                <a:gd name="T29" fmla="*/ 2147483647 h 250"/>
                <a:gd name="T30" fmla="*/ 2147483647 w 382"/>
                <a:gd name="T31" fmla="*/ 2147483647 h 250"/>
                <a:gd name="T32" fmla="*/ 2147483647 w 382"/>
                <a:gd name="T33" fmla="*/ 2147483647 h 250"/>
                <a:gd name="T34" fmla="*/ 2147483647 w 382"/>
                <a:gd name="T35" fmla="*/ 2147483647 h 250"/>
                <a:gd name="T36" fmla="*/ 2147483647 w 382"/>
                <a:gd name="T37" fmla="*/ 2147483647 h 250"/>
                <a:gd name="T38" fmla="*/ 2147483647 w 382"/>
                <a:gd name="T39" fmla="*/ 2147483647 h 250"/>
                <a:gd name="T40" fmla="*/ 2147483647 w 382"/>
                <a:gd name="T41" fmla="*/ 2147483647 h 250"/>
                <a:gd name="T42" fmla="*/ 2147483647 w 382"/>
                <a:gd name="T43" fmla="*/ 2147483647 h 250"/>
                <a:gd name="T44" fmla="*/ 2147483647 w 382"/>
                <a:gd name="T45" fmla="*/ 2147483647 h 250"/>
                <a:gd name="T46" fmla="*/ 2147483647 w 382"/>
                <a:gd name="T47" fmla="*/ 2147483647 h 250"/>
                <a:gd name="T48" fmla="*/ 2147483647 w 382"/>
                <a:gd name="T49" fmla="*/ 0 h 250"/>
                <a:gd name="T50" fmla="*/ 2147483647 w 382"/>
                <a:gd name="T51" fmla="*/ 2147483647 h 250"/>
                <a:gd name="T52" fmla="*/ 2147483647 w 382"/>
                <a:gd name="T53" fmla="*/ 2147483647 h 250"/>
                <a:gd name="T54" fmla="*/ 2147483647 w 382"/>
                <a:gd name="T55" fmla="*/ 2147483647 h 250"/>
                <a:gd name="T56" fmla="*/ 2147483647 w 382"/>
                <a:gd name="T57" fmla="*/ 2147483647 h 250"/>
                <a:gd name="T58" fmla="*/ 2147483647 w 382"/>
                <a:gd name="T59" fmla="*/ 2147483647 h 250"/>
                <a:gd name="T60" fmla="*/ 2147483647 w 382"/>
                <a:gd name="T61" fmla="*/ 2147483647 h 250"/>
                <a:gd name="T62" fmla="*/ 2147483647 w 382"/>
                <a:gd name="T63" fmla="*/ 2147483647 h 250"/>
                <a:gd name="T64" fmla="*/ 2147483647 w 382"/>
                <a:gd name="T65" fmla="*/ 2147483647 h 250"/>
                <a:gd name="T66" fmla="*/ 2147483647 w 382"/>
                <a:gd name="T67" fmla="*/ 2147483647 h 250"/>
                <a:gd name="T68" fmla="*/ 2147483647 w 382"/>
                <a:gd name="T69" fmla="*/ 2147483647 h 250"/>
                <a:gd name="T70" fmla="*/ 2147483647 w 382"/>
                <a:gd name="T71" fmla="*/ 2147483647 h 250"/>
                <a:gd name="T72" fmla="*/ 2147483647 w 382"/>
                <a:gd name="T73" fmla="*/ 2147483647 h 250"/>
                <a:gd name="T74" fmla="*/ 2147483647 w 382"/>
                <a:gd name="T75" fmla="*/ 2147483647 h 250"/>
                <a:gd name="T76" fmla="*/ 2147483647 w 382"/>
                <a:gd name="T77" fmla="*/ 2147483647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2"/>
                <a:gd name="T118" fmla="*/ 0 h 250"/>
                <a:gd name="T119" fmla="*/ 382 w 382"/>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40" name="Freeform 139"/>
            <p:cNvSpPr>
              <a:spLocks/>
            </p:cNvSpPr>
            <p:nvPr/>
          </p:nvSpPr>
          <p:spPr bwMode="auto">
            <a:xfrm>
              <a:off x="4610565" y="1937644"/>
              <a:ext cx="163163" cy="61913"/>
            </a:xfrm>
            <a:custGeom>
              <a:avLst/>
              <a:gdLst>
                <a:gd name="T0" fmla="*/ 2147483647 w 286"/>
                <a:gd name="T1" fmla="*/ 2147483647 h 123"/>
                <a:gd name="T2" fmla="*/ 2147483647 w 286"/>
                <a:gd name="T3" fmla="*/ 2147483647 h 123"/>
                <a:gd name="T4" fmla="*/ 2147483647 w 286"/>
                <a:gd name="T5" fmla="*/ 2147483647 h 123"/>
                <a:gd name="T6" fmla="*/ 2147483647 w 286"/>
                <a:gd name="T7" fmla="*/ 2147483647 h 123"/>
                <a:gd name="T8" fmla="*/ 2147483647 w 286"/>
                <a:gd name="T9" fmla="*/ 2147483647 h 123"/>
                <a:gd name="T10" fmla="*/ 2147483647 w 286"/>
                <a:gd name="T11" fmla="*/ 2147483647 h 123"/>
                <a:gd name="T12" fmla="*/ 2147483647 w 286"/>
                <a:gd name="T13" fmla="*/ 2147483647 h 123"/>
                <a:gd name="T14" fmla="*/ 2147483647 w 286"/>
                <a:gd name="T15" fmla="*/ 2147483647 h 123"/>
                <a:gd name="T16" fmla="*/ 2147483647 w 286"/>
                <a:gd name="T17" fmla="*/ 2147483647 h 123"/>
                <a:gd name="T18" fmla="*/ 2147483647 w 286"/>
                <a:gd name="T19" fmla="*/ 2147483647 h 123"/>
                <a:gd name="T20" fmla="*/ 2147483647 w 286"/>
                <a:gd name="T21" fmla="*/ 2147483647 h 123"/>
                <a:gd name="T22" fmla="*/ 2147483647 w 286"/>
                <a:gd name="T23" fmla="*/ 2147483647 h 123"/>
                <a:gd name="T24" fmla="*/ 2147483647 w 286"/>
                <a:gd name="T25" fmla="*/ 2147483647 h 123"/>
                <a:gd name="T26" fmla="*/ 2147483647 w 286"/>
                <a:gd name="T27" fmla="*/ 2147483647 h 123"/>
                <a:gd name="T28" fmla="*/ 2147483647 w 286"/>
                <a:gd name="T29" fmla="*/ 2147483647 h 123"/>
                <a:gd name="T30" fmla="*/ 2147483647 w 286"/>
                <a:gd name="T31" fmla="*/ 2147483647 h 123"/>
                <a:gd name="T32" fmla="*/ 2147483647 w 286"/>
                <a:gd name="T33" fmla="*/ 2147483647 h 123"/>
                <a:gd name="T34" fmla="*/ 2147483647 w 286"/>
                <a:gd name="T35" fmla="*/ 2147483647 h 123"/>
                <a:gd name="T36" fmla="*/ 2147483647 w 286"/>
                <a:gd name="T37" fmla="*/ 2147483647 h 123"/>
                <a:gd name="T38" fmla="*/ 2147483647 w 286"/>
                <a:gd name="T39" fmla="*/ 2147483647 h 123"/>
                <a:gd name="T40" fmla="*/ 2147483647 w 286"/>
                <a:gd name="T41" fmla="*/ 2147483647 h 123"/>
                <a:gd name="T42" fmla="*/ 2147483647 w 286"/>
                <a:gd name="T43" fmla="*/ 2147483647 h 123"/>
                <a:gd name="T44" fmla="*/ 2147483647 w 286"/>
                <a:gd name="T45" fmla="*/ 2147483647 h 123"/>
                <a:gd name="T46" fmla="*/ 2147483647 w 286"/>
                <a:gd name="T47" fmla="*/ 2147483647 h 123"/>
                <a:gd name="T48" fmla="*/ 2147483647 w 286"/>
                <a:gd name="T49" fmla="*/ 2147483647 h 123"/>
                <a:gd name="T50" fmla="*/ 2147483647 w 286"/>
                <a:gd name="T51" fmla="*/ 2147483647 h 123"/>
                <a:gd name="T52" fmla="*/ 2147483647 w 286"/>
                <a:gd name="T53" fmla="*/ 2147483647 h 123"/>
                <a:gd name="T54" fmla="*/ 2147483647 w 286"/>
                <a:gd name="T55" fmla="*/ 2147483647 h 123"/>
                <a:gd name="T56" fmla="*/ 2147483647 w 286"/>
                <a:gd name="T57" fmla="*/ 2147483647 h 123"/>
                <a:gd name="T58" fmla="*/ 2147483647 w 286"/>
                <a:gd name="T59" fmla="*/ 2147483647 h 123"/>
                <a:gd name="T60" fmla="*/ 2147483647 w 286"/>
                <a:gd name="T61" fmla="*/ 2147483647 h 123"/>
                <a:gd name="T62" fmla="*/ 2147483647 w 286"/>
                <a:gd name="T63" fmla="*/ 2147483647 h 123"/>
                <a:gd name="T64" fmla="*/ 2147483647 w 286"/>
                <a:gd name="T65" fmla="*/ 2147483647 h 123"/>
                <a:gd name="T66" fmla="*/ 2147483647 w 286"/>
                <a:gd name="T67" fmla="*/ 2147483647 h 123"/>
                <a:gd name="T68" fmla="*/ 2147483647 w 286"/>
                <a:gd name="T69" fmla="*/ 2147483647 h 123"/>
                <a:gd name="T70" fmla="*/ 2147483647 w 286"/>
                <a:gd name="T71" fmla="*/ 2147483647 h 123"/>
                <a:gd name="T72" fmla="*/ 2147483647 w 286"/>
                <a:gd name="T73" fmla="*/ 2147483647 h 123"/>
                <a:gd name="T74" fmla="*/ 2147483647 w 286"/>
                <a:gd name="T75" fmla="*/ 2147483647 h 123"/>
                <a:gd name="T76" fmla="*/ 2147483647 w 286"/>
                <a:gd name="T77" fmla="*/ 2147483647 h 123"/>
                <a:gd name="T78" fmla="*/ 2147483647 w 286"/>
                <a:gd name="T79" fmla="*/ 2147483647 h 123"/>
                <a:gd name="T80" fmla="*/ 2147483647 w 286"/>
                <a:gd name="T81" fmla="*/ 2147483647 h 123"/>
                <a:gd name="T82" fmla="*/ 0 w 286"/>
                <a:gd name="T83" fmla="*/ 2147483647 h 123"/>
                <a:gd name="T84" fmla="*/ 2147483647 w 286"/>
                <a:gd name="T85" fmla="*/ 2147483647 h 123"/>
                <a:gd name="T86" fmla="*/ 2147483647 w 286"/>
                <a:gd name="T87" fmla="*/ 214748364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6"/>
                <a:gd name="T133" fmla="*/ 0 h 123"/>
                <a:gd name="T134" fmla="*/ 286 w 286"/>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41" name="Freeform 140"/>
            <p:cNvSpPr>
              <a:spLocks/>
            </p:cNvSpPr>
            <p:nvPr/>
          </p:nvSpPr>
          <p:spPr bwMode="auto">
            <a:xfrm>
              <a:off x="4577602" y="1642369"/>
              <a:ext cx="242272" cy="249238"/>
            </a:xfrm>
            <a:custGeom>
              <a:avLst/>
              <a:gdLst>
                <a:gd name="T0" fmla="*/ 2147483647 w 422"/>
                <a:gd name="T1" fmla="*/ 2147483647 h 480"/>
                <a:gd name="T2" fmla="*/ 2147483647 w 422"/>
                <a:gd name="T3" fmla="*/ 2147483647 h 480"/>
                <a:gd name="T4" fmla="*/ 2147483647 w 422"/>
                <a:gd name="T5" fmla="*/ 2147483647 h 480"/>
                <a:gd name="T6" fmla="*/ 2147483647 w 422"/>
                <a:gd name="T7" fmla="*/ 2147483647 h 480"/>
                <a:gd name="T8" fmla="*/ 2147483647 w 422"/>
                <a:gd name="T9" fmla="*/ 2147483647 h 480"/>
                <a:gd name="T10" fmla="*/ 2147483647 w 422"/>
                <a:gd name="T11" fmla="*/ 2147483647 h 480"/>
                <a:gd name="T12" fmla="*/ 2147483647 w 422"/>
                <a:gd name="T13" fmla="*/ 2147483647 h 480"/>
                <a:gd name="T14" fmla="*/ 2147483647 w 422"/>
                <a:gd name="T15" fmla="*/ 2147483647 h 480"/>
                <a:gd name="T16" fmla="*/ 2147483647 w 422"/>
                <a:gd name="T17" fmla="*/ 2147483647 h 480"/>
                <a:gd name="T18" fmla="*/ 2147483647 w 422"/>
                <a:gd name="T19" fmla="*/ 2147483647 h 480"/>
                <a:gd name="T20" fmla="*/ 2147483647 w 422"/>
                <a:gd name="T21" fmla="*/ 2147483647 h 480"/>
                <a:gd name="T22" fmla="*/ 2147483647 w 422"/>
                <a:gd name="T23" fmla="*/ 2147483647 h 480"/>
                <a:gd name="T24" fmla="*/ 2147483647 w 422"/>
                <a:gd name="T25" fmla="*/ 2147483647 h 480"/>
                <a:gd name="T26" fmla="*/ 2147483647 w 422"/>
                <a:gd name="T27" fmla="*/ 2147483647 h 480"/>
                <a:gd name="T28" fmla="*/ 2147483647 w 422"/>
                <a:gd name="T29" fmla="*/ 2147483647 h 480"/>
                <a:gd name="T30" fmla="*/ 2147483647 w 422"/>
                <a:gd name="T31" fmla="*/ 2147483647 h 480"/>
                <a:gd name="T32" fmla="*/ 2147483647 w 422"/>
                <a:gd name="T33" fmla="*/ 2147483647 h 480"/>
                <a:gd name="T34" fmla="*/ 2147483647 w 422"/>
                <a:gd name="T35" fmla="*/ 2147483647 h 480"/>
                <a:gd name="T36" fmla="*/ 2147483647 w 422"/>
                <a:gd name="T37" fmla="*/ 2147483647 h 480"/>
                <a:gd name="T38" fmla="*/ 2147483647 w 422"/>
                <a:gd name="T39" fmla="*/ 2147483647 h 480"/>
                <a:gd name="T40" fmla="*/ 2147483647 w 422"/>
                <a:gd name="T41" fmla="*/ 2147483647 h 480"/>
                <a:gd name="T42" fmla="*/ 2147483647 w 422"/>
                <a:gd name="T43" fmla="*/ 2147483647 h 480"/>
                <a:gd name="T44" fmla="*/ 2147483647 w 422"/>
                <a:gd name="T45" fmla="*/ 2147483647 h 480"/>
                <a:gd name="T46" fmla="*/ 2147483647 w 422"/>
                <a:gd name="T47" fmla="*/ 2147483647 h 480"/>
                <a:gd name="T48" fmla="*/ 2147483647 w 422"/>
                <a:gd name="T49" fmla="*/ 2147483647 h 480"/>
                <a:gd name="T50" fmla="*/ 2147483647 w 422"/>
                <a:gd name="T51" fmla="*/ 2147483647 h 480"/>
                <a:gd name="T52" fmla="*/ 2147483647 w 422"/>
                <a:gd name="T53" fmla="*/ 2147483647 h 480"/>
                <a:gd name="T54" fmla="*/ 2147483647 w 422"/>
                <a:gd name="T55" fmla="*/ 2147483647 h 480"/>
                <a:gd name="T56" fmla="*/ 2147483647 w 422"/>
                <a:gd name="T57" fmla="*/ 2147483647 h 480"/>
                <a:gd name="T58" fmla="*/ 2147483647 w 422"/>
                <a:gd name="T59" fmla="*/ 2147483647 h 480"/>
                <a:gd name="T60" fmla="*/ 2147483647 w 422"/>
                <a:gd name="T61" fmla="*/ 2147483647 h 480"/>
                <a:gd name="T62" fmla="*/ 2147483647 w 422"/>
                <a:gd name="T63" fmla="*/ 2147483647 h 480"/>
                <a:gd name="T64" fmla="*/ 2147483647 w 422"/>
                <a:gd name="T65" fmla="*/ 2147483647 h 480"/>
                <a:gd name="T66" fmla="*/ 2147483647 w 422"/>
                <a:gd name="T67" fmla="*/ 2147483647 h 480"/>
                <a:gd name="T68" fmla="*/ 2147483647 w 422"/>
                <a:gd name="T69" fmla="*/ 2147483647 h 480"/>
                <a:gd name="T70" fmla="*/ 2147483647 w 422"/>
                <a:gd name="T71" fmla="*/ 2147483647 h 480"/>
                <a:gd name="T72" fmla="*/ 2147483647 w 422"/>
                <a:gd name="T73" fmla="*/ 2147483647 h 480"/>
                <a:gd name="T74" fmla="*/ 2147483647 w 422"/>
                <a:gd name="T75" fmla="*/ 2147483647 h 480"/>
                <a:gd name="T76" fmla="*/ 2147483647 w 422"/>
                <a:gd name="T77" fmla="*/ 2147483647 h 480"/>
                <a:gd name="T78" fmla="*/ 2147483647 w 422"/>
                <a:gd name="T79" fmla="*/ 2147483647 h 480"/>
                <a:gd name="T80" fmla="*/ 2147483647 w 422"/>
                <a:gd name="T81" fmla="*/ 2147483647 h 480"/>
                <a:gd name="T82" fmla="*/ 2147483647 w 422"/>
                <a:gd name="T83" fmla="*/ 2147483647 h 480"/>
                <a:gd name="T84" fmla="*/ 2147483647 w 422"/>
                <a:gd name="T85" fmla="*/ 2147483647 h 480"/>
                <a:gd name="T86" fmla="*/ 2147483647 w 422"/>
                <a:gd name="T87" fmla="*/ 2147483647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2"/>
                <a:gd name="T133" fmla="*/ 0 h 480"/>
                <a:gd name="T134" fmla="*/ 422 w 422"/>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42" name="Freeform 141"/>
            <p:cNvSpPr>
              <a:spLocks/>
            </p:cNvSpPr>
            <p:nvPr/>
          </p:nvSpPr>
          <p:spPr bwMode="auto">
            <a:xfrm>
              <a:off x="5007760" y="2637732"/>
              <a:ext cx="19777" cy="36512"/>
            </a:xfrm>
            <a:custGeom>
              <a:avLst/>
              <a:gdLst>
                <a:gd name="T0" fmla="*/ 2147483647 w 32"/>
                <a:gd name="T1" fmla="*/ 2147483647 h 70"/>
                <a:gd name="T2" fmla="*/ 2147483647 w 32"/>
                <a:gd name="T3" fmla="*/ 2147483647 h 70"/>
                <a:gd name="T4" fmla="*/ 2147483647 w 32"/>
                <a:gd name="T5" fmla="*/ 2147483647 h 70"/>
                <a:gd name="T6" fmla="*/ 2147483647 w 32"/>
                <a:gd name="T7" fmla="*/ 2147483647 h 70"/>
                <a:gd name="T8" fmla="*/ 2147483647 w 32"/>
                <a:gd name="T9" fmla="*/ 2147483647 h 70"/>
                <a:gd name="T10" fmla="*/ 2147483647 w 32"/>
                <a:gd name="T11" fmla="*/ 2147483647 h 70"/>
                <a:gd name="T12" fmla="*/ 2147483647 w 32"/>
                <a:gd name="T13" fmla="*/ 2147483647 h 70"/>
                <a:gd name="T14" fmla="*/ 2147483647 w 32"/>
                <a:gd name="T15" fmla="*/ 2147483647 h 70"/>
                <a:gd name="T16" fmla="*/ 2147483647 w 3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0"/>
                <a:gd name="T29" fmla="*/ 32 w 3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43" name="Freeform 142"/>
            <p:cNvSpPr>
              <a:spLocks/>
            </p:cNvSpPr>
            <p:nvPr/>
          </p:nvSpPr>
          <p:spPr bwMode="auto">
            <a:xfrm>
              <a:off x="5016001" y="2613919"/>
              <a:ext cx="107127" cy="120650"/>
            </a:xfrm>
            <a:custGeom>
              <a:avLst/>
              <a:gdLst>
                <a:gd name="T0" fmla="*/ 2147483647 w 186"/>
                <a:gd name="T1" fmla="*/ 2147483647 h 236"/>
                <a:gd name="T2" fmla="*/ 2147483647 w 186"/>
                <a:gd name="T3" fmla="*/ 2147483647 h 236"/>
                <a:gd name="T4" fmla="*/ 2147483647 w 186"/>
                <a:gd name="T5" fmla="*/ 0 h 236"/>
                <a:gd name="T6" fmla="*/ 2147483647 w 186"/>
                <a:gd name="T7" fmla="*/ 2147483647 h 236"/>
                <a:gd name="T8" fmla="*/ 2147483647 w 186"/>
                <a:gd name="T9" fmla="*/ 2147483647 h 236"/>
                <a:gd name="T10" fmla="*/ 2147483647 w 186"/>
                <a:gd name="T11" fmla="*/ 2147483647 h 236"/>
                <a:gd name="T12" fmla="*/ 2147483647 w 186"/>
                <a:gd name="T13" fmla="*/ 2147483647 h 236"/>
                <a:gd name="T14" fmla="*/ 2147483647 w 186"/>
                <a:gd name="T15" fmla="*/ 2147483647 h 236"/>
                <a:gd name="T16" fmla="*/ 2147483647 w 186"/>
                <a:gd name="T17" fmla="*/ 2147483647 h 236"/>
                <a:gd name="T18" fmla="*/ 2147483647 w 186"/>
                <a:gd name="T19" fmla="*/ 2147483647 h 236"/>
                <a:gd name="T20" fmla="*/ 2147483647 w 186"/>
                <a:gd name="T21" fmla="*/ 2147483647 h 236"/>
                <a:gd name="T22" fmla="*/ 2147483647 w 186"/>
                <a:gd name="T23" fmla="*/ 2147483647 h 236"/>
                <a:gd name="T24" fmla="*/ 2147483647 w 186"/>
                <a:gd name="T25" fmla="*/ 2147483647 h 236"/>
                <a:gd name="T26" fmla="*/ 0 w 186"/>
                <a:gd name="T27" fmla="*/ 2147483647 h 236"/>
                <a:gd name="T28" fmla="*/ 2147483647 w 186"/>
                <a:gd name="T29" fmla="*/ 2147483647 h 236"/>
                <a:gd name="T30" fmla="*/ 2147483647 w 186"/>
                <a:gd name="T31" fmla="*/ 2147483647 h 236"/>
                <a:gd name="T32" fmla="*/ 2147483647 w 186"/>
                <a:gd name="T33" fmla="*/ 2147483647 h 236"/>
                <a:gd name="T34" fmla="*/ 2147483647 w 186"/>
                <a:gd name="T35" fmla="*/ 2147483647 h 236"/>
                <a:gd name="T36" fmla="*/ 2147483647 w 186"/>
                <a:gd name="T37" fmla="*/ 2147483647 h 236"/>
                <a:gd name="T38" fmla="*/ 2147483647 w 186"/>
                <a:gd name="T39" fmla="*/ 2147483647 h 236"/>
                <a:gd name="T40" fmla="*/ 2147483647 w 186"/>
                <a:gd name="T41" fmla="*/ 2147483647 h 236"/>
                <a:gd name="T42" fmla="*/ 2147483647 w 186"/>
                <a:gd name="T43" fmla="*/ 2147483647 h 236"/>
                <a:gd name="T44" fmla="*/ 2147483647 w 186"/>
                <a:gd name="T45" fmla="*/ 2147483647 h 236"/>
                <a:gd name="T46" fmla="*/ 2147483647 w 186"/>
                <a:gd name="T47" fmla="*/ 2147483647 h 236"/>
                <a:gd name="T48" fmla="*/ 2147483647 w 186"/>
                <a:gd name="T49" fmla="*/ 2147483647 h 236"/>
                <a:gd name="T50" fmla="*/ 2147483647 w 186"/>
                <a:gd name="T51" fmla="*/ 2147483647 h 236"/>
                <a:gd name="T52" fmla="*/ 2147483647 w 186"/>
                <a:gd name="T53" fmla="*/ 2147483647 h 236"/>
                <a:gd name="T54" fmla="*/ 2147483647 w 186"/>
                <a:gd name="T55" fmla="*/ 2147483647 h 236"/>
                <a:gd name="T56" fmla="*/ 2147483647 w 186"/>
                <a:gd name="T57" fmla="*/ 2147483647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36"/>
                <a:gd name="T89" fmla="*/ 186 w 186"/>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44" name="Freeform 274"/>
            <p:cNvSpPr>
              <a:spLocks/>
            </p:cNvSpPr>
            <p:nvPr/>
          </p:nvSpPr>
          <p:spPr bwMode="auto">
            <a:xfrm>
              <a:off x="4992927" y="2612332"/>
              <a:ext cx="39555" cy="111125"/>
            </a:xfrm>
            <a:custGeom>
              <a:avLst/>
              <a:gdLst>
                <a:gd name="T0" fmla="*/ 0 w 67"/>
                <a:gd name="T1" fmla="*/ 2147483647 h 216"/>
                <a:gd name="T2" fmla="*/ 2147483647 w 67"/>
                <a:gd name="T3" fmla="*/ 2147483647 h 216"/>
                <a:gd name="T4" fmla="*/ 2147483647 w 67"/>
                <a:gd name="T5" fmla="*/ 2147483647 h 216"/>
                <a:gd name="T6" fmla="*/ 2147483647 w 67"/>
                <a:gd name="T7" fmla="*/ 2147483647 h 216"/>
                <a:gd name="T8" fmla="*/ 2147483647 w 67"/>
                <a:gd name="T9" fmla="*/ 2147483647 h 216"/>
                <a:gd name="T10" fmla="*/ 2147483647 w 67"/>
                <a:gd name="T11" fmla="*/ 2147483647 h 216"/>
                <a:gd name="T12" fmla="*/ 2147483647 w 67"/>
                <a:gd name="T13" fmla="*/ 2147483647 h 216"/>
                <a:gd name="T14" fmla="*/ 2147483647 w 67"/>
                <a:gd name="T15" fmla="*/ 2147483647 h 216"/>
                <a:gd name="T16" fmla="*/ 2147483647 w 67"/>
                <a:gd name="T17" fmla="*/ 2147483647 h 216"/>
                <a:gd name="T18" fmla="*/ 2147483647 w 67"/>
                <a:gd name="T19" fmla="*/ 2147483647 h 216"/>
                <a:gd name="T20" fmla="*/ 2147483647 w 67"/>
                <a:gd name="T21" fmla="*/ 2147483647 h 216"/>
                <a:gd name="T22" fmla="*/ 2147483647 w 67"/>
                <a:gd name="T23" fmla="*/ 2147483647 h 216"/>
                <a:gd name="T24" fmla="*/ 2147483647 w 67"/>
                <a:gd name="T25" fmla="*/ 2147483647 h 216"/>
                <a:gd name="T26" fmla="*/ 2147483647 w 67"/>
                <a:gd name="T27" fmla="*/ 2147483647 h 216"/>
                <a:gd name="T28" fmla="*/ 2147483647 w 67"/>
                <a:gd name="T29" fmla="*/ 2147483647 h 216"/>
                <a:gd name="T30" fmla="*/ 2147483647 w 67"/>
                <a:gd name="T31" fmla="*/ 2147483647 h 216"/>
                <a:gd name="T32" fmla="*/ 2147483647 w 67"/>
                <a:gd name="T33" fmla="*/ 2147483647 h 216"/>
                <a:gd name="T34" fmla="*/ 2147483647 w 67"/>
                <a:gd name="T35" fmla="*/ 0 h 216"/>
                <a:gd name="T36" fmla="*/ 2147483647 w 67"/>
                <a:gd name="T37" fmla="*/ 2147483647 h 216"/>
                <a:gd name="T38" fmla="*/ 2147483647 w 67"/>
                <a:gd name="T39" fmla="*/ 2147483647 h 216"/>
                <a:gd name="T40" fmla="*/ 2147483647 w 67"/>
                <a:gd name="T41" fmla="*/ 2147483647 h 216"/>
                <a:gd name="T42" fmla="*/ 2147483647 w 67"/>
                <a:gd name="T43" fmla="*/ 2147483647 h 216"/>
                <a:gd name="T44" fmla="*/ 2147483647 w 67"/>
                <a:gd name="T45" fmla="*/ 2147483647 h 216"/>
                <a:gd name="T46" fmla="*/ 2147483647 w 67"/>
                <a:gd name="T47" fmla="*/ 2147483647 h 216"/>
                <a:gd name="T48" fmla="*/ 2147483647 w 67"/>
                <a:gd name="T49" fmla="*/ 2147483647 h 216"/>
                <a:gd name="T50" fmla="*/ 2147483647 w 67"/>
                <a:gd name="T51" fmla="*/ 2147483647 h 216"/>
                <a:gd name="T52" fmla="*/ 0 w 67"/>
                <a:gd name="T53" fmla="*/ 2147483647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216"/>
                <a:gd name="T83" fmla="*/ 67 w 67"/>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45" name="Freeform 144"/>
            <p:cNvSpPr>
              <a:spLocks/>
            </p:cNvSpPr>
            <p:nvPr/>
          </p:nvSpPr>
          <p:spPr bwMode="auto">
            <a:xfrm>
              <a:off x="3649713" y="2774257"/>
              <a:ext cx="229088" cy="177800"/>
            </a:xfrm>
            <a:custGeom>
              <a:avLst/>
              <a:gdLst>
                <a:gd name="T0" fmla="*/ 2147483647 w 401"/>
                <a:gd name="T1" fmla="*/ 0 h 343"/>
                <a:gd name="T2" fmla="*/ 2147483647 w 401"/>
                <a:gd name="T3" fmla="*/ 0 h 343"/>
                <a:gd name="T4" fmla="*/ 2147483647 w 401"/>
                <a:gd name="T5" fmla="*/ 2147483647 h 343"/>
                <a:gd name="T6" fmla="*/ 2147483647 w 401"/>
                <a:gd name="T7" fmla="*/ 2147483647 h 343"/>
                <a:gd name="T8" fmla="*/ 2147483647 w 401"/>
                <a:gd name="T9" fmla="*/ 2147483647 h 343"/>
                <a:gd name="T10" fmla="*/ 2147483647 w 401"/>
                <a:gd name="T11" fmla="*/ 2147483647 h 343"/>
                <a:gd name="T12" fmla="*/ 2147483647 w 401"/>
                <a:gd name="T13" fmla="*/ 2147483647 h 343"/>
                <a:gd name="T14" fmla="*/ 2147483647 w 401"/>
                <a:gd name="T15" fmla="*/ 2147483647 h 343"/>
                <a:gd name="T16" fmla="*/ 2147483647 w 401"/>
                <a:gd name="T17" fmla="*/ 2147483647 h 343"/>
                <a:gd name="T18" fmla="*/ 2147483647 w 401"/>
                <a:gd name="T19" fmla="*/ 2147483647 h 343"/>
                <a:gd name="T20" fmla="*/ 2147483647 w 401"/>
                <a:gd name="T21" fmla="*/ 2147483647 h 343"/>
                <a:gd name="T22" fmla="*/ 2147483647 w 401"/>
                <a:gd name="T23" fmla="*/ 2147483647 h 343"/>
                <a:gd name="T24" fmla="*/ 2147483647 w 401"/>
                <a:gd name="T25" fmla="*/ 2147483647 h 343"/>
                <a:gd name="T26" fmla="*/ 2147483647 w 401"/>
                <a:gd name="T27" fmla="*/ 2147483647 h 343"/>
                <a:gd name="T28" fmla="*/ 2147483647 w 401"/>
                <a:gd name="T29" fmla="*/ 2147483647 h 343"/>
                <a:gd name="T30" fmla="*/ 2147483647 w 401"/>
                <a:gd name="T31" fmla="*/ 2147483647 h 343"/>
                <a:gd name="T32" fmla="*/ 2147483647 w 401"/>
                <a:gd name="T33" fmla="*/ 2147483647 h 343"/>
                <a:gd name="T34" fmla="*/ 2147483647 w 401"/>
                <a:gd name="T35" fmla="*/ 2147483647 h 343"/>
                <a:gd name="T36" fmla="*/ 2147483647 w 401"/>
                <a:gd name="T37" fmla="*/ 2147483647 h 343"/>
                <a:gd name="T38" fmla="*/ 2147483647 w 401"/>
                <a:gd name="T39" fmla="*/ 2147483647 h 343"/>
                <a:gd name="T40" fmla="*/ 2147483647 w 401"/>
                <a:gd name="T41" fmla="*/ 2147483647 h 343"/>
                <a:gd name="T42" fmla="*/ 0 w 401"/>
                <a:gd name="T43" fmla="*/ 2147483647 h 343"/>
                <a:gd name="T44" fmla="*/ 2147483647 w 401"/>
                <a:gd name="T45" fmla="*/ 2147483647 h 343"/>
                <a:gd name="T46" fmla="*/ 2147483647 w 401"/>
                <a:gd name="T47" fmla="*/ 2147483647 h 343"/>
                <a:gd name="T48" fmla="*/ 2147483647 w 401"/>
                <a:gd name="T49" fmla="*/ 2147483647 h 343"/>
                <a:gd name="T50" fmla="*/ 2147483647 w 401"/>
                <a:gd name="T51" fmla="*/ 2147483647 h 343"/>
                <a:gd name="T52" fmla="*/ 2147483647 w 401"/>
                <a:gd name="T53" fmla="*/ 2147483647 h 343"/>
                <a:gd name="T54" fmla="*/ 2147483647 w 401"/>
                <a:gd name="T55" fmla="*/ 2147483647 h 343"/>
                <a:gd name="T56" fmla="*/ 2147483647 w 401"/>
                <a:gd name="T57" fmla="*/ 2147483647 h 343"/>
                <a:gd name="T58" fmla="*/ 2147483647 w 401"/>
                <a:gd name="T59" fmla="*/ 2147483647 h 343"/>
                <a:gd name="T60" fmla="*/ 2147483647 w 401"/>
                <a:gd name="T61" fmla="*/ 2147483647 h 343"/>
                <a:gd name="T62" fmla="*/ 2147483647 w 401"/>
                <a:gd name="T63" fmla="*/ 2147483647 h 343"/>
                <a:gd name="T64" fmla="*/ 2147483647 w 401"/>
                <a:gd name="T65" fmla="*/ 2147483647 h 343"/>
                <a:gd name="T66" fmla="*/ 2147483647 w 401"/>
                <a:gd name="T67" fmla="*/ 2147483647 h 343"/>
                <a:gd name="T68" fmla="*/ 2147483647 w 401"/>
                <a:gd name="T69" fmla="*/ 0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1"/>
                <a:gd name="T106" fmla="*/ 0 h 343"/>
                <a:gd name="T107" fmla="*/ 401 w 401"/>
                <a:gd name="T108" fmla="*/ 343 h 3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46" name="Freeform 145"/>
            <p:cNvSpPr>
              <a:spLocks/>
            </p:cNvSpPr>
            <p:nvPr/>
          </p:nvSpPr>
          <p:spPr bwMode="auto">
            <a:xfrm>
              <a:off x="3657954" y="3190182"/>
              <a:ext cx="70868" cy="53975"/>
            </a:xfrm>
            <a:custGeom>
              <a:avLst/>
              <a:gdLst>
                <a:gd name="T0" fmla="*/ 2147483647 w 125"/>
                <a:gd name="T1" fmla="*/ 2147483647 h 103"/>
                <a:gd name="T2" fmla="*/ 2147483647 w 125"/>
                <a:gd name="T3" fmla="*/ 2147483647 h 103"/>
                <a:gd name="T4" fmla="*/ 2147483647 w 125"/>
                <a:gd name="T5" fmla="*/ 2147483647 h 103"/>
                <a:gd name="T6" fmla="*/ 2147483647 w 125"/>
                <a:gd name="T7" fmla="*/ 2147483647 h 103"/>
                <a:gd name="T8" fmla="*/ 2147483647 w 125"/>
                <a:gd name="T9" fmla="*/ 2147483647 h 103"/>
                <a:gd name="T10" fmla="*/ 2147483647 w 125"/>
                <a:gd name="T11" fmla="*/ 2147483647 h 103"/>
                <a:gd name="T12" fmla="*/ 2147483647 w 125"/>
                <a:gd name="T13" fmla="*/ 0 h 103"/>
                <a:gd name="T14" fmla="*/ 2147483647 w 125"/>
                <a:gd name="T15" fmla="*/ 2147483647 h 103"/>
                <a:gd name="T16" fmla="*/ 2147483647 w 125"/>
                <a:gd name="T17" fmla="*/ 2147483647 h 103"/>
                <a:gd name="T18" fmla="*/ 2147483647 w 125"/>
                <a:gd name="T19" fmla="*/ 2147483647 h 103"/>
                <a:gd name="T20" fmla="*/ 0 w 125"/>
                <a:gd name="T21" fmla="*/ 2147483647 h 103"/>
                <a:gd name="T22" fmla="*/ 2147483647 w 125"/>
                <a:gd name="T23" fmla="*/ 2147483647 h 103"/>
                <a:gd name="T24" fmla="*/ 2147483647 w 125"/>
                <a:gd name="T25" fmla="*/ 2147483647 h 103"/>
                <a:gd name="T26" fmla="*/ 2147483647 w 125"/>
                <a:gd name="T27" fmla="*/ 2147483647 h 103"/>
                <a:gd name="T28" fmla="*/ 2147483647 w 125"/>
                <a:gd name="T29" fmla="*/ 2147483647 h 103"/>
                <a:gd name="T30" fmla="*/ 2147483647 w 125"/>
                <a:gd name="T31" fmla="*/ 2147483647 h 103"/>
                <a:gd name="T32" fmla="*/ 2147483647 w 125"/>
                <a:gd name="T33" fmla="*/ 2147483647 h 103"/>
                <a:gd name="T34" fmla="*/ 2147483647 w 125"/>
                <a:gd name="T35" fmla="*/ 2147483647 h 103"/>
                <a:gd name="T36" fmla="*/ 2147483647 w 125"/>
                <a:gd name="T37" fmla="*/ 2147483647 h 103"/>
                <a:gd name="T38" fmla="*/ 2147483647 w 125"/>
                <a:gd name="T39" fmla="*/ 2147483647 h 103"/>
                <a:gd name="T40" fmla="*/ 2147483647 w 125"/>
                <a:gd name="T41" fmla="*/ 2147483647 h 103"/>
                <a:gd name="T42" fmla="*/ 2147483647 w 125"/>
                <a:gd name="T43" fmla="*/ 2147483647 h 103"/>
                <a:gd name="T44" fmla="*/ 2147483647 w 125"/>
                <a:gd name="T45" fmla="*/ 2147483647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03"/>
                <a:gd name="T71" fmla="*/ 125 w 125"/>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47" name="Freeform 146"/>
            <p:cNvSpPr>
              <a:spLocks/>
            </p:cNvSpPr>
            <p:nvPr/>
          </p:nvSpPr>
          <p:spPr bwMode="auto">
            <a:xfrm>
              <a:off x="3646417" y="3158432"/>
              <a:ext cx="85702" cy="20637"/>
            </a:xfrm>
            <a:custGeom>
              <a:avLst/>
              <a:gdLst>
                <a:gd name="T0" fmla="*/ 2147483647 w 154"/>
                <a:gd name="T1" fmla="*/ 2147483647 h 39"/>
                <a:gd name="T2" fmla="*/ 0 w 154"/>
                <a:gd name="T3" fmla="*/ 2147483647 h 39"/>
                <a:gd name="T4" fmla="*/ 0 w 154"/>
                <a:gd name="T5" fmla="*/ 2147483647 h 39"/>
                <a:gd name="T6" fmla="*/ 2147483647 w 154"/>
                <a:gd name="T7" fmla="*/ 2147483647 h 39"/>
                <a:gd name="T8" fmla="*/ 2147483647 w 154"/>
                <a:gd name="T9" fmla="*/ 2147483647 h 39"/>
                <a:gd name="T10" fmla="*/ 2147483647 w 154"/>
                <a:gd name="T11" fmla="*/ 2147483647 h 39"/>
                <a:gd name="T12" fmla="*/ 2147483647 w 154"/>
                <a:gd name="T13" fmla="*/ 2147483647 h 39"/>
                <a:gd name="T14" fmla="*/ 2147483647 w 154"/>
                <a:gd name="T15" fmla="*/ 2147483647 h 39"/>
                <a:gd name="T16" fmla="*/ 2147483647 w 154"/>
                <a:gd name="T17" fmla="*/ 2147483647 h 39"/>
                <a:gd name="T18" fmla="*/ 2147483647 w 154"/>
                <a:gd name="T19" fmla="*/ 2147483647 h 39"/>
                <a:gd name="T20" fmla="*/ 2147483647 w 154"/>
                <a:gd name="T21" fmla="*/ 2147483647 h 39"/>
                <a:gd name="T22" fmla="*/ 2147483647 w 154"/>
                <a:gd name="T23" fmla="*/ 2147483647 h 39"/>
                <a:gd name="T24" fmla="*/ 2147483647 w 154"/>
                <a:gd name="T25" fmla="*/ 2147483647 h 39"/>
                <a:gd name="T26" fmla="*/ 2147483647 w 154"/>
                <a:gd name="T27" fmla="*/ 2147483647 h 39"/>
                <a:gd name="T28" fmla="*/ 2147483647 w 154"/>
                <a:gd name="T29" fmla="*/ 2147483647 h 39"/>
                <a:gd name="T30" fmla="*/ 2147483647 w 154"/>
                <a:gd name="T31" fmla="*/ 2147483647 h 39"/>
                <a:gd name="T32" fmla="*/ 2147483647 w 154"/>
                <a:gd name="T33" fmla="*/ 214748364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39"/>
                <a:gd name="T53" fmla="*/ 154 w 15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48" name="Freeform 147"/>
            <p:cNvSpPr>
              <a:spLocks/>
            </p:cNvSpPr>
            <p:nvPr/>
          </p:nvSpPr>
          <p:spPr bwMode="auto">
            <a:xfrm>
              <a:off x="3778266" y="3275907"/>
              <a:ext cx="117017" cy="122237"/>
            </a:xfrm>
            <a:custGeom>
              <a:avLst/>
              <a:gdLst>
                <a:gd name="T0" fmla="*/ 2147483647 w 207"/>
                <a:gd name="T1" fmla="*/ 2147483647 h 236"/>
                <a:gd name="T2" fmla="*/ 2147483647 w 207"/>
                <a:gd name="T3" fmla="*/ 2147483647 h 236"/>
                <a:gd name="T4" fmla="*/ 2147483647 w 207"/>
                <a:gd name="T5" fmla="*/ 2147483647 h 236"/>
                <a:gd name="T6" fmla="*/ 2147483647 w 207"/>
                <a:gd name="T7" fmla="*/ 2147483647 h 236"/>
                <a:gd name="T8" fmla="*/ 2147483647 w 207"/>
                <a:gd name="T9" fmla="*/ 2147483647 h 236"/>
                <a:gd name="T10" fmla="*/ 2147483647 w 207"/>
                <a:gd name="T11" fmla="*/ 2147483647 h 236"/>
                <a:gd name="T12" fmla="*/ 2147483647 w 207"/>
                <a:gd name="T13" fmla="*/ 2147483647 h 236"/>
                <a:gd name="T14" fmla="*/ 2147483647 w 207"/>
                <a:gd name="T15" fmla="*/ 2147483647 h 236"/>
                <a:gd name="T16" fmla="*/ 2147483647 w 207"/>
                <a:gd name="T17" fmla="*/ 2147483647 h 236"/>
                <a:gd name="T18" fmla="*/ 2147483647 w 207"/>
                <a:gd name="T19" fmla="*/ 2147483647 h 236"/>
                <a:gd name="T20" fmla="*/ 2147483647 w 207"/>
                <a:gd name="T21" fmla="*/ 2147483647 h 236"/>
                <a:gd name="T22" fmla="*/ 2147483647 w 207"/>
                <a:gd name="T23" fmla="*/ 2147483647 h 236"/>
                <a:gd name="T24" fmla="*/ 2147483647 w 207"/>
                <a:gd name="T25" fmla="*/ 2147483647 h 236"/>
                <a:gd name="T26" fmla="*/ 2147483647 w 207"/>
                <a:gd name="T27" fmla="*/ 2147483647 h 236"/>
                <a:gd name="T28" fmla="*/ 2147483647 w 207"/>
                <a:gd name="T29" fmla="*/ 2147483647 h 236"/>
                <a:gd name="T30" fmla="*/ 2147483647 w 207"/>
                <a:gd name="T31" fmla="*/ 2147483647 h 236"/>
                <a:gd name="T32" fmla="*/ 2147483647 w 207"/>
                <a:gd name="T33" fmla="*/ 2147483647 h 236"/>
                <a:gd name="T34" fmla="*/ 2147483647 w 207"/>
                <a:gd name="T35" fmla="*/ 2147483647 h 236"/>
                <a:gd name="T36" fmla="*/ 2147483647 w 207"/>
                <a:gd name="T37" fmla="*/ 2147483647 h 236"/>
                <a:gd name="T38" fmla="*/ 2147483647 w 207"/>
                <a:gd name="T39" fmla="*/ 2147483647 h 236"/>
                <a:gd name="T40" fmla="*/ 0 w 207"/>
                <a:gd name="T41" fmla="*/ 2147483647 h 236"/>
                <a:gd name="T42" fmla="*/ 0 w 207"/>
                <a:gd name="T43" fmla="*/ 2147483647 h 236"/>
                <a:gd name="T44" fmla="*/ 2147483647 w 207"/>
                <a:gd name="T45" fmla="*/ 2147483647 h 236"/>
                <a:gd name="T46" fmla="*/ 2147483647 w 207"/>
                <a:gd name="T47" fmla="*/ 2147483647 h 236"/>
                <a:gd name="T48" fmla="*/ 2147483647 w 207"/>
                <a:gd name="T49" fmla="*/ 2147483647 h 236"/>
                <a:gd name="T50" fmla="*/ 2147483647 w 207"/>
                <a:gd name="T51" fmla="*/ 2147483647 h 236"/>
                <a:gd name="T52" fmla="*/ 2147483647 w 207"/>
                <a:gd name="T53" fmla="*/ 2147483647 h 236"/>
                <a:gd name="T54" fmla="*/ 2147483647 w 207"/>
                <a:gd name="T55" fmla="*/ 2147483647 h 236"/>
                <a:gd name="T56" fmla="*/ 2147483647 w 207"/>
                <a:gd name="T57" fmla="*/ 2147483647 h 236"/>
                <a:gd name="T58" fmla="*/ 2147483647 w 207"/>
                <a:gd name="T59" fmla="*/ 2147483647 h 236"/>
                <a:gd name="T60" fmla="*/ 2147483647 w 207"/>
                <a:gd name="T61" fmla="*/ 2147483647 h 236"/>
                <a:gd name="T62" fmla="*/ 2147483647 w 207"/>
                <a:gd name="T63" fmla="*/ 2147483647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236"/>
                <a:gd name="T98" fmla="*/ 207 w 207"/>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5"/>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49" name="Freeform 148"/>
            <p:cNvSpPr>
              <a:spLocks/>
            </p:cNvSpPr>
            <p:nvPr/>
          </p:nvSpPr>
          <p:spPr bwMode="auto">
            <a:xfrm>
              <a:off x="3738711" y="3264794"/>
              <a:ext cx="79110" cy="92075"/>
            </a:xfrm>
            <a:custGeom>
              <a:avLst/>
              <a:gdLst>
                <a:gd name="T0" fmla="*/ 2147483647 w 140"/>
                <a:gd name="T1" fmla="*/ 2147483647 h 179"/>
                <a:gd name="T2" fmla="*/ 2147483647 w 140"/>
                <a:gd name="T3" fmla="*/ 2147483647 h 179"/>
                <a:gd name="T4" fmla="*/ 2147483647 w 140"/>
                <a:gd name="T5" fmla="*/ 2147483647 h 179"/>
                <a:gd name="T6" fmla="*/ 2147483647 w 140"/>
                <a:gd name="T7" fmla="*/ 2147483647 h 179"/>
                <a:gd name="T8" fmla="*/ 2147483647 w 140"/>
                <a:gd name="T9" fmla="*/ 2147483647 h 179"/>
                <a:gd name="T10" fmla="*/ 2147483647 w 140"/>
                <a:gd name="T11" fmla="*/ 2147483647 h 179"/>
                <a:gd name="T12" fmla="*/ 2147483647 w 140"/>
                <a:gd name="T13" fmla="*/ 2147483647 h 179"/>
                <a:gd name="T14" fmla="*/ 2147483647 w 140"/>
                <a:gd name="T15" fmla="*/ 2147483647 h 179"/>
                <a:gd name="T16" fmla="*/ 2147483647 w 140"/>
                <a:gd name="T17" fmla="*/ 2147483647 h 179"/>
                <a:gd name="T18" fmla="*/ 2147483647 w 140"/>
                <a:gd name="T19" fmla="*/ 0 h 179"/>
                <a:gd name="T20" fmla="*/ 2147483647 w 140"/>
                <a:gd name="T21" fmla="*/ 0 h 179"/>
                <a:gd name="T22" fmla="*/ 2147483647 w 140"/>
                <a:gd name="T23" fmla="*/ 2147483647 h 179"/>
                <a:gd name="T24" fmla="*/ 2147483647 w 140"/>
                <a:gd name="T25" fmla="*/ 2147483647 h 179"/>
                <a:gd name="T26" fmla="*/ 2147483647 w 140"/>
                <a:gd name="T27" fmla="*/ 2147483647 h 179"/>
                <a:gd name="T28" fmla="*/ 0 w 140"/>
                <a:gd name="T29" fmla="*/ 2147483647 h 179"/>
                <a:gd name="T30" fmla="*/ 2147483647 w 140"/>
                <a:gd name="T31" fmla="*/ 2147483647 h 179"/>
                <a:gd name="T32" fmla="*/ 2147483647 w 140"/>
                <a:gd name="T33" fmla="*/ 2147483647 h 179"/>
                <a:gd name="T34" fmla="*/ 2147483647 w 140"/>
                <a:gd name="T35" fmla="*/ 2147483647 h 179"/>
                <a:gd name="T36" fmla="*/ 2147483647 w 140"/>
                <a:gd name="T37" fmla="*/ 2147483647 h 179"/>
                <a:gd name="T38" fmla="*/ 2147483647 w 140"/>
                <a:gd name="T39" fmla="*/ 2147483647 h 179"/>
                <a:gd name="T40" fmla="*/ 2147483647 w 140"/>
                <a:gd name="T41" fmla="*/ 2147483647 h 179"/>
                <a:gd name="T42" fmla="*/ 2147483647 w 140"/>
                <a:gd name="T43" fmla="*/ 2147483647 h 179"/>
                <a:gd name="T44" fmla="*/ 2147483647 w 140"/>
                <a:gd name="T45" fmla="*/ 2147483647 h 179"/>
                <a:gd name="T46" fmla="*/ 2147483647 w 140"/>
                <a:gd name="T47" fmla="*/ 2147483647 h 179"/>
                <a:gd name="T48" fmla="*/ 2147483647 w 140"/>
                <a:gd name="T49" fmla="*/ 2147483647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179"/>
                <a:gd name="T77" fmla="*/ 140 w 140"/>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0" name="Freeform 149"/>
            <p:cNvSpPr>
              <a:spLocks/>
            </p:cNvSpPr>
            <p:nvPr/>
          </p:nvSpPr>
          <p:spPr bwMode="auto">
            <a:xfrm>
              <a:off x="4806690" y="4344294"/>
              <a:ext cx="64277" cy="57150"/>
            </a:xfrm>
            <a:custGeom>
              <a:avLst/>
              <a:gdLst>
                <a:gd name="T0" fmla="*/ 0 w 111"/>
                <a:gd name="T1" fmla="*/ 2147483647 h 114"/>
                <a:gd name="T2" fmla="*/ 2147483647 w 111"/>
                <a:gd name="T3" fmla="*/ 2147483647 h 114"/>
                <a:gd name="T4" fmla="*/ 2147483647 w 111"/>
                <a:gd name="T5" fmla="*/ 2147483647 h 114"/>
                <a:gd name="T6" fmla="*/ 2147483647 w 111"/>
                <a:gd name="T7" fmla="*/ 2147483647 h 114"/>
                <a:gd name="T8" fmla="*/ 2147483647 w 111"/>
                <a:gd name="T9" fmla="*/ 2147483647 h 114"/>
                <a:gd name="T10" fmla="*/ 2147483647 w 111"/>
                <a:gd name="T11" fmla="*/ 2147483647 h 114"/>
                <a:gd name="T12" fmla="*/ 2147483647 w 111"/>
                <a:gd name="T13" fmla="*/ 2147483647 h 114"/>
                <a:gd name="T14" fmla="*/ 2147483647 w 111"/>
                <a:gd name="T15" fmla="*/ 2147483647 h 114"/>
                <a:gd name="T16" fmla="*/ 2147483647 w 111"/>
                <a:gd name="T17" fmla="*/ 2147483647 h 114"/>
                <a:gd name="T18" fmla="*/ 2147483647 w 111"/>
                <a:gd name="T19" fmla="*/ 2147483647 h 114"/>
                <a:gd name="T20" fmla="*/ 2147483647 w 111"/>
                <a:gd name="T21" fmla="*/ 2147483647 h 114"/>
                <a:gd name="T22" fmla="*/ 2147483647 w 111"/>
                <a:gd name="T23" fmla="*/ 2147483647 h 114"/>
                <a:gd name="T24" fmla="*/ 2147483647 w 111"/>
                <a:gd name="T25" fmla="*/ 2147483647 h 114"/>
                <a:gd name="T26" fmla="*/ 2147483647 w 111"/>
                <a:gd name="T27" fmla="*/ 2147483647 h 114"/>
                <a:gd name="T28" fmla="*/ 2147483647 w 111"/>
                <a:gd name="T29" fmla="*/ 2147483647 h 114"/>
                <a:gd name="T30" fmla="*/ 2147483647 w 111"/>
                <a:gd name="T31" fmla="*/ 2147483647 h 114"/>
                <a:gd name="T32" fmla="*/ 2147483647 w 111"/>
                <a:gd name="T33" fmla="*/ 2147483647 h 114"/>
                <a:gd name="T34" fmla="*/ 2147483647 w 111"/>
                <a:gd name="T35" fmla="*/ 2147483647 h 114"/>
                <a:gd name="T36" fmla="*/ 2147483647 w 111"/>
                <a:gd name="T37" fmla="*/ 2147483647 h 114"/>
                <a:gd name="T38" fmla="*/ 2147483647 w 111"/>
                <a:gd name="T39" fmla="*/ 2147483647 h 114"/>
                <a:gd name="T40" fmla="*/ 0 w 111"/>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4"/>
                <a:gd name="T65" fmla="*/ 111 w 111"/>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1" name="Freeform 150"/>
            <p:cNvSpPr>
              <a:spLocks/>
            </p:cNvSpPr>
            <p:nvPr/>
          </p:nvSpPr>
          <p:spPr bwMode="auto">
            <a:xfrm>
              <a:off x="4330385" y="3479107"/>
              <a:ext cx="159867" cy="176212"/>
            </a:xfrm>
            <a:custGeom>
              <a:avLst/>
              <a:gdLst>
                <a:gd name="T0" fmla="*/ 2147483647 w 281"/>
                <a:gd name="T1" fmla="*/ 2147483647 h 339"/>
                <a:gd name="T2" fmla="*/ 2147483647 w 281"/>
                <a:gd name="T3" fmla="*/ 2147483647 h 339"/>
                <a:gd name="T4" fmla="*/ 2147483647 w 281"/>
                <a:gd name="T5" fmla="*/ 2147483647 h 339"/>
                <a:gd name="T6" fmla="*/ 2147483647 w 281"/>
                <a:gd name="T7" fmla="*/ 2147483647 h 339"/>
                <a:gd name="T8" fmla="*/ 2147483647 w 281"/>
                <a:gd name="T9" fmla="*/ 2147483647 h 339"/>
                <a:gd name="T10" fmla="*/ 2147483647 w 281"/>
                <a:gd name="T11" fmla="*/ 2147483647 h 339"/>
                <a:gd name="T12" fmla="*/ 2147483647 w 281"/>
                <a:gd name="T13" fmla="*/ 2147483647 h 339"/>
                <a:gd name="T14" fmla="*/ 2147483647 w 281"/>
                <a:gd name="T15" fmla="*/ 2147483647 h 339"/>
                <a:gd name="T16" fmla="*/ 2147483647 w 281"/>
                <a:gd name="T17" fmla="*/ 2147483647 h 339"/>
                <a:gd name="T18" fmla="*/ 2147483647 w 281"/>
                <a:gd name="T19" fmla="*/ 2147483647 h 339"/>
                <a:gd name="T20" fmla="*/ 2147483647 w 281"/>
                <a:gd name="T21" fmla="*/ 2147483647 h 339"/>
                <a:gd name="T22" fmla="*/ 2147483647 w 281"/>
                <a:gd name="T23" fmla="*/ 2147483647 h 339"/>
                <a:gd name="T24" fmla="*/ 2147483647 w 281"/>
                <a:gd name="T25" fmla="*/ 2147483647 h 339"/>
                <a:gd name="T26" fmla="*/ 2147483647 w 281"/>
                <a:gd name="T27" fmla="*/ 2147483647 h 339"/>
                <a:gd name="T28" fmla="*/ 2147483647 w 281"/>
                <a:gd name="T29" fmla="*/ 2147483647 h 339"/>
                <a:gd name="T30" fmla="*/ 2147483647 w 281"/>
                <a:gd name="T31" fmla="*/ 2147483647 h 339"/>
                <a:gd name="T32" fmla="*/ 0 w 281"/>
                <a:gd name="T33" fmla="*/ 2147483647 h 339"/>
                <a:gd name="T34" fmla="*/ 2147483647 w 281"/>
                <a:gd name="T35" fmla="*/ 2147483647 h 339"/>
                <a:gd name="T36" fmla="*/ 2147483647 w 281"/>
                <a:gd name="T37" fmla="*/ 2147483647 h 339"/>
                <a:gd name="T38" fmla="*/ 2147483647 w 281"/>
                <a:gd name="T39" fmla="*/ 2147483647 h 339"/>
                <a:gd name="T40" fmla="*/ 2147483647 w 281"/>
                <a:gd name="T41" fmla="*/ 2147483647 h 339"/>
                <a:gd name="T42" fmla="*/ 2147483647 w 281"/>
                <a:gd name="T43" fmla="*/ 2147483647 h 339"/>
                <a:gd name="T44" fmla="*/ 2147483647 w 281"/>
                <a:gd name="T45" fmla="*/ 2147483647 h 339"/>
                <a:gd name="T46" fmla="*/ 2147483647 w 281"/>
                <a:gd name="T47" fmla="*/ 2147483647 h 339"/>
                <a:gd name="T48" fmla="*/ 2147483647 w 281"/>
                <a:gd name="T49" fmla="*/ 2147483647 h 339"/>
                <a:gd name="T50" fmla="*/ 2147483647 w 281"/>
                <a:gd name="T51" fmla="*/ 2147483647 h 339"/>
                <a:gd name="T52" fmla="*/ 2147483647 w 281"/>
                <a:gd name="T53" fmla="*/ 2147483647 h 339"/>
                <a:gd name="T54" fmla="*/ 2147483647 w 281"/>
                <a:gd name="T55" fmla="*/ 2147483647 h 339"/>
                <a:gd name="T56" fmla="*/ 2147483647 w 281"/>
                <a:gd name="T57" fmla="*/ 2147483647 h 339"/>
                <a:gd name="T58" fmla="*/ 2147483647 w 281"/>
                <a:gd name="T59" fmla="*/ 2147483647 h 339"/>
                <a:gd name="T60" fmla="*/ 2147483647 w 281"/>
                <a:gd name="T61" fmla="*/ 2147483647 h 339"/>
                <a:gd name="T62" fmla="*/ 2147483647 w 281"/>
                <a:gd name="T63" fmla="*/ 2147483647 h 339"/>
                <a:gd name="T64" fmla="*/ 2147483647 w 281"/>
                <a:gd name="T65" fmla="*/ 2147483647 h 339"/>
                <a:gd name="T66" fmla="*/ 2147483647 w 281"/>
                <a:gd name="T67" fmla="*/ 2147483647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339"/>
                <a:gd name="T104" fmla="*/ 281 w 281"/>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2" name="Freeform 151"/>
            <p:cNvSpPr>
              <a:spLocks/>
            </p:cNvSpPr>
            <p:nvPr/>
          </p:nvSpPr>
          <p:spPr bwMode="auto">
            <a:xfrm>
              <a:off x="4910522" y="4266507"/>
              <a:ext cx="41202" cy="44450"/>
            </a:xfrm>
            <a:custGeom>
              <a:avLst/>
              <a:gdLst>
                <a:gd name="T0" fmla="*/ 2147483647 w 73"/>
                <a:gd name="T1" fmla="*/ 2147483647 h 87"/>
                <a:gd name="T2" fmla="*/ 2147483647 w 73"/>
                <a:gd name="T3" fmla="*/ 2147483647 h 87"/>
                <a:gd name="T4" fmla="*/ 2147483647 w 73"/>
                <a:gd name="T5" fmla="*/ 2147483647 h 87"/>
                <a:gd name="T6" fmla="*/ 2147483647 w 73"/>
                <a:gd name="T7" fmla="*/ 0 h 87"/>
                <a:gd name="T8" fmla="*/ 2147483647 w 73"/>
                <a:gd name="T9" fmla="*/ 2147483647 h 87"/>
                <a:gd name="T10" fmla="*/ 2147483647 w 73"/>
                <a:gd name="T11" fmla="*/ 2147483647 h 87"/>
                <a:gd name="T12" fmla="*/ 2147483647 w 73"/>
                <a:gd name="T13" fmla="*/ 2147483647 h 87"/>
                <a:gd name="T14" fmla="*/ 2147483647 w 73"/>
                <a:gd name="T15" fmla="*/ 2147483647 h 87"/>
                <a:gd name="T16" fmla="*/ 2147483647 w 73"/>
                <a:gd name="T17" fmla="*/ 2147483647 h 87"/>
                <a:gd name="T18" fmla="*/ 2147483647 w 73"/>
                <a:gd name="T19" fmla="*/ 2147483647 h 87"/>
                <a:gd name="T20" fmla="*/ 2147483647 w 73"/>
                <a:gd name="T21" fmla="*/ 2147483647 h 87"/>
                <a:gd name="T22" fmla="*/ 2147483647 w 73"/>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87"/>
                <a:gd name="T38" fmla="*/ 73 w 73"/>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3" name="Freeform 152"/>
            <p:cNvSpPr>
              <a:spLocks/>
            </p:cNvSpPr>
            <p:nvPr/>
          </p:nvSpPr>
          <p:spPr bwMode="auto">
            <a:xfrm>
              <a:off x="4409495" y="4020444"/>
              <a:ext cx="362585" cy="336550"/>
            </a:xfrm>
            <a:custGeom>
              <a:avLst/>
              <a:gdLst>
                <a:gd name="T0" fmla="*/ 2147483647 w 635"/>
                <a:gd name="T1" fmla="*/ 2147483647 h 648"/>
                <a:gd name="T2" fmla="*/ 2147483647 w 635"/>
                <a:gd name="T3" fmla="*/ 2147483647 h 648"/>
                <a:gd name="T4" fmla="*/ 2147483647 w 635"/>
                <a:gd name="T5" fmla="*/ 2147483647 h 648"/>
                <a:gd name="T6" fmla="*/ 2147483647 w 635"/>
                <a:gd name="T7" fmla="*/ 2147483647 h 648"/>
                <a:gd name="T8" fmla="*/ 2147483647 w 635"/>
                <a:gd name="T9" fmla="*/ 2147483647 h 648"/>
                <a:gd name="T10" fmla="*/ 2147483647 w 635"/>
                <a:gd name="T11" fmla="*/ 2147483647 h 648"/>
                <a:gd name="T12" fmla="*/ 2147483647 w 635"/>
                <a:gd name="T13" fmla="*/ 2147483647 h 648"/>
                <a:gd name="T14" fmla="*/ 2147483647 w 635"/>
                <a:gd name="T15" fmla="*/ 2147483647 h 648"/>
                <a:gd name="T16" fmla="*/ 2147483647 w 635"/>
                <a:gd name="T17" fmla="*/ 2147483647 h 648"/>
                <a:gd name="T18" fmla="*/ 2147483647 w 635"/>
                <a:gd name="T19" fmla="*/ 2147483647 h 648"/>
                <a:gd name="T20" fmla="*/ 2147483647 w 635"/>
                <a:gd name="T21" fmla="*/ 2147483647 h 648"/>
                <a:gd name="T22" fmla="*/ 2147483647 w 635"/>
                <a:gd name="T23" fmla="*/ 2147483647 h 648"/>
                <a:gd name="T24" fmla="*/ 2147483647 w 635"/>
                <a:gd name="T25" fmla="*/ 2147483647 h 648"/>
                <a:gd name="T26" fmla="*/ 2147483647 w 635"/>
                <a:gd name="T27" fmla="*/ 2147483647 h 648"/>
                <a:gd name="T28" fmla="*/ 2147483647 w 635"/>
                <a:gd name="T29" fmla="*/ 2147483647 h 648"/>
                <a:gd name="T30" fmla="*/ 2147483647 w 635"/>
                <a:gd name="T31" fmla="*/ 2147483647 h 648"/>
                <a:gd name="T32" fmla="*/ 2147483647 w 635"/>
                <a:gd name="T33" fmla="*/ 2147483647 h 648"/>
                <a:gd name="T34" fmla="*/ 2147483647 w 635"/>
                <a:gd name="T35" fmla="*/ 2147483647 h 648"/>
                <a:gd name="T36" fmla="*/ 2147483647 w 635"/>
                <a:gd name="T37" fmla="*/ 2147483647 h 648"/>
                <a:gd name="T38" fmla="*/ 2147483647 w 635"/>
                <a:gd name="T39" fmla="*/ 2147483647 h 648"/>
                <a:gd name="T40" fmla="*/ 2147483647 w 635"/>
                <a:gd name="T41" fmla="*/ 2147483647 h 648"/>
                <a:gd name="T42" fmla="*/ 2147483647 w 635"/>
                <a:gd name="T43" fmla="*/ 0 h 648"/>
                <a:gd name="T44" fmla="*/ 2147483647 w 635"/>
                <a:gd name="T45" fmla="*/ 2147483647 h 648"/>
                <a:gd name="T46" fmla="*/ 2147483647 w 635"/>
                <a:gd name="T47" fmla="*/ 2147483647 h 648"/>
                <a:gd name="T48" fmla="*/ 2147483647 w 635"/>
                <a:gd name="T49" fmla="*/ 2147483647 h 648"/>
                <a:gd name="T50" fmla="*/ 2147483647 w 635"/>
                <a:gd name="T51" fmla="*/ 2147483647 h 648"/>
                <a:gd name="T52" fmla="*/ 2147483647 w 635"/>
                <a:gd name="T53" fmla="*/ 2147483647 h 648"/>
                <a:gd name="T54" fmla="*/ 2147483647 w 635"/>
                <a:gd name="T55" fmla="*/ 2147483647 h 648"/>
                <a:gd name="T56" fmla="*/ 2147483647 w 635"/>
                <a:gd name="T57" fmla="*/ 2147483647 h 648"/>
                <a:gd name="T58" fmla="*/ 2147483647 w 635"/>
                <a:gd name="T59" fmla="*/ 2147483647 h 648"/>
                <a:gd name="T60" fmla="*/ 2147483647 w 635"/>
                <a:gd name="T61" fmla="*/ 2147483647 h 648"/>
                <a:gd name="T62" fmla="*/ 2147483647 w 635"/>
                <a:gd name="T63" fmla="*/ 2147483647 h 648"/>
                <a:gd name="T64" fmla="*/ 2147483647 w 635"/>
                <a:gd name="T65" fmla="*/ 2147483647 h 648"/>
                <a:gd name="T66" fmla="*/ 2147483647 w 635"/>
                <a:gd name="T67" fmla="*/ 2147483647 h 648"/>
                <a:gd name="T68" fmla="*/ 2147483647 w 635"/>
                <a:gd name="T69" fmla="*/ 2147483647 h 6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648"/>
                <a:gd name="T107" fmla="*/ 635 w 635"/>
                <a:gd name="T108" fmla="*/ 648 h 6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4" name="Freeform 153"/>
            <p:cNvSpPr>
              <a:spLocks/>
            </p:cNvSpPr>
            <p:nvPr/>
          </p:nvSpPr>
          <p:spPr bwMode="auto">
            <a:xfrm>
              <a:off x="4772080" y="3982344"/>
              <a:ext cx="210959" cy="192088"/>
            </a:xfrm>
            <a:custGeom>
              <a:avLst/>
              <a:gdLst>
                <a:gd name="T0" fmla="*/ 2147483647 w 372"/>
                <a:gd name="T1" fmla="*/ 2147483647 h 366"/>
                <a:gd name="T2" fmla="*/ 2147483647 w 372"/>
                <a:gd name="T3" fmla="*/ 2147483647 h 366"/>
                <a:gd name="T4" fmla="*/ 2147483647 w 372"/>
                <a:gd name="T5" fmla="*/ 2147483647 h 366"/>
                <a:gd name="T6" fmla="*/ 2147483647 w 372"/>
                <a:gd name="T7" fmla="*/ 2147483647 h 366"/>
                <a:gd name="T8" fmla="*/ 2147483647 w 372"/>
                <a:gd name="T9" fmla="*/ 2147483647 h 366"/>
                <a:gd name="T10" fmla="*/ 2147483647 w 372"/>
                <a:gd name="T11" fmla="*/ 2147483647 h 366"/>
                <a:gd name="T12" fmla="*/ 2147483647 w 372"/>
                <a:gd name="T13" fmla="*/ 2147483647 h 366"/>
                <a:gd name="T14" fmla="*/ 2147483647 w 372"/>
                <a:gd name="T15" fmla="*/ 2147483647 h 366"/>
                <a:gd name="T16" fmla="*/ 2147483647 w 372"/>
                <a:gd name="T17" fmla="*/ 2147483647 h 366"/>
                <a:gd name="T18" fmla="*/ 2147483647 w 372"/>
                <a:gd name="T19" fmla="*/ 2147483647 h 366"/>
                <a:gd name="T20" fmla="*/ 2147483647 w 372"/>
                <a:gd name="T21" fmla="*/ 2147483647 h 366"/>
                <a:gd name="T22" fmla="*/ 2147483647 w 372"/>
                <a:gd name="T23" fmla="*/ 2147483647 h 366"/>
                <a:gd name="T24" fmla="*/ 2147483647 w 372"/>
                <a:gd name="T25" fmla="*/ 2147483647 h 366"/>
                <a:gd name="T26" fmla="*/ 2147483647 w 372"/>
                <a:gd name="T27" fmla="*/ 2147483647 h 366"/>
                <a:gd name="T28" fmla="*/ 2147483647 w 372"/>
                <a:gd name="T29" fmla="*/ 2147483647 h 366"/>
                <a:gd name="T30" fmla="*/ 2147483647 w 372"/>
                <a:gd name="T31" fmla="*/ 2147483647 h 366"/>
                <a:gd name="T32" fmla="*/ 2147483647 w 372"/>
                <a:gd name="T33" fmla="*/ 2147483647 h 366"/>
                <a:gd name="T34" fmla="*/ 2147483647 w 372"/>
                <a:gd name="T35" fmla="*/ 2147483647 h 366"/>
                <a:gd name="T36" fmla="*/ 2147483647 w 372"/>
                <a:gd name="T37" fmla="*/ 2147483647 h 366"/>
                <a:gd name="T38" fmla="*/ 2147483647 w 372"/>
                <a:gd name="T39" fmla="*/ 2147483647 h 366"/>
                <a:gd name="T40" fmla="*/ 2147483647 w 372"/>
                <a:gd name="T41" fmla="*/ 2147483647 h 366"/>
                <a:gd name="T42" fmla="*/ 2147483647 w 372"/>
                <a:gd name="T43" fmla="*/ 2147483647 h 366"/>
                <a:gd name="T44" fmla="*/ 2147483647 w 372"/>
                <a:gd name="T45" fmla="*/ 2147483647 h 366"/>
                <a:gd name="T46" fmla="*/ 2147483647 w 372"/>
                <a:gd name="T47" fmla="*/ 2147483647 h 366"/>
                <a:gd name="T48" fmla="*/ 2147483647 w 372"/>
                <a:gd name="T49" fmla="*/ 2147483647 h 366"/>
                <a:gd name="T50" fmla="*/ 2147483647 w 372"/>
                <a:gd name="T51" fmla="*/ 2147483647 h 366"/>
                <a:gd name="T52" fmla="*/ 2147483647 w 372"/>
                <a:gd name="T53" fmla="*/ 2147483647 h 366"/>
                <a:gd name="T54" fmla="*/ 2147483647 w 372"/>
                <a:gd name="T55" fmla="*/ 2147483647 h 366"/>
                <a:gd name="T56" fmla="*/ 2147483647 w 372"/>
                <a:gd name="T57" fmla="*/ 2147483647 h 366"/>
                <a:gd name="T58" fmla="*/ 2147483647 w 372"/>
                <a:gd name="T59" fmla="*/ 2147483647 h 366"/>
                <a:gd name="T60" fmla="*/ 2147483647 w 372"/>
                <a:gd name="T61" fmla="*/ 2147483647 h 366"/>
                <a:gd name="T62" fmla="*/ 2147483647 w 372"/>
                <a:gd name="T63" fmla="*/ 2147483647 h 366"/>
                <a:gd name="T64" fmla="*/ 2147483647 w 372"/>
                <a:gd name="T65" fmla="*/ 2147483647 h 366"/>
                <a:gd name="T66" fmla="*/ 2147483647 w 372"/>
                <a:gd name="T67" fmla="*/ 2147483647 h 366"/>
                <a:gd name="T68" fmla="*/ 2147483647 w 372"/>
                <a:gd name="T69" fmla="*/ 2147483647 h 366"/>
                <a:gd name="T70" fmla="*/ 2147483647 w 372"/>
                <a:gd name="T71" fmla="*/ 2147483647 h 366"/>
                <a:gd name="T72" fmla="*/ 2147483647 w 372"/>
                <a:gd name="T73" fmla="*/ 2147483647 h 366"/>
                <a:gd name="T74" fmla="*/ 2147483647 w 372"/>
                <a:gd name="T75" fmla="*/ 2147483647 h 366"/>
                <a:gd name="T76" fmla="*/ 2147483647 w 372"/>
                <a:gd name="T77" fmla="*/ 2147483647 h 366"/>
                <a:gd name="T78" fmla="*/ 2147483647 w 372"/>
                <a:gd name="T79" fmla="*/ 2147483647 h 366"/>
                <a:gd name="T80" fmla="*/ 2147483647 w 372"/>
                <a:gd name="T81" fmla="*/ 2147483647 h 366"/>
                <a:gd name="T82" fmla="*/ 2147483647 w 372"/>
                <a:gd name="T83" fmla="*/ 2147483647 h 366"/>
                <a:gd name="T84" fmla="*/ 2147483647 w 372"/>
                <a:gd name="T85" fmla="*/ 2147483647 h 366"/>
                <a:gd name="T86" fmla="*/ 2147483647 w 372"/>
                <a:gd name="T87" fmla="*/ 2147483647 h 366"/>
                <a:gd name="T88" fmla="*/ 2147483647 w 372"/>
                <a:gd name="T89" fmla="*/ 2147483647 h 366"/>
                <a:gd name="T90" fmla="*/ 2147483647 w 372"/>
                <a:gd name="T91" fmla="*/ 2147483647 h 366"/>
                <a:gd name="T92" fmla="*/ 2147483647 w 372"/>
                <a:gd name="T93" fmla="*/ 2147483647 h 366"/>
                <a:gd name="T94" fmla="*/ 2147483647 w 372"/>
                <a:gd name="T95" fmla="*/ 2147483647 h 366"/>
                <a:gd name="T96" fmla="*/ 2147483647 w 372"/>
                <a:gd name="T97" fmla="*/ 2147483647 h 366"/>
                <a:gd name="T98" fmla="*/ 2147483647 w 372"/>
                <a:gd name="T99" fmla="*/ 2147483647 h 366"/>
                <a:gd name="T100" fmla="*/ 2147483647 w 372"/>
                <a:gd name="T101" fmla="*/ 2147483647 h 366"/>
                <a:gd name="T102" fmla="*/ 2147483647 w 372"/>
                <a:gd name="T103" fmla="*/ 2147483647 h 366"/>
                <a:gd name="T104" fmla="*/ 2147483647 w 372"/>
                <a:gd name="T105" fmla="*/ 2147483647 h 366"/>
                <a:gd name="T106" fmla="*/ 2147483647 w 372"/>
                <a:gd name="T107" fmla="*/ 2147483647 h 366"/>
                <a:gd name="T108" fmla="*/ 2147483647 w 372"/>
                <a:gd name="T109" fmla="*/ 2147483647 h 366"/>
                <a:gd name="T110" fmla="*/ 2147483647 w 372"/>
                <a:gd name="T111" fmla="*/ 2147483647 h 366"/>
                <a:gd name="T112" fmla="*/ 2147483647 w 372"/>
                <a:gd name="T113" fmla="*/ 2147483647 h 366"/>
                <a:gd name="T114" fmla="*/ 2147483647 w 372"/>
                <a:gd name="T115" fmla="*/ 2147483647 h 366"/>
                <a:gd name="T116" fmla="*/ 0 w 372"/>
                <a:gd name="T117" fmla="*/ 2147483647 h 366"/>
                <a:gd name="T118" fmla="*/ 2147483647 w 372"/>
                <a:gd name="T119" fmla="*/ 2147483647 h 366"/>
                <a:gd name="T120" fmla="*/ 2147483647 w 372"/>
                <a:gd name="T121" fmla="*/ 2147483647 h 3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2"/>
                <a:gd name="T184" fmla="*/ 0 h 366"/>
                <a:gd name="T185" fmla="*/ 372 w 372"/>
                <a:gd name="T186" fmla="*/ 366 h 3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5" name="Freeform 154"/>
            <p:cNvSpPr>
              <a:spLocks/>
            </p:cNvSpPr>
            <p:nvPr/>
          </p:nvSpPr>
          <p:spPr bwMode="auto">
            <a:xfrm>
              <a:off x="4628693" y="4042669"/>
              <a:ext cx="245570" cy="255588"/>
            </a:xfrm>
            <a:custGeom>
              <a:avLst/>
              <a:gdLst>
                <a:gd name="T0" fmla="*/ 0 w 433"/>
                <a:gd name="T1" fmla="*/ 2147483647 h 490"/>
                <a:gd name="T2" fmla="*/ 2147483647 w 433"/>
                <a:gd name="T3" fmla="*/ 2147483647 h 490"/>
                <a:gd name="T4" fmla="*/ 2147483647 w 433"/>
                <a:gd name="T5" fmla="*/ 2147483647 h 490"/>
                <a:gd name="T6" fmla="*/ 2147483647 w 433"/>
                <a:gd name="T7" fmla="*/ 2147483647 h 490"/>
                <a:gd name="T8" fmla="*/ 2147483647 w 433"/>
                <a:gd name="T9" fmla="*/ 2147483647 h 490"/>
                <a:gd name="T10" fmla="*/ 2147483647 w 433"/>
                <a:gd name="T11" fmla="*/ 2147483647 h 490"/>
                <a:gd name="T12" fmla="*/ 2147483647 w 433"/>
                <a:gd name="T13" fmla="*/ 2147483647 h 490"/>
                <a:gd name="T14" fmla="*/ 2147483647 w 433"/>
                <a:gd name="T15" fmla="*/ 2147483647 h 490"/>
                <a:gd name="T16" fmla="*/ 2147483647 w 433"/>
                <a:gd name="T17" fmla="*/ 2147483647 h 490"/>
                <a:gd name="T18" fmla="*/ 2147483647 w 433"/>
                <a:gd name="T19" fmla="*/ 2147483647 h 490"/>
                <a:gd name="T20" fmla="*/ 2147483647 w 433"/>
                <a:gd name="T21" fmla="*/ 2147483647 h 490"/>
                <a:gd name="T22" fmla="*/ 2147483647 w 433"/>
                <a:gd name="T23" fmla="*/ 2147483647 h 490"/>
                <a:gd name="T24" fmla="*/ 2147483647 w 433"/>
                <a:gd name="T25" fmla="*/ 2147483647 h 490"/>
                <a:gd name="T26" fmla="*/ 2147483647 w 433"/>
                <a:gd name="T27" fmla="*/ 2147483647 h 490"/>
                <a:gd name="T28" fmla="*/ 2147483647 w 433"/>
                <a:gd name="T29" fmla="*/ 2147483647 h 490"/>
                <a:gd name="T30" fmla="*/ 2147483647 w 433"/>
                <a:gd name="T31" fmla="*/ 2147483647 h 490"/>
                <a:gd name="T32" fmla="*/ 2147483647 w 433"/>
                <a:gd name="T33" fmla="*/ 2147483647 h 490"/>
                <a:gd name="T34" fmla="*/ 2147483647 w 433"/>
                <a:gd name="T35" fmla="*/ 2147483647 h 490"/>
                <a:gd name="T36" fmla="*/ 2147483647 w 433"/>
                <a:gd name="T37" fmla="*/ 2147483647 h 490"/>
                <a:gd name="T38" fmla="*/ 2147483647 w 433"/>
                <a:gd name="T39" fmla="*/ 2147483647 h 490"/>
                <a:gd name="T40" fmla="*/ 2147483647 w 433"/>
                <a:gd name="T41" fmla="*/ 2147483647 h 490"/>
                <a:gd name="T42" fmla="*/ 2147483647 w 433"/>
                <a:gd name="T43" fmla="*/ 2147483647 h 490"/>
                <a:gd name="T44" fmla="*/ 2147483647 w 433"/>
                <a:gd name="T45" fmla="*/ 2147483647 h 490"/>
                <a:gd name="T46" fmla="*/ 2147483647 w 433"/>
                <a:gd name="T47" fmla="*/ 2147483647 h 490"/>
                <a:gd name="T48" fmla="*/ 2147483647 w 433"/>
                <a:gd name="T49" fmla="*/ 2147483647 h 490"/>
                <a:gd name="T50" fmla="*/ 2147483647 w 433"/>
                <a:gd name="T51" fmla="*/ 2147483647 h 490"/>
                <a:gd name="T52" fmla="*/ 2147483647 w 433"/>
                <a:gd name="T53" fmla="*/ 2147483647 h 490"/>
                <a:gd name="T54" fmla="*/ 2147483647 w 433"/>
                <a:gd name="T55" fmla="*/ 2147483647 h 490"/>
                <a:gd name="T56" fmla="*/ 2147483647 w 433"/>
                <a:gd name="T57" fmla="*/ 2147483647 h 490"/>
                <a:gd name="T58" fmla="*/ 2147483647 w 433"/>
                <a:gd name="T59" fmla="*/ 2147483647 h 490"/>
                <a:gd name="T60" fmla="*/ 2147483647 w 433"/>
                <a:gd name="T61" fmla="*/ 2147483647 h 490"/>
                <a:gd name="T62" fmla="*/ 2147483647 w 433"/>
                <a:gd name="T63" fmla="*/ 2147483647 h 490"/>
                <a:gd name="T64" fmla="*/ 2147483647 w 433"/>
                <a:gd name="T65" fmla="*/ 2147483647 h 490"/>
                <a:gd name="T66" fmla="*/ 2147483647 w 433"/>
                <a:gd name="T67" fmla="*/ 2147483647 h 490"/>
                <a:gd name="T68" fmla="*/ 2147483647 w 433"/>
                <a:gd name="T69" fmla="*/ 2147483647 h 490"/>
                <a:gd name="T70" fmla="*/ 2147483647 w 433"/>
                <a:gd name="T71" fmla="*/ 2147483647 h 490"/>
                <a:gd name="T72" fmla="*/ 2147483647 w 433"/>
                <a:gd name="T73" fmla="*/ 2147483647 h 490"/>
                <a:gd name="T74" fmla="*/ 2147483647 w 433"/>
                <a:gd name="T75" fmla="*/ 2147483647 h 490"/>
                <a:gd name="T76" fmla="*/ 2147483647 w 433"/>
                <a:gd name="T77" fmla="*/ 2147483647 h 490"/>
                <a:gd name="T78" fmla="*/ 2147483647 w 433"/>
                <a:gd name="T79" fmla="*/ 2147483647 h 490"/>
                <a:gd name="T80" fmla="*/ 2147483647 w 433"/>
                <a:gd name="T81" fmla="*/ 2147483647 h 490"/>
                <a:gd name="T82" fmla="*/ 2147483647 w 433"/>
                <a:gd name="T83" fmla="*/ 2147483647 h 490"/>
                <a:gd name="T84" fmla="*/ 2147483647 w 433"/>
                <a:gd name="T85" fmla="*/ 2147483647 h 490"/>
                <a:gd name="T86" fmla="*/ 2147483647 w 433"/>
                <a:gd name="T87" fmla="*/ 2147483647 h 490"/>
                <a:gd name="T88" fmla="*/ 2147483647 w 433"/>
                <a:gd name="T89" fmla="*/ 0 h 490"/>
                <a:gd name="T90" fmla="*/ 2147483647 w 433"/>
                <a:gd name="T91" fmla="*/ 2147483647 h 490"/>
                <a:gd name="T92" fmla="*/ 2147483647 w 433"/>
                <a:gd name="T93" fmla="*/ 2147483647 h 490"/>
                <a:gd name="T94" fmla="*/ 2147483647 w 433"/>
                <a:gd name="T95" fmla="*/ 2147483647 h 490"/>
                <a:gd name="T96" fmla="*/ 2147483647 w 433"/>
                <a:gd name="T97" fmla="*/ 2147483647 h 490"/>
                <a:gd name="T98" fmla="*/ 2147483647 w 433"/>
                <a:gd name="T99" fmla="*/ 2147483647 h 490"/>
                <a:gd name="T100" fmla="*/ 2147483647 w 433"/>
                <a:gd name="T101" fmla="*/ 2147483647 h 490"/>
                <a:gd name="T102" fmla="*/ 2147483647 w 433"/>
                <a:gd name="T103" fmla="*/ 2147483647 h 490"/>
                <a:gd name="T104" fmla="*/ 2147483647 w 433"/>
                <a:gd name="T105" fmla="*/ 2147483647 h 490"/>
                <a:gd name="T106" fmla="*/ 2147483647 w 433"/>
                <a:gd name="T107" fmla="*/ 2147483647 h 490"/>
                <a:gd name="T108" fmla="*/ 2147483647 w 433"/>
                <a:gd name="T109" fmla="*/ 2147483647 h 490"/>
                <a:gd name="T110" fmla="*/ 2147483647 w 433"/>
                <a:gd name="T111" fmla="*/ 2147483647 h 490"/>
                <a:gd name="T112" fmla="*/ 2147483647 w 433"/>
                <a:gd name="T113" fmla="*/ 2147483647 h 490"/>
                <a:gd name="T114" fmla="*/ 2147483647 w 433"/>
                <a:gd name="T115" fmla="*/ 2147483647 h 490"/>
                <a:gd name="T116" fmla="*/ 2147483647 w 433"/>
                <a:gd name="T117" fmla="*/ 2147483647 h 490"/>
                <a:gd name="T118" fmla="*/ 0 w 433"/>
                <a:gd name="T119" fmla="*/ 2147483647 h 4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3"/>
                <a:gd name="T181" fmla="*/ 0 h 490"/>
                <a:gd name="T182" fmla="*/ 433 w 433"/>
                <a:gd name="T183" fmla="*/ 490 h 4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6" name="Freeform 155"/>
            <p:cNvSpPr>
              <a:spLocks/>
            </p:cNvSpPr>
            <p:nvPr/>
          </p:nvSpPr>
          <p:spPr bwMode="auto">
            <a:xfrm>
              <a:off x="5209110" y="3209232"/>
              <a:ext cx="273587" cy="384175"/>
            </a:xfrm>
            <a:custGeom>
              <a:avLst/>
              <a:gdLst>
                <a:gd name="T0" fmla="*/ 2147483647 w 480"/>
                <a:gd name="T1" fmla="*/ 2147483647 h 739"/>
                <a:gd name="T2" fmla="*/ 2147483647 w 480"/>
                <a:gd name="T3" fmla="*/ 2147483647 h 739"/>
                <a:gd name="T4" fmla="*/ 2147483647 w 480"/>
                <a:gd name="T5" fmla="*/ 2147483647 h 739"/>
                <a:gd name="T6" fmla="*/ 2147483647 w 480"/>
                <a:gd name="T7" fmla="*/ 2147483647 h 739"/>
                <a:gd name="T8" fmla="*/ 2147483647 w 480"/>
                <a:gd name="T9" fmla="*/ 2147483647 h 739"/>
                <a:gd name="T10" fmla="*/ 2147483647 w 480"/>
                <a:gd name="T11" fmla="*/ 2147483647 h 739"/>
                <a:gd name="T12" fmla="*/ 2147483647 w 480"/>
                <a:gd name="T13" fmla="*/ 2147483647 h 739"/>
                <a:gd name="T14" fmla="*/ 2147483647 w 480"/>
                <a:gd name="T15" fmla="*/ 2147483647 h 739"/>
                <a:gd name="T16" fmla="*/ 2147483647 w 480"/>
                <a:gd name="T17" fmla="*/ 2147483647 h 739"/>
                <a:gd name="T18" fmla="*/ 2147483647 w 480"/>
                <a:gd name="T19" fmla="*/ 2147483647 h 739"/>
                <a:gd name="T20" fmla="*/ 2147483647 w 480"/>
                <a:gd name="T21" fmla="*/ 2147483647 h 739"/>
                <a:gd name="T22" fmla="*/ 2147483647 w 480"/>
                <a:gd name="T23" fmla="*/ 2147483647 h 739"/>
                <a:gd name="T24" fmla="*/ 2147483647 w 480"/>
                <a:gd name="T25" fmla="*/ 2147483647 h 739"/>
                <a:gd name="T26" fmla="*/ 2147483647 w 480"/>
                <a:gd name="T27" fmla="*/ 2147483647 h 739"/>
                <a:gd name="T28" fmla="*/ 2147483647 w 480"/>
                <a:gd name="T29" fmla="*/ 2147483647 h 739"/>
                <a:gd name="T30" fmla="*/ 2147483647 w 480"/>
                <a:gd name="T31" fmla="*/ 2147483647 h 739"/>
                <a:gd name="T32" fmla="*/ 2147483647 w 480"/>
                <a:gd name="T33" fmla="*/ 2147483647 h 739"/>
                <a:gd name="T34" fmla="*/ 2147483647 w 480"/>
                <a:gd name="T35" fmla="*/ 2147483647 h 739"/>
                <a:gd name="T36" fmla="*/ 0 w 480"/>
                <a:gd name="T37" fmla="*/ 2147483647 h 739"/>
                <a:gd name="T38" fmla="*/ 2147483647 w 480"/>
                <a:gd name="T39" fmla="*/ 2147483647 h 739"/>
                <a:gd name="T40" fmla="*/ 2147483647 w 480"/>
                <a:gd name="T41" fmla="*/ 2147483647 h 739"/>
                <a:gd name="T42" fmla="*/ 2147483647 w 480"/>
                <a:gd name="T43" fmla="*/ 2147483647 h 739"/>
                <a:gd name="T44" fmla="*/ 2147483647 w 480"/>
                <a:gd name="T45" fmla="*/ 2147483647 h 739"/>
                <a:gd name="T46" fmla="*/ 2147483647 w 480"/>
                <a:gd name="T47" fmla="*/ 2147483647 h 739"/>
                <a:gd name="T48" fmla="*/ 2147483647 w 480"/>
                <a:gd name="T49" fmla="*/ 2147483647 h 739"/>
                <a:gd name="T50" fmla="*/ 2147483647 w 480"/>
                <a:gd name="T51" fmla="*/ 2147483647 h 739"/>
                <a:gd name="T52" fmla="*/ 2147483647 w 480"/>
                <a:gd name="T53" fmla="*/ 2147483647 h 739"/>
                <a:gd name="T54" fmla="*/ 2147483647 w 480"/>
                <a:gd name="T55" fmla="*/ 2147483647 h 739"/>
                <a:gd name="T56" fmla="*/ 2147483647 w 480"/>
                <a:gd name="T57" fmla="*/ 2147483647 h 739"/>
                <a:gd name="T58" fmla="*/ 2147483647 w 480"/>
                <a:gd name="T59" fmla="*/ 2147483647 h 739"/>
                <a:gd name="T60" fmla="*/ 2147483647 w 480"/>
                <a:gd name="T61" fmla="*/ 2147483647 h 739"/>
                <a:gd name="T62" fmla="*/ 2147483647 w 480"/>
                <a:gd name="T63" fmla="*/ 2147483647 h 739"/>
                <a:gd name="T64" fmla="*/ 2147483647 w 480"/>
                <a:gd name="T65" fmla="*/ 2147483647 h 739"/>
                <a:gd name="T66" fmla="*/ 2147483647 w 480"/>
                <a:gd name="T67" fmla="*/ 2147483647 h 739"/>
                <a:gd name="T68" fmla="*/ 2147483647 w 480"/>
                <a:gd name="T69" fmla="*/ 2147483647 h 739"/>
                <a:gd name="T70" fmla="*/ 2147483647 w 480"/>
                <a:gd name="T71" fmla="*/ 2147483647 h 739"/>
                <a:gd name="T72" fmla="*/ 2147483647 w 480"/>
                <a:gd name="T73" fmla="*/ 2147483647 h 739"/>
                <a:gd name="T74" fmla="*/ 2147483647 w 480"/>
                <a:gd name="T75" fmla="*/ 2147483647 h 739"/>
                <a:gd name="T76" fmla="*/ 2147483647 w 480"/>
                <a:gd name="T77" fmla="*/ 2147483647 h 739"/>
                <a:gd name="T78" fmla="*/ 2147483647 w 480"/>
                <a:gd name="T79" fmla="*/ 0 h 739"/>
                <a:gd name="T80" fmla="*/ 2147483647 w 480"/>
                <a:gd name="T81" fmla="*/ 2147483647 h 739"/>
                <a:gd name="T82" fmla="*/ 2147483647 w 480"/>
                <a:gd name="T83" fmla="*/ 2147483647 h 739"/>
                <a:gd name="T84" fmla="*/ 2147483647 w 480"/>
                <a:gd name="T85" fmla="*/ 2147483647 h 739"/>
                <a:gd name="T86" fmla="*/ 2147483647 w 480"/>
                <a:gd name="T87" fmla="*/ 2147483647 h 739"/>
                <a:gd name="T88" fmla="*/ 2147483647 w 480"/>
                <a:gd name="T89" fmla="*/ 2147483647 h 739"/>
                <a:gd name="T90" fmla="*/ 2147483647 w 480"/>
                <a:gd name="T91" fmla="*/ 2147483647 h 739"/>
                <a:gd name="T92" fmla="*/ 2147483647 w 480"/>
                <a:gd name="T93" fmla="*/ 2147483647 h 739"/>
                <a:gd name="T94" fmla="*/ 2147483647 w 480"/>
                <a:gd name="T95" fmla="*/ 2147483647 h 739"/>
                <a:gd name="T96" fmla="*/ 2147483647 w 480"/>
                <a:gd name="T97" fmla="*/ 2147483647 h 739"/>
                <a:gd name="T98" fmla="*/ 2147483647 w 480"/>
                <a:gd name="T99" fmla="*/ 2147483647 h 739"/>
                <a:gd name="T100" fmla="*/ 2147483647 w 480"/>
                <a:gd name="T101" fmla="*/ 2147483647 h 739"/>
                <a:gd name="T102" fmla="*/ 2147483647 w 480"/>
                <a:gd name="T103" fmla="*/ 2147483647 h 739"/>
                <a:gd name="T104" fmla="*/ 2147483647 w 480"/>
                <a:gd name="T105" fmla="*/ 2147483647 h 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0"/>
                <a:gd name="T160" fmla="*/ 0 h 739"/>
                <a:gd name="T161" fmla="*/ 480 w 480"/>
                <a:gd name="T162" fmla="*/ 739 h 7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7" name="Freeform 156"/>
            <p:cNvSpPr>
              <a:spLocks/>
            </p:cNvSpPr>
            <p:nvPr/>
          </p:nvSpPr>
          <p:spPr bwMode="auto">
            <a:xfrm>
              <a:off x="5218719" y="3190182"/>
              <a:ext cx="47796" cy="49212"/>
            </a:xfrm>
            <a:custGeom>
              <a:avLst/>
              <a:gdLst>
                <a:gd name="T0" fmla="*/ 2147483647 w 85"/>
                <a:gd name="T1" fmla="*/ 2147483647 h 95"/>
                <a:gd name="T2" fmla="*/ 2147483647 w 85"/>
                <a:gd name="T3" fmla="*/ 2147483647 h 95"/>
                <a:gd name="T4" fmla="*/ 2147483647 w 85"/>
                <a:gd name="T5" fmla="*/ 2147483647 h 95"/>
                <a:gd name="T6" fmla="*/ 0 w 85"/>
                <a:gd name="T7" fmla="*/ 2147483647 h 95"/>
                <a:gd name="T8" fmla="*/ 2147483647 w 85"/>
                <a:gd name="T9" fmla="*/ 2147483647 h 95"/>
                <a:gd name="T10" fmla="*/ 2147483647 w 85"/>
                <a:gd name="T11" fmla="*/ 2147483647 h 95"/>
                <a:gd name="T12" fmla="*/ 2147483647 w 85"/>
                <a:gd name="T13" fmla="*/ 2147483647 h 95"/>
                <a:gd name="T14" fmla="*/ 2147483647 w 85"/>
                <a:gd name="T15" fmla="*/ 2147483647 h 95"/>
                <a:gd name="T16" fmla="*/ 2147483647 w 85"/>
                <a:gd name="T17" fmla="*/ 2147483647 h 95"/>
                <a:gd name="T18" fmla="*/ 2147483647 w 85"/>
                <a:gd name="T19" fmla="*/ 2147483647 h 95"/>
                <a:gd name="T20" fmla="*/ 2147483647 w 85"/>
                <a:gd name="T21" fmla="*/ 2147483647 h 95"/>
                <a:gd name="T22" fmla="*/ 2147483647 w 85"/>
                <a:gd name="T23" fmla="*/ 2147483647 h 95"/>
                <a:gd name="T24" fmla="*/ 2147483647 w 85"/>
                <a:gd name="T25" fmla="*/ 2147483647 h 95"/>
                <a:gd name="T26" fmla="*/ 2147483647 w 85"/>
                <a:gd name="T27" fmla="*/ 2147483647 h 95"/>
                <a:gd name="T28" fmla="*/ 2147483647 w 85"/>
                <a:gd name="T29" fmla="*/ 0 h 95"/>
                <a:gd name="T30" fmla="*/ 2147483647 w 85"/>
                <a:gd name="T31" fmla="*/ 2147483647 h 95"/>
                <a:gd name="T32" fmla="*/ 2147483647 w 85"/>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95"/>
                <a:gd name="T53" fmla="*/ 85 w 8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8" name="Freeform 157"/>
            <p:cNvSpPr>
              <a:spLocks/>
            </p:cNvSpPr>
            <p:nvPr/>
          </p:nvSpPr>
          <p:spPr bwMode="auto">
            <a:xfrm>
              <a:off x="5072037" y="3042544"/>
              <a:ext cx="182940" cy="157163"/>
            </a:xfrm>
            <a:custGeom>
              <a:avLst/>
              <a:gdLst>
                <a:gd name="T0" fmla="*/ 2147483647 w 320"/>
                <a:gd name="T1" fmla="*/ 2147483647 h 305"/>
                <a:gd name="T2" fmla="*/ 2147483647 w 320"/>
                <a:gd name="T3" fmla="*/ 2147483647 h 305"/>
                <a:gd name="T4" fmla="*/ 2147483647 w 320"/>
                <a:gd name="T5" fmla="*/ 2147483647 h 305"/>
                <a:gd name="T6" fmla="*/ 2147483647 w 320"/>
                <a:gd name="T7" fmla="*/ 2147483647 h 305"/>
                <a:gd name="T8" fmla="*/ 2147483647 w 320"/>
                <a:gd name="T9" fmla="*/ 2147483647 h 305"/>
                <a:gd name="T10" fmla="*/ 2147483647 w 320"/>
                <a:gd name="T11" fmla="*/ 2147483647 h 305"/>
                <a:gd name="T12" fmla="*/ 2147483647 w 320"/>
                <a:gd name="T13" fmla="*/ 2147483647 h 305"/>
                <a:gd name="T14" fmla="*/ 2147483647 w 320"/>
                <a:gd name="T15" fmla="*/ 2147483647 h 305"/>
                <a:gd name="T16" fmla="*/ 2147483647 w 320"/>
                <a:gd name="T17" fmla="*/ 2147483647 h 305"/>
                <a:gd name="T18" fmla="*/ 2147483647 w 320"/>
                <a:gd name="T19" fmla="*/ 2147483647 h 305"/>
                <a:gd name="T20" fmla="*/ 2147483647 w 320"/>
                <a:gd name="T21" fmla="*/ 2147483647 h 305"/>
                <a:gd name="T22" fmla="*/ 2147483647 w 320"/>
                <a:gd name="T23" fmla="*/ 2147483647 h 305"/>
                <a:gd name="T24" fmla="*/ 2147483647 w 320"/>
                <a:gd name="T25" fmla="*/ 2147483647 h 305"/>
                <a:gd name="T26" fmla="*/ 2147483647 w 320"/>
                <a:gd name="T27" fmla="*/ 2147483647 h 305"/>
                <a:gd name="T28" fmla="*/ 2147483647 w 320"/>
                <a:gd name="T29" fmla="*/ 2147483647 h 305"/>
                <a:gd name="T30" fmla="*/ 2147483647 w 320"/>
                <a:gd name="T31" fmla="*/ 2147483647 h 305"/>
                <a:gd name="T32" fmla="*/ 2147483647 w 320"/>
                <a:gd name="T33" fmla="*/ 2147483647 h 305"/>
                <a:gd name="T34" fmla="*/ 2147483647 w 320"/>
                <a:gd name="T35" fmla="*/ 2147483647 h 305"/>
                <a:gd name="T36" fmla="*/ 2147483647 w 320"/>
                <a:gd name="T37" fmla="*/ 2147483647 h 305"/>
                <a:gd name="T38" fmla="*/ 2147483647 w 320"/>
                <a:gd name="T39" fmla="*/ 2147483647 h 305"/>
                <a:gd name="T40" fmla="*/ 2147483647 w 320"/>
                <a:gd name="T41" fmla="*/ 2147483647 h 305"/>
                <a:gd name="T42" fmla="*/ 2147483647 w 320"/>
                <a:gd name="T43" fmla="*/ 2147483647 h 305"/>
                <a:gd name="T44" fmla="*/ 2147483647 w 320"/>
                <a:gd name="T45" fmla="*/ 2147483647 h 305"/>
                <a:gd name="T46" fmla="*/ 2147483647 w 320"/>
                <a:gd name="T47" fmla="*/ 2147483647 h 305"/>
                <a:gd name="T48" fmla="*/ 2147483647 w 320"/>
                <a:gd name="T49" fmla="*/ 2147483647 h 305"/>
                <a:gd name="T50" fmla="*/ 2147483647 w 320"/>
                <a:gd name="T51" fmla="*/ 2147483647 h 305"/>
                <a:gd name="T52" fmla="*/ 2147483647 w 320"/>
                <a:gd name="T53" fmla="*/ 2147483647 h 305"/>
                <a:gd name="T54" fmla="*/ 2147483647 w 320"/>
                <a:gd name="T55" fmla="*/ 2147483647 h 305"/>
                <a:gd name="T56" fmla="*/ 2147483647 w 320"/>
                <a:gd name="T57" fmla="*/ 2147483647 h 305"/>
                <a:gd name="T58" fmla="*/ 2147483647 w 320"/>
                <a:gd name="T59" fmla="*/ 2147483647 h 305"/>
                <a:gd name="T60" fmla="*/ 2147483647 w 320"/>
                <a:gd name="T61" fmla="*/ 2147483647 h 305"/>
                <a:gd name="T62" fmla="*/ 2147483647 w 320"/>
                <a:gd name="T63" fmla="*/ 2147483647 h 305"/>
                <a:gd name="T64" fmla="*/ 2147483647 w 320"/>
                <a:gd name="T65" fmla="*/ 2147483647 h 305"/>
                <a:gd name="T66" fmla="*/ 2147483647 w 320"/>
                <a:gd name="T67" fmla="*/ 2147483647 h 305"/>
                <a:gd name="T68" fmla="*/ 2147483647 w 320"/>
                <a:gd name="T69" fmla="*/ 2147483647 h 305"/>
                <a:gd name="T70" fmla="*/ 2147483647 w 320"/>
                <a:gd name="T71" fmla="*/ 2147483647 h 305"/>
                <a:gd name="T72" fmla="*/ 2147483647 w 320"/>
                <a:gd name="T73" fmla="*/ 2147483647 h 305"/>
                <a:gd name="T74" fmla="*/ 2147483647 w 320"/>
                <a:gd name="T75" fmla="*/ 2147483647 h 305"/>
                <a:gd name="T76" fmla="*/ 2147483647 w 320"/>
                <a:gd name="T77" fmla="*/ 2147483647 h 305"/>
                <a:gd name="T78" fmla="*/ 2147483647 w 320"/>
                <a:gd name="T79" fmla="*/ 2147483647 h 305"/>
                <a:gd name="T80" fmla="*/ 2147483647 w 320"/>
                <a:gd name="T81" fmla="*/ 2147483647 h 305"/>
                <a:gd name="T82" fmla="*/ 2147483647 w 320"/>
                <a:gd name="T83" fmla="*/ 2147483647 h 305"/>
                <a:gd name="T84" fmla="*/ 2147483647 w 320"/>
                <a:gd name="T85" fmla="*/ 2147483647 h 305"/>
                <a:gd name="T86" fmla="*/ 2147483647 w 320"/>
                <a:gd name="T87" fmla="*/ 2147483647 h 305"/>
                <a:gd name="T88" fmla="*/ 2147483647 w 320"/>
                <a:gd name="T89" fmla="*/ 2147483647 h 305"/>
                <a:gd name="T90" fmla="*/ 2147483647 w 320"/>
                <a:gd name="T91" fmla="*/ 2147483647 h 305"/>
                <a:gd name="T92" fmla="*/ 2147483647 w 320"/>
                <a:gd name="T93" fmla="*/ 0 h 305"/>
                <a:gd name="T94" fmla="*/ 2147483647 w 320"/>
                <a:gd name="T95" fmla="*/ 2147483647 h 305"/>
                <a:gd name="T96" fmla="*/ 2147483647 w 320"/>
                <a:gd name="T97" fmla="*/ 214748364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305"/>
                <a:gd name="T149" fmla="*/ 320 w 320"/>
                <a:gd name="T150" fmla="*/ 305 h 3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59" name="Freeform 158"/>
            <p:cNvSpPr>
              <a:spLocks/>
            </p:cNvSpPr>
            <p:nvPr/>
          </p:nvSpPr>
          <p:spPr bwMode="auto">
            <a:xfrm>
              <a:off x="4984686" y="3129857"/>
              <a:ext cx="405436" cy="319087"/>
            </a:xfrm>
            <a:custGeom>
              <a:avLst/>
              <a:gdLst>
                <a:gd name="T0" fmla="*/ 2147483647 w 709"/>
                <a:gd name="T1" fmla="*/ 2147483647 h 615"/>
                <a:gd name="T2" fmla="*/ 2147483647 w 709"/>
                <a:gd name="T3" fmla="*/ 2147483647 h 615"/>
                <a:gd name="T4" fmla="*/ 2147483647 w 709"/>
                <a:gd name="T5" fmla="*/ 2147483647 h 615"/>
                <a:gd name="T6" fmla="*/ 2147483647 w 709"/>
                <a:gd name="T7" fmla="*/ 2147483647 h 615"/>
                <a:gd name="T8" fmla="*/ 2147483647 w 709"/>
                <a:gd name="T9" fmla="*/ 2147483647 h 615"/>
                <a:gd name="T10" fmla="*/ 2147483647 w 709"/>
                <a:gd name="T11" fmla="*/ 2147483647 h 615"/>
                <a:gd name="T12" fmla="*/ 2147483647 w 709"/>
                <a:gd name="T13" fmla="*/ 2147483647 h 615"/>
                <a:gd name="T14" fmla="*/ 2147483647 w 709"/>
                <a:gd name="T15" fmla="*/ 2147483647 h 615"/>
                <a:gd name="T16" fmla="*/ 2147483647 w 709"/>
                <a:gd name="T17" fmla="*/ 2147483647 h 615"/>
                <a:gd name="T18" fmla="*/ 2147483647 w 709"/>
                <a:gd name="T19" fmla="*/ 2147483647 h 615"/>
                <a:gd name="T20" fmla="*/ 2147483647 w 709"/>
                <a:gd name="T21" fmla="*/ 2147483647 h 615"/>
                <a:gd name="T22" fmla="*/ 2147483647 w 709"/>
                <a:gd name="T23" fmla="*/ 2147483647 h 615"/>
                <a:gd name="T24" fmla="*/ 2147483647 w 709"/>
                <a:gd name="T25" fmla="*/ 2147483647 h 615"/>
                <a:gd name="T26" fmla="*/ 2147483647 w 709"/>
                <a:gd name="T27" fmla="*/ 2147483647 h 615"/>
                <a:gd name="T28" fmla="*/ 2147483647 w 709"/>
                <a:gd name="T29" fmla="*/ 2147483647 h 615"/>
                <a:gd name="T30" fmla="*/ 2147483647 w 709"/>
                <a:gd name="T31" fmla="*/ 2147483647 h 615"/>
                <a:gd name="T32" fmla="*/ 2147483647 w 709"/>
                <a:gd name="T33" fmla="*/ 2147483647 h 615"/>
                <a:gd name="T34" fmla="*/ 2147483647 w 709"/>
                <a:gd name="T35" fmla="*/ 2147483647 h 615"/>
                <a:gd name="T36" fmla="*/ 2147483647 w 709"/>
                <a:gd name="T37" fmla="*/ 2147483647 h 615"/>
                <a:gd name="T38" fmla="*/ 2147483647 w 709"/>
                <a:gd name="T39" fmla="*/ 2147483647 h 615"/>
                <a:gd name="T40" fmla="*/ 2147483647 w 709"/>
                <a:gd name="T41" fmla="*/ 2147483647 h 615"/>
                <a:gd name="T42" fmla="*/ 2147483647 w 709"/>
                <a:gd name="T43" fmla="*/ 2147483647 h 615"/>
                <a:gd name="T44" fmla="*/ 2147483647 w 709"/>
                <a:gd name="T45" fmla="*/ 2147483647 h 615"/>
                <a:gd name="T46" fmla="*/ 2147483647 w 709"/>
                <a:gd name="T47" fmla="*/ 2147483647 h 615"/>
                <a:gd name="T48" fmla="*/ 2147483647 w 709"/>
                <a:gd name="T49" fmla="*/ 2147483647 h 615"/>
                <a:gd name="T50" fmla="*/ 2147483647 w 709"/>
                <a:gd name="T51" fmla="*/ 2147483647 h 615"/>
                <a:gd name="T52" fmla="*/ 2147483647 w 709"/>
                <a:gd name="T53" fmla="*/ 2147483647 h 615"/>
                <a:gd name="T54" fmla="*/ 2147483647 w 709"/>
                <a:gd name="T55" fmla="*/ 2147483647 h 615"/>
                <a:gd name="T56" fmla="*/ 2147483647 w 709"/>
                <a:gd name="T57" fmla="*/ 2147483647 h 615"/>
                <a:gd name="T58" fmla="*/ 2147483647 w 709"/>
                <a:gd name="T59" fmla="*/ 0 h 615"/>
                <a:gd name="T60" fmla="*/ 2147483647 w 709"/>
                <a:gd name="T61" fmla="*/ 2147483647 h 615"/>
                <a:gd name="T62" fmla="*/ 2147483647 w 709"/>
                <a:gd name="T63" fmla="*/ 2147483647 h 615"/>
                <a:gd name="T64" fmla="*/ 2147483647 w 709"/>
                <a:gd name="T65" fmla="*/ 2147483647 h 615"/>
                <a:gd name="T66" fmla="*/ 2147483647 w 709"/>
                <a:gd name="T67" fmla="*/ 2147483647 h 615"/>
                <a:gd name="T68" fmla="*/ 2147483647 w 709"/>
                <a:gd name="T69" fmla="*/ 2147483647 h 615"/>
                <a:gd name="T70" fmla="*/ 2147483647 w 709"/>
                <a:gd name="T71" fmla="*/ 2147483647 h 615"/>
                <a:gd name="T72" fmla="*/ 2147483647 w 709"/>
                <a:gd name="T73" fmla="*/ 2147483647 h 615"/>
                <a:gd name="T74" fmla="*/ 2147483647 w 709"/>
                <a:gd name="T75" fmla="*/ 2147483647 h 615"/>
                <a:gd name="T76" fmla="*/ 2147483647 w 709"/>
                <a:gd name="T77" fmla="*/ 2147483647 h 615"/>
                <a:gd name="T78" fmla="*/ 2147483647 w 709"/>
                <a:gd name="T79" fmla="*/ 2147483647 h 615"/>
                <a:gd name="T80" fmla="*/ 2147483647 w 709"/>
                <a:gd name="T81" fmla="*/ 2147483647 h 615"/>
                <a:gd name="T82" fmla="*/ 2147483647 w 709"/>
                <a:gd name="T83" fmla="*/ 2147483647 h 615"/>
                <a:gd name="T84" fmla="*/ 2147483647 w 709"/>
                <a:gd name="T85" fmla="*/ 2147483647 h 615"/>
                <a:gd name="T86" fmla="*/ 2147483647 w 709"/>
                <a:gd name="T87" fmla="*/ 2147483647 h 6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615"/>
                <a:gd name="T134" fmla="*/ 709 w 709"/>
                <a:gd name="T135" fmla="*/ 615 h 6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0" name="Freeform 159"/>
            <p:cNvSpPr>
              <a:spLocks/>
            </p:cNvSpPr>
            <p:nvPr/>
          </p:nvSpPr>
          <p:spPr bwMode="auto">
            <a:xfrm>
              <a:off x="4745710" y="2661544"/>
              <a:ext cx="301604" cy="282575"/>
            </a:xfrm>
            <a:custGeom>
              <a:avLst/>
              <a:gdLst>
                <a:gd name="T0" fmla="*/ 2147483647 w 530"/>
                <a:gd name="T1" fmla="*/ 2147483647 h 546"/>
                <a:gd name="T2" fmla="*/ 2147483647 w 530"/>
                <a:gd name="T3" fmla="*/ 2147483647 h 546"/>
                <a:gd name="T4" fmla="*/ 2147483647 w 530"/>
                <a:gd name="T5" fmla="*/ 2147483647 h 546"/>
                <a:gd name="T6" fmla="*/ 2147483647 w 530"/>
                <a:gd name="T7" fmla="*/ 2147483647 h 546"/>
                <a:gd name="T8" fmla="*/ 2147483647 w 530"/>
                <a:gd name="T9" fmla="*/ 2147483647 h 546"/>
                <a:gd name="T10" fmla="*/ 2147483647 w 530"/>
                <a:gd name="T11" fmla="*/ 2147483647 h 546"/>
                <a:gd name="T12" fmla="*/ 2147483647 w 530"/>
                <a:gd name="T13" fmla="*/ 2147483647 h 546"/>
                <a:gd name="T14" fmla="*/ 2147483647 w 530"/>
                <a:gd name="T15" fmla="*/ 2147483647 h 546"/>
                <a:gd name="T16" fmla="*/ 2147483647 w 530"/>
                <a:gd name="T17" fmla="*/ 2147483647 h 546"/>
                <a:gd name="T18" fmla="*/ 2147483647 w 530"/>
                <a:gd name="T19" fmla="*/ 2147483647 h 546"/>
                <a:gd name="T20" fmla="*/ 2147483647 w 530"/>
                <a:gd name="T21" fmla="*/ 2147483647 h 546"/>
                <a:gd name="T22" fmla="*/ 2147483647 w 530"/>
                <a:gd name="T23" fmla="*/ 2147483647 h 546"/>
                <a:gd name="T24" fmla="*/ 2147483647 w 530"/>
                <a:gd name="T25" fmla="*/ 2147483647 h 546"/>
                <a:gd name="T26" fmla="*/ 2147483647 w 530"/>
                <a:gd name="T27" fmla="*/ 2147483647 h 546"/>
                <a:gd name="T28" fmla="*/ 2147483647 w 530"/>
                <a:gd name="T29" fmla="*/ 2147483647 h 546"/>
                <a:gd name="T30" fmla="*/ 2147483647 w 530"/>
                <a:gd name="T31" fmla="*/ 2147483647 h 546"/>
                <a:gd name="T32" fmla="*/ 2147483647 w 530"/>
                <a:gd name="T33" fmla="*/ 2147483647 h 546"/>
                <a:gd name="T34" fmla="*/ 2147483647 w 530"/>
                <a:gd name="T35" fmla="*/ 2147483647 h 546"/>
                <a:gd name="T36" fmla="*/ 2147483647 w 530"/>
                <a:gd name="T37" fmla="*/ 2147483647 h 546"/>
                <a:gd name="T38" fmla="*/ 2147483647 w 530"/>
                <a:gd name="T39" fmla="*/ 2147483647 h 546"/>
                <a:gd name="T40" fmla="*/ 2147483647 w 530"/>
                <a:gd name="T41" fmla="*/ 2147483647 h 546"/>
                <a:gd name="T42" fmla="*/ 2147483647 w 530"/>
                <a:gd name="T43" fmla="*/ 2147483647 h 546"/>
                <a:gd name="T44" fmla="*/ 2147483647 w 530"/>
                <a:gd name="T45" fmla="*/ 2147483647 h 546"/>
                <a:gd name="T46" fmla="*/ 2147483647 w 530"/>
                <a:gd name="T47" fmla="*/ 2147483647 h 546"/>
                <a:gd name="T48" fmla="*/ 2147483647 w 530"/>
                <a:gd name="T49" fmla="*/ 2147483647 h 546"/>
                <a:gd name="T50" fmla="*/ 2147483647 w 530"/>
                <a:gd name="T51" fmla="*/ 2147483647 h 546"/>
                <a:gd name="T52" fmla="*/ 2147483647 w 530"/>
                <a:gd name="T53" fmla="*/ 2147483647 h 546"/>
                <a:gd name="T54" fmla="*/ 2147483647 w 530"/>
                <a:gd name="T55" fmla="*/ 2147483647 h 546"/>
                <a:gd name="T56" fmla="*/ 2147483647 w 530"/>
                <a:gd name="T57" fmla="*/ 2147483647 h 546"/>
                <a:gd name="T58" fmla="*/ 2147483647 w 530"/>
                <a:gd name="T59" fmla="*/ 2147483647 h 546"/>
                <a:gd name="T60" fmla="*/ 2147483647 w 530"/>
                <a:gd name="T61" fmla="*/ 2147483647 h 546"/>
                <a:gd name="T62" fmla="*/ 2147483647 w 530"/>
                <a:gd name="T63" fmla="*/ 2147483647 h 546"/>
                <a:gd name="T64" fmla="*/ 2147483647 w 530"/>
                <a:gd name="T65" fmla="*/ 2147483647 h 546"/>
                <a:gd name="T66" fmla="*/ 2147483647 w 530"/>
                <a:gd name="T67" fmla="*/ 2147483647 h 546"/>
                <a:gd name="T68" fmla="*/ 2147483647 w 530"/>
                <a:gd name="T69" fmla="*/ 2147483647 h 546"/>
                <a:gd name="T70" fmla="*/ 2147483647 w 530"/>
                <a:gd name="T71" fmla="*/ 2147483647 h 546"/>
                <a:gd name="T72" fmla="*/ 2147483647 w 530"/>
                <a:gd name="T73" fmla="*/ 2147483647 h 546"/>
                <a:gd name="T74" fmla="*/ 2147483647 w 530"/>
                <a:gd name="T75" fmla="*/ 2147483647 h 546"/>
                <a:gd name="T76" fmla="*/ 2147483647 w 530"/>
                <a:gd name="T77" fmla="*/ 2147483647 h 546"/>
                <a:gd name="T78" fmla="*/ 2147483647 w 530"/>
                <a:gd name="T79" fmla="*/ 2147483647 h 546"/>
                <a:gd name="T80" fmla="*/ 2147483647 w 530"/>
                <a:gd name="T81" fmla="*/ 2147483647 h 546"/>
                <a:gd name="T82" fmla="*/ 2147483647 w 530"/>
                <a:gd name="T83" fmla="*/ 2147483647 h 546"/>
                <a:gd name="T84" fmla="*/ 2147483647 w 530"/>
                <a:gd name="T85" fmla="*/ 2147483647 h 546"/>
                <a:gd name="T86" fmla="*/ 2147483647 w 530"/>
                <a:gd name="T87" fmla="*/ 2147483647 h 546"/>
                <a:gd name="T88" fmla="*/ 2147483647 w 530"/>
                <a:gd name="T89" fmla="*/ 2147483647 h 546"/>
                <a:gd name="T90" fmla="*/ 2147483647 w 530"/>
                <a:gd name="T91" fmla="*/ 2147483647 h 546"/>
                <a:gd name="T92" fmla="*/ 2147483647 w 530"/>
                <a:gd name="T93" fmla="*/ 2147483647 h 546"/>
                <a:gd name="T94" fmla="*/ 2147483647 w 530"/>
                <a:gd name="T95" fmla="*/ 2147483647 h 546"/>
                <a:gd name="T96" fmla="*/ 2147483647 w 530"/>
                <a:gd name="T97" fmla="*/ 2147483647 h 546"/>
                <a:gd name="T98" fmla="*/ 2147483647 w 530"/>
                <a:gd name="T99" fmla="*/ 2147483647 h 546"/>
                <a:gd name="T100" fmla="*/ 2147483647 w 530"/>
                <a:gd name="T101" fmla="*/ 2147483647 h 546"/>
                <a:gd name="T102" fmla="*/ 2147483647 w 530"/>
                <a:gd name="T103" fmla="*/ 2147483647 h 546"/>
                <a:gd name="T104" fmla="*/ 2147483647 w 530"/>
                <a:gd name="T105" fmla="*/ 2147483647 h 546"/>
                <a:gd name="T106" fmla="*/ 2147483647 w 530"/>
                <a:gd name="T107" fmla="*/ 2147483647 h 546"/>
                <a:gd name="T108" fmla="*/ 2147483647 w 530"/>
                <a:gd name="T109" fmla="*/ 2147483647 h 546"/>
                <a:gd name="T110" fmla="*/ 2147483647 w 530"/>
                <a:gd name="T111" fmla="*/ 0 h 546"/>
                <a:gd name="T112" fmla="*/ 2147483647 w 530"/>
                <a:gd name="T113" fmla="*/ 2147483647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546"/>
                <a:gd name="T173" fmla="*/ 530 w 530"/>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1" name="Freeform 160"/>
            <p:cNvSpPr>
              <a:spLocks/>
            </p:cNvSpPr>
            <p:nvPr/>
          </p:nvSpPr>
          <p:spPr bwMode="auto">
            <a:xfrm>
              <a:off x="4325440" y="3179069"/>
              <a:ext cx="207662" cy="319088"/>
            </a:xfrm>
            <a:custGeom>
              <a:avLst/>
              <a:gdLst>
                <a:gd name="T0" fmla="*/ 2147483647 w 363"/>
                <a:gd name="T1" fmla="*/ 0 h 614"/>
                <a:gd name="T2" fmla="*/ 2147483647 w 363"/>
                <a:gd name="T3" fmla="*/ 2147483647 h 614"/>
                <a:gd name="T4" fmla="*/ 2147483647 w 363"/>
                <a:gd name="T5" fmla="*/ 2147483647 h 614"/>
                <a:gd name="T6" fmla="*/ 2147483647 w 363"/>
                <a:gd name="T7" fmla="*/ 2147483647 h 614"/>
                <a:gd name="T8" fmla="*/ 2147483647 w 363"/>
                <a:gd name="T9" fmla="*/ 2147483647 h 614"/>
                <a:gd name="T10" fmla="*/ 2147483647 w 363"/>
                <a:gd name="T11" fmla="*/ 2147483647 h 614"/>
                <a:gd name="T12" fmla="*/ 2147483647 w 363"/>
                <a:gd name="T13" fmla="*/ 2147483647 h 614"/>
                <a:gd name="T14" fmla="*/ 2147483647 w 363"/>
                <a:gd name="T15" fmla="*/ 2147483647 h 614"/>
                <a:gd name="T16" fmla="*/ 2147483647 w 363"/>
                <a:gd name="T17" fmla="*/ 2147483647 h 614"/>
                <a:gd name="T18" fmla="*/ 2147483647 w 363"/>
                <a:gd name="T19" fmla="*/ 2147483647 h 614"/>
                <a:gd name="T20" fmla="*/ 2147483647 w 363"/>
                <a:gd name="T21" fmla="*/ 2147483647 h 614"/>
                <a:gd name="T22" fmla="*/ 2147483647 w 363"/>
                <a:gd name="T23" fmla="*/ 2147483647 h 614"/>
                <a:gd name="T24" fmla="*/ 2147483647 w 363"/>
                <a:gd name="T25" fmla="*/ 2147483647 h 614"/>
                <a:gd name="T26" fmla="*/ 2147483647 w 363"/>
                <a:gd name="T27" fmla="*/ 2147483647 h 614"/>
                <a:gd name="T28" fmla="*/ 2147483647 w 363"/>
                <a:gd name="T29" fmla="*/ 2147483647 h 614"/>
                <a:gd name="T30" fmla="*/ 2147483647 w 363"/>
                <a:gd name="T31" fmla="*/ 2147483647 h 614"/>
                <a:gd name="T32" fmla="*/ 2147483647 w 363"/>
                <a:gd name="T33" fmla="*/ 2147483647 h 614"/>
                <a:gd name="T34" fmla="*/ 2147483647 w 363"/>
                <a:gd name="T35" fmla="*/ 2147483647 h 614"/>
                <a:gd name="T36" fmla="*/ 2147483647 w 363"/>
                <a:gd name="T37" fmla="*/ 2147483647 h 614"/>
                <a:gd name="T38" fmla="*/ 2147483647 w 363"/>
                <a:gd name="T39" fmla="*/ 2147483647 h 614"/>
                <a:gd name="T40" fmla="*/ 2147483647 w 363"/>
                <a:gd name="T41" fmla="*/ 2147483647 h 614"/>
                <a:gd name="T42" fmla="*/ 2147483647 w 363"/>
                <a:gd name="T43" fmla="*/ 2147483647 h 614"/>
                <a:gd name="T44" fmla="*/ 2147483647 w 363"/>
                <a:gd name="T45" fmla="*/ 2147483647 h 614"/>
                <a:gd name="T46" fmla="*/ 2147483647 w 363"/>
                <a:gd name="T47" fmla="*/ 2147483647 h 614"/>
                <a:gd name="T48" fmla="*/ 2147483647 w 363"/>
                <a:gd name="T49" fmla="*/ 2147483647 h 614"/>
                <a:gd name="T50" fmla="*/ 2147483647 w 363"/>
                <a:gd name="T51" fmla="*/ 2147483647 h 614"/>
                <a:gd name="T52" fmla="*/ 2147483647 w 363"/>
                <a:gd name="T53" fmla="*/ 2147483647 h 614"/>
                <a:gd name="T54" fmla="*/ 2147483647 w 363"/>
                <a:gd name="T55" fmla="*/ 2147483647 h 614"/>
                <a:gd name="T56" fmla="*/ 2147483647 w 363"/>
                <a:gd name="T57" fmla="*/ 2147483647 h 614"/>
                <a:gd name="T58" fmla="*/ 2147483647 w 363"/>
                <a:gd name="T59" fmla="*/ 2147483647 h 614"/>
                <a:gd name="T60" fmla="*/ 2147483647 w 363"/>
                <a:gd name="T61" fmla="*/ 2147483647 h 614"/>
                <a:gd name="T62" fmla="*/ 2147483647 w 363"/>
                <a:gd name="T63" fmla="*/ 2147483647 h 614"/>
                <a:gd name="T64" fmla="*/ 2147483647 w 363"/>
                <a:gd name="T65" fmla="*/ 2147483647 h 614"/>
                <a:gd name="T66" fmla="*/ 2147483647 w 363"/>
                <a:gd name="T67" fmla="*/ 2147483647 h 614"/>
                <a:gd name="T68" fmla="*/ 2147483647 w 363"/>
                <a:gd name="T69" fmla="*/ 2147483647 h 614"/>
                <a:gd name="T70" fmla="*/ 2147483647 w 363"/>
                <a:gd name="T71" fmla="*/ 2147483647 h 614"/>
                <a:gd name="T72" fmla="*/ 2147483647 w 363"/>
                <a:gd name="T73" fmla="*/ 2147483647 h 614"/>
                <a:gd name="T74" fmla="*/ 2147483647 w 363"/>
                <a:gd name="T75" fmla="*/ 2147483647 h 614"/>
                <a:gd name="T76" fmla="*/ 2147483647 w 363"/>
                <a:gd name="T77" fmla="*/ 2147483647 h 614"/>
                <a:gd name="T78" fmla="*/ 2147483647 w 363"/>
                <a:gd name="T79" fmla="*/ 2147483647 h 614"/>
                <a:gd name="T80" fmla="*/ 2147483647 w 363"/>
                <a:gd name="T81" fmla="*/ 2147483647 h 614"/>
                <a:gd name="T82" fmla="*/ 2147483647 w 363"/>
                <a:gd name="T83" fmla="*/ 2147483647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3"/>
                <a:gd name="T127" fmla="*/ 0 h 614"/>
                <a:gd name="T128" fmla="*/ 363 w 363"/>
                <a:gd name="T129" fmla="*/ 614 h 6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2" name="Freeform 161"/>
            <p:cNvSpPr>
              <a:spLocks/>
            </p:cNvSpPr>
            <p:nvPr/>
          </p:nvSpPr>
          <p:spPr bwMode="auto">
            <a:xfrm>
              <a:off x="3758489" y="2544069"/>
              <a:ext cx="323030" cy="230188"/>
            </a:xfrm>
            <a:custGeom>
              <a:avLst/>
              <a:gdLst>
                <a:gd name="T0" fmla="*/ 2147483647 w 565"/>
                <a:gd name="T1" fmla="*/ 2147483647 h 438"/>
                <a:gd name="T2" fmla="*/ 2147483647 w 565"/>
                <a:gd name="T3" fmla="*/ 2147483647 h 438"/>
                <a:gd name="T4" fmla="*/ 2147483647 w 565"/>
                <a:gd name="T5" fmla="*/ 2147483647 h 438"/>
                <a:gd name="T6" fmla="*/ 2147483647 w 565"/>
                <a:gd name="T7" fmla="*/ 2147483647 h 438"/>
                <a:gd name="T8" fmla="*/ 2147483647 w 565"/>
                <a:gd name="T9" fmla="*/ 2147483647 h 438"/>
                <a:gd name="T10" fmla="*/ 2147483647 w 565"/>
                <a:gd name="T11" fmla="*/ 2147483647 h 438"/>
                <a:gd name="T12" fmla="*/ 2147483647 w 565"/>
                <a:gd name="T13" fmla="*/ 2147483647 h 438"/>
                <a:gd name="T14" fmla="*/ 2147483647 w 565"/>
                <a:gd name="T15" fmla="*/ 2147483647 h 438"/>
                <a:gd name="T16" fmla="*/ 2147483647 w 565"/>
                <a:gd name="T17" fmla="*/ 2147483647 h 438"/>
                <a:gd name="T18" fmla="*/ 2147483647 w 565"/>
                <a:gd name="T19" fmla="*/ 2147483647 h 438"/>
                <a:gd name="T20" fmla="*/ 2147483647 w 565"/>
                <a:gd name="T21" fmla="*/ 2147483647 h 438"/>
                <a:gd name="T22" fmla="*/ 2147483647 w 565"/>
                <a:gd name="T23" fmla="*/ 2147483647 h 438"/>
                <a:gd name="T24" fmla="*/ 2147483647 w 565"/>
                <a:gd name="T25" fmla="*/ 2147483647 h 438"/>
                <a:gd name="T26" fmla="*/ 2147483647 w 565"/>
                <a:gd name="T27" fmla="*/ 2147483647 h 438"/>
                <a:gd name="T28" fmla="*/ 2147483647 w 565"/>
                <a:gd name="T29" fmla="*/ 0 h 438"/>
                <a:gd name="T30" fmla="*/ 2147483647 w 565"/>
                <a:gd name="T31" fmla="*/ 2147483647 h 438"/>
                <a:gd name="T32" fmla="*/ 2147483647 w 565"/>
                <a:gd name="T33" fmla="*/ 2147483647 h 438"/>
                <a:gd name="T34" fmla="*/ 2147483647 w 565"/>
                <a:gd name="T35" fmla="*/ 2147483647 h 438"/>
                <a:gd name="T36" fmla="*/ 2147483647 w 565"/>
                <a:gd name="T37" fmla="*/ 2147483647 h 438"/>
                <a:gd name="T38" fmla="*/ 2147483647 w 565"/>
                <a:gd name="T39" fmla="*/ 2147483647 h 438"/>
                <a:gd name="T40" fmla="*/ 2147483647 w 565"/>
                <a:gd name="T41" fmla="*/ 2147483647 h 438"/>
                <a:gd name="T42" fmla="*/ 2147483647 w 565"/>
                <a:gd name="T43" fmla="*/ 2147483647 h 438"/>
                <a:gd name="T44" fmla="*/ 2147483647 w 565"/>
                <a:gd name="T45" fmla="*/ 2147483647 h 438"/>
                <a:gd name="T46" fmla="*/ 2147483647 w 565"/>
                <a:gd name="T47" fmla="*/ 2147483647 h 438"/>
                <a:gd name="T48" fmla="*/ 2147483647 w 565"/>
                <a:gd name="T49" fmla="*/ 2147483647 h 438"/>
                <a:gd name="T50" fmla="*/ 2147483647 w 565"/>
                <a:gd name="T51" fmla="*/ 2147483647 h 438"/>
                <a:gd name="T52" fmla="*/ 2147483647 w 565"/>
                <a:gd name="T53" fmla="*/ 2147483647 h 438"/>
                <a:gd name="T54" fmla="*/ 2147483647 w 565"/>
                <a:gd name="T55" fmla="*/ 2147483647 h 438"/>
                <a:gd name="T56" fmla="*/ 2147483647 w 565"/>
                <a:gd name="T57" fmla="*/ 2147483647 h 438"/>
                <a:gd name="T58" fmla="*/ 2147483647 w 565"/>
                <a:gd name="T59" fmla="*/ 2147483647 h 438"/>
                <a:gd name="T60" fmla="*/ 2147483647 w 565"/>
                <a:gd name="T61" fmla="*/ 2147483647 h 438"/>
                <a:gd name="T62" fmla="*/ 2147483647 w 565"/>
                <a:gd name="T63" fmla="*/ 2147483647 h 438"/>
                <a:gd name="T64" fmla="*/ 2147483647 w 565"/>
                <a:gd name="T65" fmla="*/ 2147483647 h 438"/>
                <a:gd name="T66" fmla="*/ 2147483647 w 565"/>
                <a:gd name="T67" fmla="*/ 2147483647 h 438"/>
                <a:gd name="T68" fmla="*/ 2147483647 w 565"/>
                <a:gd name="T69" fmla="*/ 2147483647 h 438"/>
                <a:gd name="T70" fmla="*/ 0 w 565"/>
                <a:gd name="T71" fmla="*/ 2147483647 h 438"/>
                <a:gd name="T72" fmla="*/ 2147483647 w 565"/>
                <a:gd name="T73" fmla="*/ 2147483647 h 438"/>
                <a:gd name="T74" fmla="*/ 2147483647 w 565"/>
                <a:gd name="T75" fmla="*/ 2147483647 h 438"/>
                <a:gd name="T76" fmla="*/ 2147483647 w 565"/>
                <a:gd name="T77" fmla="*/ 2147483647 h 438"/>
                <a:gd name="T78" fmla="*/ 2147483647 w 565"/>
                <a:gd name="T79" fmla="*/ 2147483647 h 438"/>
                <a:gd name="T80" fmla="*/ 2147483647 w 565"/>
                <a:gd name="T81" fmla="*/ 2147483647 h 438"/>
                <a:gd name="T82" fmla="*/ 2147483647 w 565"/>
                <a:gd name="T83" fmla="*/ 2147483647 h 438"/>
                <a:gd name="T84" fmla="*/ 2147483647 w 565"/>
                <a:gd name="T85" fmla="*/ 2147483647 h 438"/>
                <a:gd name="T86" fmla="*/ 2147483647 w 565"/>
                <a:gd name="T87" fmla="*/ 2147483647 h 438"/>
                <a:gd name="T88" fmla="*/ 2147483647 w 565"/>
                <a:gd name="T89" fmla="*/ 2147483647 h 438"/>
                <a:gd name="T90" fmla="*/ 2147483647 w 565"/>
                <a:gd name="T91" fmla="*/ 2147483647 h 438"/>
                <a:gd name="T92" fmla="*/ 2147483647 w 565"/>
                <a:gd name="T93" fmla="*/ 2147483647 h 438"/>
                <a:gd name="T94" fmla="*/ 2147483647 w 565"/>
                <a:gd name="T95" fmla="*/ 2147483647 h 438"/>
                <a:gd name="T96" fmla="*/ 2147483647 w 565"/>
                <a:gd name="T97" fmla="*/ 2147483647 h 438"/>
                <a:gd name="T98" fmla="*/ 2147483647 w 565"/>
                <a:gd name="T99" fmla="*/ 2147483647 h 438"/>
                <a:gd name="T100" fmla="*/ 2147483647 w 565"/>
                <a:gd name="T101" fmla="*/ 2147483647 h 438"/>
                <a:gd name="T102" fmla="*/ 2147483647 w 565"/>
                <a:gd name="T103" fmla="*/ 2147483647 h 438"/>
                <a:gd name="T104" fmla="*/ 2147483647 w 565"/>
                <a:gd name="T105" fmla="*/ 2147483647 h 438"/>
                <a:gd name="T106" fmla="*/ 2147483647 w 565"/>
                <a:gd name="T107" fmla="*/ 2147483647 h 438"/>
                <a:gd name="T108" fmla="*/ 2147483647 w 565"/>
                <a:gd name="T109" fmla="*/ 2147483647 h 438"/>
                <a:gd name="T110" fmla="*/ 2147483647 w 565"/>
                <a:gd name="T111" fmla="*/ 2147483647 h 438"/>
                <a:gd name="T112" fmla="*/ 2147483647 w 565"/>
                <a:gd name="T113" fmla="*/ 2147483647 h 438"/>
                <a:gd name="T114" fmla="*/ 2147483647 w 565"/>
                <a:gd name="T115" fmla="*/ 2147483647 h 438"/>
                <a:gd name="T116" fmla="*/ 2147483647 w 565"/>
                <a:gd name="T117" fmla="*/ 2147483647 h 438"/>
                <a:gd name="T118" fmla="*/ 2147483647 w 565"/>
                <a:gd name="T119" fmla="*/ 2147483647 h 438"/>
                <a:gd name="T120" fmla="*/ 2147483647 w 565"/>
                <a:gd name="T121" fmla="*/ 2147483647 h 438"/>
                <a:gd name="T122" fmla="*/ 2147483647 w 565"/>
                <a:gd name="T123" fmla="*/ 2147483647 h 438"/>
                <a:gd name="T124" fmla="*/ 2147483647 w 565"/>
                <a:gd name="T125" fmla="*/ 2147483647 h 4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438"/>
                <a:gd name="T191" fmla="*/ 565 w 565"/>
                <a:gd name="T192" fmla="*/ 438 h 4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63" name="Freeform 162"/>
            <p:cNvSpPr>
              <a:spLocks/>
            </p:cNvSpPr>
            <p:nvPr/>
          </p:nvSpPr>
          <p:spPr bwMode="auto">
            <a:xfrm>
              <a:off x="4302367" y="2498032"/>
              <a:ext cx="107128" cy="201612"/>
            </a:xfrm>
            <a:custGeom>
              <a:avLst/>
              <a:gdLst>
                <a:gd name="T0" fmla="*/ 2147483647 w 187"/>
                <a:gd name="T1" fmla="*/ 2147483647 h 387"/>
                <a:gd name="T2" fmla="*/ 2147483647 w 187"/>
                <a:gd name="T3" fmla="*/ 2147483647 h 387"/>
                <a:gd name="T4" fmla="*/ 2147483647 w 187"/>
                <a:gd name="T5" fmla="*/ 2147483647 h 387"/>
                <a:gd name="T6" fmla="*/ 2147483647 w 187"/>
                <a:gd name="T7" fmla="*/ 2147483647 h 387"/>
                <a:gd name="T8" fmla="*/ 2147483647 w 187"/>
                <a:gd name="T9" fmla="*/ 2147483647 h 387"/>
                <a:gd name="T10" fmla="*/ 2147483647 w 187"/>
                <a:gd name="T11" fmla="*/ 2147483647 h 387"/>
                <a:gd name="T12" fmla="*/ 0 w 187"/>
                <a:gd name="T13" fmla="*/ 2147483647 h 387"/>
                <a:gd name="T14" fmla="*/ 0 w 187"/>
                <a:gd name="T15" fmla="*/ 2147483647 h 387"/>
                <a:gd name="T16" fmla="*/ 2147483647 w 187"/>
                <a:gd name="T17" fmla="*/ 2147483647 h 387"/>
                <a:gd name="T18" fmla="*/ 2147483647 w 187"/>
                <a:gd name="T19" fmla="*/ 2147483647 h 387"/>
                <a:gd name="T20" fmla="*/ 2147483647 w 187"/>
                <a:gd name="T21" fmla="*/ 2147483647 h 387"/>
                <a:gd name="T22" fmla="*/ 2147483647 w 187"/>
                <a:gd name="T23" fmla="*/ 2147483647 h 387"/>
                <a:gd name="T24" fmla="*/ 2147483647 w 187"/>
                <a:gd name="T25" fmla="*/ 2147483647 h 387"/>
                <a:gd name="T26" fmla="*/ 2147483647 w 187"/>
                <a:gd name="T27" fmla="*/ 2147483647 h 387"/>
                <a:gd name="T28" fmla="*/ 2147483647 w 187"/>
                <a:gd name="T29" fmla="*/ 2147483647 h 387"/>
                <a:gd name="T30" fmla="*/ 2147483647 w 187"/>
                <a:gd name="T31" fmla="*/ 2147483647 h 387"/>
                <a:gd name="T32" fmla="*/ 2147483647 w 187"/>
                <a:gd name="T33" fmla="*/ 2147483647 h 387"/>
                <a:gd name="T34" fmla="*/ 2147483647 w 187"/>
                <a:gd name="T35" fmla="*/ 2147483647 h 387"/>
                <a:gd name="T36" fmla="*/ 2147483647 w 187"/>
                <a:gd name="T37" fmla="*/ 2147483647 h 387"/>
                <a:gd name="T38" fmla="*/ 2147483647 w 187"/>
                <a:gd name="T39" fmla="*/ 2147483647 h 387"/>
                <a:gd name="T40" fmla="*/ 2147483647 w 187"/>
                <a:gd name="T41" fmla="*/ 2147483647 h 387"/>
                <a:gd name="T42" fmla="*/ 2147483647 w 187"/>
                <a:gd name="T43" fmla="*/ 2147483647 h 387"/>
                <a:gd name="T44" fmla="*/ 2147483647 w 187"/>
                <a:gd name="T45" fmla="*/ 2147483647 h 387"/>
                <a:gd name="T46" fmla="*/ 2147483647 w 187"/>
                <a:gd name="T47" fmla="*/ 2147483647 h 387"/>
                <a:gd name="T48" fmla="*/ 2147483647 w 187"/>
                <a:gd name="T49" fmla="*/ 2147483647 h 387"/>
                <a:gd name="T50" fmla="*/ 2147483647 w 187"/>
                <a:gd name="T51" fmla="*/ 2147483647 h 387"/>
                <a:gd name="T52" fmla="*/ 2147483647 w 187"/>
                <a:gd name="T53" fmla="*/ 2147483647 h 387"/>
                <a:gd name="T54" fmla="*/ 2147483647 w 187"/>
                <a:gd name="T55" fmla="*/ 2147483647 h 387"/>
                <a:gd name="T56" fmla="*/ 2147483647 w 187"/>
                <a:gd name="T57" fmla="*/ 2147483647 h 387"/>
                <a:gd name="T58" fmla="*/ 2147483647 w 187"/>
                <a:gd name="T59" fmla="*/ 2147483647 h 387"/>
                <a:gd name="T60" fmla="*/ 2147483647 w 187"/>
                <a:gd name="T61" fmla="*/ 2147483647 h 387"/>
                <a:gd name="T62" fmla="*/ 2147483647 w 187"/>
                <a:gd name="T63" fmla="*/ 2147483647 h 387"/>
                <a:gd name="T64" fmla="*/ 2147483647 w 187"/>
                <a:gd name="T65" fmla="*/ 2147483647 h 387"/>
                <a:gd name="T66" fmla="*/ 2147483647 w 187"/>
                <a:gd name="T67" fmla="*/ 2147483647 h 387"/>
                <a:gd name="T68" fmla="*/ 2147483647 w 187"/>
                <a:gd name="T69" fmla="*/ 2147483647 h 387"/>
                <a:gd name="T70" fmla="*/ 2147483647 w 187"/>
                <a:gd name="T71" fmla="*/ 2147483647 h 387"/>
                <a:gd name="T72" fmla="*/ 2147483647 w 187"/>
                <a:gd name="T73" fmla="*/ 2147483647 h 387"/>
                <a:gd name="T74" fmla="*/ 2147483647 w 187"/>
                <a:gd name="T75" fmla="*/ 2147483647 h 387"/>
                <a:gd name="T76" fmla="*/ 2147483647 w 187"/>
                <a:gd name="T77" fmla="*/ 2147483647 h 387"/>
                <a:gd name="T78" fmla="*/ 2147483647 w 187"/>
                <a:gd name="T79" fmla="*/ 2147483647 h 3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387"/>
                <a:gd name="T122" fmla="*/ 187 w 187"/>
                <a:gd name="T123" fmla="*/ 387 h 3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64" name="Freeform 163"/>
            <p:cNvSpPr>
              <a:spLocks/>
            </p:cNvSpPr>
            <p:nvPr/>
          </p:nvSpPr>
          <p:spPr bwMode="auto">
            <a:xfrm>
              <a:off x="4004058" y="3234632"/>
              <a:ext cx="121960" cy="182562"/>
            </a:xfrm>
            <a:custGeom>
              <a:avLst/>
              <a:gdLst>
                <a:gd name="T0" fmla="*/ 2147483647 w 213"/>
                <a:gd name="T1" fmla="*/ 2147483647 h 349"/>
                <a:gd name="T2" fmla="*/ 2147483647 w 213"/>
                <a:gd name="T3" fmla="*/ 2147483647 h 349"/>
                <a:gd name="T4" fmla="*/ 2147483647 w 213"/>
                <a:gd name="T5" fmla="*/ 2147483647 h 349"/>
                <a:gd name="T6" fmla="*/ 2147483647 w 213"/>
                <a:gd name="T7" fmla="*/ 2147483647 h 349"/>
                <a:gd name="T8" fmla="*/ 2147483647 w 213"/>
                <a:gd name="T9" fmla="*/ 2147483647 h 349"/>
                <a:gd name="T10" fmla="*/ 2147483647 w 213"/>
                <a:gd name="T11" fmla="*/ 2147483647 h 349"/>
                <a:gd name="T12" fmla="*/ 2147483647 w 213"/>
                <a:gd name="T13" fmla="*/ 2147483647 h 349"/>
                <a:gd name="T14" fmla="*/ 2147483647 w 213"/>
                <a:gd name="T15" fmla="*/ 2147483647 h 349"/>
                <a:gd name="T16" fmla="*/ 2147483647 w 213"/>
                <a:gd name="T17" fmla="*/ 2147483647 h 349"/>
                <a:gd name="T18" fmla="*/ 2147483647 w 213"/>
                <a:gd name="T19" fmla="*/ 2147483647 h 349"/>
                <a:gd name="T20" fmla="*/ 2147483647 w 213"/>
                <a:gd name="T21" fmla="*/ 2147483647 h 349"/>
                <a:gd name="T22" fmla="*/ 2147483647 w 213"/>
                <a:gd name="T23" fmla="*/ 2147483647 h 349"/>
                <a:gd name="T24" fmla="*/ 2147483647 w 213"/>
                <a:gd name="T25" fmla="*/ 2147483647 h 349"/>
                <a:gd name="T26" fmla="*/ 2147483647 w 213"/>
                <a:gd name="T27" fmla="*/ 2147483647 h 349"/>
                <a:gd name="T28" fmla="*/ 2147483647 w 213"/>
                <a:gd name="T29" fmla="*/ 2147483647 h 349"/>
                <a:gd name="T30" fmla="*/ 2147483647 w 213"/>
                <a:gd name="T31" fmla="*/ 0 h 349"/>
                <a:gd name="T32" fmla="*/ 2147483647 w 213"/>
                <a:gd name="T33" fmla="*/ 2147483647 h 349"/>
                <a:gd name="T34" fmla="*/ 2147483647 w 213"/>
                <a:gd name="T35" fmla="*/ 2147483647 h 349"/>
                <a:gd name="T36" fmla="*/ 2147483647 w 213"/>
                <a:gd name="T37" fmla="*/ 2147483647 h 349"/>
                <a:gd name="T38" fmla="*/ 2147483647 w 213"/>
                <a:gd name="T39" fmla="*/ 2147483647 h 349"/>
                <a:gd name="T40" fmla="*/ 2147483647 w 213"/>
                <a:gd name="T41" fmla="*/ 2147483647 h 349"/>
                <a:gd name="T42" fmla="*/ 2147483647 w 213"/>
                <a:gd name="T43" fmla="*/ 2147483647 h 349"/>
                <a:gd name="T44" fmla="*/ 2147483647 w 213"/>
                <a:gd name="T45" fmla="*/ 2147483647 h 349"/>
                <a:gd name="T46" fmla="*/ 2147483647 w 213"/>
                <a:gd name="T47" fmla="*/ 2147483647 h 349"/>
                <a:gd name="T48" fmla="*/ 2147483647 w 213"/>
                <a:gd name="T49" fmla="*/ 2147483647 h 349"/>
                <a:gd name="T50" fmla="*/ 2147483647 w 213"/>
                <a:gd name="T51" fmla="*/ 2147483647 h 349"/>
                <a:gd name="T52" fmla="*/ 2147483647 w 213"/>
                <a:gd name="T53" fmla="*/ 2147483647 h 349"/>
                <a:gd name="T54" fmla="*/ 2147483647 w 213"/>
                <a:gd name="T55" fmla="*/ 2147483647 h 349"/>
                <a:gd name="T56" fmla="*/ 2147483647 w 213"/>
                <a:gd name="T57" fmla="*/ 2147483647 h 349"/>
                <a:gd name="T58" fmla="*/ 2147483647 w 213"/>
                <a:gd name="T59" fmla="*/ 2147483647 h 349"/>
                <a:gd name="T60" fmla="*/ 2147483647 w 213"/>
                <a:gd name="T61" fmla="*/ 2147483647 h 349"/>
                <a:gd name="T62" fmla="*/ 2147483647 w 213"/>
                <a:gd name="T63" fmla="*/ 2147483647 h 349"/>
                <a:gd name="T64" fmla="*/ 0 w 213"/>
                <a:gd name="T65" fmla="*/ 2147483647 h 349"/>
                <a:gd name="T66" fmla="*/ 2147483647 w 213"/>
                <a:gd name="T67" fmla="*/ 2147483647 h 349"/>
                <a:gd name="T68" fmla="*/ 2147483647 w 213"/>
                <a:gd name="T69" fmla="*/ 2147483647 h 349"/>
                <a:gd name="T70" fmla="*/ 2147483647 w 213"/>
                <a:gd name="T71" fmla="*/ 2147483647 h 349"/>
                <a:gd name="T72" fmla="*/ 2147483647 w 213"/>
                <a:gd name="T73" fmla="*/ 2147483647 h 349"/>
                <a:gd name="T74" fmla="*/ 2147483647 w 213"/>
                <a:gd name="T75" fmla="*/ 2147483647 h 349"/>
                <a:gd name="T76" fmla="*/ 2147483647 w 213"/>
                <a:gd name="T77" fmla="*/ 2147483647 h 349"/>
                <a:gd name="T78" fmla="*/ 2147483647 w 213"/>
                <a:gd name="T79" fmla="*/ 2147483647 h 349"/>
                <a:gd name="T80" fmla="*/ 2147483647 w 213"/>
                <a:gd name="T81" fmla="*/ 2147483647 h 349"/>
                <a:gd name="T82" fmla="*/ 2147483647 w 213"/>
                <a:gd name="T83" fmla="*/ 2147483647 h 349"/>
                <a:gd name="T84" fmla="*/ 2147483647 w 213"/>
                <a:gd name="T85" fmla="*/ 2147483647 h 349"/>
                <a:gd name="T86" fmla="*/ 2147483647 w 213"/>
                <a:gd name="T87" fmla="*/ 2147483647 h 349"/>
                <a:gd name="T88" fmla="*/ 2147483647 w 213"/>
                <a:gd name="T89" fmla="*/ 2147483647 h 349"/>
                <a:gd name="T90" fmla="*/ 2147483647 w 213"/>
                <a:gd name="T91" fmla="*/ 2147483647 h 349"/>
                <a:gd name="T92" fmla="*/ 2147483647 w 213"/>
                <a:gd name="T93" fmla="*/ 2147483647 h 3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
                <a:gd name="T142" fmla="*/ 0 h 349"/>
                <a:gd name="T143" fmla="*/ 213 w 213"/>
                <a:gd name="T144" fmla="*/ 349 h 3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5" name="Freeform 164"/>
            <p:cNvSpPr>
              <a:spLocks/>
            </p:cNvSpPr>
            <p:nvPr/>
          </p:nvSpPr>
          <p:spPr bwMode="auto">
            <a:xfrm>
              <a:off x="4091408" y="3236219"/>
              <a:ext cx="54388" cy="141288"/>
            </a:xfrm>
            <a:custGeom>
              <a:avLst/>
              <a:gdLst>
                <a:gd name="T0" fmla="*/ 2147483647 w 91"/>
                <a:gd name="T1" fmla="*/ 2147483647 h 270"/>
                <a:gd name="T2" fmla="*/ 2147483647 w 91"/>
                <a:gd name="T3" fmla="*/ 2147483647 h 270"/>
                <a:gd name="T4" fmla="*/ 2147483647 w 91"/>
                <a:gd name="T5" fmla="*/ 2147483647 h 270"/>
                <a:gd name="T6" fmla="*/ 2147483647 w 91"/>
                <a:gd name="T7" fmla="*/ 2147483647 h 270"/>
                <a:gd name="T8" fmla="*/ 2147483647 w 91"/>
                <a:gd name="T9" fmla="*/ 2147483647 h 270"/>
                <a:gd name="T10" fmla="*/ 2147483647 w 91"/>
                <a:gd name="T11" fmla="*/ 2147483647 h 270"/>
                <a:gd name="T12" fmla="*/ 2147483647 w 91"/>
                <a:gd name="T13" fmla="*/ 2147483647 h 270"/>
                <a:gd name="T14" fmla="*/ 2147483647 w 91"/>
                <a:gd name="T15" fmla="*/ 2147483647 h 270"/>
                <a:gd name="T16" fmla="*/ 2147483647 w 91"/>
                <a:gd name="T17" fmla="*/ 2147483647 h 270"/>
                <a:gd name="T18" fmla="*/ 2147483647 w 91"/>
                <a:gd name="T19" fmla="*/ 2147483647 h 270"/>
                <a:gd name="T20" fmla="*/ 2147483647 w 91"/>
                <a:gd name="T21" fmla="*/ 2147483647 h 270"/>
                <a:gd name="T22" fmla="*/ 2147483647 w 91"/>
                <a:gd name="T23" fmla="*/ 2147483647 h 270"/>
                <a:gd name="T24" fmla="*/ 2147483647 w 91"/>
                <a:gd name="T25" fmla="*/ 2147483647 h 270"/>
                <a:gd name="T26" fmla="*/ 2147483647 w 91"/>
                <a:gd name="T27" fmla="*/ 0 h 270"/>
                <a:gd name="T28" fmla="*/ 2147483647 w 91"/>
                <a:gd name="T29" fmla="*/ 2147483647 h 270"/>
                <a:gd name="T30" fmla="*/ 2147483647 w 91"/>
                <a:gd name="T31" fmla="*/ 2147483647 h 270"/>
                <a:gd name="T32" fmla="*/ 0 w 91"/>
                <a:gd name="T33" fmla="*/ 2147483647 h 270"/>
                <a:gd name="T34" fmla="*/ 2147483647 w 91"/>
                <a:gd name="T35" fmla="*/ 2147483647 h 270"/>
                <a:gd name="T36" fmla="*/ 2147483647 w 91"/>
                <a:gd name="T37" fmla="*/ 2147483647 h 270"/>
                <a:gd name="T38" fmla="*/ 2147483647 w 91"/>
                <a:gd name="T39" fmla="*/ 2147483647 h 270"/>
                <a:gd name="T40" fmla="*/ 2147483647 w 91"/>
                <a:gd name="T41" fmla="*/ 2147483647 h 270"/>
                <a:gd name="T42" fmla="*/ 2147483647 w 91"/>
                <a:gd name="T43" fmla="*/ 2147483647 h 270"/>
                <a:gd name="T44" fmla="*/ 2147483647 w 91"/>
                <a:gd name="T45" fmla="*/ 2147483647 h 270"/>
                <a:gd name="T46" fmla="*/ 2147483647 w 91"/>
                <a:gd name="T47" fmla="*/ 2147483647 h 270"/>
                <a:gd name="T48" fmla="*/ 2147483647 w 91"/>
                <a:gd name="T49" fmla="*/ 2147483647 h 270"/>
                <a:gd name="T50" fmla="*/ 2147483647 w 91"/>
                <a:gd name="T51" fmla="*/ 2147483647 h 270"/>
                <a:gd name="T52" fmla="*/ 2147483647 w 91"/>
                <a:gd name="T53" fmla="*/ 2147483647 h 270"/>
                <a:gd name="T54" fmla="*/ 2147483647 w 91"/>
                <a:gd name="T55" fmla="*/ 2147483647 h 270"/>
                <a:gd name="T56" fmla="*/ 2147483647 w 91"/>
                <a:gd name="T57" fmla="*/ 2147483647 h 270"/>
                <a:gd name="T58" fmla="*/ 2147483647 w 91"/>
                <a:gd name="T59" fmla="*/ 2147483647 h 270"/>
                <a:gd name="T60" fmla="*/ 2147483647 w 91"/>
                <a:gd name="T61" fmla="*/ 2147483647 h 270"/>
                <a:gd name="T62" fmla="*/ 2147483647 w 91"/>
                <a:gd name="T63" fmla="*/ 2147483647 h 270"/>
                <a:gd name="T64" fmla="*/ 2147483647 w 91"/>
                <a:gd name="T65" fmla="*/ 2147483647 h 270"/>
                <a:gd name="T66" fmla="*/ 2147483647 w 91"/>
                <a:gd name="T67" fmla="*/ 2147483647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70"/>
                <a:gd name="T104" fmla="*/ 91 w 91"/>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6" name="Freeform 165"/>
            <p:cNvSpPr>
              <a:spLocks/>
            </p:cNvSpPr>
            <p:nvPr/>
          </p:nvSpPr>
          <p:spPr bwMode="auto">
            <a:xfrm>
              <a:off x="4116130" y="3199707"/>
              <a:ext cx="85702" cy="173037"/>
            </a:xfrm>
            <a:custGeom>
              <a:avLst/>
              <a:gdLst>
                <a:gd name="T0" fmla="*/ 2147483647 w 150"/>
                <a:gd name="T1" fmla="*/ 2147483647 h 332"/>
                <a:gd name="T2" fmla="*/ 2147483647 w 150"/>
                <a:gd name="T3" fmla="*/ 2147483647 h 332"/>
                <a:gd name="T4" fmla="*/ 2147483647 w 150"/>
                <a:gd name="T5" fmla="*/ 2147483647 h 332"/>
                <a:gd name="T6" fmla="*/ 2147483647 w 150"/>
                <a:gd name="T7" fmla="*/ 2147483647 h 332"/>
                <a:gd name="T8" fmla="*/ 2147483647 w 150"/>
                <a:gd name="T9" fmla="*/ 2147483647 h 332"/>
                <a:gd name="T10" fmla="*/ 2147483647 w 150"/>
                <a:gd name="T11" fmla="*/ 2147483647 h 332"/>
                <a:gd name="T12" fmla="*/ 2147483647 w 150"/>
                <a:gd name="T13" fmla="*/ 2147483647 h 332"/>
                <a:gd name="T14" fmla="*/ 2147483647 w 150"/>
                <a:gd name="T15" fmla="*/ 2147483647 h 332"/>
                <a:gd name="T16" fmla="*/ 2147483647 w 150"/>
                <a:gd name="T17" fmla="*/ 2147483647 h 332"/>
                <a:gd name="T18" fmla="*/ 2147483647 w 150"/>
                <a:gd name="T19" fmla="*/ 2147483647 h 332"/>
                <a:gd name="T20" fmla="*/ 2147483647 w 150"/>
                <a:gd name="T21" fmla="*/ 2147483647 h 332"/>
                <a:gd name="T22" fmla="*/ 2147483647 w 150"/>
                <a:gd name="T23" fmla="*/ 2147483647 h 332"/>
                <a:gd name="T24" fmla="*/ 2147483647 w 150"/>
                <a:gd name="T25" fmla="*/ 2147483647 h 332"/>
                <a:gd name="T26" fmla="*/ 2147483647 w 150"/>
                <a:gd name="T27" fmla="*/ 2147483647 h 332"/>
                <a:gd name="T28" fmla="*/ 2147483647 w 150"/>
                <a:gd name="T29" fmla="*/ 0 h 332"/>
                <a:gd name="T30" fmla="*/ 2147483647 w 150"/>
                <a:gd name="T31" fmla="*/ 2147483647 h 332"/>
                <a:gd name="T32" fmla="*/ 2147483647 w 150"/>
                <a:gd name="T33" fmla="*/ 2147483647 h 332"/>
                <a:gd name="T34" fmla="*/ 2147483647 w 150"/>
                <a:gd name="T35" fmla="*/ 2147483647 h 332"/>
                <a:gd name="T36" fmla="*/ 2147483647 w 150"/>
                <a:gd name="T37" fmla="*/ 2147483647 h 332"/>
                <a:gd name="T38" fmla="*/ 2147483647 w 150"/>
                <a:gd name="T39" fmla="*/ 2147483647 h 332"/>
                <a:gd name="T40" fmla="*/ 2147483647 w 150"/>
                <a:gd name="T41" fmla="*/ 2147483647 h 332"/>
                <a:gd name="T42" fmla="*/ 2147483647 w 150"/>
                <a:gd name="T43" fmla="*/ 2147483647 h 332"/>
                <a:gd name="T44" fmla="*/ 2147483647 w 150"/>
                <a:gd name="T45" fmla="*/ 2147483647 h 332"/>
                <a:gd name="T46" fmla="*/ 2147483647 w 150"/>
                <a:gd name="T47" fmla="*/ 2147483647 h 332"/>
                <a:gd name="T48" fmla="*/ 2147483647 w 150"/>
                <a:gd name="T49" fmla="*/ 2147483647 h 332"/>
                <a:gd name="T50" fmla="*/ 2147483647 w 150"/>
                <a:gd name="T51" fmla="*/ 2147483647 h 332"/>
                <a:gd name="T52" fmla="*/ 0 w 150"/>
                <a:gd name="T53" fmla="*/ 2147483647 h 332"/>
                <a:gd name="T54" fmla="*/ 2147483647 w 150"/>
                <a:gd name="T55" fmla="*/ 2147483647 h 332"/>
                <a:gd name="T56" fmla="*/ 2147483647 w 150"/>
                <a:gd name="T57" fmla="*/ 2147483647 h 332"/>
                <a:gd name="T58" fmla="*/ 2147483647 w 150"/>
                <a:gd name="T59" fmla="*/ 2147483647 h 332"/>
                <a:gd name="T60" fmla="*/ 2147483647 w 150"/>
                <a:gd name="T61" fmla="*/ 2147483647 h 332"/>
                <a:gd name="T62" fmla="*/ 2147483647 w 150"/>
                <a:gd name="T63" fmla="*/ 2147483647 h 332"/>
                <a:gd name="T64" fmla="*/ 2147483647 w 150"/>
                <a:gd name="T65" fmla="*/ 2147483647 h 332"/>
                <a:gd name="T66" fmla="*/ 2147483647 w 150"/>
                <a:gd name="T67" fmla="*/ 2147483647 h 332"/>
                <a:gd name="T68" fmla="*/ 2147483647 w 150"/>
                <a:gd name="T69" fmla="*/ 2147483647 h 332"/>
                <a:gd name="T70" fmla="*/ 2147483647 w 150"/>
                <a:gd name="T71" fmla="*/ 2147483647 h 332"/>
                <a:gd name="T72" fmla="*/ 2147483647 w 150"/>
                <a:gd name="T73" fmla="*/ 2147483647 h 332"/>
                <a:gd name="T74" fmla="*/ 2147483647 w 150"/>
                <a:gd name="T75" fmla="*/ 2147483647 h 332"/>
                <a:gd name="T76" fmla="*/ 2147483647 w 150"/>
                <a:gd name="T77" fmla="*/ 2147483647 h 332"/>
                <a:gd name="T78" fmla="*/ 2147483647 w 150"/>
                <a:gd name="T79" fmla="*/ 2147483647 h 332"/>
                <a:gd name="T80" fmla="*/ 2147483647 w 150"/>
                <a:gd name="T81" fmla="*/ 2147483647 h 332"/>
                <a:gd name="T82" fmla="*/ 2147483647 w 150"/>
                <a:gd name="T83" fmla="*/ 2147483647 h 332"/>
                <a:gd name="T84" fmla="*/ 2147483647 w 150"/>
                <a:gd name="T85" fmla="*/ 2147483647 h 332"/>
                <a:gd name="T86" fmla="*/ 2147483647 w 150"/>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
                <a:gd name="T133" fmla="*/ 0 h 332"/>
                <a:gd name="T134" fmla="*/ 150 w 150"/>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7" name="Freeform 166"/>
            <p:cNvSpPr>
              <a:spLocks/>
            </p:cNvSpPr>
            <p:nvPr/>
          </p:nvSpPr>
          <p:spPr bwMode="auto">
            <a:xfrm>
              <a:off x="4168870" y="3158432"/>
              <a:ext cx="323030" cy="265112"/>
            </a:xfrm>
            <a:custGeom>
              <a:avLst/>
              <a:gdLst>
                <a:gd name="T0" fmla="*/ 2147483647 w 567"/>
                <a:gd name="T1" fmla="*/ 2147483647 h 511"/>
                <a:gd name="T2" fmla="*/ 2147483647 w 567"/>
                <a:gd name="T3" fmla="*/ 2147483647 h 511"/>
                <a:gd name="T4" fmla="*/ 2147483647 w 567"/>
                <a:gd name="T5" fmla="*/ 2147483647 h 511"/>
                <a:gd name="T6" fmla="*/ 2147483647 w 567"/>
                <a:gd name="T7" fmla="*/ 2147483647 h 511"/>
                <a:gd name="T8" fmla="*/ 2147483647 w 567"/>
                <a:gd name="T9" fmla="*/ 2147483647 h 511"/>
                <a:gd name="T10" fmla="*/ 2147483647 w 567"/>
                <a:gd name="T11" fmla="*/ 2147483647 h 511"/>
                <a:gd name="T12" fmla="*/ 2147483647 w 567"/>
                <a:gd name="T13" fmla="*/ 2147483647 h 511"/>
                <a:gd name="T14" fmla="*/ 2147483647 w 567"/>
                <a:gd name="T15" fmla="*/ 2147483647 h 511"/>
                <a:gd name="T16" fmla="*/ 2147483647 w 567"/>
                <a:gd name="T17" fmla="*/ 2147483647 h 511"/>
                <a:gd name="T18" fmla="*/ 2147483647 w 567"/>
                <a:gd name="T19" fmla="*/ 2147483647 h 511"/>
                <a:gd name="T20" fmla="*/ 2147483647 w 567"/>
                <a:gd name="T21" fmla="*/ 2147483647 h 511"/>
                <a:gd name="T22" fmla="*/ 2147483647 w 567"/>
                <a:gd name="T23" fmla="*/ 2147483647 h 511"/>
                <a:gd name="T24" fmla="*/ 2147483647 w 567"/>
                <a:gd name="T25" fmla="*/ 2147483647 h 511"/>
                <a:gd name="T26" fmla="*/ 2147483647 w 567"/>
                <a:gd name="T27" fmla="*/ 2147483647 h 511"/>
                <a:gd name="T28" fmla="*/ 2147483647 w 567"/>
                <a:gd name="T29" fmla="*/ 2147483647 h 511"/>
                <a:gd name="T30" fmla="*/ 2147483647 w 567"/>
                <a:gd name="T31" fmla="*/ 2147483647 h 511"/>
                <a:gd name="T32" fmla="*/ 2147483647 w 567"/>
                <a:gd name="T33" fmla="*/ 2147483647 h 511"/>
                <a:gd name="T34" fmla="*/ 2147483647 w 567"/>
                <a:gd name="T35" fmla="*/ 2147483647 h 511"/>
                <a:gd name="T36" fmla="*/ 2147483647 w 567"/>
                <a:gd name="T37" fmla="*/ 2147483647 h 511"/>
                <a:gd name="T38" fmla="*/ 2147483647 w 567"/>
                <a:gd name="T39" fmla="*/ 2147483647 h 511"/>
                <a:gd name="T40" fmla="*/ 2147483647 w 567"/>
                <a:gd name="T41" fmla="*/ 2147483647 h 511"/>
                <a:gd name="T42" fmla="*/ 2147483647 w 567"/>
                <a:gd name="T43" fmla="*/ 2147483647 h 511"/>
                <a:gd name="T44" fmla="*/ 2147483647 w 567"/>
                <a:gd name="T45" fmla="*/ 2147483647 h 511"/>
                <a:gd name="T46" fmla="*/ 2147483647 w 567"/>
                <a:gd name="T47" fmla="*/ 2147483647 h 511"/>
                <a:gd name="T48" fmla="*/ 2147483647 w 567"/>
                <a:gd name="T49" fmla="*/ 2147483647 h 511"/>
                <a:gd name="T50" fmla="*/ 2147483647 w 567"/>
                <a:gd name="T51" fmla="*/ 2147483647 h 511"/>
                <a:gd name="T52" fmla="*/ 2147483647 w 567"/>
                <a:gd name="T53" fmla="*/ 2147483647 h 511"/>
                <a:gd name="T54" fmla="*/ 2147483647 w 567"/>
                <a:gd name="T55" fmla="*/ 2147483647 h 511"/>
                <a:gd name="T56" fmla="*/ 2147483647 w 567"/>
                <a:gd name="T57" fmla="*/ 2147483647 h 511"/>
                <a:gd name="T58" fmla="*/ 2147483647 w 567"/>
                <a:gd name="T59" fmla="*/ 2147483647 h 511"/>
                <a:gd name="T60" fmla="*/ 0 w 567"/>
                <a:gd name="T61" fmla="*/ 2147483647 h 511"/>
                <a:gd name="T62" fmla="*/ 2147483647 w 567"/>
                <a:gd name="T63" fmla="*/ 2147483647 h 511"/>
                <a:gd name="T64" fmla="*/ 2147483647 w 567"/>
                <a:gd name="T65" fmla="*/ 2147483647 h 511"/>
                <a:gd name="T66" fmla="*/ 2147483647 w 567"/>
                <a:gd name="T67" fmla="*/ 2147483647 h 511"/>
                <a:gd name="T68" fmla="*/ 2147483647 w 567"/>
                <a:gd name="T69" fmla="*/ 2147483647 h 511"/>
                <a:gd name="T70" fmla="*/ 2147483647 w 567"/>
                <a:gd name="T71" fmla="*/ 2147483647 h 511"/>
                <a:gd name="T72" fmla="*/ 2147483647 w 567"/>
                <a:gd name="T73" fmla="*/ 2147483647 h 511"/>
                <a:gd name="T74" fmla="*/ 2147483647 w 567"/>
                <a:gd name="T75" fmla="*/ 2147483647 h 511"/>
                <a:gd name="T76" fmla="*/ 2147483647 w 567"/>
                <a:gd name="T77" fmla="*/ 2147483647 h 511"/>
                <a:gd name="T78" fmla="*/ 2147483647 w 567"/>
                <a:gd name="T79" fmla="*/ 2147483647 h 5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7"/>
                <a:gd name="T121" fmla="*/ 0 h 511"/>
                <a:gd name="T122" fmla="*/ 567 w 567"/>
                <a:gd name="T123" fmla="*/ 511 h 5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8" name="Freeform 167"/>
            <p:cNvSpPr>
              <a:spLocks/>
            </p:cNvSpPr>
            <p:nvPr/>
          </p:nvSpPr>
          <p:spPr bwMode="auto">
            <a:xfrm>
              <a:off x="4457290" y="2888557"/>
              <a:ext cx="283476" cy="452437"/>
            </a:xfrm>
            <a:custGeom>
              <a:avLst/>
              <a:gdLst>
                <a:gd name="T0" fmla="*/ 2147483647 w 496"/>
                <a:gd name="T1" fmla="*/ 2147483647 h 866"/>
                <a:gd name="T2" fmla="*/ 2147483647 w 496"/>
                <a:gd name="T3" fmla="*/ 0 h 866"/>
                <a:gd name="T4" fmla="*/ 2147483647 w 496"/>
                <a:gd name="T5" fmla="*/ 2147483647 h 866"/>
                <a:gd name="T6" fmla="*/ 2147483647 w 496"/>
                <a:gd name="T7" fmla="*/ 2147483647 h 866"/>
                <a:gd name="T8" fmla="*/ 2147483647 w 496"/>
                <a:gd name="T9" fmla="*/ 2147483647 h 866"/>
                <a:gd name="T10" fmla="*/ 2147483647 w 496"/>
                <a:gd name="T11" fmla="*/ 2147483647 h 866"/>
                <a:gd name="T12" fmla="*/ 2147483647 w 496"/>
                <a:gd name="T13" fmla="*/ 2147483647 h 866"/>
                <a:gd name="T14" fmla="*/ 2147483647 w 496"/>
                <a:gd name="T15" fmla="*/ 2147483647 h 866"/>
                <a:gd name="T16" fmla="*/ 2147483647 w 496"/>
                <a:gd name="T17" fmla="*/ 2147483647 h 866"/>
                <a:gd name="T18" fmla="*/ 2147483647 w 496"/>
                <a:gd name="T19" fmla="*/ 2147483647 h 866"/>
                <a:gd name="T20" fmla="*/ 2147483647 w 496"/>
                <a:gd name="T21" fmla="*/ 2147483647 h 866"/>
                <a:gd name="T22" fmla="*/ 2147483647 w 496"/>
                <a:gd name="T23" fmla="*/ 2147483647 h 866"/>
                <a:gd name="T24" fmla="*/ 2147483647 w 496"/>
                <a:gd name="T25" fmla="*/ 2147483647 h 866"/>
                <a:gd name="T26" fmla="*/ 2147483647 w 496"/>
                <a:gd name="T27" fmla="*/ 2147483647 h 866"/>
                <a:gd name="T28" fmla="*/ 2147483647 w 496"/>
                <a:gd name="T29" fmla="*/ 2147483647 h 866"/>
                <a:gd name="T30" fmla="*/ 2147483647 w 496"/>
                <a:gd name="T31" fmla="*/ 2147483647 h 866"/>
                <a:gd name="T32" fmla="*/ 2147483647 w 496"/>
                <a:gd name="T33" fmla="*/ 2147483647 h 866"/>
                <a:gd name="T34" fmla="*/ 2147483647 w 496"/>
                <a:gd name="T35" fmla="*/ 2147483647 h 866"/>
                <a:gd name="T36" fmla="*/ 2147483647 w 496"/>
                <a:gd name="T37" fmla="*/ 2147483647 h 866"/>
                <a:gd name="T38" fmla="*/ 2147483647 w 496"/>
                <a:gd name="T39" fmla="*/ 2147483647 h 866"/>
                <a:gd name="T40" fmla="*/ 2147483647 w 496"/>
                <a:gd name="T41" fmla="*/ 2147483647 h 866"/>
                <a:gd name="T42" fmla="*/ 2147483647 w 496"/>
                <a:gd name="T43" fmla="*/ 2147483647 h 866"/>
                <a:gd name="T44" fmla="*/ 2147483647 w 496"/>
                <a:gd name="T45" fmla="*/ 2147483647 h 866"/>
                <a:gd name="T46" fmla="*/ 2147483647 w 496"/>
                <a:gd name="T47" fmla="*/ 2147483647 h 866"/>
                <a:gd name="T48" fmla="*/ 2147483647 w 496"/>
                <a:gd name="T49" fmla="*/ 2147483647 h 866"/>
                <a:gd name="T50" fmla="*/ 2147483647 w 496"/>
                <a:gd name="T51" fmla="*/ 2147483647 h 866"/>
                <a:gd name="T52" fmla="*/ 2147483647 w 496"/>
                <a:gd name="T53" fmla="*/ 2147483647 h 866"/>
                <a:gd name="T54" fmla="*/ 2147483647 w 496"/>
                <a:gd name="T55" fmla="*/ 2147483647 h 866"/>
                <a:gd name="T56" fmla="*/ 2147483647 w 496"/>
                <a:gd name="T57" fmla="*/ 2147483647 h 866"/>
                <a:gd name="T58" fmla="*/ 2147483647 w 496"/>
                <a:gd name="T59" fmla="*/ 2147483647 h 866"/>
                <a:gd name="T60" fmla="*/ 2147483647 w 496"/>
                <a:gd name="T61" fmla="*/ 2147483647 h 866"/>
                <a:gd name="T62" fmla="*/ 2147483647 w 496"/>
                <a:gd name="T63" fmla="*/ 2147483647 h 866"/>
                <a:gd name="T64" fmla="*/ 2147483647 w 496"/>
                <a:gd name="T65" fmla="*/ 2147483647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866"/>
                <a:gd name="T101" fmla="*/ 496 w 496"/>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69" name="Freeform 168"/>
            <p:cNvSpPr>
              <a:spLocks/>
            </p:cNvSpPr>
            <p:nvPr/>
          </p:nvSpPr>
          <p:spPr bwMode="auto">
            <a:xfrm>
              <a:off x="3766730" y="2845694"/>
              <a:ext cx="444991" cy="417513"/>
            </a:xfrm>
            <a:custGeom>
              <a:avLst/>
              <a:gdLst>
                <a:gd name="T0" fmla="*/ 2147483647 w 778"/>
                <a:gd name="T1" fmla="*/ 2147483647 h 800"/>
                <a:gd name="T2" fmla="*/ 2147483647 w 778"/>
                <a:gd name="T3" fmla="*/ 2147483647 h 800"/>
                <a:gd name="T4" fmla="*/ 2147483647 w 778"/>
                <a:gd name="T5" fmla="*/ 2147483647 h 800"/>
                <a:gd name="T6" fmla="*/ 2147483647 w 778"/>
                <a:gd name="T7" fmla="*/ 2147483647 h 800"/>
                <a:gd name="T8" fmla="*/ 2147483647 w 778"/>
                <a:gd name="T9" fmla="*/ 2147483647 h 800"/>
                <a:gd name="T10" fmla="*/ 2147483647 w 778"/>
                <a:gd name="T11" fmla="*/ 2147483647 h 800"/>
                <a:gd name="T12" fmla="*/ 2147483647 w 778"/>
                <a:gd name="T13" fmla="*/ 2147483647 h 800"/>
                <a:gd name="T14" fmla="*/ 2147483647 w 778"/>
                <a:gd name="T15" fmla="*/ 2147483647 h 800"/>
                <a:gd name="T16" fmla="*/ 2147483647 w 778"/>
                <a:gd name="T17" fmla="*/ 2147483647 h 800"/>
                <a:gd name="T18" fmla="*/ 2147483647 w 778"/>
                <a:gd name="T19" fmla="*/ 2147483647 h 800"/>
                <a:gd name="T20" fmla="*/ 2147483647 w 778"/>
                <a:gd name="T21" fmla="*/ 2147483647 h 800"/>
                <a:gd name="T22" fmla="*/ 2147483647 w 778"/>
                <a:gd name="T23" fmla="*/ 2147483647 h 800"/>
                <a:gd name="T24" fmla="*/ 2147483647 w 778"/>
                <a:gd name="T25" fmla="*/ 2147483647 h 800"/>
                <a:gd name="T26" fmla="*/ 2147483647 w 778"/>
                <a:gd name="T27" fmla="*/ 2147483647 h 800"/>
                <a:gd name="T28" fmla="*/ 2147483647 w 778"/>
                <a:gd name="T29" fmla="*/ 2147483647 h 800"/>
                <a:gd name="T30" fmla="*/ 2147483647 w 778"/>
                <a:gd name="T31" fmla="*/ 2147483647 h 800"/>
                <a:gd name="T32" fmla="*/ 2147483647 w 778"/>
                <a:gd name="T33" fmla="*/ 2147483647 h 800"/>
                <a:gd name="T34" fmla="*/ 2147483647 w 778"/>
                <a:gd name="T35" fmla="*/ 2147483647 h 800"/>
                <a:gd name="T36" fmla="*/ 2147483647 w 778"/>
                <a:gd name="T37" fmla="*/ 2147483647 h 800"/>
                <a:gd name="T38" fmla="*/ 2147483647 w 778"/>
                <a:gd name="T39" fmla="*/ 2147483647 h 800"/>
                <a:gd name="T40" fmla="*/ 2147483647 w 778"/>
                <a:gd name="T41" fmla="*/ 2147483647 h 800"/>
                <a:gd name="T42" fmla="*/ 2147483647 w 778"/>
                <a:gd name="T43" fmla="*/ 2147483647 h 800"/>
                <a:gd name="T44" fmla="*/ 2147483647 w 778"/>
                <a:gd name="T45" fmla="*/ 2147483647 h 800"/>
                <a:gd name="T46" fmla="*/ 2147483647 w 778"/>
                <a:gd name="T47" fmla="*/ 2147483647 h 800"/>
                <a:gd name="T48" fmla="*/ 0 w 778"/>
                <a:gd name="T49" fmla="*/ 2147483647 h 800"/>
                <a:gd name="T50" fmla="*/ 2147483647 w 778"/>
                <a:gd name="T51" fmla="*/ 2147483647 h 800"/>
                <a:gd name="T52" fmla="*/ 2147483647 w 778"/>
                <a:gd name="T53" fmla="*/ 2147483647 h 800"/>
                <a:gd name="T54" fmla="*/ 2147483647 w 778"/>
                <a:gd name="T55" fmla="*/ 2147483647 h 800"/>
                <a:gd name="T56" fmla="*/ 2147483647 w 778"/>
                <a:gd name="T57" fmla="*/ 2147483647 h 800"/>
                <a:gd name="T58" fmla="*/ 2147483647 w 778"/>
                <a:gd name="T59" fmla="*/ 2147483647 h 800"/>
                <a:gd name="T60" fmla="*/ 2147483647 w 778"/>
                <a:gd name="T61" fmla="*/ 2147483647 h 800"/>
                <a:gd name="T62" fmla="*/ 2147483647 w 778"/>
                <a:gd name="T63" fmla="*/ 2147483647 h 800"/>
                <a:gd name="T64" fmla="*/ 2147483647 w 778"/>
                <a:gd name="T65" fmla="*/ 2147483647 h 800"/>
                <a:gd name="T66" fmla="*/ 2147483647 w 778"/>
                <a:gd name="T67" fmla="*/ 2147483647 h 800"/>
                <a:gd name="T68" fmla="*/ 2147483647 w 778"/>
                <a:gd name="T69" fmla="*/ 2147483647 h 800"/>
                <a:gd name="T70" fmla="*/ 2147483647 w 778"/>
                <a:gd name="T71" fmla="*/ 2147483647 h 800"/>
                <a:gd name="T72" fmla="*/ 2147483647 w 778"/>
                <a:gd name="T73" fmla="*/ 2147483647 h 800"/>
                <a:gd name="T74" fmla="*/ 2147483647 w 778"/>
                <a:gd name="T75" fmla="*/ 2147483647 h 800"/>
                <a:gd name="T76" fmla="*/ 2147483647 w 778"/>
                <a:gd name="T77" fmla="*/ 2147483647 h 800"/>
                <a:gd name="T78" fmla="*/ 2147483647 w 778"/>
                <a:gd name="T79" fmla="*/ 2147483647 h 800"/>
                <a:gd name="T80" fmla="*/ 2147483647 w 778"/>
                <a:gd name="T81" fmla="*/ 2147483647 h 800"/>
                <a:gd name="T82" fmla="*/ 2147483647 w 778"/>
                <a:gd name="T83" fmla="*/ 2147483647 h 800"/>
                <a:gd name="T84" fmla="*/ 2147483647 w 778"/>
                <a:gd name="T85" fmla="*/ 2147483647 h 800"/>
                <a:gd name="T86" fmla="*/ 2147483647 w 778"/>
                <a:gd name="T87" fmla="*/ 2147483647 h 800"/>
                <a:gd name="T88" fmla="*/ 2147483647 w 778"/>
                <a:gd name="T89" fmla="*/ 2147483647 h 800"/>
                <a:gd name="T90" fmla="*/ 2147483647 w 778"/>
                <a:gd name="T91" fmla="*/ 2147483647 h 800"/>
                <a:gd name="T92" fmla="*/ 2147483647 w 778"/>
                <a:gd name="T93" fmla="*/ 2147483647 h 800"/>
                <a:gd name="T94" fmla="*/ 2147483647 w 778"/>
                <a:gd name="T95" fmla="*/ 2147483647 h 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8"/>
                <a:gd name="T145" fmla="*/ 0 h 800"/>
                <a:gd name="T146" fmla="*/ 778 w 778"/>
                <a:gd name="T147" fmla="*/ 800 h 8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0" name="Freeform 169"/>
            <p:cNvSpPr>
              <a:spLocks/>
            </p:cNvSpPr>
            <p:nvPr/>
          </p:nvSpPr>
          <p:spPr bwMode="auto">
            <a:xfrm>
              <a:off x="3631585" y="3077469"/>
              <a:ext cx="156570" cy="128588"/>
            </a:xfrm>
            <a:custGeom>
              <a:avLst/>
              <a:gdLst>
                <a:gd name="T0" fmla="*/ 2147483647 w 276"/>
                <a:gd name="T1" fmla="*/ 2147483647 h 246"/>
                <a:gd name="T2" fmla="*/ 2147483647 w 276"/>
                <a:gd name="T3" fmla="*/ 2147483647 h 246"/>
                <a:gd name="T4" fmla="*/ 2147483647 w 276"/>
                <a:gd name="T5" fmla="*/ 2147483647 h 246"/>
                <a:gd name="T6" fmla="*/ 2147483647 w 276"/>
                <a:gd name="T7" fmla="*/ 2147483647 h 246"/>
                <a:gd name="T8" fmla="*/ 2147483647 w 276"/>
                <a:gd name="T9" fmla="*/ 2147483647 h 246"/>
                <a:gd name="T10" fmla="*/ 2147483647 w 276"/>
                <a:gd name="T11" fmla="*/ 2147483647 h 246"/>
                <a:gd name="T12" fmla="*/ 2147483647 w 276"/>
                <a:gd name="T13" fmla="*/ 2147483647 h 246"/>
                <a:gd name="T14" fmla="*/ 2147483647 w 276"/>
                <a:gd name="T15" fmla="*/ 2147483647 h 246"/>
                <a:gd name="T16" fmla="*/ 2147483647 w 276"/>
                <a:gd name="T17" fmla="*/ 2147483647 h 246"/>
                <a:gd name="T18" fmla="*/ 2147483647 w 276"/>
                <a:gd name="T19" fmla="*/ 2147483647 h 246"/>
                <a:gd name="T20" fmla="*/ 2147483647 w 276"/>
                <a:gd name="T21" fmla="*/ 2147483647 h 246"/>
                <a:gd name="T22" fmla="*/ 2147483647 w 276"/>
                <a:gd name="T23" fmla="*/ 2147483647 h 246"/>
                <a:gd name="T24" fmla="*/ 2147483647 w 276"/>
                <a:gd name="T25" fmla="*/ 2147483647 h 246"/>
                <a:gd name="T26" fmla="*/ 2147483647 w 276"/>
                <a:gd name="T27" fmla="*/ 2147483647 h 246"/>
                <a:gd name="T28" fmla="*/ 2147483647 w 276"/>
                <a:gd name="T29" fmla="*/ 0 h 246"/>
                <a:gd name="T30" fmla="*/ 2147483647 w 276"/>
                <a:gd name="T31" fmla="*/ 2147483647 h 246"/>
                <a:gd name="T32" fmla="*/ 2147483647 w 276"/>
                <a:gd name="T33" fmla="*/ 2147483647 h 246"/>
                <a:gd name="T34" fmla="*/ 2147483647 w 276"/>
                <a:gd name="T35" fmla="*/ 2147483647 h 246"/>
                <a:gd name="T36" fmla="*/ 2147483647 w 276"/>
                <a:gd name="T37" fmla="*/ 2147483647 h 246"/>
                <a:gd name="T38" fmla="*/ 2147483647 w 276"/>
                <a:gd name="T39" fmla="*/ 2147483647 h 246"/>
                <a:gd name="T40" fmla="*/ 2147483647 w 276"/>
                <a:gd name="T41" fmla="*/ 2147483647 h 246"/>
                <a:gd name="T42" fmla="*/ 2147483647 w 276"/>
                <a:gd name="T43" fmla="*/ 2147483647 h 246"/>
                <a:gd name="T44" fmla="*/ 0 w 276"/>
                <a:gd name="T45" fmla="*/ 2147483647 h 246"/>
                <a:gd name="T46" fmla="*/ 2147483647 w 276"/>
                <a:gd name="T47" fmla="*/ 2147483647 h 246"/>
                <a:gd name="T48" fmla="*/ 2147483647 w 276"/>
                <a:gd name="T49" fmla="*/ 2147483647 h 246"/>
                <a:gd name="T50" fmla="*/ 2147483647 w 276"/>
                <a:gd name="T51" fmla="*/ 2147483647 h 246"/>
                <a:gd name="T52" fmla="*/ 2147483647 w 276"/>
                <a:gd name="T53" fmla="*/ 2147483647 h 246"/>
                <a:gd name="T54" fmla="*/ 2147483647 w 276"/>
                <a:gd name="T55" fmla="*/ 2147483647 h 246"/>
                <a:gd name="T56" fmla="*/ 2147483647 w 276"/>
                <a:gd name="T57" fmla="*/ 2147483647 h 246"/>
                <a:gd name="T58" fmla="*/ 2147483647 w 276"/>
                <a:gd name="T59" fmla="*/ 2147483647 h 246"/>
                <a:gd name="T60" fmla="*/ 2147483647 w 276"/>
                <a:gd name="T61" fmla="*/ 2147483647 h 246"/>
                <a:gd name="T62" fmla="*/ 2147483647 w 276"/>
                <a:gd name="T63" fmla="*/ 2147483647 h 246"/>
                <a:gd name="T64" fmla="*/ 2147483647 w 276"/>
                <a:gd name="T65" fmla="*/ 2147483647 h 246"/>
                <a:gd name="T66" fmla="*/ 2147483647 w 276"/>
                <a:gd name="T67" fmla="*/ 2147483647 h 246"/>
                <a:gd name="T68" fmla="*/ 2147483647 w 276"/>
                <a:gd name="T69" fmla="*/ 2147483647 h 246"/>
                <a:gd name="T70" fmla="*/ 2147483647 w 276"/>
                <a:gd name="T71" fmla="*/ 2147483647 h 246"/>
                <a:gd name="T72" fmla="*/ 2147483647 w 276"/>
                <a:gd name="T73" fmla="*/ 2147483647 h 246"/>
                <a:gd name="T74" fmla="*/ 2147483647 w 276"/>
                <a:gd name="T75" fmla="*/ 2147483647 h 246"/>
                <a:gd name="T76" fmla="*/ 2147483647 w 276"/>
                <a:gd name="T77" fmla="*/ 2147483647 h 246"/>
                <a:gd name="T78" fmla="*/ 2147483647 w 276"/>
                <a:gd name="T79" fmla="*/ 2147483647 h 246"/>
                <a:gd name="T80" fmla="*/ 2147483647 w 276"/>
                <a:gd name="T81" fmla="*/ 2147483647 h 246"/>
                <a:gd name="T82" fmla="*/ 2147483647 w 276"/>
                <a:gd name="T83" fmla="*/ 2147483647 h 246"/>
                <a:gd name="T84" fmla="*/ 2147483647 w 276"/>
                <a:gd name="T85" fmla="*/ 2147483647 h 246"/>
                <a:gd name="T86" fmla="*/ 2147483647 w 276"/>
                <a:gd name="T87" fmla="*/ 2147483647 h 246"/>
                <a:gd name="T88" fmla="*/ 2147483647 w 276"/>
                <a:gd name="T89" fmla="*/ 2147483647 h 246"/>
                <a:gd name="T90" fmla="*/ 2147483647 w 276"/>
                <a:gd name="T91" fmla="*/ 2147483647 h 246"/>
                <a:gd name="T92" fmla="*/ 2147483647 w 276"/>
                <a:gd name="T93" fmla="*/ 2147483647 h 246"/>
                <a:gd name="T94" fmla="*/ 2147483647 w 276"/>
                <a:gd name="T95" fmla="*/ 2147483647 h 246"/>
                <a:gd name="T96" fmla="*/ 2147483647 w 276"/>
                <a:gd name="T97" fmla="*/ 2147483647 h 246"/>
                <a:gd name="T98" fmla="*/ 2147483647 w 276"/>
                <a:gd name="T99" fmla="*/ 2147483647 h 246"/>
                <a:gd name="T100" fmla="*/ 2147483647 w 276"/>
                <a:gd name="T101" fmla="*/ 2147483647 h 246"/>
                <a:gd name="T102" fmla="*/ 2147483647 w 276"/>
                <a:gd name="T103" fmla="*/ 2147483647 h 246"/>
                <a:gd name="T104" fmla="*/ 2147483647 w 276"/>
                <a:gd name="T105" fmla="*/ 2147483647 h 246"/>
                <a:gd name="T106" fmla="*/ 2147483647 w 276"/>
                <a:gd name="T107" fmla="*/ 2147483647 h 246"/>
                <a:gd name="T108" fmla="*/ 2147483647 w 276"/>
                <a:gd name="T109" fmla="*/ 2147483647 h 246"/>
                <a:gd name="T110" fmla="*/ 2147483647 w 276"/>
                <a:gd name="T111" fmla="*/ 2147483647 h 246"/>
                <a:gd name="T112" fmla="*/ 2147483647 w 276"/>
                <a:gd name="T113" fmla="*/ 2147483647 h 246"/>
                <a:gd name="T114" fmla="*/ 2147483647 w 276"/>
                <a:gd name="T115" fmla="*/ 2147483647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246"/>
                <a:gd name="T176" fmla="*/ 276 w 27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1" name="Freeform 170"/>
            <p:cNvSpPr>
              <a:spLocks/>
            </p:cNvSpPr>
            <p:nvPr/>
          </p:nvSpPr>
          <p:spPr bwMode="auto">
            <a:xfrm>
              <a:off x="3694213" y="3190182"/>
              <a:ext cx="196125" cy="155575"/>
            </a:xfrm>
            <a:custGeom>
              <a:avLst/>
              <a:gdLst>
                <a:gd name="T0" fmla="*/ 2147483647 w 345"/>
                <a:gd name="T1" fmla="*/ 2147483647 h 296"/>
                <a:gd name="T2" fmla="*/ 2147483647 w 345"/>
                <a:gd name="T3" fmla="*/ 2147483647 h 296"/>
                <a:gd name="T4" fmla="*/ 2147483647 w 345"/>
                <a:gd name="T5" fmla="*/ 2147483647 h 296"/>
                <a:gd name="T6" fmla="*/ 0 w 345"/>
                <a:gd name="T7" fmla="*/ 2147483647 h 296"/>
                <a:gd name="T8" fmla="*/ 2147483647 w 345"/>
                <a:gd name="T9" fmla="*/ 2147483647 h 296"/>
                <a:gd name="T10" fmla="*/ 2147483647 w 345"/>
                <a:gd name="T11" fmla="*/ 2147483647 h 296"/>
                <a:gd name="T12" fmla="*/ 2147483647 w 345"/>
                <a:gd name="T13" fmla="*/ 2147483647 h 296"/>
                <a:gd name="T14" fmla="*/ 2147483647 w 345"/>
                <a:gd name="T15" fmla="*/ 2147483647 h 296"/>
                <a:gd name="T16" fmla="*/ 2147483647 w 345"/>
                <a:gd name="T17" fmla="*/ 2147483647 h 296"/>
                <a:gd name="T18" fmla="*/ 2147483647 w 345"/>
                <a:gd name="T19" fmla="*/ 2147483647 h 296"/>
                <a:gd name="T20" fmla="*/ 2147483647 w 345"/>
                <a:gd name="T21" fmla="*/ 2147483647 h 296"/>
                <a:gd name="T22" fmla="*/ 2147483647 w 345"/>
                <a:gd name="T23" fmla="*/ 2147483647 h 296"/>
                <a:gd name="T24" fmla="*/ 2147483647 w 345"/>
                <a:gd name="T25" fmla="*/ 2147483647 h 296"/>
                <a:gd name="T26" fmla="*/ 2147483647 w 345"/>
                <a:gd name="T27" fmla="*/ 2147483647 h 296"/>
                <a:gd name="T28" fmla="*/ 2147483647 w 345"/>
                <a:gd name="T29" fmla="*/ 2147483647 h 296"/>
                <a:gd name="T30" fmla="*/ 2147483647 w 345"/>
                <a:gd name="T31" fmla="*/ 2147483647 h 296"/>
                <a:gd name="T32" fmla="*/ 2147483647 w 345"/>
                <a:gd name="T33" fmla="*/ 2147483647 h 296"/>
                <a:gd name="T34" fmla="*/ 2147483647 w 345"/>
                <a:gd name="T35" fmla="*/ 2147483647 h 296"/>
                <a:gd name="T36" fmla="*/ 2147483647 w 345"/>
                <a:gd name="T37" fmla="*/ 2147483647 h 296"/>
                <a:gd name="T38" fmla="*/ 2147483647 w 345"/>
                <a:gd name="T39" fmla="*/ 2147483647 h 296"/>
                <a:gd name="T40" fmla="*/ 2147483647 w 345"/>
                <a:gd name="T41" fmla="*/ 2147483647 h 296"/>
                <a:gd name="T42" fmla="*/ 2147483647 w 345"/>
                <a:gd name="T43" fmla="*/ 2147483647 h 296"/>
                <a:gd name="T44" fmla="*/ 2147483647 w 345"/>
                <a:gd name="T45" fmla="*/ 2147483647 h 296"/>
                <a:gd name="T46" fmla="*/ 2147483647 w 345"/>
                <a:gd name="T47" fmla="*/ 2147483647 h 296"/>
                <a:gd name="T48" fmla="*/ 2147483647 w 345"/>
                <a:gd name="T49" fmla="*/ 2147483647 h 296"/>
                <a:gd name="T50" fmla="*/ 2147483647 w 345"/>
                <a:gd name="T51" fmla="*/ 2147483647 h 296"/>
                <a:gd name="T52" fmla="*/ 2147483647 w 345"/>
                <a:gd name="T53" fmla="*/ 2147483647 h 296"/>
                <a:gd name="T54" fmla="*/ 2147483647 w 345"/>
                <a:gd name="T55" fmla="*/ 2147483647 h 296"/>
                <a:gd name="T56" fmla="*/ 2147483647 w 345"/>
                <a:gd name="T57" fmla="*/ 2147483647 h 296"/>
                <a:gd name="T58" fmla="*/ 2147483647 w 345"/>
                <a:gd name="T59" fmla="*/ 2147483647 h 296"/>
                <a:gd name="T60" fmla="*/ 2147483647 w 345"/>
                <a:gd name="T61" fmla="*/ 2147483647 h 296"/>
                <a:gd name="T62" fmla="*/ 2147483647 w 345"/>
                <a:gd name="T63" fmla="*/ 2147483647 h 296"/>
                <a:gd name="T64" fmla="*/ 2147483647 w 345"/>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96"/>
                <a:gd name="T101" fmla="*/ 345 w 345"/>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2" name="Freeform 171"/>
            <p:cNvSpPr>
              <a:spLocks/>
            </p:cNvSpPr>
            <p:nvPr/>
          </p:nvSpPr>
          <p:spPr bwMode="auto">
            <a:xfrm>
              <a:off x="3649713" y="2786957"/>
              <a:ext cx="326327" cy="346075"/>
            </a:xfrm>
            <a:custGeom>
              <a:avLst/>
              <a:gdLst>
                <a:gd name="T0" fmla="*/ 0 w 572"/>
                <a:gd name="T1" fmla="*/ 2147483647 h 670"/>
                <a:gd name="T2" fmla="*/ 2147483647 w 572"/>
                <a:gd name="T3" fmla="*/ 2147483647 h 670"/>
                <a:gd name="T4" fmla="*/ 2147483647 w 572"/>
                <a:gd name="T5" fmla="*/ 2147483647 h 670"/>
                <a:gd name="T6" fmla="*/ 2147483647 w 572"/>
                <a:gd name="T7" fmla="*/ 2147483647 h 670"/>
                <a:gd name="T8" fmla="*/ 2147483647 w 572"/>
                <a:gd name="T9" fmla="*/ 2147483647 h 670"/>
                <a:gd name="T10" fmla="*/ 2147483647 w 572"/>
                <a:gd name="T11" fmla="*/ 2147483647 h 670"/>
                <a:gd name="T12" fmla="*/ 2147483647 w 572"/>
                <a:gd name="T13" fmla="*/ 2147483647 h 670"/>
                <a:gd name="T14" fmla="*/ 2147483647 w 572"/>
                <a:gd name="T15" fmla="*/ 2147483647 h 670"/>
                <a:gd name="T16" fmla="*/ 2147483647 w 572"/>
                <a:gd name="T17" fmla="*/ 2147483647 h 670"/>
                <a:gd name="T18" fmla="*/ 2147483647 w 572"/>
                <a:gd name="T19" fmla="*/ 2147483647 h 670"/>
                <a:gd name="T20" fmla="*/ 2147483647 w 572"/>
                <a:gd name="T21" fmla="*/ 2147483647 h 670"/>
                <a:gd name="T22" fmla="*/ 2147483647 w 572"/>
                <a:gd name="T23" fmla="*/ 2147483647 h 670"/>
                <a:gd name="T24" fmla="*/ 2147483647 w 572"/>
                <a:gd name="T25" fmla="*/ 2147483647 h 670"/>
                <a:gd name="T26" fmla="*/ 2147483647 w 572"/>
                <a:gd name="T27" fmla="*/ 2147483647 h 670"/>
                <a:gd name="T28" fmla="*/ 2147483647 w 572"/>
                <a:gd name="T29" fmla="*/ 2147483647 h 670"/>
                <a:gd name="T30" fmla="*/ 2147483647 w 572"/>
                <a:gd name="T31" fmla="*/ 2147483647 h 670"/>
                <a:gd name="T32" fmla="*/ 2147483647 w 572"/>
                <a:gd name="T33" fmla="*/ 2147483647 h 670"/>
                <a:gd name="T34" fmla="*/ 2147483647 w 572"/>
                <a:gd name="T35" fmla="*/ 2147483647 h 670"/>
                <a:gd name="T36" fmla="*/ 2147483647 w 572"/>
                <a:gd name="T37" fmla="*/ 2147483647 h 670"/>
                <a:gd name="T38" fmla="*/ 2147483647 w 572"/>
                <a:gd name="T39" fmla="*/ 2147483647 h 670"/>
                <a:gd name="T40" fmla="*/ 2147483647 w 572"/>
                <a:gd name="T41" fmla="*/ 2147483647 h 670"/>
                <a:gd name="T42" fmla="*/ 2147483647 w 572"/>
                <a:gd name="T43" fmla="*/ 2147483647 h 670"/>
                <a:gd name="T44" fmla="*/ 2147483647 w 572"/>
                <a:gd name="T45" fmla="*/ 2147483647 h 670"/>
                <a:gd name="T46" fmla="*/ 2147483647 w 572"/>
                <a:gd name="T47" fmla="*/ 2147483647 h 670"/>
                <a:gd name="T48" fmla="*/ 2147483647 w 572"/>
                <a:gd name="T49" fmla="*/ 2147483647 h 670"/>
                <a:gd name="T50" fmla="*/ 2147483647 w 572"/>
                <a:gd name="T51" fmla="*/ 2147483647 h 670"/>
                <a:gd name="T52" fmla="*/ 2147483647 w 572"/>
                <a:gd name="T53" fmla="*/ 2147483647 h 670"/>
                <a:gd name="T54" fmla="*/ 2147483647 w 572"/>
                <a:gd name="T55" fmla="*/ 2147483647 h 670"/>
                <a:gd name="T56" fmla="*/ 2147483647 w 572"/>
                <a:gd name="T57" fmla="*/ 2147483647 h 670"/>
                <a:gd name="T58" fmla="*/ 2147483647 w 572"/>
                <a:gd name="T59" fmla="*/ 2147483647 h 670"/>
                <a:gd name="T60" fmla="*/ 2147483647 w 572"/>
                <a:gd name="T61" fmla="*/ 2147483647 h 670"/>
                <a:gd name="T62" fmla="*/ 2147483647 w 572"/>
                <a:gd name="T63" fmla="*/ 2147483647 h 670"/>
                <a:gd name="T64" fmla="*/ 2147483647 w 572"/>
                <a:gd name="T65" fmla="*/ 2147483647 h 670"/>
                <a:gd name="T66" fmla="*/ 2147483647 w 572"/>
                <a:gd name="T67" fmla="*/ 2147483647 h 670"/>
                <a:gd name="T68" fmla="*/ 2147483647 w 572"/>
                <a:gd name="T69" fmla="*/ 2147483647 h 670"/>
                <a:gd name="T70" fmla="*/ 2147483647 w 572"/>
                <a:gd name="T71" fmla="*/ 2147483647 h 670"/>
                <a:gd name="T72" fmla="*/ 2147483647 w 572"/>
                <a:gd name="T73" fmla="*/ 2147483647 h 670"/>
                <a:gd name="T74" fmla="*/ 2147483647 w 572"/>
                <a:gd name="T75" fmla="*/ 2147483647 h 670"/>
                <a:gd name="T76" fmla="*/ 2147483647 w 572"/>
                <a:gd name="T77" fmla="*/ 2147483647 h 670"/>
                <a:gd name="T78" fmla="*/ 2147483647 w 572"/>
                <a:gd name="T79" fmla="*/ 2147483647 h 670"/>
                <a:gd name="T80" fmla="*/ 2147483647 w 572"/>
                <a:gd name="T81" fmla="*/ 2147483647 h 670"/>
                <a:gd name="T82" fmla="*/ 2147483647 w 572"/>
                <a:gd name="T83" fmla="*/ 2147483647 h 670"/>
                <a:gd name="T84" fmla="*/ 2147483647 w 572"/>
                <a:gd name="T85" fmla="*/ 2147483647 h 670"/>
                <a:gd name="T86" fmla="*/ 2147483647 w 572"/>
                <a:gd name="T87" fmla="*/ 2147483647 h 670"/>
                <a:gd name="T88" fmla="*/ 2147483647 w 572"/>
                <a:gd name="T89" fmla="*/ 0 h 670"/>
                <a:gd name="T90" fmla="*/ 2147483647 w 572"/>
                <a:gd name="T91" fmla="*/ 2147483647 h 670"/>
                <a:gd name="T92" fmla="*/ 2147483647 w 572"/>
                <a:gd name="T93" fmla="*/ 2147483647 h 670"/>
                <a:gd name="T94" fmla="*/ 2147483647 w 572"/>
                <a:gd name="T95" fmla="*/ 2147483647 h 670"/>
                <a:gd name="T96" fmla="*/ 2147483647 w 572"/>
                <a:gd name="T97" fmla="*/ 2147483647 h 670"/>
                <a:gd name="T98" fmla="*/ 2147483647 w 572"/>
                <a:gd name="T99" fmla="*/ 2147483647 h 670"/>
                <a:gd name="T100" fmla="*/ 2147483647 w 572"/>
                <a:gd name="T101" fmla="*/ 2147483647 h 670"/>
                <a:gd name="T102" fmla="*/ 2147483647 w 572"/>
                <a:gd name="T103" fmla="*/ 2147483647 h 670"/>
                <a:gd name="T104" fmla="*/ 2147483647 w 572"/>
                <a:gd name="T105" fmla="*/ 2147483647 h 670"/>
                <a:gd name="T106" fmla="*/ 2147483647 w 572"/>
                <a:gd name="T107" fmla="*/ 2147483647 h 670"/>
                <a:gd name="T108" fmla="*/ 2147483647 w 572"/>
                <a:gd name="T109" fmla="*/ 2147483647 h 670"/>
                <a:gd name="T110" fmla="*/ 2147483647 w 572"/>
                <a:gd name="T111" fmla="*/ 2147483647 h 670"/>
                <a:gd name="T112" fmla="*/ 0 w 572"/>
                <a:gd name="T113" fmla="*/ 2147483647 h 670"/>
                <a:gd name="T114" fmla="*/ 0 w 572"/>
                <a:gd name="T115" fmla="*/ 2147483647 h 670"/>
                <a:gd name="T116" fmla="*/ 0 w 572"/>
                <a:gd name="T117" fmla="*/ 2147483647 h 6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2"/>
                <a:gd name="T178" fmla="*/ 0 h 670"/>
                <a:gd name="T179" fmla="*/ 572 w 572"/>
                <a:gd name="T180" fmla="*/ 670 h 6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3" name="Freeform 172"/>
            <p:cNvSpPr>
              <a:spLocks/>
            </p:cNvSpPr>
            <p:nvPr/>
          </p:nvSpPr>
          <p:spPr bwMode="auto">
            <a:xfrm>
              <a:off x="3946374" y="3123507"/>
              <a:ext cx="217551" cy="157162"/>
            </a:xfrm>
            <a:custGeom>
              <a:avLst/>
              <a:gdLst>
                <a:gd name="T0" fmla="*/ 2147483647 w 382"/>
                <a:gd name="T1" fmla="*/ 2147483647 h 300"/>
                <a:gd name="T2" fmla="*/ 2147483647 w 382"/>
                <a:gd name="T3" fmla="*/ 2147483647 h 300"/>
                <a:gd name="T4" fmla="*/ 2147483647 w 382"/>
                <a:gd name="T5" fmla="*/ 2147483647 h 300"/>
                <a:gd name="T6" fmla="*/ 2147483647 w 382"/>
                <a:gd name="T7" fmla="*/ 2147483647 h 300"/>
                <a:gd name="T8" fmla="*/ 2147483647 w 382"/>
                <a:gd name="T9" fmla="*/ 2147483647 h 300"/>
                <a:gd name="T10" fmla="*/ 2147483647 w 382"/>
                <a:gd name="T11" fmla="*/ 2147483647 h 300"/>
                <a:gd name="T12" fmla="*/ 2147483647 w 382"/>
                <a:gd name="T13" fmla="*/ 2147483647 h 300"/>
                <a:gd name="T14" fmla="*/ 2147483647 w 382"/>
                <a:gd name="T15" fmla="*/ 2147483647 h 300"/>
                <a:gd name="T16" fmla="*/ 2147483647 w 382"/>
                <a:gd name="T17" fmla="*/ 2147483647 h 300"/>
                <a:gd name="T18" fmla="*/ 2147483647 w 382"/>
                <a:gd name="T19" fmla="*/ 2147483647 h 300"/>
                <a:gd name="T20" fmla="*/ 2147483647 w 382"/>
                <a:gd name="T21" fmla="*/ 2147483647 h 300"/>
                <a:gd name="T22" fmla="*/ 2147483647 w 382"/>
                <a:gd name="T23" fmla="*/ 2147483647 h 300"/>
                <a:gd name="T24" fmla="*/ 2147483647 w 382"/>
                <a:gd name="T25" fmla="*/ 2147483647 h 300"/>
                <a:gd name="T26" fmla="*/ 2147483647 w 382"/>
                <a:gd name="T27" fmla="*/ 2147483647 h 300"/>
                <a:gd name="T28" fmla="*/ 2147483647 w 382"/>
                <a:gd name="T29" fmla="*/ 2147483647 h 300"/>
                <a:gd name="T30" fmla="*/ 2147483647 w 382"/>
                <a:gd name="T31" fmla="*/ 2147483647 h 300"/>
                <a:gd name="T32" fmla="*/ 2147483647 w 382"/>
                <a:gd name="T33" fmla="*/ 2147483647 h 300"/>
                <a:gd name="T34" fmla="*/ 2147483647 w 382"/>
                <a:gd name="T35" fmla="*/ 2147483647 h 300"/>
                <a:gd name="T36" fmla="*/ 2147483647 w 382"/>
                <a:gd name="T37" fmla="*/ 2147483647 h 300"/>
                <a:gd name="T38" fmla="*/ 2147483647 w 382"/>
                <a:gd name="T39" fmla="*/ 2147483647 h 300"/>
                <a:gd name="T40" fmla="*/ 2147483647 w 382"/>
                <a:gd name="T41" fmla="*/ 2147483647 h 300"/>
                <a:gd name="T42" fmla="*/ 2147483647 w 382"/>
                <a:gd name="T43" fmla="*/ 2147483647 h 300"/>
                <a:gd name="T44" fmla="*/ 2147483647 w 382"/>
                <a:gd name="T45" fmla="*/ 2147483647 h 300"/>
                <a:gd name="T46" fmla="*/ 2147483647 w 382"/>
                <a:gd name="T47" fmla="*/ 2147483647 h 300"/>
                <a:gd name="T48" fmla="*/ 2147483647 w 382"/>
                <a:gd name="T49" fmla="*/ 2147483647 h 300"/>
                <a:gd name="T50" fmla="*/ 2147483647 w 382"/>
                <a:gd name="T51" fmla="*/ 2147483647 h 300"/>
                <a:gd name="T52" fmla="*/ 2147483647 w 382"/>
                <a:gd name="T53" fmla="*/ 2147483647 h 300"/>
                <a:gd name="T54" fmla="*/ 2147483647 w 382"/>
                <a:gd name="T55" fmla="*/ 2147483647 h 300"/>
                <a:gd name="T56" fmla="*/ 2147483647 w 382"/>
                <a:gd name="T57" fmla="*/ 2147483647 h 300"/>
                <a:gd name="T58" fmla="*/ 2147483647 w 382"/>
                <a:gd name="T59" fmla="*/ 2147483647 h 300"/>
                <a:gd name="T60" fmla="*/ 2147483647 w 382"/>
                <a:gd name="T61" fmla="*/ 2147483647 h 300"/>
                <a:gd name="T62" fmla="*/ 2147483647 w 382"/>
                <a:gd name="T63" fmla="*/ 2147483647 h 300"/>
                <a:gd name="T64" fmla="*/ 2147483647 w 382"/>
                <a:gd name="T65" fmla="*/ 2147483647 h 300"/>
                <a:gd name="T66" fmla="*/ 2147483647 w 382"/>
                <a:gd name="T67" fmla="*/ 2147483647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00"/>
                <a:gd name="T104" fmla="*/ 382 w 38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4" name="Freeform 173"/>
            <p:cNvSpPr>
              <a:spLocks/>
            </p:cNvSpPr>
            <p:nvPr/>
          </p:nvSpPr>
          <p:spPr bwMode="auto">
            <a:xfrm>
              <a:off x="3865721" y="3253999"/>
              <a:ext cx="166460" cy="179387"/>
            </a:xfrm>
            <a:custGeom>
              <a:avLst/>
              <a:gdLst>
                <a:gd name="T0" fmla="*/ 2147483647 w 291"/>
                <a:gd name="T1" fmla="*/ 2147483647 h 343"/>
                <a:gd name="T2" fmla="*/ 2147483647 w 291"/>
                <a:gd name="T3" fmla="*/ 2147483647 h 343"/>
                <a:gd name="T4" fmla="*/ 2147483647 w 291"/>
                <a:gd name="T5" fmla="*/ 2147483647 h 343"/>
                <a:gd name="T6" fmla="*/ 2147483647 w 291"/>
                <a:gd name="T7" fmla="*/ 2147483647 h 343"/>
                <a:gd name="T8" fmla="*/ 2147483647 w 291"/>
                <a:gd name="T9" fmla="*/ 2147483647 h 343"/>
                <a:gd name="T10" fmla="*/ 2147483647 w 291"/>
                <a:gd name="T11" fmla="*/ 2147483647 h 343"/>
                <a:gd name="T12" fmla="*/ 2147483647 w 291"/>
                <a:gd name="T13" fmla="*/ 2147483647 h 343"/>
                <a:gd name="T14" fmla="*/ 2147483647 w 291"/>
                <a:gd name="T15" fmla="*/ 2147483647 h 343"/>
                <a:gd name="T16" fmla="*/ 2147483647 w 291"/>
                <a:gd name="T17" fmla="*/ 2147483647 h 343"/>
                <a:gd name="T18" fmla="*/ 2147483647 w 291"/>
                <a:gd name="T19" fmla="*/ 2147483647 h 343"/>
                <a:gd name="T20" fmla="*/ 2147483647 w 291"/>
                <a:gd name="T21" fmla="*/ 2147483647 h 343"/>
                <a:gd name="T22" fmla="*/ 2147483647 w 291"/>
                <a:gd name="T23" fmla="*/ 2147483647 h 343"/>
                <a:gd name="T24" fmla="*/ 2147483647 w 291"/>
                <a:gd name="T25" fmla="*/ 2147483647 h 343"/>
                <a:gd name="T26" fmla="*/ 2147483647 w 291"/>
                <a:gd name="T27" fmla="*/ 2147483647 h 343"/>
                <a:gd name="T28" fmla="*/ 2147483647 w 291"/>
                <a:gd name="T29" fmla="*/ 2147483647 h 343"/>
                <a:gd name="T30" fmla="*/ 2147483647 w 291"/>
                <a:gd name="T31" fmla="*/ 2147483647 h 343"/>
                <a:gd name="T32" fmla="*/ 2147483647 w 291"/>
                <a:gd name="T33" fmla="*/ 2147483647 h 343"/>
                <a:gd name="T34" fmla="*/ 2147483647 w 291"/>
                <a:gd name="T35" fmla="*/ 0 h 343"/>
                <a:gd name="T36" fmla="*/ 2147483647 w 291"/>
                <a:gd name="T37" fmla="*/ 2147483647 h 343"/>
                <a:gd name="T38" fmla="*/ 2147483647 w 291"/>
                <a:gd name="T39" fmla="*/ 2147483647 h 343"/>
                <a:gd name="T40" fmla="*/ 2147483647 w 291"/>
                <a:gd name="T41" fmla="*/ 2147483647 h 343"/>
                <a:gd name="T42" fmla="*/ 2147483647 w 291"/>
                <a:gd name="T43" fmla="*/ 2147483647 h 343"/>
                <a:gd name="T44" fmla="*/ 2147483647 w 291"/>
                <a:gd name="T45" fmla="*/ 2147483647 h 343"/>
                <a:gd name="T46" fmla="*/ 2147483647 w 291"/>
                <a:gd name="T47" fmla="*/ 2147483647 h 343"/>
                <a:gd name="T48" fmla="*/ 2147483647 w 291"/>
                <a:gd name="T49" fmla="*/ 2147483647 h 343"/>
                <a:gd name="T50" fmla="*/ 2147483647 w 291"/>
                <a:gd name="T51" fmla="*/ 2147483647 h 343"/>
                <a:gd name="T52" fmla="*/ 2147483647 w 291"/>
                <a:gd name="T53" fmla="*/ 2147483647 h 343"/>
                <a:gd name="T54" fmla="*/ 2147483647 w 291"/>
                <a:gd name="T55" fmla="*/ 2147483647 h 343"/>
                <a:gd name="T56" fmla="*/ 2147483647 w 291"/>
                <a:gd name="T57" fmla="*/ 2147483647 h 343"/>
                <a:gd name="T58" fmla="*/ 2147483647 w 291"/>
                <a:gd name="T59" fmla="*/ 2147483647 h 343"/>
                <a:gd name="T60" fmla="*/ 2147483647 w 291"/>
                <a:gd name="T61" fmla="*/ 2147483647 h 343"/>
                <a:gd name="T62" fmla="*/ 2147483647 w 291"/>
                <a:gd name="T63" fmla="*/ 2147483647 h 343"/>
                <a:gd name="T64" fmla="*/ 2147483647 w 291"/>
                <a:gd name="T65" fmla="*/ 2147483647 h 343"/>
                <a:gd name="T66" fmla="*/ 2147483647 w 291"/>
                <a:gd name="T67" fmla="*/ 2147483647 h 343"/>
                <a:gd name="T68" fmla="*/ 2147483647 w 291"/>
                <a:gd name="T69" fmla="*/ 2147483647 h 343"/>
                <a:gd name="T70" fmla="*/ 2147483647 w 291"/>
                <a:gd name="T71" fmla="*/ 2147483647 h 343"/>
                <a:gd name="T72" fmla="*/ 2147483647 w 291"/>
                <a:gd name="T73" fmla="*/ 2147483647 h 343"/>
                <a:gd name="T74" fmla="*/ 2147483647 w 291"/>
                <a:gd name="T75" fmla="*/ 2147483647 h 343"/>
                <a:gd name="T76" fmla="*/ 2147483647 w 291"/>
                <a:gd name="T77" fmla="*/ 2147483647 h 343"/>
                <a:gd name="T78" fmla="*/ 2147483647 w 291"/>
                <a:gd name="T79" fmla="*/ 2147483647 h 343"/>
                <a:gd name="T80" fmla="*/ 2147483647 w 291"/>
                <a:gd name="T81" fmla="*/ 2147483647 h 343"/>
                <a:gd name="T82" fmla="*/ 2147483647 w 291"/>
                <a:gd name="T83" fmla="*/ 2147483647 h 343"/>
                <a:gd name="T84" fmla="*/ 2147483647 w 291"/>
                <a:gd name="T85" fmla="*/ 2147483647 h 343"/>
                <a:gd name="T86" fmla="*/ 2147483647 w 291"/>
                <a:gd name="T87" fmla="*/ 2147483647 h 343"/>
                <a:gd name="T88" fmla="*/ 2147483647 w 291"/>
                <a:gd name="T89" fmla="*/ 2147483647 h 343"/>
                <a:gd name="T90" fmla="*/ 2147483647 w 291"/>
                <a:gd name="T91" fmla="*/ 2147483647 h 343"/>
                <a:gd name="T92" fmla="*/ 2147483647 w 291"/>
                <a:gd name="T93" fmla="*/ 2147483647 h 343"/>
                <a:gd name="T94" fmla="*/ 2147483647 w 291"/>
                <a:gd name="T95" fmla="*/ 2147483647 h 343"/>
                <a:gd name="T96" fmla="*/ 2147483647 w 291"/>
                <a:gd name="T97" fmla="*/ 2147483647 h 343"/>
                <a:gd name="T98" fmla="*/ 2147483647 w 291"/>
                <a:gd name="T99" fmla="*/ 2147483647 h 343"/>
                <a:gd name="T100" fmla="*/ 2147483647 w 291"/>
                <a:gd name="T101" fmla="*/ 2147483647 h 343"/>
                <a:gd name="T102" fmla="*/ 2147483647 w 291"/>
                <a:gd name="T103" fmla="*/ 2147483647 h 343"/>
                <a:gd name="T104" fmla="*/ 2147483647 w 291"/>
                <a:gd name="T105" fmla="*/ 2147483647 h 343"/>
                <a:gd name="T106" fmla="*/ 2147483647 w 291"/>
                <a:gd name="T107" fmla="*/ 2147483647 h 343"/>
                <a:gd name="T108" fmla="*/ 2147483647 w 291"/>
                <a:gd name="T109" fmla="*/ 2147483647 h 343"/>
                <a:gd name="T110" fmla="*/ 2147483647 w 291"/>
                <a:gd name="T111" fmla="*/ 2147483647 h 343"/>
                <a:gd name="T112" fmla="*/ 2147483647 w 291"/>
                <a:gd name="T113" fmla="*/ 2147483647 h 343"/>
                <a:gd name="T114" fmla="*/ 2147483647 w 291"/>
                <a:gd name="T115" fmla="*/ 2147483647 h 343"/>
                <a:gd name="T116" fmla="*/ 2147483647 w 291"/>
                <a:gd name="T117" fmla="*/ 2147483647 h 343"/>
                <a:gd name="T118" fmla="*/ 2147483647 w 291"/>
                <a:gd name="T119" fmla="*/ 2147483647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1"/>
                <a:gd name="T181" fmla="*/ 0 h 343"/>
                <a:gd name="T182" fmla="*/ 291 w 291"/>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5" name="Freeform 174"/>
            <p:cNvSpPr>
              <a:spLocks/>
            </p:cNvSpPr>
            <p:nvPr/>
          </p:nvSpPr>
          <p:spPr bwMode="auto">
            <a:xfrm>
              <a:off x="4102945" y="2888557"/>
              <a:ext cx="423565" cy="328612"/>
            </a:xfrm>
            <a:custGeom>
              <a:avLst/>
              <a:gdLst>
                <a:gd name="T0" fmla="*/ 2147483647 w 741"/>
                <a:gd name="T1" fmla="*/ 2147483647 h 628"/>
                <a:gd name="T2" fmla="*/ 2147483647 w 741"/>
                <a:gd name="T3" fmla="*/ 2147483647 h 628"/>
                <a:gd name="T4" fmla="*/ 2147483647 w 741"/>
                <a:gd name="T5" fmla="*/ 2147483647 h 628"/>
                <a:gd name="T6" fmla="*/ 2147483647 w 741"/>
                <a:gd name="T7" fmla="*/ 2147483647 h 628"/>
                <a:gd name="T8" fmla="*/ 2147483647 w 741"/>
                <a:gd name="T9" fmla="*/ 2147483647 h 628"/>
                <a:gd name="T10" fmla="*/ 2147483647 w 741"/>
                <a:gd name="T11" fmla="*/ 2147483647 h 628"/>
                <a:gd name="T12" fmla="*/ 2147483647 w 741"/>
                <a:gd name="T13" fmla="*/ 2147483647 h 628"/>
                <a:gd name="T14" fmla="*/ 2147483647 w 741"/>
                <a:gd name="T15" fmla="*/ 2147483647 h 628"/>
                <a:gd name="T16" fmla="*/ 2147483647 w 741"/>
                <a:gd name="T17" fmla="*/ 2147483647 h 628"/>
                <a:gd name="T18" fmla="*/ 2147483647 w 741"/>
                <a:gd name="T19" fmla="*/ 2147483647 h 628"/>
                <a:gd name="T20" fmla="*/ 2147483647 w 741"/>
                <a:gd name="T21" fmla="*/ 2147483647 h 628"/>
                <a:gd name="T22" fmla="*/ 2147483647 w 741"/>
                <a:gd name="T23" fmla="*/ 2147483647 h 628"/>
                <a:gd name="T24" fmla="*/ 2147483647 w 741"/>
                <a:gd name="T25" fmla="*/ 2147483647 h 628"/>
                <a:gd name="T26" fmla="*/ 2147483647 w 741"/>
                <a:gd name="T27" fmla="*/ 2147483647 h 628"/>
                <a:gd name="T28" fmla="*/ 2147483647 w 741"/>
                <a:gd name="T29" fmla="*/ 2147483647 h 628"/>
                <a:gd name="T30" fmla="*/ 2147483647 w 741"/>
                <a:gd name="T31" fmla="*/ 2147483647 h 628"/>
                <a:gd name="T32" fmla="*/ 2147483647 w 741"/>
                <a:gd name="T33" fmla="*/ 2147483647 h 628"/>
                <a:gd name="T34" fmla="*/ 2147483647 w 741"/>
                <a:gd name="T35" fmla="*/ 2147483647 h 628"/>
                <a:gd name="T36" fmla="*/ 2147483647 w 741"/>
                <a:gd name="T37" fmla="*/ 2147483647 h 628"/>
                <a:gd name="T38" fmla="*/ 2147483647 w 741"/>
                <a:gd name="T39" fmla="*/ 2147483647 h 628"/>
                <a:gd name="T40" fmla="*/ 2147483647 w 741"/>
                <a:gd name="T41" fmla="*/ 2147483647 h 628"/>
                <a:gd name="T42" fmla="*/ 2147483647 w 741"/>
                <a:gd name="T43" fmla="*/ 2147483647 h 628"/>
                <a:gd name="T44" fmla="*/ 2147483647 w 741"/>
                <a:gd name="T45" fmla="*/ 2147483647 h 628"/>
                <a:gd name="T46" fmla="*/ 2147483647 w 741"/>
                <a:gd name="T47" fmla="*/ 0 h 628"/>
                <a:gd name="T48" fmla="*/ 2147483647 w 741"/>
                <a:gd name="T49" fmla="*/ 2147483647 h 628"/>
                <a:gd name="T50" fmla="*/ 2147483647 w 741"/>
                <a:gd name="T51" fmla="*/ 2147483647 h 628"/>
                <a:gd name="T52" fmla="*/ 2147483647 w 741"/>
                <a:gd name="T53" fmla="*/ 2147483647 h 628"/>
                <a:gd name="T54" fmla="*/ 2147483647 w 741"/>
                <a:gd name="T55" fmla="*/ 2147483647 h 628"/>
                <a:gd name="T56" fmla="*/ 2147483647 w 741"/>
                <a:gd name="T57" fmla="*/ 2147483647 h 628"/>
                <a:gd name="T58" fmla="*/ 2147483647 w 741"/>
                <a:gd name="T59" fmla="*/ 2147483647 h 628"/>
                <a:gd name="T60" fmla="*/ 2147483647 w 741"/>
                <a:gd name="T61" fmla="*/ 2147483647 h 628"/>
                <a:gd name="T62" fmla="*/ 2147483647 w 741"/>
                <a:gd name="T63" fmla="*/ 2147483647 h 6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1"/>
                <a:gd name="T97" fmla="*/ 0 h 628"/>
                <a:gd name="T98" fmla="*/ 741 w 741"/>
                <a:gd name="T99" fmla="*/ 628 h 6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1"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6" name="Freeform 175"/>
            <p:cNvSpPr>
              <a:spLocks/>
            </p:cNvSpPr>
            <p:nvPr/>
          </p:nvSpPr>
          <p:spPr bwMode="auto">
            <a:xfrm>
              <a:off x="3857376" y="2507557"/>
              <a:ext cx="560359" cy="511175"/>
            </a:xfrm>
            <a:custGeom>
              <a:avLst/>
              <a:gdLst>
                <a:gd name="T0" fmla="*/ 2147483647 w 983"/>
                <a:gd name="T1" fmla="*/ 2147483647 h 981"/>
                <a:gd name="T2" fmla="*/ 2147483647 w 983"/>
                <a:gd name="T3" fmla="*/ 2147483647 h 981"/>
                <a:gd name="T4" fmla="*/ 2147483647 w 983"/>
                <a:gd name="T5" fmla="*/ 2147483647 h 981"/>
                <a:gd name="T6" fmla="*/ 2147483647 w 983"/>
                <a:gd name="T7" fmla="*/ 2147483647 h 981"/>
                <a:gd name="T8" fmla="*/ 2147483647 w 983"/>
                <a:gd name="T9" fmla="*/ 2147483647 h 981"/>
                <a:gd name="T10" fmla="*/ 2147483647 w 983"/>
                <a:gd name="T11" fmla="*/ 2147483647 h 981"/>
                <a:gd name="T12" fmla="*/ 2147483647 w 983"/>
                <a:gd name="T13" fmla="*/ 2147483647 h 981"/>
                <a:gd name="T14" fmla="*/ 2147483647 w 983"/>
                <a:gd name="T15" fmla="*/ 2147483647 h 981"/>
                <a:gd name="T16" fmla="*/ 2147483647 w 983"/>
                <a:gd name="T17" fmla="*/ 2147483647 h 981"/>
                <a:gd name="T18" fmla="*/ 2147483647 w 983"/>
                <a:gd name="T19" fmla="*/ 2147483647 h 981"/>
                <a:gd name="T20" fmla="*/ 2147483647 w 983"/>
                <a:gd name="T21" fmla="*/ 2147483647 h 981"/>
                <a:gd name="T22" fmla="*/ 2147483647 w 983"/>
                <a:gd name="T23" fmla="*/ 2147483647 h 981"/>
                <a:gd name="T24" fmla="*/ 2147483647 w 983"/>
                <a:gd name="T25" fmla="*/ 2147483647 h 981"/>
                <a:gd name="T26" fmla="*/ 2147483647 w 983"/>
                <a:gd name="T27" fmla="*/ 2147483647 h 981"/>
                <a:gd name="T28" fmla="*/ 2147483647 w 983"/>
                <a:gd name="T29" fmla="*/ 2147483647 h 981"/>
                <a:gd name="T30" fmla="*/ 2147483647 w 983"/>
                <a:gd name="T31" fmla="*/ 2147483647 h 981"/>
                <a:gd name="T32" fmla="*/ 2147483647 w 983"/>
                <a:gd name="T33" fmla="*/ 2147483647 h 981"/>
                <a:gd name="T34" fmla="*/ 2147483647 w 983"/>
                <a:gd name="T35" fmla="*/ 2147483647 h 981"/>
                <a:gd name="T36" fmla="*/ 2147483647 w 983"/>
                <a:gd name="T37" fmla="*/ 2147483647 h 981"/>
                <a:gd name="T38" fmla="*/ 2147483647 w 983"/>
                <a:gd name="T39" fmla="*/ 2147483647 h 981"/>
                <a:gd name="T40" fmla="*/ 2147483647 w 983"/>
                <a:gd name="T41" fmla="*/ 2147483647 h 981"/>
                <a:gd name="T42" fmla="*/ 2147483647 w 983"/>
                <a:gd name="T43" fmla="*/ 2147483647 h 981"/>
                <a:gd name="T44" fmla="*/ 2147483647 w 983"/>
                <a:gd name="T45" fmla="*/ 2147483647 h 981"/>
                <a:gd name="T46" fmla="*/ 2147483647 w 983"/>
                <a:gd name="T47" fmla="*/ 2147483647 h 981"/>
                <a:gd name="T48" fmla="*/ 2147483647 w 983"/>
                <a:gd name="T49" fmla="*/ 2147483647 h 981"/>
                <a:gd name="T50" fmla="*/ 2147483647 w 983"/>
                <a:gd name="T51" fmla="*/ 2147483647 h 981"/>
                <a:gd name="T52" fmla="*/ 2147483647 w 983"/>
                <a:gd name="T53" fmla="*/ 2147483647 h 981"/>
                <a:gd name="T54" fmla="*/ 2147483647 w 983"/>
                <a:gd name="T55" fmla="*/ 2147483647 h 981"/>
                <a:gd name="T56" fmla="*/ 2147483647 w 983"/>
                <a:gd name="T57" fmla="*/ 2147483647 h 981"/>
                <a:gd name="T58" fmla="*/ 2147483647 w 983"/>
                <a:gd name="T59" fmla="*/ 2147483647 h 981"/>
                <a:gd name="T60" fmla="*/ 2147483647 w 983"/>
                <a:gd name="T61" fmla="*/ 2147483647 h 981"/>
                <a:gd name="T62" fmla="*/ 2147483647 w 983"/>
                <a:gd name="T63" fmla="*/ 2147483647 h 981"/>
                <a:gd name="T64" fmla="*/ 2147483647 w 983"/>
                <a:gd name="T65" fmla="*/ 2147483647 h 981"/>
                <a:gd name="T66" fmla="*/ 2147483647 w 983"/>
                <a:gd name="T67" fmla="*/ 0 h 981"/>
                <a:gd name="T68" fmla="*/ 2147483647 w 983"/>
                <a:gd name="T69" fmla="*/ 2147483647 h 981"/>
                <a:gd name="T70" fmla="*/ 2147483647 w 983"/>
                <a:gd name="T71" fmla="*/ 2147483647 h 981"/>
                <a:gd name="T72" fmla="*/ 2147483647 w 983"/>
                <a:gd name="T73" fmla="*/ 2147483647 h 981"/>
                <a:gd name="T74" fmla="*/ 2147483647 w 983"/>
                <a:gd name="T75" fmla="*/ 2147483647 h 981"/>
                <a:gd name="T76" fmla="*/ 2147483647 w 983"/>
                <a:gd name="T77" fmla="*/ 2147483647 h 981"/>
                <a:gd name="T78" fmla="*/ 2147483647 w 983"/>
                <a:gd name="T79" fmla="*/ 2147483647 h 981"/>
                <a:gd name="T80" fmla="*/ 2147483647 w 983"/>
                <a:gd name="T81" fmla="*/ 2147483647 h 981"/>
                <a:gd name="T82" fmla="*/ 2147483647 w 983"/>
                <a:gd name="T83" fmla="*/ 2147483647 h 981"/>
                <a:gd name="T84" fmla="*/ 2147483647 w 983"/>
                <a:gd name="T85" fmla="*/ 2147483647 h 981"/>
                <a:gd name="T86" fmla="*/ 2147483647 w 983"/>
                <a:gd name="T87" fmla="*/ 2147483647 h 981"/>
                <a:gd name="T88" fmla="*/ 2147483647 w 983"/>
                <a:gd name="T89" fmla="*/ 2147483647 h 981"/>
                <a:gd name="T90" fmla="*/ 2147483647 w 983"/>
                <a:gd name="T91" fmla="*/ 2147483647 h 981"/>
                <a:gd name="T92" fmla="*/ 2147483647 w 983"/>
                <a:gd name="T93" fmla="*/ 2147483647 h 981"/>
                <a:gd name="T94" fmla="*/ 2147483647 w 983"/>
                <a:gd name="T95" fmla="*/ 2147483647 h 981"/>
                <a:gd name="T96" fmla="*/ 2147483647 w 983"/>
                <a:gd name="T97" fmla="*/ 2147483647 h 981"/>
                <a:gd name="T98" fmla="*/ 2147483647 w 983"/>
                <a:gd name="T99" fmla="*/ 2147483647 h 981"/>
                <a:gd name="T100" fmla="*/ 2147483647 w 983"/>
                <a:gd name="T101" fmla="*/ 2147483647 h 9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3"/>
                <a:gd name="T154" fmla="*/ 0 h 981"/>
                <a:gd name="T155" fmla="*/ 983 w 983"/>
                <a:gd name="T156" fmla="*/ 981 h 9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77" name="Freeform 176"/>
            <p:cNvSpPr>
              <a:spLocks/>
            </p:cNvSpPr>
            <p:nvPr/>
          </p:nvSpPr>
          <p:spPr bwMode="auto">
            <a:xfrm>
              <a:off x="4348514" y="2618682"/>
              <a:ext cx="416974" cy="382587"/>
            </a:xfrm>
            <a:custGeom>
              <a:avLst/>
              <a:gdLst>
                <a:gd name="T0" fmla="*/ 2147483647 w 731"/>
                <a:gd name="T1" fmla="*/ 2147483647 h 737"/>
                <a:gd name="T2" fmla="*/ 2147483647 w 731"/>
                <a:gd name="T3" fmla="*/ 2147483647 h 737"/>
                <a:gd name="T4" fmla="*/ 2147483647 w 731"/>
                <a:gd name="T5" fmla="*/ 2147483647 h 737"/>
                <a:gd name="T6" fmla="*/ 2147483647 w 731"/>
                <a:gd name="T7" fmla="*/ 2147483647 h 737"/>
                <a:gd name="T8" fmla="*/ 2147483647 w 731"/>
                <a:gd name="T9" fmla="*/ 2147483647 h 737"/>
                <a:gd name="T10" fmla="*/ 2147483647 w 731"/>
                <a:gd name="T11" fmla="*/ 2147483647 h 737"/>
                <a:gd name="T12" fmla="*/ 2147483647 w 731"/>
                <a:gd name="T13" fmla="*/ 2147483647 h 737"/>
                <a:gd name="T14" fmla="*/ 2147483647 w 731"/>
                <a:gd name="T15" fmla="*/ 2147483647 h 737"/>
                <a:gd name="T16" fmla="*/ 2147483647 w 731"/>
                <a:gd name="T17" fmla="*/ 2147483647 h 737"/>
                <a:gd name="T18" fmla="*/ 2147483647 w 731"/>
                <a:gd name="T19" fmla="*/ 2147483647 h 737"/>
                <a:gd name="T20" fmla="*/ 2147483647 w 731"/>
                <a:gd name="T21" fmla="*/ 2147483647 h 737"/>
                <a:gd name="T22" fmla="*/ 2147483647 w 731"/>
                <a:gd name="T23" fmla="*/ 2147483647 h 737"/>
                <a:gd name="T24" fmla="*/ 2147483647 w 731"/>
                <a:gd name="T25" fmla="*/ 2147483647 h 737"/>
                <a:gd name="T26" fmla="*/ 2147483647 w 731"/>
                <a:gd name="T27" fmla="*/ 2147483647 h 737"/>
                <a:gd name="T28" fmla="*/ 2147483647 w 731"/>
                <a:gd name="T29" fmla="*/ 2147483647 h 737"/>
                <a:gd name="T30" fmla="*/ 2147483647 w 731"/>
                <a:gd name="T31" fmla="*/ 2147483647 h 737"/>
                <a:gd name="T32" fmla="*/ 2147483647 w 731"/>
                <a:gd name="T33" fmla="*/ 2147483647 h 737"/>
                <a:gd name="T34" fmla="*/ 2147483647 w 731"/>
                <a:gd name="T35" fmla="*/ 2147483647 h 737"/>
                <a:gd name="T36" fmla="*/ 2147483647 w 731"/>
                <a:gd name="T37" fmla="*/ 2147483647 h 737"/>
                <a:gd name="T38" fmla="*/ 2147483647 w 731"/>
                <a:gd name="T39" fmla="*/ 2147483647 h 737"/>
                <a:gd name="T40" fmla="*/ 2147483647 w 731"/>
                <a:gd name="T41" fmla="*/ 2147483647 h 737"/>
                <a:gd name="T42" fmla="*/ 2147483647 w 731"/>
                <a:gd name="T43" fmla="*/ 2147483647 h 737"/>
                <a:gd name="T44" fmla="*/ 2147483647 w 731"/>
                <a:gd name="T45" fmla="*/ 2147483647 h 737"/>
                <a:gd name="T46" fmla="*/ 2147483647 w 731"/>
                <a:gd name="T47" fmla="*/ 2147483647 h 737"/>
                <a:gd name="T48" fmla="*/ 2147483647 w 731"/>
                <a:gd name="T49" fmla="*/ 2147483647 h 737"/>
                <a:gd name="T50" fmla="*/ 2147483647 w 731"/>
                <a:gd name="T51" fmla="*/ 2147483647 h 737"/>
                <a:gd name="T52" fmla="*/ 2147483647 w 731"/>
                <a:gd name="T53" fmla="*/ 2147483647 h 737"/>
                <a:gd name="T54" fmla="*/ 2147483647 w 731"/>
                <a:gd name="T55" fmla="*/ 2147483647 h 737"/>
                <a:gd name="T56" fmla="*/ 2147483647 w 731"/>
                <a:gd name="T57" fmla="*/ 2147483647 h 737"/>
                <a:gd name="T58" fmla="*/ 2147483647 w 731"/>
                <a:gd name="T59" fmla="*/ 2147483647 h 737"/>
                <a:gd name="T60" fmla="*/ 2147483647 w 731"/>
                <a:gd name="T61" fmla="*/ 2147483647 h 737"/>
                <a:gd name="T62" fmla="*/ 2147483647 w 731"/>
                <a:gd name="T63" fmla="*/ 2147483647 h 737"/>
                <a:gd name="T64" fmla="*/ 2147483647 w 731"/>
                <a:gd name="T65" fmla="*/ 2147483647 h 737"/>
                <a:gd name="T66" fmla="*/ 2147483647 w 731"/>
                <a:gd name="T67" fmla="*/ 2147483647 h 737"/>
                <a:gd name="T68" fmla="*/ 2147483647 w 731"/>
                <a:gd name="T69" fmla="*/ 2147483647 h 737"/>
                <a:gd name="T70" fmla="*/ 2147483647 w 731"/>
                <a:gd name="T71" fmla="*/ 2147483647 h 737"/>
                <a:gd name="T72" fmla="*/ 2147483647 w 731"/>
                <a:gd name="T73" fmla="*/ 2147483647 h 737"/>
                <a:gd name="T74" fmla="*/ 2147483647 w 731"/>
                <a:gd name="T75" fmla="*/ 2147483647 h 737"/>
                <a:gd name="T76" fmla="*/ 2147483647 w 731"/>
                <a:gd name="T77" fmla="*/ 2147483647 h 737"/>
                <a:gd name="T78" fmla="*/ 2147483647 w 731"/>
                <a:gd name="T79" fmla="*/ 2147483647 h 737"/>
                <a:gd name="T80" fmla="*/ 2147483647 w 731"/>
                <a:gd name="T81" fmla="*/ 2147483647 h 737"/>
                <a:gd name="T82" fmla="*/ 2147483647 w 731"/>
                <a:gd name="T83" fmla="*/ 2147483647 h 737"/>
                <a:gd name="T84" fmla="*/ 2147483647 w 731"/>
                <a:gd name="T85" fmla="*/ 2147483647 h 737"/>
                <a:gd name="T86" fmla="*/ 2147483647 w 731"/>
                <a:gd name="T87" fmla="*/ 2147483647 h 737"/>
                <a:gd name="T88" fmla="*/ 2147483647 w 731"/>
                <a:gd name="T89" fmla="*/ 2147483647 h 737"/>
                <a:gd name="T90" fmla="*/ 2147483647 w 731"/>
                <a:gd name="T91" fmla="*/ 2147483647 h 737"/>
                <a:gd name="T92" fmla="*/ 2147483647 w 731"/>
                <a:gd name="T93" fmla="*/ 2147483647 h 737"/>
                <a:gd name="T94" fmla="*/ 2147483647 w 731"/>
                <a:gd name="T95" fmla="*/ 2147483647 h 737"/>
                <a:gd name="T96" fmla="*/ 2147483647 w 731"/>
                <a:gd name="T97" fmla="*/ 2147483647 h 737"/>
                <a:gd name="T98" fmla="*/ 2147483647 w 731"/>
                <a:gd name="T99" fmla="*/ 2147483647 h 737"/>
                <a:gd name="T100" fmla="*/ 2147483647 w 731"/>
                <a:gd name="T101" fmla="*/ 2147483647 h 737"/>
                <a:gd name="T102" fmla="*/ 2147483647 w 731"/>
                <a:gd name="T103" fmla="*/ 2147483647 h 737"/>
                <a:gd name="T104" fmla="*/ 2147483647 w 731"/>
                <a:gd name="T105" fmla="*/ 2147483647 h 737"/>
                <a:gd name="T106" fmla="*/ 2147483647 w 731"/>
                <a:gd name="T107" fmla="*/ 2147483647 h 737"/>
                <a:gd name="T108" fmla="*/ 2147483647 w 731"/>
                <a:gd name="T109" fmla="*/ 2147483647 h 737"/>
                <a:gd name="T110" fmla="*/ 2147483647 w 731"/>
                <a:gd name="T111" fmla="*/ 2147483647 h 737"/>
                <a:gd name="T112" fmla="*/ 2147483647 w 731"/>
                <a:gd name="T113" fmla="*/ 2147483647 h 737"/>
                <a:gd name="T114" fmla="*/ 2147483647 w 731"/>
                <a:gd name="T115" fmla="*/ 0 h 737"/>
                <a:gd name="T116" fmla="*/ 2147483647 w 731"/>
                <a:gd name="T117" fmla="*/ 2147483647 h 737"/>
                <a:gd name="T118" fmla="*/ 2147483647 w 731"/>
                <a:gd name="T119" fmla="*/ 2147483647 h 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737"/>
                <a:gd name="T182" fmla="*/ 731 w 731"/>
                <a:gd name="T183" fmla="*/ 737 h 7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8" name="Freeform 177"/>
            <p:cNvSpPr>
              <a:spLocks noEditPoints="1"/>
            </p:cNvSpPr>
            <p:nvPr/>
          </p:nvSpPr>
          <p:spPr bwMode="auto">
            <a:xfrm>
              <a:off x="4407846" y="3666432"/>
              <a:ext cx="341160" cy="381000"/>
            </a:xfrm>
            <a:custGeom>
              <a:avLst/>
              <a:gdLst>
                <a:gd name="T0" fmla="*/ 2147483647 w 597"/>
                <a:gd name="T1" fmla="*/ 2147483647 h 735"/>
                <a:gd name="T2" fmla="*/ 2147483647 w 597"/>
                <a:gd name="T3" fmla="*/ 2147483647 h 735"/>
                <a:gd name="T4" fmla="*/ 2147483647 w 597"/>
                <a:gd name="T5" fmla="*/ 2147483647 h 735"/>
                <a:gd name="T6" fmla="*/ 2147483647 w 597"/>
                <a:gd name="T7" fmla="*/ 2147483647 h 735"/>
                <a:gd name="T8" fmla="*/ 2147483647 w 597"/>
                <a:gd name="T9" fmla="*/ 2147483647 h 735"/>
                <a:gd name="T10" fmla="*/ 2147483647 w 597"/>
                <a:gd name="T11" fmla="*/ 2147483647 h 735"/>
                <a:gd name="T12" fmla="*/ 2147483647 w 597"/>
                <a:gd name="T13" fmla="*/ 2147483647 h 735"/>
                <a:gd name="T14" fmla="*/ 2147483647 w 597"/>
                <a:gd name="T15" fmla="*/ 2147483647 h 735"/>
                <a:gd name="T16" fmla="*/ 2147483647 w 597"/>
                <a:gd name="T17" fmla="*/ 2147483647 h 735"/>
                <a:gd name="T18" fmla="*/ 2147483647 w 597"/>
                <a:gd name="T19" fmla="*/ 2147483647 h 735"/>
                <a:gd name="T20" fmla="*/ 2147483647 w 597"/>
                <a:gd name="T21" fmla="*/ 2147483647 h 735"/>
                <a:gd name="T22" fmla="*/ 2147483647 w 597"/>
                <a:gd name="T23" fmla="*/ 2147483647 h 735"/>
                <a:gd name="T24" fmla="*/ 2147483647 w 597"/>
                <a:gd name="T25" fmla="*/ 2147483647 h 735"/>
                <a:gd name="T26" fmla="*/ 2147483647 w 597"/>
                <a:gd name="T27" fmla="*/ 2147483647 h 735"/>
                <a:gd name="T28" fmla="*/ 2147483647 w 597"/>
                <a:gd name="T29" fmla="*/ 2147483647 h 735"/>
                <a:gd name="T30" fmla="*/ 2147483647 w 597"/>
                <a:gd name="T31" fmla="*/ 2147483647 h 735"/>
                <a:gd name="T32" fmla="*/ 2147483647 w 597"/>
                <a:gd name="T33" fmla="*/ 2147483647 h 735"/>
                <a:gd name="T34" fmla="*/ 2147483647 w 597"/>
                <a:gd name="T35" fmla="*/ 2147483647 h 735"/>
                <a:gd name="T36" fmla="*/ 2147483647 w 597"/>
                <a:gd name="T37" fmla="*/ 2147483647 h 735"/>
                <a:gd name="T38" fmla="*/ 2147483647 w 597"/>
                <a:gd name="T39" fmla="*/ 2147483647 h 735"/>
                <a:gd name="T40" fmla="*/ 2147483647 w 597"/>
                <a:gd name="T41" fmla="*/ 2147483647 h 735"/>
                <a:gd name="T42" fmla="*/ 2147483647 w 597"/>
                <a:gd name="T43" fmla="*/ 2147483647 h 735"/>
                <a:gd name="T44" fmla="*/ 2147483647 w 597"/>
                <a:gd name="T45" fmla="*/ 2147483647 h 735"/>
                <a:gd name="T46" fmla="*/ 2147483647 w 597"/>
                <a:gd name="T47" fmla="*/ 2147483647 h 735"/>
                <a:gd name="T48" fmla="*/ 2147483647 w 597"/>
                <a:gd name="T49" fmla="*/ 2147483647 h 735"/>
                <a:gd name="T50" fmla="*/ 2147483647 w 597"/>
                <a:gd name="T51" fmla="*/ 2147483647 h 735"/>
                <a:gd name="T52" fmla="*/ 2147483647 w 597"/>
                <a:gd name="T53" fmla="*/ 2147483647 h 735"/>
                <a:gd name="T54" fmla="*/ 2147483647 w 597"/>
                <a:gd name="T55" fmla="*/ 2147483647 h 735"/>
                <a:gd name="T56" fmla="*/ 2147483647 w 597"/>
                <a:gd name="T57" fmla="*/ 2147483647 h 735"/>
                <a:gd name="T58" fmla="*/ 2147483647 w 597"/>
                <a:gd name="T59" fmla="*/ 2147483647 h 735"/>
                <a:gd name="T60" fmla="*/ 2147483647 w 597"/>
                <a:gd name="T61" fmla="*/ 2147483647 h 735"/>
                <a:gd name="T62" fmla="*/ 2147483647 w 597"/>
                <a:gd name="T63" fmla="*/ 2147483647 h 735"/>
                <a:gd name="T64" fmla="*/ 2147483647 w 597"/>
                <a:gd name="T65" fmla="*/ 2147483647 h 735"/>
                <a:gd name="T66" fmla="*/ 2147483647 w 597"/>
                <a:gd name="T67" fmla="*/ 2147483647 h 735"/>
                <a:gd name="T68" fmla="*/ 2147483647 w 597"/>
                <a:gd name="T69" fmla="*/ 2147483647 h 735"/>
                <a:gd name="T70" fmla="*/ 2147483647 w 597"/>
                <a:gd name="T71" fmla="*/ 2147483647 h 735"/>
                <a:gd name="T72" fmla="*/ 2147483647 w 597"/>
                <a:gd name="T73" fmla="*/ 2147483647 h 735"/>
                <a:gd name="T74" fmla="*/ 2147483647 w 597"/>
                <a:gd name="T75" fmla="*/ 2147483647 h 735"/>
                <a:gd name="T76" fmla="*/ 2147483647 w 597"/>
                <a:gd name="T77" fmla="*/ 2147483647 h 735"/>
                <a:gd name="T78" fmla="*/ 2147483647 w 597"/>
                <a:gd name="T79" fmla="*/ 2147483647 h 735"/>
                <a:gd name="T80" fmla="*/ 2147483647 w 597"/>
                <a:gd name="T81" fmla="*/ 2147483647 h 735"/>
                <a:gd name="T82" fmla="*/ 2147483647 w 597"/>
                <a:gd name="T83" fmla="*/ 2147483647 h 735"/>
                <a:gd name="T84" fmla="*/ 2147483647 w 597"/>
                <a:gd name="T85" fmla="*/ 2147483647 h 735"/>
                <a:gd name="T86" fmla="*/ 2147483647 w 597"/>
                <a:gd name="T87" fmla="*/ 2147483647 h 735"/>
                <a:gd name="T88" fmla="*/ 2147483647 w 597"/>
                <a:gd name="T89" fmla="*/ 2147483647 h 735"/>
                <a:gd name="T90" fmla="*/ 2147483647 w 597"/>
                <a:gd name="T91" fmla="*/ 2147483647 h 735"/>
                <a:gd name="T92" fmla="*/ 2147483647 w 597"/>
                <a:gd name="T93" fmla="*/ 2147483647 h 735"/>
                <a:gd name="T94" fmla="*/ 2147483647 w 597"/>
                <a:gd name="T95" fmla="*/ 2147483647 h 735"/>
                <a:gd name="T96" fmla="*/ 2147483647 w 597"/>
                <a:gd name="T97" fmla="*/ 2147483647 h 735"/>
                <a:gd name="T98" fmla="*/ 2147483647 w 597"/>
                <a:gd name="T99" fmla="*/ 2147483647 h 735"/>
                <a:gd name="T100" fmla="*/ 2147483647 w 597"/>
                <a:gd name="T101" fmla="*/ 2147483647 h 735"/>
                <a:gd name="T102" fmla="*/ 2147483647 w 597"/>
                <a:gd name="T103" fmla="*/ 2147483647 h 735"/>
                <a:gd name="T104" fmla="*/ 2147483647 w 597"/>
                <a:gd name="T105" fmla="*/ 2147483647 h 735"/>
                <a:gd name="T106" fmla="*/ 2147483647 w 597"/>
                <a:gd name="T107" fmla="*/ 2147483647 h 735"/>
                <a:gd name="T108" fmla="*/ 2147483647 w 597"/>
                <a:gd name="T109" fmla="*/ 2147483647 h 735"/>
                <a:gd name="T110" fmla="*/ 2147483647 w 597"/>
                <a:gd name="T111" fmla="*/ 2147483647 h 735"/>
                <a:gd name="T112" fmla="*/ 2147483647 w 597"/>
                <a:gd name="T113" fmla="*/ 2147483647 h 735"/>
                <a:gd name="T114" fmla="*/ 2147483647 w 597"/>
                <a:gd name="T115" fmla="*/ 2147483647 h 735"/>
                <a:gd name="T116" fmla="*/ 2147483647 w 597"/>
                <a:gd name="T117" fmla="*/ 2147483647 h 735"/>
                <a:gd name="T118" fmla="*/ 2147483647 w 597"/>
                <a:gd name="T119" fmla="*/ 2147483647 h 7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735"/>
                <a:gd name="T182" fmla="*/ 597 w 597"/>
                <a:gd name="T183" fmla="*/ 735 h 7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79" name="Freeform 178"/>
            <p:cNvSpPr>
              <a:spLocks/>
            </p:cNvSpPr>
            <p:nvPr/>
          </p:nvSpPr>
          <p:spPr bwMode="auto">
            <a:xfrm>
              <a:off x="4872614" y="3575944"/>
              <a:ext cx="59332" cy="49213"/>
            </a:xfrm>
            <a:custGeom>
              <a:avLst/>
              <a:gdLst>
                <a:gd name="T0" fmla="*/ 2147483647 w 104"/>
                <a:gd name="T1" fmla="*/ 2147483647 h 98"/>
                <a:gd name="T2" fmla="*/ 2147483647 w 104"/>
                <a:gd name="T3" fmla="*/ 2147483647 h 98"/>
                <a:gd name="T4" fmla="*/ 2147483647 w 104"/>
                <a:gd name="T5" fmla="*/ 2147483647 h 98"/>
                <a:gd name="T6" fmla="*/ 2147483647 w 104"/>
                <a:gd name="T7" fmla="*/ 2147483647 h 98"/>
                <a:gd name="T8" fmla="*/ 2147483647 w 104"/>
                <a:gd name="T9" fmla="*/ 2147483647 h 98"/>
                <a:gd name="T10" fmla="*/ 2147483647 w 104"/>
                <a:gd name="T11" fmla="*/ 2147483647 h 98"/>
                <a:gd name="T12" fmla="*/ 2147483647 w 104"/>
                <a:gd name="T13" fmla="*/ 2147483647 h 98"/>
                <a:gd name="T14" fmla="*/ 2147483647 w 104"/>
                <a:gd name="T15" fmla="*/ 2147483647 h 98"/>
                <a:gd name="T16" fmla="*/ 2147483647 w 104"/>
                <a:gd name="T17" fmla="*/ 2147483647 h 98"/>
                <a:gd name="T18" fmla="*/ 2147483647 w 104"/>
                <a:gd name="T19" fmla="*/ 0 h 98"/>
                <a:gd name="T20" fmla="*/ 2147483647 w 104"/>
                <a:gd name="T21" fmla="*/ 2147483647 h 98"/>
                <a:gd name="T22" fmla="*/ 2147483647 w 104"/>
                <a:gd name="T23" fmla="*/ 2147483647 h 98"/>
                <a:gd name="T24" fmla="*/ 2147483647 w 104"/>
                <a:gd name="T25" fmla="*/ 2147483647 h 98"/>
                <a:gd name="T26" fmla="*/ 2147483647 w 104"/>
                <a:gd name="T27" fmla="*/ 2147483647 h 98"/>
                <a:gd name="T28" fmla="*/ 2147483647 w 104"/>
                <a:gd name="T29" fmla="*/ 2147483647 h 98"/>
                <a:gd name="T30" fmla="*/ 2147483647 w 104"/>
                <a:gd name="T31" fmla="*/ 2147483647 h 98"/>
                <a:gd name="T32" fmla="*/ 2147483647 w 104"/>
                <a:gd name="T33" fmla="*/ 2147483647 h 98"/>
                <a:gd name="T34" fmla="*/ 2147483647 w 104"/>
                <a:gd name="T35" fmla="*/ 2147483647 h 98"/>
                <a:gd name="T36" fmla="*/ 2147483647 w 104"/>
                <a:gd name="T37" fmla="*/ 2147483647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98"/>
                <a:gd name="T59" fmla="*/ 104 w 104"/>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80" name="Freeform 179"/>
            <p:cNvSpPr>
              <a:spLocks/>
            </p:cNvSpPr>
            <p:nvPr/>
          </p:nvSpPr>
          <p:spPr bwMode="auto">
            <a:xfrm>
              <a:off x="4485308" y="3239394"/>
              <a:ext cx="347752" cy="241300"/>
            </a:xfrm>
            <a:custGeom>
              <a:avLst/>
              <a:gdLst>
                <a:gd name="T0" fmla="*/ 2147483647 w 614"/>
                <a:gd name="T1" fmla="*/ 2147483647 h 467"/>
                <a:gd name="T2" fmla="*/ 2147483647 w 614"/>
                <a:gd name="T3" fmla="*/ 2147483647 h 467"/>
                <a:gd name="T4" fmla="*/ 2147483647 w 614"/>
                <a:gd name="T5" fmla="*/ 2147483647 h 467"/>
                <a:gd name="T6" fmla="*/ 2147483647 w 614"/>
                <a:gd name="T7" fmla="*/ 2147483647 h 467"/>
                <a:gd name="T8" fmla="*/ 2147483647 w 614"/>
                <a:gd name="T9" fmla="*/ 2147483647 h 467"/>
                <a:gd name="T10" fmla="*/ 2147483647 w 614"/>
                <a:gd name="T11" fmla="*/ 2147483647 h 467"/>
                <a:gd name="T12" fmla="*/ 2147483647 w 614"/>
                <a:gd name="T13" fmla="*/ 2147483647 h 467"/>
                <a:gd name="T14" fmla="*/ 2147483647 w 614"/>
                <a:gd name="T15" fmla="*/ 2147483647 h 467"/>
                <a:gd name="T16" fmla="*/ 2147483647 w 614"/>
                <a:gd name="T17" fmla="*/ 2147483647 h 467"/>
                <a:gd name="T18" fmla="*/ 2147483647 w 614"/>
                <a:gd name="T19" fmla="*/ 2147483647 h 467"/>
                <a:gd name="T20" fmla="*/ 2147483647 w 614"/>
                <a:gd name="T21" fmla="*/ 0 h 467"/>
                <a:gd name="T22" fmla="*/ 2147483647 w 614"/>
                <a:gd name="T23" fmla="*/ 2147483647 h 467"/>
                <a:gd name="T24" fmla="*/ 2147483647 w 614"/>
                <a:gd name="T25" fmla="*/ 2147483647 h 467"/>
                <a:gd name="T26" fmla="*/ 2147483647 w 614"/>
                <a:gd name="T27" fmla="*/ 2147483647 h 467"/>
                <a:gd name="T28" fmla="*/ 2147483647 w 614"/>
                <a:gd name="T29" fmla="*/ 2147483647 h 467"/>
                <a:gd name="T30" fmla="*/ 2147483647 w 614"/>
                <a:gd name="T31" fmla="*/ 2147483647 h 467"/>
                <a:gd name="T32" fmla="*/ 2147483647 w 614"/>
                <a:gd name="T33" fmla="*/ 2147483647 h 467"/>
                <a:gd name="T34" fmla="*/ 2147483647 w 614"/>
                <a:gd name="T35" fmla="*/ 2147483647 h 467"/>
                <a:gd name="T36" fmla="*/ 2147483647 w 614"/>
                <a:gd name="T37" fmla="*/ 2147483647 h 467"/>
                <a:gd name="T38" fmla="*/ 2147483647 w 614"/>
                <a:gd name="T39" fmla="*/ 2147483647 h 467"/>
                <a:gd name="T40" fmla="*/ 2147483647 w 614"/>
                <a:gd name="T41" fmla="*/ 2147483647 h 467"/>
                <a:gd name="T42" fmla="*/ 2147483647 w 614"/>
                <a:gd name="T43" fmla="*/ 2147483647 h 467"/>
                <a:gd name="T44" fmla="*/ 2147483647 w 614"/>
                <a:gd name="T45" fmla="*/ 2147483647 h 467"/>
                <a:gd name="T46" fmla="*/ 2147483647 w 614"/>
                <a:gd name="T47" fmla="*/ 2147483647 h 467"/>
                <a:gd name="T48" fmla="*/ 2147483647 w 614"/>
                <a:gd name="T49" fmla="*/ 2147483647 h 467"/>
                <a:gd name="T50" fmla="*/ 2147483647 w 614"/>
                <a:gd name="T51" fmla="*/ 2147483647 h 467"/>
                <a:gd name="T52" fmla="*/ 2147483647 w 614"/>
                <a:gd name="T53" fmla="*/ 2147483647 h 467"/>
                <a:gd name="T54" fmla="*/ 2147483647 w 614"/>
                <a:gd name="T55" fmla="*/ 2147483647 h 467"/>
                <a:gd name="T56" fmla="*/ 2147483647 w 614"/>
                <a:gd name="T57" fmla="*/ 2147483647 h 467"/>
                <a:gd name="T58" fmla="*/ 2147483647 w 614"/>
                <a:gd name="T59" fmla="*/ 2147483647 h 467"/>
                <a:gd name="T60" fmla="*/ 2147483647 w 614"/>
                <a:gd name="T61" fmla="*/ 2147483647 h 467"/>
                <a:gd name="T62" fmla="*/ 2147483647 w 614"/>
                <a:gd name="T63" fmla="*/ 2147483647 h 467"/>
                <a:gd name="T64" fmla="*/ 2147483647 w 614"/>
                <a:gd name="T65" fmla="*/ 2147483647 h 467"/>
                <a:gd name="T66" fmla="*/ 2147483647 w 614"/>
                <a:gd name="T67" fmla="*/ 2147483647 h 467"/>
                <a:gd name="T68" fmla="*/ 2147483647 w 614"/>
                <a:gd name="T69" fmla="*/ 2147483647 h 467"/>
                <a:gd name="T70" fmla="*/ 2147483647 w 614"/>
                <a:gd name="T71" fmla="*/ 2147483647 h 467"/>
                <a:gd name="T72" fmla="*/ 2147483647 w 614"/>
                <a:gd name="T73" fmla="*/ 2147483647 h 467"/>
                <a:gd name="T74" fmla="*/ 2147483647 w 614"/>
                <a:gd name="T75" fmla="*/ 2147483647 h 467"/>
                <a:gd name="T76" fmla="*/ 2147483647 w 614"/>
                <a:gd name="T77" fmla="*/ 2147483647 h 467"/>
                <a:gd name="T78" fmla="*/ 2147483647 w 614"/>
                <a:gd name="T79" fmla="*/ 2147483647 h 467"/>
                <a:gd name="T80" fmla="*/ 2147483647 w 614"/>
                <a:gd name="T81" fmla="*/ 2147483647 h 467"/>
                <a:gd name="T82" fmla="*/ 2147483647 w 614"/>
                <a:gd name="T83" fmla="*/ 2147483647 h 467"/>
                <a:gd name="T84" fmla="*/ 2147483647 w 614"/>
                <a:gd name="T85" fmla="*/ 2147483647 h 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4"/>
                <a:gd name="T130" fmla="*/ 0 h 467"/>
                <a:gd name="T131" fmla="*/ 614 w 614"/>
                <a:gd name="T132" fmla="*/ 467 h 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81" name="Freeform 180"/>
            <p:cNvSpPr>
              <a:spLocks/>
            </p:cNvSpPr>
            <p:nvPr/>
          </p:nvSpPr>
          <p:spPr bwMode="auto">
            <a:xfrm>
              <a:off x="4394661" y="3442594"/>
              <a:ext cx="202719" cy="241300"/>
            </a:xfrm>
            <a:custGeom>
              <a:avLst/>
              <a:gdLst>
                <a:gd name="T0" fmla="*/ 2147483647 w 356"/>
                <a:gd name="T1" fmla="*/ 2147483647 h 466"/>
                <a:gd name="T2" fmla="*/ 2147483647 w 356"/>
                <a:gd name="T3" fmla="*/ 2147483647 h 466"/>
                <a:gd name="T4" fmla="*/ 2147483647 w 356"/>
                <a:gd name="T5" fmla="*/ 2147483647 h 466"/>
                <a:gd name="T6" fmla="*/ 2147483647 w 356"/>
                <a:gd name="T7" fmla="*/ 2147483647 h 466"/>
                <a:gd name="T8" fmla="*/ 2147483647 w 356"/>
                <a:gd name="T9" fmla="*/ 2147483647 h 466"/>
                <a:gd name="T10" fmla="*/ 2147483647 w 356"/>
                <a:gd name="T11" fmla="*/ 2147483647 h 466"/>
                <a:gd name="T12" fmla="*/ 2147483647 w 356"/>
                <a:gd name="T13" fmla="*/ 2147483647 h 466"/>
                <a:gd name="T14" fmla="*/ 2147483647 w 356"/>
                <a:gd name="T15" fmla="*/ 2147483647 h 466"/>
                <a:gd name="T16" fmla="*/ 2147483647 w 356"/>
                <a:gd name="T17" fmla="*/ 2147483647 h 466"/>
                <a:gd name="T18" fmla="*/ 2147483647 w 356"/>
                <a:gd name="T19" fmla="*/ 2147483647 h 466"/>
                <a:gd name="T20" fmla="*/ 2147483647 w 356"/>
                <a:gd name="T21" fmla="*/ 2147483647 h 466"/>
                <a:gd name="T22" fmla="*/ 2147483647 w 356"/>
                <a:gd name="T23" fmla="*/ 2147483647 h 466"/>
                <a:gd name="T24" fmla="*/ 2147483647 w 356"/>
                <a:gd name="T25" fmla="*/ 2147483647 h 466"/>
                <a:gd name="T26" fmla="*/ 2147483647 w 356"/>
                <a:gd name="T27" fmla="*/ 2147483647 h 466"/>
                <a:gd name="T28" fmla="*/ 2147483647 w 356"/>
                <a:gd name="T29" fmla="*/ 2147483647 h 466"/>
                <a:gd name="T30" fmla="*/ 2147483647 w 356"/>
                <a:gd name="T31" fmla="*/ 2147483647 h 466"/>
                <a:gd name="T32" fmla="*/ 2147483647 w 356"/>
                <a:gd name="T33" fmla="*/ 2147483647 h 466"/>
                <a:gd name="T34" fmla="*/ 2147483647 w 356"/>
                <a:gd name="T35" fmla="*/ 2147483647 h 466"/>
                <a:gd name="T36" fmla="*/ 2147483647 w 356"/>
                <a:gd name="T37" fmla="*/ 2147483647 h 466"/>
                <a:gd name="T38" fmla="*/ 2147483647 w 356"/>
                <a:gd name="T39" fmla="*/ 2147483647 h 466"/>
                <a:gd name="T40" fmla="*/ 2147483647 w 356"/>
                <a:gd name="T41" fmla="*/ 2147483647 h 466"/>
                <a:gd name="T42" fmla="*/ 0 w 356"/>
                <a:gd name="T43" fmla="*/ 2147483647 h 466"/>
                <a:gd name="T44" fmla="*/ 2147483647 w 356"/>
                <a:gd name="T45" fmla="*/ 2147483647 h 466"/>
                <a:gd name="T46" fmla="*/ 2147483647 w 356"/>
                <a:gd name="T47" fmla="*/ 2147483647 h 466"/>
                <a:gd name="T48" fmla="*/ 2147483647 w 356"/>
                <a:gd name="T49" fmla="*/ 2147483647 h 466"/>
                <a:gd name="T50" fmla="*/ 2147483647 w 356"/>
                <a:gd name="T51" fmla="*/ 2147483647 h 466"/>
                <a:gd name="T52" fmla="*/ 2147483647 w 356"/>
                <a:gd name="T53" fmla="*/ 2147483647 h 466"/>
                <a:gd name="T54" fmla="*/ 2147483647 w 356"/>
                <a:gd name="T55" fmla="*/ 2147483647 h 466"/>
                <a:gd name="T56" fmla="*/ 2147483647 w 356"/>
                <a:gd name="T57" fmla="*/ 2147483647 h 466"/>
                <a:gd name="T58" fmla="*/ 2147483647 w 356"/>
                <a:gd name="T59" fmla="*/ 2147483647 h 466"/>
                <a:gd name="T60" fmla="*/ 2147483647 w 356"/>
                <a:gd name="T61" fmla="*/ 2147483647 h 466"/>
                <a:gd name="T62" fmla="*/ 2147483647 w 356"/>
                <a:gd name="T63" fmla="*/ 2147483647 h 466"/>
                <a:gd name="T64" fmla="*/ 2147483647 w 356"/>
                <a:gd name="T65" fmla="*/ 2147483647 h 466"/>
                <a:gd name="T66" fmla="*/ 2147483647 w 356"/>
                <a:gd name="T67" fmla="*/ 2147483647 h 466"/>
                <a:gd name="T68" fmla="*/ 2147483647 w 356"/>
                <a:gd name="T69" fmla="*/ 2147483647 h 466"/>
                <a:gd name="T70" fmla="*/ 2147483647 w 356"/>
                <a:gd name="T71" fmla="*/ 2147483647 h 466"/>
                <a:gd name="T72" fmla="*/ 2147483647 w 356"/>
                <a:gd name="T73" fmla="*/ 2147483647 h 466"/>
                <a:gd name="T74" fmla="*/ 2147483647 w 356"/>
                <a:gd name="T75" fmla="*/ 2147483647 h 466"/>
                <a:gd name="T76" fmla="*/ 2147483647 w 356"/>
                <a:gd name="T77" fmla="*/ 2147483647 h 466"/>
                <a:gd name="T78" fmla="*/ 2147483647 w 356"/>
                <a:gd name="T79" fmla="*/ 2147483647 h 466"/>
                <a:gd name="T80" fmla="*/ 2147483647 w 356"/>
                <a:gd name="T81" fmla="*/ 2147483647 h 4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
                <a:gd name="T124" fmla="*/ 0 h 466"/>
                <a:gd name="T125" fmla="*/ 356 w 356"/>
                <a:gd name="T126" fmla="*/ 466 h 4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82" name="Freeform 181"/>
            <p:cNvSpPr>
              <a:spLocks/>
            </p:cNvSpPr>
            <p:nvPr/>
          </p:nvSpPr>
          <p:spPr bwMode="auto">
            <a:xfrm>
              <a:off x="4681433" y="2899669"/>
              <a:ext cx="448287" cy="549275"/>
            </a:xfrm>
            <a:custGeom>
              <a:avLst/>
              <a:gdLst>
                <a:gd name="T0" fmla="*/ 2147483647 w 781"/>
                <a:gd name="T1" fmla="*/ 2147483647 h 1054"/>
                <a:gd name="T2" fmla="*/ 2147483647 w 781"/>
                <a:gd name="T3" fmla="*/ 2147483647 h 1054"/>
                <a:gd name="T4" fmla="*/ 2147483647 w 781"/>
                <a:gd name="T5" fmla="*/ 2147483647 h 1054"/>
                <a:gd name="T6" fmla="*/ 2147483647 w 781"/>
                <a:gd name="T7" fmla="*/ 2147483647 h 1054"/>
                <a:gd name="T8" fmla="*/ 2147483647 w 781"/>
                <a:gd name="T9" fmla="*/ 2147483647 h 1054"/>
                <a:gd name="T10" fmla="*/ 2147483647 w 781"/>
                <a:gd name="T11" fmla="*/ 2147483647 h 1054"/>
                <a:gd name="T12" fmla="*/ 2147483647 w 781"/>
                <a:gd name="T13" fmla="*/ 2147483647 h 1054"/>
                <a:gd name="T14" fmla="*/ 2147483647 w 781"/>
                <a:gd name="T15" fmla="*/ 2147483647 h 1054"/>
                <a:gd name="T16" fmla="*/ 2147483647 w 781"/>
                <a:gd name="T17" fmla="*/ 2147483647 h 1054"/>
                <a:gd name="T18" fmla="*/ 2147483647 w 781"/>
                <a:gd name="T19" fmla="*/ 2147483647 h 1054"/>
                <a:gd name="T20" fmla="*/ 2147483647 w 781"/>
                <a:gd name="T21" fmla="*/ 2147483647 h 1054"/>
                <a:gd name="T22" fmla="*/ 2147483647 w 781"/>
                <a:gd name="T23" fmla="*/ 2147483647 h 1054"/>
                <a:gd name="T24" fmla="*/ 2147483647 w 781"/>
                <a:gd name="T25" fmla="*/ 2147483647 h 1054"/>
                <a:gd name="T26" fmla="*/ 2147483647 w 781"/>
                <a:gd name="T27" fmla="*/ 2147483647 h 1054"/>
                <a:gd name="T28" fmla="*/ 2147483647 w 781"/>
                <a:gd name="T29" fmla="*/ 2147483647 h 1054"/>
                <a:gd name="T30" fmla="*/ 2147483647 w 781"/>
                <a:gd name="T31" fmla="*/ 2147483647 h 1054"/>
                <a:gd name="T32" fmla="*/ 2147483647 w 781"/>
                <a:gd name="T33" fmla="*/ 2147483647 h 1054"/>
                <a:gd name="T34" fmla="*/ 2147483647 w 781"/>
                <a:gd name="T35" fmla="*/ 2147483647 h 1054"/>
                <a:gd name="T36" fmla="*/ 2147483647 w 781"/>
                <a:gd name="T37" fmla="*/ 2147483647 h 1054"/>
                <a:gd name="T38" fmla="*/ 2147483647 w 781"/>
                <a:gd name="T39" fmla="*/ 2147483647 h 1054"/>
                <a:gd name="T40" fmla="*/ 2147483647 w 781"/>
                <a:gd name="T41" fmla="*/ 2147483647 h 1054"/>
                <a:gd name="T42" fmla="*/ 2147483647 w 781"/>
                <a:gd name="T43" fmla="*/ 2147483647 h 1054"/>
                <a:gd name="T44" fmla="*/ 2147483647 w 781"/>
                <a:gd name="T45" fmla="*/ 2147483647 h 1054"/>
                <a:gd name="T46" fmla="*/ 2147483647 w 781"/>
                <a:gd name="T47" fmla="*/ 2147483647 h 1054"/>
                <a:gd name="T48" fmla="*/ 2147483647 w 781"/>
                <a:gd name="T49" fmla="*/ 2147483647 h 1054"/>
                <a:gd name="T50" fmla="*/ 2147483647 w 781"/>
                <a:gd name="T51" fmla="*/ 2147483647 h 1054"/>
                <a:gd name="T52" fmla="*/ 2147483647 w 781"/>
                <a:gd name="T53" fmla="*/ 2147483647 h 1054"/>
                <a:gd name="T54" fmla="*/ 2147483647 w 781"/>
                <a:gd name="T55" fmla="*/ 2147483647 h 1054"/>
                <a:gd name="T56" fmla="*/ 2147483647 w 781"/>
                <a:gd name="T57" fmla="*/ 2147483647 h 1054"/>
                <a:gd name="T58" fmla="*/ 2147483647 w 781"/>
                <a:gd name="T59" fmla="*/ 2147483647 h 1054"/>
                <a:gd name="T60" fmla="*/ 2147483647 w 781"/>
                <a:gd name="T61" fmla="*/ 2147483647 h 1054"/>
                <a:gd name="T62" fmla="*/ 2147483647 w 781"/>
                <a:gd name="T63" fmla="*/ 2147483647 h 1054"/>
                <a:gd name="T64" fmla="*/ 2147483647 w 781"/>
                <a:gd name="T65" fmla="*/ 2147483647 h 1054"/>
                <a:gd name="T66" fmla="*/ 2147483647 w 781"/>
                <a:gd name="T67" fmla="*/ 2147483647 h 1054"/>
                <a:gd name="T68" fmla="*/ 2147483647 w 781"/>
                <a:gd name="T69" fmla="*/ 2147483647 h 1054"/>
                <a:gd name="T70" fmla="*/ 2147483647 w 781"/>
                <a:gd name="T71" fmla="*/ 2147483647 h 1054"/>
                <a:gd name="T72" fmla="*/ 2147483647 w 781"/>
                <a:gd name="T73" fmla="*/ 2147483647 h 1054"/>
                <a:gd name="T74" fmla="*/ 2147483647 w 781"/>
                <a:gd name="T75" fmla="*/ 2147483647 h 1054"/>
                <a:gd name="T76" fmla="*/ 2147483647 w 781"/>
                <a:gd name="T77" fmla="*/ 2147483647 h 1054"/>
                <a:gd name="T78" fmla="*/ 2147483647 w 781"/>
                <a:gd name="T79" fmla="*/ 2147483647 h 1054"/>
                <a:gd name="T80" fmla="*/ 2147483647 w 781"/>
                <a:gd name="T81" fmla="*/ 2147483647 h 1054"/>
                <a:gd name="T82" fmla="*/ 2147483647 w 781"/>
                <a:gd name="T83" fmla="*/ 2147483647 h 1054"/>
                <a:gd name="T84" fmla="*/ 2147483647 w 781"/>
                <a:gd name="T85" fmla="*/ 2147483647 h 1054"/>
                <a:gd name="T86" fmla="*/ 2147483647 w 781"/>
                <a:gd name="T87" fmla="*/ 2147483647 h 1054"/>
                <a:gd name="T88" fmla="*/ 2147483647 w 781"/>
                <a:gd name="T89" fmla="*/ 2147483647 h 1054"/>
                <a:gd name="T90" fmla="*/ 2147483647 w 781"/>
                <a:gd name="T91" fmla="*/ 2147483647 h 10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1054"/>
                <a:gd name="T140" fmla="*/ 781 w 781"/>
                <a:gd name="T141" fmla="*/ 1054 h 10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83" name="Freeform 182"/>
            <p:cNvSpPr>
              <a:spLocks noEditPoints="1"/>
            </p:cNvSpPr>
            <p:nvPr/>
          </p:nvSpPr>
          <p:spPr bwMode="auto">
            <a:xfrm>
              <a:off x="7677706" y="1910657"/>
              <a:ext cx="112072" cy="412750"/>
            </a:xfrm>
            <a:custGeom>
              <a:avLst/>
              <a:gdLst>
                <a:gd name="T0" fmla="*/ 0 w 199"/>
                <a:gd name="T1" fmla="*/ 2147483647 h 794"/>
                <a:gd name="T2" fmla="*/ 2147483647 w 199"/>
                <a:gd name="T3" fmla="*/ 2147483647 h 794"/>
                <a:gd name="T4" fmla="*/ 2147483647 w 199"/>
                <a:gd name="T5" fmla="*/ 2147483647 h 794"/>
                <a:gd name="T6" fmla="*/ 2147483647 w 199"/>
                <a:gd name="T7" fmla="*/ 2147483647 h 794"/>
                <a:gd name="T8" fmla="*/ 0 w 199"/>
                <a:gd name="T9" fmla="*/ 2147483647 h 794"/>
                <a:gd name="T10" fmla="*/ 2147483647 w 199"/>
                <a:gd name="T11" fmla="*/ 2147483647 h 794"/>
                <a:gd name="T12" fmla="*/ 2147483647 w 199"/>
                <a:gd name="T13" fmla="*/ 2147483647 h 794"/>
                <a:gd name="T14" fmla="*/ 2147483647 w 199"/>
                <a:gd name="T15" fmla="*/ 2147483647 h 794"/>
                <a:gd name="T16" fmla="*/ 2147483647 w 199"/>
                <a:gd name="T17" fmla="*/ 2147483647 h 794"/>
                <a:gd name="T18" fmla="*/ 2147483647 w 199"/>
                <a:gd name="T19" fmla="*/ 2147483647 h 794"/>
                <a:gd name="T20" fmla="*/ 2147483647 w 199"/>
                <a:gd name="T21" fmla="*/ 2147483647 h 794"/>
                <a:gd name="T22" fmla="*/ 2147483647 w 199"/>
                <a:gd name="T23" fmla="*/ 2147483647 h 794"/>
                <a:gd name="T24" fmla="*/ 2147483647 w 199"/>
                <a:gd name="T25" fmla="*/ 2147483647 h 794"/>
                <a:gd name="T26" fmla="*/ 2147483647 w 199"/>
                <a:gd name="T27" fmla="*/ 2147483647 h 794"/>
                <a:gd name="T28" fmla="*/ 2147483647 w 199"/>
                <a:gd name="T29" fmla="*/ 2147483647 h 794"/>
                <a:gd name="T30" fmla="*/ 2147483647 w 199"/>
                <a:gd name="T31" fmla="*/ 2147483647 h 794"/>
                <a:gd name="T32" fmla="*/ 2147483647 w 199"/>
                <a:gd name="T33" fmla="*/ 2147483647 h 794"/>
                <a:gd name="T34" fmla="*/ 2147483647 w 199"/>
                <a:gd name="T35" fmla="*/ 2147483647 h 794"/>
                <a:gd name="T36" fmla="*/ 2147483647 w 199"/>
                <a:gd name="T37" fmla="*/ 2147483647 h 794"/>
                <a:gd name="T38" fmla="*/ 2147483647 w 199"/>
                <a:gd name="T39" fmla="*/ 2147483647 h 794"/>
                <a:gd name="T40" fmla="*/ 2147483647 w 199"/>
                <a:gd name="T41" fmla="*/ 2147483647 h 794"/>
                <a:gd name="T42" fmla="*/ 2147483647 w 199"/>
                <a:gd name="T43" fmla="*/ 2147483647 h 794"/>
                <a:gd name="T44" fmla="*/ 2147483647 w 199"/>
                <a:gd name="T45" fmla="*/ 2147483647 h 794"/>
                <a:gd name="T46" fmla="*/ 2147483647 w 199"/>
                <a:gd name="T47" fmla="*/ 2147483647 h 794"/>
                <a:gd name="T48" fmla="*/ 2147483647 w 199"/>
                <a:gd name="T49" fmla="*/ 2147483647 h 794"/>
                <a:gd name="T50" fmla="*/ 2147483647 w 199"/>
                <a:gd name="T51" fmla="*/ 2147483647 h 794"/>
                <a:gd name="T52" fmla="*/ 2147483647 w 199"/>
                <a:gd name="T53" fmla="*/ 2147483647 h 794"/>
                <a:gd name="T54" fmla="*/ 2147483647 w 199"/>
                <a:gd name="T55" fmla="*/ 2147483647 h 794"/>
                <a:gd name="T56" fmla="*/ 2147483647 w 199"/>
                <a:gd name="T57" fmla="*/ 2147483647 h 794"/>
                <a:gd name="T58" fmla="*/ 2147483647 w 199"/>
                <a:gd name="T59" fmla="*/ 2147483647 h 794"/>
                <a:gd name="T60" fmla="*/ 2147483647 w 199"/>
                <a:gd name="T61" fmla="*/ 2147483647 h 794"/>
                <a:gd name="T62" fmla="*/ 2147483647 w 199"/>
                <a:gd name="T63" fmla="*/ 2147483647 h 794"/>
                <a:gd name="T64" fmla="*/ 2147483647 w 199"/>
                <a:gd name="T65" fmla="*/ 2147483647 h 794"/>
                <a:gd name="T66" fmla="*/ 2147483647 w 199"/>
                <a:gd name="T67" fmla="*/ 2147483647 h 794"/>
                <a:gd name="T68" fmla="*/ 2147483647 w 199"/>
                <a:gd name="T69" fmla="*/ 2147483647 h 794"/>
                <a:gd name="T70" fmla="*/ 2147483647 w 199"/>
                <a:gd name="T71" fmla="*/ 2147483647 h 794"/>
                <a:gd name="T72" fmla="*/ 2147483647 w 199"/>
                <a:gd name="T73" fmla="*/ 2147483647 h 794"/>
                <a:gd name="T74" fmla="*/ 2147483647 w 199"/>
                <a:gd name="T75" fmla="*/ 2147483647 h 794"/>
                <a:gd name="T76" fmla="*/ 2147483647 w 199"/>
                <a:gd name="T77" fmla="*/ 2147483647 h 794"/>
                <a:gd name="T78" fmla="*/ 2147483647 w 199"/>
                <a:gd name="T79" fmla="*/ 2147483647 h 794"/>
                <a:gd name="T80" fmla="*/ 2147483647 w 199"/>
                <a:gd name="T81" fmla="*/ 2147483647 h 794"/>
                <a:gd name="T82" fmla="*/ 2147483647 w 199"/>
                <a:gd name="T83" fmla="*/ 0 h 794"/>
                <a:gd name="T84" fmla="*/ 2147483647 w 199"/>
                <a:gd name="T85" fmla="*/ 2147483647 h 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794"/>
                <a:gd name="T131" fmla="*/ 199 w 199"/>
                <a:gd name="T132" fmla="*/ 794 h 7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84" name="Freeform 183"/>
            <p:cNvSpPr>
              <a:spLocks noEditPoints="1"/>
            </p:cNvSpPr>
            <p:nvPr/>
          </p:nvSpPr>
          <p:spPr bwMode="auto">
            <a:xfrm>
              <a:off x="7069552" y="3058419"/>
              <a:ext cx="42851" cy="26988"/>
            </a:xfrm>
            <a:custGeom>
              <a:avLst/>
              <a:gdLst>
                <a:gd name="T0" fmla="*/ 2147483647 w 76"/>
                <a:gd name="T1" fmla="*/ 2147483647 h 52"/>
                <a:gd name="T2" fmla="*/ 2147483647 w 76"/>
                <a:gd name="T3" fmla="*/ 2147483647 h 52"/>
                <a:gd name="T4" fmla="*/ 2147483647 w 76"/>
                <a:gd name="T5" fmla="*/ 2147483647 h 52"/>
                <a:gd name="T6" fmla="*/ 2147483647 w 76"/>
                <a:gd name="T7" fmla="*/ 2147483647 h 52"/>
                <a:gd name="T8" fmla="*/ 2147483647 w 76"/>
                <a:gd name="T9" fmla="*/ 2147483647 h 52"/>
                <a:gd name="T10" fmla="*/ 2147483647 w 76"/>
                <a:gd name="T11" fmla="*/ 2147483647 h 52"/>
                <a:gd name="T12" fmla="*/ 2147483647 w 76"/>
                <a:gd name="T13" fmla="*/ 2147483647 h 52"/>
                <a:gd name="T14" fmla="*/ 2147483647 w 76"/>
                <a:gd name="T15" fmla="*/ 2147483647 h 52"/>
                <a:gd name="T16" fmla="*/ 2147483647 w 76"/>
                <a:gd name="T17" fmla="*/ 2147483647 h 52"/>
                <a:gd name="T18" fmla="*/ 2147483647 w 76"/>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85" name="Freeform 184"/>
            <p:cNvSpPr>
              <a:spLocks noEditPoints="1"/>
            </p:cNvSpPr>
            <p:nvPr/>
          </p:nvSpPr>
          <p:spPr bwMode="auto">
            <a:xfrm>
              <a:off x="7361268" y="2269432"/>
              <a:ext cx="336215" cy="601662"/>
            </a:xfrm>
            <a:custGeom>
              <a:avLst/>
              <a:gdLst>
                <a:gd name="T0" fmla="*/ 2147483647 w 591"/>
                <a:gd name="T1" fmla="*/ 2147483647 h 1153"/>
                <a:gd name="T2" fmla="*/ 2147483647 w 591"/>
                <a:gd name="T3" fmla="*/ 2147483647 h 1153"/>
                <a:gd name="T4" fmla="*/ 2147483647 w 591"/>
                <a:gd name="T5" fmla="*/ 2147483647 h 1153"/>
                <a:gd name="T6" fmla="*/ 2147483647 w 591"/>
                <a:gd name="T7" fmla="*/ 2147483647 h 1153"/>
                <a:gd name="T8" fmla="*/ 2147483647 w 591"/>
                <a:gd name="T9" fmla="*/ 2147483647 h 1153"/>
                <a:gd name="T10" fmla="*/ 2147483647 w 591"/>
                <a:gd name="T11" fmla="*/ 2147483647 h 1153"/>
                <a:gd name="T12" fmla="*/ 2147483647 w 591"/>
                <a:gd name="T13" fmla="*/ 2147483647 h 1153"/>
                <a:gd name="T14" fmla="*/ 2147483647 w 591"/>
                <a:gd name="T15" fmla="*/ 2147483647 h 1153"/>
                <a:gd name="T16" fmla="*/ 2147483647 w 591"/>
                <a:gd name="T17" fmla="*/ 2147483647 h 1153"/>
                <a:gd name="T18" fmla="*/ 2147483647 w 591"/>
                <a:gd name="T19" fmla="*/ 2147483647 h 1153"/>
                <a:gd name="T20" fmla="*/ 2147483647 w 591"/>
                <a:gd name="T21" fmla="*/ 2147483647 h 1153"/>
                <a:gd name="T22" fmla="*/ 2147483647 w 591"/>
                <a:gd name="T23" fmla="*/ 2147483647 h 1153"/>
                <a:gd name="T24" fmla="*/ 2147483647 w 591"/>
                <a:gd name="T25" fmla="*/ 2147483647 h 1153"/>
                <a:gd name="T26" fmla="*/ 2147483647 w 591"/>
                <a:gd name="T27" fmla="*/ 2147483647 h 1153"/>
                <a:gd name="T28" fmla="*/ 2147483647 w 591"/>
                <a:gd name="T29" fmla="*/ 2147483647 h 1153"/>
                <a:gd name="T30" fmla="*/ 2147483647 w 591"/>
                <a:gd name="T31" fmla="*/ 2147483647 h 1153"/>
                <a:gd name="T32" fmla="*/ 2147483647 w 591"/>
                <a:gd name="T33" fmla="*/ 2147483647 h 1153"/>
                <a:gd name="T34" fmla="*/ 2147483647 w 591"/>
                <a:gd name="T35" fmla="*/ 2147483647 h 1153"/>
                <a:gd name="T36" fmla="*/ 2147483647 w 591"/>
                <a:gd name="T37" fmla="*/ 2147483647 h 1153"/>
                <a:gd name="T38" fmla="*/ 2147483647 w 591"/>
                <a:gd name="T39" fmla="*/ 2147483647 h 1153"/>
                <a:gd name="T40" fmla="*/ 2147483647 w 591"/>
                <a:gd name="T41" fmla="*/ 2147483647 h 1153"/>
                <a:gd name="T42" fmla="*/ 2147483647 w 591"/>
                <a:gd name="T43" fmla="*/ 2147483647 h 1153"/>
                <a:gd name="T44" fmla="*/ 2147483647 w 591"/>
                <a:gd name="T45" fmla="*/ 2147483647 h 1153"/>
                <a:gd name="T46" fmla="*/ 2147483647 w 591"/>
                <a:gd name="T47" fmla="*/ 2147483647 h 1153"/>
                <a:gd name="T48" fmla="*/ 2147483647 w 591"/>
                <a:gd name="T49" fmla="*/ 2147483647 h 1153"/>
                <a:gd name="T50" fmla="*/ 2147483647 w 591"/>
                <a:gd name="T51" fmla="*/ 2147483647 h 1153"/>
                <a:gd name="T52" fmla="*/ 2147483647 w 591"/>
                <a:gd name="T53" fmla="*/ 2147483647 h 1153"/>
                <a:gd name="T54" fmla="*/ 2147483647 w 591"/>
                <a:gd name="T55" fmla="*/ 2147483647 h 1153"/>
                <a:gd name="T56" fmla="*/ 2147483647 w 591"/>
                <a:gd name="T57" fmla="*/ 2147483647 h 1153"/>
                <a:gd name="T58" fmla="*/ 2147483647 w 591"/>
                <a:gd name="T59" fmla="*/ 2147483647 h 1153"/>
                <a:gd name="T60" fmla="*/ 2147483647 w 591"/>
                <a:gd name="T61" fmla="*/ 2147483647 h 1153"/>
                <a:gd name="T62" fmla="*/ 2147483647 w 591"/>
                <a:gd name="T63" fmla="*/ 2147483647 h 1153"/>
                <a:gd name="T64" fmla="*/ 2147483647 w 591"/>
                <a:gd name="T65" fmla="*/ 2147483647 h 1153"/>
                <a:gd name="T66" fmla="*/ 2147483647 w 591"/>
                <a:gd name="T67" fmla="*/ 2147483647 h 1153"/>
                <a:gd name="T68" fmla="*/ 2147483647 w 591"/>
                <a:gd name="T69" fmla="*/ 2147483647 h 1153"/>
                <a:gd name="T70" fmla="*/ 2147483647 w 591"/>
                <a:gd name="T71" fmla="*/ 2147483647 h 1153"/>
                <a:gd name="T72" fmla="*/ 2147483647 w 591"/>
                <a:gd name="T73" fmla="*/ 2147483647 h 1153"/>
                <a:gd name="T74" fmla="*/ 2147483647 w 591"/>
                <a:gd name="T75" fmla="*/ 2147483647 h 1153"/>
                <a:gd name="T76" fmla="*/ 2147483647 w 591"/>
                <a:gd name="T77" fmla="*/ 2147483647 h 1153"/>
                <a:gd name="T78" fmla="*/ 2147483647 w 591"/>
                <a:gd name="T79" fmla="*/ 2147483647 h 1153"/>
                <a:gd name="T80" fmla="*/ 2147483647 w 591"/>
                <a:gd name="T81" fmla="*/ 2147483647 h 1153"/>
                <a:gd name="T82" fmla="*/ 2147483647 w 591"/>
                <a:gd name="T83" fmla="*/ 2147483647 h 1153"/>
                <a:gd name="T84" fmla="*/ 2147483647 w 591"/>
                <a:gd name="T85" fmla="*/ 2147483647 h 1153"/>
                <a:gd name="T86" fmla="*/ 2147483647 w 591"/>
                <a:gd name="T87" fmla="*/ 2147483647 h 1153"/>
                <a:gd name="T88" fmla="*/ 2147483647 w 591"/>
                <a:gd name="T89" fmla="*/ 2147483647 h 1153"/>
                <a:gd name="T90" fmla="*/ 2147483647 w 591"/>
                <a:gd name="T91" fmla="*/ 2147483647 h 1153"/>
                <a:gd name="T92" fmla="*/ 2147483647 w 591"/>
                <a:gd name="T93" fmla="*/ 2147483647 h 1153"/>
                <a:gd name="T94" fmla="*/ 2147483647 w 591"/>
                <a:gd name="T95" fmla="*/ 2147483647 h 1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1153"/>
                <a:gd name="T146" fmla="*/ 591 w 591"/>
                <a:gd name="T147" fmla="*/ 1153 h 1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86" name="Freeform 316"/>
            <p:cNvSpPr>
              <a:spLocks noEditPoints="1"/>
            </p:cNvSpPr>
            <p:nvPr/>
          </p:nvSpPr>
          <p:spPr bwMode="auto">
            <a:xfrm>
              <a:off x="4587491" y="1394719"/>
              <a:ext cx="3447856" cy="1001713"/>
            </a:xfrm>
            <a:custGeom>
              <a:avLst/>
              <a:gdLst>
                <a:gd name="T0" fmla="*/ 2147483647 w 6045"/>
                <a:gd name="T1" fmla="*/ 2147483647 h 1923"/>
                <a:gd name="T2" fmla="*/ 2147483647 w 6045"/>
                <a:gd name="T3" fmla="*/ 2147483647 h 1923"/>
                <a:gd name="T4" fmla="*/ 2147483647 w 6045"/>
                <a:gd name="T5" fmla="*/ 2147483647 h 1923"/>
                <a:gd name="T6" fmla="*/ 2147483647 w 6045"/>
                <a:gd name="T7" fmla="*/ 2147483647 h 1923"/>
                <a:gd name="T8" fmla="*/ 2147483647 w 6045"/>
                <a:gd name="T9" fmla="*/ 2147483647 h 1923"/>
                <a:gd name="T10" fmla="*/ 2147483647 w 6045"/>
                <a:gd name="T11" fmla="*/ 2147483647 h 1923"/>
                <a:gd name="T12" fmla="*/ 2147483647 w 6045"/>
                <a:gd name="T13" fmla="*/ 2147483647 h 1923"/>
                <a:gd name="T14" fmla="*/ 2147483647 w 6045"/>
                <a:gd name="T15" fmla="*/ 2147483647 h 1923"/>
                <a:gd name="T16" fmla="*/ 2147483647 w 6045"/>
                <a:gd name="T17" fmla="*/ 2147483647 h 1923"/>
                <a:gd name="T18" fmla="*/ 2147483647 w 6045"/>
                <a:gd name="T19" fmla="*/ 2147483647 h 1923"/>
                <a:gd name="T20" fmla="*/ 2147483647 w 6045"/>
                <a:gd name="T21" fmla="*/ 2147483647 h 1923"/>
                <a:gd name="T22" fmla="*/ 2147483647 w 6045"/>
                <a:gd name="T23" fmla="*/ 2147483647 h 1923"/>
                <a:gd name="T24" fmla="*/ 2147483647 w 6045"/>
                <a:gd name="T25" fmla="*/ 2147483647 h 1923"/>
                <a:gd name="T26" fmla="*/ 2147483647 w 6045"/>
                <a:gd name="T27" fmla="*/ 2147483647 h 1923"/>
                <a:gd name="T28" fmla="*/ 2147483647 w 6045"/>
                <a:gd name="T29" fmla="*/ 2147483647 h 1923"/>
                <a:gd name="T30" fmla="*/ 2147483647 w 6045"/>
                <a:gd name="T31" fmla="*/ 2147483647 h 1923"/>
                <a:gd name="T32" fmla="*/ 2147483647 w 6045"/>
                <a:gd name="T33" fmla="*/ 2147483647 h 1923"/>
                <a:gd name="T34" fmla="*/ 2147483647 w 6045"/>
                <a:gd name="T35" fmla="*/ 2147483647 h 1923"/>
                <a:gd name="T36" fmla="*/ 2147483647 w 6045"/>
                <a:gd name="T37" fmla="*/ 2147483647 h 1923"/>
                <a:gd name="T38" fmla="*/ 2147483647 w 6045"/>
                <a:gd name="T39" fmla="*/ 2147483647 h 1923"/>
                <a:gd name="T40" fmla="*/ 2147483647 w 6045"/>
                <a:gd name="T41" fmla="*/ 2147483647 h 1923"/>
                <a:gd name="T42" fmla="*/ 2147483647 w 6045"/>
                <a:gd name="T43" fmla="*/ 2147483647 h 1923"/>
                <a:gd name="T44" fmla="*/ 2147483647 w 6045"/>
                <a:gd name="T45" fmla="*/ 2147483647 h 1923"/>
                <a:gd name="T46" fmla="*/ 2147483647 w 6045"/>
                <a:gd name="T47" fmla="*/ 2147483647 h 1923"/>
                <a:gd name="T48" fmla="*/ 2147483647 w 6045"/>
                <a:gd name="T49" fmla="*/ 2147483647 h 1923"/>
                <a:gd name="T50" fmla="*/ 2147483647 w 6045"/>
                <a:gd name="T51" fmla="*/ 2147483647 h 1923"/>
                <a:gd name="T52" fmla="*/ 2147483647 w 6045"/>
                <a:gd name="T53" fmla="*/ 2147483647 h 1923"/>
                <a:gd name="T54" fmla="*/ 2147483647 w 6045"/>
                <a:gd name="T55" fmla="*/ 2147483647 h 1923"/>
                <a:gd name="T56" fmla="*/ 2147483647 w 6045"/>
                <a:gd name="T57" fmla="*/ 2147483647 h 1923"/>
                <a:gd name="T58" fmla="*/ 2147483647 w 6045"/>
                <a:gd name="T59" fmla="*/ 2147483647 h 1923"/>
                <a:gd name="T60" fmla="*/ 2147483647 w 6045"/>
                <a:gd name="T61" fmla="*/ 2147483647 h 1923"/>
                <a:gd name="T62" fmla="*/ 2147483647 w 6045"/>
                <a:gd name="T63" fmla="*/ 2147483647 h 1923"/>
                <a:gd name="T64" fmla="*/ 2147483647 w 6045"/>
                <a:gd name="T65" fmla="*/ 2147483647 h 1923"/>
                <a:gd name="T66" fmla="*/ 2147483647 w 6045"/>
                <a:gd name="T67" fmla="*/ 2147483647 h 1923"/>
                <a:gd name="T68" fmla="*/ 2147483647 w 6045"/>
                <a:gd name="T69" fmla="*/ 2147483647 h 1923"/>
                <a:gd name="T70" fmla="*/ 2147483647 w 6045"/>
                <a:gd name="T71" fmla="*/ 2147483647 h 1923"/>
                <a:gd name="T72" fmla="*/ 2147483647 w 6045"/>
                <a:gd name="T73" fmla="*/ 2147483647 h 1923"/>
                <a:gd name="T74" fmla="*/ 2147483647 w 6045"/>
                <a:gd name="T75" fmla="*/ 2147483647 h 1923"/>
                <a:gd name="T76" fmla="*/ 2147483647 w 6045"/>
                <a:gd name="T77" fmla="*/ 2147483647 h 1923"/>
                <a:gd name="T78" fmla="*/ 2147483647 w 6045"/>
                <a:gd name="T79" fmla="*/ 2147483647 h 1923"/>
                <a:gd name="T80" fmla="*/ 2147483647 w 6045"/>
                <a:gd name="T81" fmla="*/ 2147483647 h 1923"/>
                <a:gd name="T82" fmla="*/ 2147483647 w 6045"/>
                <a:gd name="T83" fmla="*/ 2147483647 h 1923"/>
                <a:gd name="T84" fmla="*/ 2147483647 w 6045"/>
                <a:gd name="T85" fmla="*/ 2147483647 h 1923"/>
                <a:gd name="T86" fmla="*/ 2147483647 w 6045"/>
                <a:gd name="T87" fmla="*/ 2147483647 h 1923"/>
                <a:gd name="T88" fmla="*/ 2147483647 w 6045"/>
                <a:gd name="T89" fmla="*/ 2147483647 h 1923"/>
                <a:gd name="T90" fmla="*/ 2147483647 w 6045"/>
                <a:gd name="T91" fmla="*/ 2147483647 h 1923"/>
                <a:gd name="T92" fmla="*/ 2147483647 w 6045"/>
                <a:gd name="T93" fmla="*/ 2147483647 h 1923"/>
                <a:gd name="T94" fmla="*/ 2147483647 w 6045"/>
                <a:gd name="T95" fmla="*/ 2147483647 h 1923"/>
                <a:gd name="T96" fmla="*/ 2147483647 w 6045"/>
                <a:gd name="T97" fmla="*/ 2147483647 h 1923"/>
                <a:gd name="T98" fmla="*/ 2147483647 w 6045"/>
                <a:gd name="T99" fmla="*/ 2147483647 h 1923"/>
                <a:gd name="T100" fmla="*/ 2147483647 w 6045"/>
                <a:gd name="T101" fmla="*/ 2147483647 h 1923"/>
                <a:gd name="T102" fmla="*/ 2147483647 w 6045"/>
                <a:gd name="T103" fmla="*/ 2147483647 h 1923"/>
                <a:gd name="T104" fmla="*/ 2147483647 w 6045"/>
                <a:gd name="T105" fmla="*/ 2147483647 h 1923"/>
                <a:gd name="T106" fmla="*/ 2147483647 w 6045"/>
                <a:gd name="T107" fmla="*/ 2147483647 h 1923"/>
                <a:gd name="T108" fmla="*/ 2147483647 w 6045"/>
                <a:gd name="T109" fmla="*/ 2147483647 h 1923"/>
                <a:gd name="T110" fmla="*/ 2147483647 w 6045"/>
                <a:gd name="T111" fmla="*/ 2147483647 h 1923"/>
                <a:gd name="T112" fmla="*/ 2147483647 w 6045"/>
                <a:gd name="T113" fmla="*/ 2147483647 h 1923"/>
                <a:gd name="T114" fmla="*/ 2147483647 w 6045"/>
                <a:gd name="T115" fmla="*/ 2147483647 h 1923"/>
                <a:gd name="T116" fmla="*/ 2147483647 w 6045"/>
                <a:gd name="T117" fmla="*/ 2147483647 h 1923"/>
                <a:gd name="T118" fmla="*/ 2147483647 w 6045"/>
                <a:gd name="T119" fmla="*/ 2147483647 h 1923"/>
                <a:gd name="T120" fmla="*/ 2147483647 w 6045"/>
                <a:gd name="T121" fmla="*/ 2147483647 h 1923"/>
                <a:gd name="T122" fmla="*/ 2147483647 w 6045"/>
                <a:gd name="T123" fmla="*/ 2147483647 h 19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45"/>
                <a:gd name="T187" fmla="*/ 0 h 1923"/>
                <a:gd name="T188" fmla="*/ 6045 w 6045"/>
                <a:gd name="T189" fmla="*/ 1923 h 19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87" name="Freeform 186"/>
            <p:cNvSpPr>
              <a:spLocks noEditPoints="1"/>
            </p:cNvSpPr>
            <p:nvPr/>
          </p:nvSpPr>
          <p:spPr bwMode="auto">
            <a:xfrm>
              <a:off x="4394661" y="1666182"/>
              <a:ext cx="262051" cy="344487"/>
            </a:xfrm>
            <a:custGeom>
              <a:avLst/>
              <a:gdLst>
                <a:gd name="T0" fmla="*/ 2147483647 w 459"/>
                <a:gd name="T1" fmla="*/ 2147483647 h 664"/>
                <a:gd name="T2" fmla="*/ 2147483647 w 459"/>
                <a:gd name="T3" fmla="*/ 2147483647 h 664"/>
                <a:gd name="T4" fmla="*/ 2147483647 w 459"/>
                <a:gd name="T5" fmla="*/ 2147483647 h 664"/>
                <a:gd name="T6" fmla="*/ 2147483647 w 459"/>
                <a:gd name="T7" fmla="*/ 2147483647 h 664"/>
                <a:gd name="T8" fmla="*/ 2147483647 w 459"/>
                <a:gd name="T9" fmla="*/ 2147483647 h 664"/>
                <a:gd name="T10" fmla="*/ 2147483647 w 459"/>
                <a:gd name="T11" fmla="*/ 2147483647 h 664"/>
                <a:gd name="T12" fmla="*/ 2147483647 w 459"/>
                <a:gd name="T13" fmla="*/ 2147483647 h 664"/>
                <a:gd name="T14" fmla="*/ 2147483647 w 459"/>
                <a:gd name="T15" fmla="*/ 2147483647 h 664"/>
                <a:gd name="T16" fmla="*/ 2147483647 w 459"/>
                <a:gd name="T17" fmla="*/ 2147483647 h 664"/>
                <a:gd name="T18" fmla="*/ 2147483647 w 459"/>
                <a:gd name="T19" fmla="*/ 2147483647 h 664"/>
                <a:gd name="T20" fmla="*/ 2147483647 w 459"/>
                <a:gd name="T21" fmla="*/ 2147483647 h 664"/>
                <a:gd name="T22" fmla="*/ 2147483647 w 459"/>
                <a:gd name="T23" fmla="*/ 2147483647 h 664"/>
                <a:gd name="T24" fmla="*/ 2147483647 w 459"/>
                <a:gd name="T25" fmla="*/ 2147483647 h 664"/>
                <a:gd name="T26" fmla="*/ 2147483647 w 459"/>
                <a:gd name="T27" fmla="*/ 2147483647 h 664"/>
                <a:gd name="T28" fmla="*/ 2147483647 w 459"/>
                <a:gd name="T29" fmla="*/ 2147483647 h 664"/>
                <a:gd name="T30" fmla="*/ 2147483647 w 459"/>
                <a:gd name="T31" fmla="*/ 2147483647 h 664"/>
                <a:gd name="T32" fmla="*/ 2147483647 w 459"/>
                <a:gd name="T33" fmla="*/ 2147483647 h 664"/>
                <a:gd name="T34" fmla="*/ 2147483647 w 459"/>
                <a:gd name="T35" fmla="*/ 2147483647 h 664"/>
                <a:gd name="T36" fmla="*/ 2147483647 w 459"/>
                <a:gd name="T37" fmla="*/ 2147483647 h 664"/>
                <a:gd name="T38" fmla="*/ 2147483647 w 459"/>
                <a:gd name="T39" fmla="*/ 2147483647 h 664"/>
                <a:gd name="T40" fmla="*/ 2147483647 w 459"/>
                <a:gd name="T41" fmla="*/ 2147483647 h 664"/>
                <a:gd name="T42" fmla="*/ 0 w 459"/>
                <a:gd name="T43" fmla="*/ 2147483647 h 664"/>
                <a:gd name="T44" fmla="*/ 2147483647 w 459"/>
                <a:gd name="T45" fmla="*/ 2147483647 h 664"/>
                <a:gd name="T46" fmla="*/ 2147483647 w 459"/>
                <a:gd name="T47" fmla="*/ 2147483647 h 664"/>
                <a:gd name="T48" fmla="*/ 2147483647 w 459"/>
                <a:gd name="T49" fmla="*/ 2147483647 h 664"/>
                <a:gd name="T50" fmla="*/ 2147483647 w 459"/>
                <a:gd name="T51" fmla="*/ 2147483647 h 664"/>
                <a:gd name="T52" fmla="*/ 2147483647 w 459"/>
                <a:gd name="T53" fmla="*/ 2147483647 h 664"/>
                <a:gd name="T54" fmla="*/ 2147483647 w 459"/>
                <a:gd name="T55" fmla="*/ 2147483647 h 664"/>
                <a:gd name="T56" fmla="*/ 2147483647 w 459"/>
                <a:gd name="T57" fmla="*/ 2147483647 h 664"/>
                <a:gd name="T58" fmla="*/ 2147483647 w 459"/>
                <a:gd name="T59" fmla="*/ 2147483647 h 664"/>
                <a:gd name="T60" fmla="*/ 2147483647 w 459"/>
                <a:gd name="T61" fmla="*/ 2147483647 h 664"/>
                <a:gd name="T62" fmla="*/ 2147483647 w 459"/>
                <a:gd name="T63" fmla="*/ 2147483647 h 664"/>
                <a:gd name="T64" fmla="*/ 2147483647 w 459"/>
                <a:gd name="T65" fmla="*/ 2147483647 h 664"/>
                <a:gd name="T66" fmla="*/ 2147483647 w 459"/>
                <a:gd name="T67" fmla="*/ 2147483647 h 664"/>
                <a:gd name="T68" fmla="*/ 2147483647 w 459"/>
                <a:gd name="T69" fmla="*/ 2147483647 h 664"/>
                <a:gd name="T70" fmla="*/ 2147483647 w 459"/>
                <a:gd name="T71" fmla="*/ 2147483647 h 664"/>
                <a:gd name="T72" fmla="*/ 2147483647 w 459"/>
                <a:gd name="T73" fmla="*/ 2147483647 h 664"/>
                <a:gd name="T74" fmla="*/ 2147483647 w 459"/>
                <a:gd name="T75" fmla="*/ 2147483647 h 664"/>
                <a:gd name="T76" fmla="*/ 2147483647 w 459"/>
                <a:gd name="T77" fmla="*/ 2147483647 h 664"/>
                <a:gd name="T78" fmla="*/ 2147483647 w 459"/>
                <a:gd name="T79" fmla="*/ 2147483647 h 664"/>
                <a:gd name="T80" fmla="*/ 2147483647 w 459"/>
                <a:gd name="T81" fmla="*/ 2147483647 h 664"/>
                <a:gd name="T82" fmla="*/ 2147483647 w 459"/>
                <a:gd name="T83" fmla="*/ 2147483647 h 664"/>
                <a:gd name="T84" fmla="*/ 2147483647 w 459"/>
                <a:gd name="T85" fmla="*/ 2147483647 h 664"/>
                <a:gd name="T86" fmla="*/ 2147483647 w 459"/>
                <a:gd name="T87" fmla="*/ 2147483647 h 6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
                <a:gd name="T133" fmla="*/ 0 h 664"/>
                <a:gd name="T134" fmla="*/ 459 w 459"/>
                <a:gd name="T135" fmla="*/ 664 h 6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chemeClr val="accent1"/>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188" name="Freeform 187"/>
            <p:cNvSpPr>
              <a:spLocks noEditPoints="1"/>
            </p:cNvSpPr>
            <p:nvPr/>
          </p:nvSpPr>
          <p:spPr bwMode="auto">
            <a:xfrm>
              <a:off x="4261164" y="1416944"/>
              <a:ext cx="517508" cy="527050"/>
            </a:xfrm>
            <a:custGeom>
              <a:avLst/>
              <a:gdLst>
                <a:gd name="T0" fmla="*/ 2147483647 w 905"/>
                <a:gd name="T1" fmla="*/ 2147483647 h 1010"/>
                <a:gd name="T2" fmla="*/ 2147483647 w 905"/>
                <a:gd name="T3" fmla="*/ 2147483647 h 1010"/>
                <a:gd name="T4" fmla="*/ 2147483647 w 905"/>
                <a:gd name="T5" fmla="*/ 2147483647 h 1010"/>
                <a:gd name="T6" fmla="*/ 2147483647 w 905"/>
                <a:gd name="T7" fmla="*/ 2147483647 h 1010"/>
                <a:gd name="T8" fmla="*/ 2147483647 w 905"/>
                <a:gd name="T9" fmla="*/ 2147483647 h 1010"/>
                <a:gd name="T10" fmla="*/ 2147483647 w 905"/>
                <a:gd name="T11" fmla="*/ 2147483647 h 1010"/>
                <a:gd name="T12" fmla="*/ 2147483647 w 905"/>
                <a:gd name="T13" fmla="*/ 2147483647 h 1010"/>
                <a:gd name="T14" fmla="*/ 2147483647 w 905"/>
                <a:gd name="T15" fmla="*/ 2147483647 h 1010"/>
                <a:gd name="T16" fmla="*/ 2147483647 w 905"/>
                <a:gd name="T17" fmla="*/ 2147483647 h 1010"/>
                <a:gd name="T18" fmla="*/ 2147483647 w 905"/>
                <a:gd name="T19" fmla="*/ 2147483647 h 1010"/>
                <a:gd name="T20" fmla="*/ 2147483647 w 905"/>
                <a:gd name="T21" fmla="*/ 2147483647 h 1010"/>
                <a:gd name="T22" fmla="*/ 2147483647 w 905"/>
                <a:gd name="T23" fmla="*/ 2147483647 h 1010"/>
                <a:gd name="T24" fmla="*/ 2147483647 w 905"/>
                <a:gd name="T25" fmla="*/ 2147483647 h 1010"/>
                <a:gd name="T26" fmla="*/ 2147483647 w 905"/>
                <a:gd name="T27" fmla="*/ 2147483647 h 1010"/>
                <a:gd name="T28" fmla="*/ 2147483647 w 905"/>
                <a:gd name="T29" fmla="*/ 2147483647 h 1010"/>
                <a:gd name="T30" fmla="*/ 2147483647 w 905"/>
                <a:gd name="T31" fmla="*/ 2147483647 h 1010"/>
                <a:gd name="T32" fmla="*/ 2147483647 w 905"/>
                <a:gd name="T33" fmla="*/ 2147483647 h 1010"/>
                <a:gd name="T34" fmla="*/ 2147483647 w 905"/>
                <a:gd name="T35" fmla="*/ 2147483647 h 1010"/>
                <a:gd name="T36" fmla="*/ 2147483647 w 905"/>
                <a:gd name="T37" fmla="*/ 2147483647 h 1010"/>
                <a:gd name="T38" fmla="*/ 2147483647 w 905"/>
                <a:gd name="T39" fmla="*/ 2147483647 h 1010"/>
                <a:gd name="T40" fmla="*/ 2147483647 w 905"/>
                <a:gd name="T41" fmla="*/ 2147483647 h 1010"/>
                <a:gd name="T42" fmla="*/ 2147483647 w 905"/>
                <a:gd name="T43" fmla="*/ 2147483647 h 1010"/>
                <a:gd name="T44" fmla="*/ 2147483647 w 905"/>
                <a:gd name="T45" fmla="*/ 2147483647 h 1010"/>
                <a:gd name="T46" fmla="*/ 2147483647 w 905"/>
                <a:gd name="T47" fmla="*/ 2147483647 h 1010"/>
                <a:gd name="T48" fmla="*/ 2147483647 w 905"/>
                <a:gd name="T49" fmla="*/ 2147483647 h 1010"/>
                <a:gd name="T50" fmla="*/ 2147483647 w 905"/>
                <a:gd name="T51" fmla="*/ 2147483647 h 1010"/>
                <a:gd name="T52" fmla="*/ 2147483647 w 905"/>
                <a:gd name="T53" fmla="*/ 2147483647 h 1010"/>
                <a:gd name="T54" fmla="*/ 2147483647 w 905"/>
                <a:gd name="T55" fmla="*/ 2147483647 h 1010"/>
                <a:gd name="T56" fmla="*/ 2147483647 w 905"/>
                <a:gd name="T57" fmla="*/ 2147483647 h 1010"/>
                <a:gd name="T58" fmla="*/ 2147483647 w 905"/>
                <a:gd name="T59" fmla="*/ 2147483647 h 1010"/>
                <a:gd name="T60" fmla="*/ 2147483647 w 905"/>
                <a:gd name="T61" fmla="*/ 2147483647 h 1010"/>
                <a:gd name="T62" fmla="*/ 2147483647 w 905"/>
                <a:gd name="T63" fmla="*/ 2147483647 h 1010"/>
                <a:gd name="T64" fmla="*/ 2147483647 w 905"/>
                <a:gd name="T65" fmla="*/ 2147483647 h 1010"/>
                <a:gd name="T66" fmla="*/ 2147483647 w 905"/>
                <a:gd name="T67" fmla="*/ 2147483647 h 1010"/>
                <a:gd name="T68" fmla="*/ 2147483647 w 905"/>
                <a:gd name="T69" fmla="*/ 2147483647 h 1010"/>
                <a:gd name="T70" fmla="*/ 2147483647 w 905"/>
                <a:gd name="T71" fmla="*/ 2147483647 h 1010"/>
                <a:gd name="T72" fmla="*/ 0 w 905"/>
                <a:gd name="T73" fmla="*/ 2147483647 h 1010"/>
                <a:gd name="T74" fmla="*/ 2147483647 w 905"/>
                <a:gd name="T75" fmla="*/ 2147483647 h 1010"/>
                <a:gd name="T76" fmla="*/ 2147483647 w 905"/>
                <a:gd name="T77" fmla="*/ 2147483647 h 1010"/>
                <a:gd name="T78" fmla="*/ 2147483647 w 905"/>
                <a:gd name="T79" fmla="*/ 2147483647 h 1010"/>
                <a:gd name="T80" fmla="*/ 2147483647 w 905"/>
                <a:gd name="T81" fmla="*/ 2147483647 h 1010"/>
                <a:gd name="T82" fmla="*/ 2147483647 w 905"/>
                <a:gd name="T83" fmla="*/ 2147483647 h 1010"/>
                <a:gd name="T84" fmla="*/ 2147483647 w 905"/>
                <a:gd name="T85" fmla="*/ 2147483647 h 1010"/>
                <a:gd name="T86" fmla="*/ 2147483647 w 905"/>
                <a:gd name="T87" fmla="*/ 2147483647 h 1010"/>
                <a:gd name="T88" fmla="*/ 2147483647 w 905"/>
                <a:gd name="T89" fmla="*/ 2147483647 h 1010"/>
                <a:gd name="T90" fmla="*/ 2147483647 w 905"/>
                <a:gd name="T91" fmla="*/ 2147483647 h 1010"/>
                <a:gd name="T92" fmla="*/ 2147483647 w 905"/>
                <a:gd name="T93" fmla="*/ 2147483647 h 1010"/>
                <a:gd name="T94" fmla="*/ 2147483647 w 905"/>
                <a:gd name="T95" fmla="*/ 2147483647 h 1010"/>
                <a:gd name="T96" fmla="*/ 2147483647 w 905"/>
                <a:gd name="T97" fmla="*/ 2147483647 h 1010"/>
                <a:gd name="T98" fmla="*/ 2147483647 w 905"/>
                <a:gd name="T99" fmla="*/ 2147483647 h 1010"/>
                <a:gd name="T100" fmla="*/ 2147483647 w 905"/>
                <a:gd name="T101" fmla="*/ 2147483647 h 1010"/>
                <a:gd name="T102" fmla="*/ 2147483647 w 905"/>
                <a:gd name="T103" fmla="*/ 2147483647 h 1010"/>
                <a:gd name="T104" fmla="*/ 2147483647 w 905"/>
                <a:gd name="T105" fmla="*/ 2147483647 h 1010"/>
                <a:gd name="T106" fmla="*/ 2147483647 w 905"/>
                <a:gd name="T107" fmla="*/ 2147483647 h 1010"/>
                <a:gd name="T108" fmla="*/ 2147483647 w 905"/>
                <a:gd name="T109" fmla="*/ 2147483647 h 1010"/>
                <a:gd name="T110" fmla="*/ 2147483647 w 905"/>
                <a:gd name="T111" fmla="*/ 2147483647 h 1010"/>
                <a:gd name="T112" fmla="*/ 2147483647 w 905"/>
                <a:gd name="T113" fmla="*/ 2147483647 h 1010"/>
                <a:gd name="T114" fmla="*/ 2147483647 w 905"/>
                <a:gd name="T115" fmla="*/ 2147483647 h 10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5"/>
                <a:gd name="T175" fmla="*/ 0 h 1010"/>
                <a:gd name="T176" fmla="*/ 905 w 905"/>
                <a:gd name="T177" fmla="*/ 1010 h 10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solidFill>
              <a:schemeClr val="accent1"/>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89" name="Freeform 188"/>
            <p:cNvSpPr>
              <a:spLocks/>
            </p:cNvSpPr>
            <p:nvPr/>
          </p:nvSpPr>
          <p:spPr bwMode="auto">
            <a:xfrm>
              <a:off x="5240145" y="3017144"/>
              <a:ext cx="276883" cy="169863"/>
            </a:xfrm>
            <a:custGeom>
              <a:avLst/>
              <a:gdLst>
                <a:gd name="T0" fmla="*/ 2147483647 w 487"/>
                <a:gd name="T1" fmla="*/ 2147483647 h 330"/>
                <a:gd name="T2" fmla="*/ 2147483647 w 487"/>
                <a:gd name="T3" fmla="*/ 2147483647 h 330"/>
                <a:gd name="T4" fmla="*/ 2147483647 w 487"/>
                <a:gd name="T5" fmla="*/ 2147483647 h 330"/>
                <a:gd name="T6" fmla="*/ 2147483647 w 487"/>
                <a:gd name="T7" fmla="*/ 2147483647 h 330"/>
                <a:gd name="T8" fmla="*/ 2147483647 w 487"/>
                <a:gd name="T9" fmla="*/ 2147483647 h 330"/>
                <a:gd name="T10" fmla="*/ 2147483647 w 487"/>
                <a:gd name="T11" fmla="*/ 2147483647 h 330"/>
                <a:gd name="T12" fmla="*/ 2147483647 w 487"/>
                <a:gd name="T13" fmla="*/ 2147483647 h 330"/>
                <a:gd name="T14" fmla="*/ 2147483647 w 487"/>
                <a:gd name="T15" fmla="*/ 2147483647 h 330"/>
                <a:gd name="T16" fmla="*/ 2147483647 w 487"/>
                <a:gd name="T17" fmla="*/ 2147483647 h 330"/>
                <a:gd name="T18" fmla="*/ 2147483647 w 487"/>
                <a:gd name="T19" fmla="*/ 2147483647 h 330"/>
                <a:gd name="T20" fmla="*/ 2147483647 w 487"/>
                <a:gd name="T21" fmla="*/ 2147483647 h 330"/>
                <a:gd name="T22" fmla="*/ 2147483647 w 487"/>
                <a:gd name="T23" fmla="*/ 2147483647 h 330"/>
                <a:gd name="T24" fmla="*/ 2147483647 w 487"/>
                <a:gd name="T25" fmla="*/ 2147483647 h 330"/>
                <a:gd name="T26" fmla="*/ 2147483647 w 487"/>
                <a:gd name="T27" fmla="*/ 2147483647 h 330"/>
                <a:gd name="T28" fmla="*/ 2147483647 w 487"/>
                <a:gd name="T29" fmla="*/ 2147483647 h 330"/>
                <a:gd name="T30" fmla="*/ 2147483647 w 487"/>
                <a:gd name="T31" fmla="*/ 2147483647 h 330"/>
                <a:gd name="T32" fmla="*/ 2147483647 w 487"/>
                <a:gd name="T33" fmla="*/ 2147483647 h 330"/>
                <a:gd name="T34" fmla="*/ 2147483647 w 487"/>
                <a:gd name="T35" fmla="*/ 2147483647 h 330"/>
                <a:gd name="T36" fmla="*/ 2147483647 w 487"/>
                <a:gd name="T37" fmla="*/ 2147483647 h 330"/>
                <a:gd name="T38" fmla="*/ 2147483647 w 487"/>
                <a:gd name="T39" fmla="*/ 2147483647 h 330"/>
                <a:gd name="T40" fmla="*/ 2147483647 w 487"/>
                <a:gd name="T41" fmla="*/ 2147483647 h 330"/>
                <a:gd name="T42" fmla="*/ 2147483647 w 487"/>
                <a:gd name="T43" fmla="*/ 2147483647 h 330"/>
                <a:gd name="T44" fmla="*/ 2147483647 w 487"/>
                <a:gd name="T45" fmla="*/ 2147483647 h 330"/>
                <a:gd name="T46" fmla="*/ 2147483647 w 487"/>
                <a:gd name="T47" fmla="*/ 2147483647 h 330"/>
                <a:gd name="T48" fmla="*/ 2147483647 w 487"/>
                <a:gd name="T49" fmla="*/ 2147483647 h 330"/>
                <a:gd name="T50" fmla="*/ 2147483647 w 487"/>
                <a:gd name="T51" fmla="*/ 2147483647 h 330"/>
                <a:gd name="T52" fmla="*/ 2147483647 w 487"/>
                <a:gd name="T53" fmla="*/ 2147483647 h 330"/>
                <a:gd name="T54" fmla="*/ 2147483647 w 487"/>
                <a:gd name="T55" fmla="*/ 2147483647 h 330"/>
                <a:gd name="T56" fmla="*/ 2147483647 w 487"/>
                <a:gd name="T57" fmla="*/ 2147483647 h 330"/>
                <a:gd name="T58" fmla="*/ 2147483647 w 487"/>
                <a:gd name="T59" fmla="*/ 2147483647 h 330"/>
                <a:gd name="T60" fmla="*/ 2147483647 w 487"/>
                <a:gd name="T61" fmla="*/ 0 h 330"/>
                <a:gd name="T62" fmla="*/ 2147483647 w 487"/>
                <a:gd name="T63" fmla="*/ 2147483647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7"/>
                <a:gd name="T97" fmla="*/ 0 h 330"/>
                <a:gd name="T98" fmla="*/ 487 w 487"/>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90" name="Freeform 189"/>
            <p:cNvSpPr>
              <a:spLocks/>
            </p:cNvSpPr>
            <p:nvPr/>
          </p:nvSpPr>
          <p:spPr bwMode="auto">
            <a:xfrm>
              <a:off x="4343570" y="3480694"/>
              <a:ext cx="57683" cy="38100"/>
            </a:xfrm>
            <a:custGeom>
              <a:avLst/>
              <a:gdLst>
                <a:gd name="T0" fmla="*/ 2147483647 w 103"/>
                <a:gd name="T1" fmla="*/ 2147483647 h 71"/>
                <a:gd name="T2" fmla="*/ 2147483647 w 103"/>
                <a:gd name="T3" fmla="*/ 2147483647 h 71"/>
                <a:gd name="T4" fmla="*/ 2147483647 w 103"/>
                <a:gd name="T5" fmla="*/ 2147483647 h 71"/>
                <a:gd name="T6" fmla="*/ 2147483647 w 103"/>
                <a:gd name="T7" fmla="*/ 0 h 71"/>
                <a:gd name="T8" fmla="*/ 2147483647 w 103"/>
                <a:gd name="T9" fmla="*/ 2147483647 h 71"/>
                <a:gd name="T10" fmla="*/ 2147483647 w 103"/>
                <a:gd name="T11" fmla="*/ 2147483647 h 71"/>
                <a:gd name="T12" fmla="*/ 2147483647 w 103"/>
                <a:gd name="T13" fmla="*/ 2147483647 h 71"/>
                <a:gd name="T14" fmla="*/ 2147483647 w 103"/>
                <a:gd name="T15" fmla="*/ 2147483647 h 71"/>
                <a:gd name="T16" fmla="*/ 2147483647 w 103"/>
                <a:gd name="T17" fmla="*/ 2147483647 h 71"/>
                <a:gd name="T18" fmla="*/ 2147483647 w 103"/>
                <a:gd name="T19" fmla="*/ 2147483647 h 71"/>
                <a:gd name="T20" fmla="*/ 2147483647 w 103"/>
                <a:gd name="T21" fmla="*/ 2147483647 h 71"/>
                <a:gd name="T22" fmla="*/ 2147483647 w 103"/>
                <a:gd name="T23" fmla="*/ 2147483647 h 71"/>
                <a:gd name="T24" fmla="*/ 2147483647 w 103"/>
                <a:gd name="T25" fmla="*/ 214748364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1"/>
                <a:gd name="T41" fmla="*/ 103 w 10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91" name="Freeform 321"/>
            <p:cNvSpPr>
              <a:spLocks noEditPoints="1"/>
            </p:cNvSpPr>
            <p:nvPr/>
          </p:nvSpPr>
          <p:spPr bwMode="auto">
            <a:xfrm>
              <a:off x="3873857" y="2313882"/>
              <a:ext cx="336215" cy="214312"/>
            </a:xfrm>
            <a:custGeom>
              <a:avLst/>
              <a:gdLst>
                <a:gd name="T0" fmla="*/ 2147483647 w 591"/>
                <a:gd name="T1" fmla="*/ 2147483647 h 413"/>
                <a:gd name="T2" fmla="*/ 2147483647 w 591"/>
                <a:gd name="T3" fmla="*/ 2147483647 h 413"/>
                <a:gd name="T4" fmla="*/ 2147483647 w 591"/>
                <a:gd name="T5" fmla="*/ 2147483647 h 413"/>
                <a:gd name="T6" fmla="*/ 2147483647 w 591"/>
                <a:gd name="T7" fmla="*/ 2147483647 h 413"/>
                <a:gd name="T8" fmla="*/ 2147483647 w 591"/>
                <a:gd name="T9" fmla="*/ 2147483647 h 413"/>
                <a:gd name="T10" fmla="*/ 2147483647 w 591"/>
                <a:gd name="T11" fmla="*/ 2147483647 h 413"/>
                <a:gd name="T12" fmla="*/ 2147483647 w 591"/>
                <a:gd name="T13" fmla="*/ 2147483647 h 413"/>
                <a:gd name="T14" fmla="*/ 2147483647 w 591"/>
                <a:gd name="T15" fmla="*/ 2147483647 h 413"/>
                <a:gd name="T16" fmla="*/ 2147483647 w 591"/>
                <a:gd name="T17" fmla="*/ 2147483647 h 413"/>
                <a:gd name="T18" fmla="*/ 2147483647 w 591"/>
                <a:gd name="T19" fmla="*/ 2147483647 h 413"/>
                <a:gd name="T20" fmla="*/ 2147483647 w 591"/>
                <a:gd name="T21" fmla="*/ 2147483647 h 413"/>
                <a:gd name="T22" fmla="*/ 2147483647 w 591"/>
                <a:gd name="T23" fmla="*/ 2147483647 h 413"/>
                <a:gd name="T24" fmla="*/ 2147483647 w 591"/>
                <a:gd name="T25" fmla="*/ 2147483647 h 413"/>
                <a:gd name="T26" fmla="*/ 2147483647 w 591"/>
                <a:gd name="T27" fmla="*/ 2147483647 h 413"/>
                <a:gd name="T28" fmla="*/ 2147483647 w 591"/>
                <a:gd name="T29" fmla="*/ 2147483647 h 413"/>
                <a:gd name="T30" fmla="*/ 2147483647 w 591"/>
                <a:gd name="T31" fmla="*/ 2147483647 h 413"/>
                <a:gd name="T32" fmla="*/ 2147483647 w 591"/>
                <a:gd name="T33" fmla="*/ 2147483647 h 413"/>
                <a:gd name="T34" fmla="*/ 2147483647 w 591"/>
                <a:gd name="T35" fmla="*/ 2147483647 h 413"/>
                <a:gd name="T36" fmla="*/ 2147483647 w 591"/>
                <a:gd name="T37" fmla="*/ 2147483647 h 413"/>
                <a:gd name="T38" fmla="*/ 2147483647 w 591"/>
                <a:gd name="T39" fmla="*/ 2147483647 h 413"/>
                <a:gd name="T40" fmla="*/ 2147483647 w 591"/>
                <a:gd name="T41" fmla="*/ 2147483647 h 413"/>
                <a:gd name="T42" fmla="*/ 2147483647 w 591"/>
                <a:gd name="T43" fmla="*/ 2147483647 h 413"/>
                <a:gd name="T44" fmla="*/ 2147483647 w 591"/>
                <a:gd name="T45" fmla="*/ 2147483647 h 413"/>
                <a:gd name="T46" fmla="*/ 2147483647 w 591"/>
                <a:gd name="T47" fmla="*/ 2147483647 h 413"/>
                <a:gd name="T48" fmla="*/ 2147483647 w 591"/>
                <a:gd name="T49" fmla="*/ 2147483647 h 413"/>
                <a:gd name="T50" fmla="*/ 2147483647 w 591"/>
                <a:gd name="T51" fmla="*/ 2147483647 h 413"/>
                <a:gd name="T52" fmla="*/ 2147483647 w 591"/>
                <a:gd name="T53" fmla="*/ 2147483647 h 413"/>
                <a:gd name="T54" fmla="*/ 2147483647 w 591"/>
                <a:gd name="T55" fmla="*/ 2147483647 h 413"/>
                <a:gd name="T56" fmla="*/ 2147483647 w 591"/>
                <a:gd name="T57" fmla="*/ 2147483647 h 413"/>
                <a:gd name="T58" fmla="*/ 2147483647 w 591"/>
                <a:gd name="T59" fmla="*/ 2147483647 h 413"/>
                <a:gd name="T60" fmla="*/ 2147483647 w 591"/>
                <a:gd name="T61" fmla="*/ 2147483647 h 413"/>
                <a:gd name="T62" fmla="*/ 2147483647 w 591"/>
                <a:gd name="T63" fmla="*/ 2147483647 h 413"/>
                <a:gd name="T64" fmla="*/ 2147483647 w 591"/>
                <a:gd name="T65" fmla="*/ 2147483647 h 413"/>
                <a:gd name="T66" fmla="*/ 2147483647 w 591"/>
                <a:gd name="T67" fmla="*/ 2147483647 h 413"/>
                <a:gd name="T68" fmla="*/ 2147483647 w 591"/>
                <a:gd name="T69" fmla="*/ 2147483647 h 413"/>
                <a:gd name="T70" fmla="*/ 2147483647 w 591"/>
                <a:gd name="T71" fmla="*/ 2147483647 h 413"/>
                <a:gd name="T72" fmla="*/ 2147483647 w 591"/>
                <a:gd name="T73" fmla="*/ 2147483647 h 413"/>
                <a:gd name="T74" fmla="*/ 2147483647 w 591"/>
                <a:gd name="T75" fmla="*/ 2147483647 h 413"/>
                <a:gd name="T76" fmla="*/ 2147483647 w 591"/>
                <a:gd name="T77" fmla="*/ 2147483647 h 413"/>
                <a:gd name="T78" fmla="*/ 2147483647 w 591"/>
                <a:gd name="T79" fmla="*/ 2147483647 h 413"/>
                <a:gd name="T80" fmla="*/ 2147483647 w 591"/>
                <a:gd name="T81" fmla="*/ 2147483647 h 413"/>
                <a:gd name="T82" fmla="*/ 2147483647 w 591"/>
                <a:gd name="T83" fmla="*/ 2147483647 h 413"/>
                <a:gd name="T84" fmla="*/ 2147483647 w 591"/>
                <a:gd name="T85" fmla="*/ 2147483647 h 413"/>
                <a:gd name="T86" fmla="*/ 2147483647 w 591"/>
                <a:gd name="T87" fmla="*/ 2147483647 h 413"/>
                <a:gd name="T88" fmla="*/ 2147483647 w 591"/>
                <a:gd name="T89" fmla="*/ 2147483647 h 413"/>
                <a:gd name="T90" fmla="*/ 2147483647 w 591"/>
                <a:gd name="T91" fmla="*/ 2147483647 h 413"/>
                <a:gd name="T92" fmla="*/ 2147483647 w 591"/>
                <a:gd name="T93" fmla="*/ 2147483647 h 413"/>
                <a:gd name="T94" fmla="*/ 2147483647 w 591"/>
                <a:gd name="T95" fmla="*/ 2147483647 h 413"/>
                <a:gd name="T96" fmla="*/ 2147483647 w 591"/>
                <a:gd name="T97" fmla="*/ 2147483647 h 413"/>
                <a:gd name="T98" fmla="*/ 2147483647 w 591"/>
                <a:gd name="T99" fmla="*/ 2147483647 h 413"/>
                <a:gd name="T100" fmla="*/ 2147483647 w 591"/>
                <a:gd name="T101" fmla="*/ 2147483647 h 413"/>
                <a:gd name="T102" fmla="*/ 2147483647 w 591"/>
                <a:gd name="T103" fmla="*/ 2147483647 h 413"/>
                <a:gd name="T104" fmla="*/ 2147483647 w 591"/>
                <a:gd name="T105" fmla="*/ 2147483647 h 413"/>
                <a:gd name="T106" fmla="*/ 2147483647 w 591"/>
                <a:gd name="T107" fmla="*/ 2147483647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1"/>
                <a:gd name="T163" fmla="*/ 0 h 413"/>
                <a:gd name="T164" fmla="*/ 591 w 591"/>
                <a:gd name="T165" fmla="*/ 413 h 4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92" name="Freeform 191"/>
            <p:cNvSpPr>
              <a:spLocks/>
            </p:cNvSpPr>
            <p:nvPr/>
          </p:nvSpPr>
          <p:spPr bwMode="auto">
            <a:xfrm>
              <a:off x="3860672" y="2358332"/>
              <a:ext cx="87351" cy="146050"/>
            </a:xfrm>
            <a:custGeom>
              <a:avLst/>
              <a:gdLst>
                <a:gd name="T0" fmla="*/ 2147483647 w 155"/>
                <a:gd name="T1" fmla="*/ 2147483647 h 277"/>
                <a:gd name="T2" fmla="*/ 2147483647 w 155"/>
                <a:gd name="T3" fmla="*/ 2147483647 h 277"/>
                <a:gd name="T4" fmla="*/ 2147483647 w 155"/>
                <a:gd name="T5" fmla="*/ 2147483647 h 277"/>
                <a:gd name="T6" fmla="*/ 2147483647 w 155"/>
                <a:gd name="T7" fmla="*/ 2147483647 h 277"/>
                <a:gd name="T8" fmla="*/ 2147483647 w 155"/>
                <a:gd name="T9" fmla="*/ 2147483647 h 277"/>
                <a:gd name="T10" fmla="*/ 2147483647 w 155"/>
                <a:gd name="T11" fmla="*/ 2147483647 h 277"/>
                <a:gd name="T12" fmla="*/ 2147483647 w 155"/>
                <a:gd name="T13" fmla="*/ 2147483647 h 277"/>
                <a:gd name="T14" fmla="*/ 2147483647 w 155"/>
                <a:gd name="T15" fmla="*/ 0 h 277"/>
                <a:gd name="T16" fmla="*/ 2147483647 w 155"/>
                <a:gd name="T17" fmla="*/ 2147483647 h 277"/>
                <a:gd name="T18" fmla="*/ 2147483647 w 155"/>
                <a:gd name="T19" fmla="*/ 2147483647 h 277"/>
                <a:gd name="T20" fmla="*/ 2147483647 w 155"/>
                <a:gd name="T21" fmla="*/ 2147483647 h 277"/>
                <a:gd name="T22" fmla="*/ 2147483647 w 155"/>
                <a:gd name="T23" fmla="*/ 2147483647 h 277"/>
                <a:gd name="T24" fmla="*/ 2147483647 w 155"/>
                <a:gd name="T25" fmla="*/ 2147483647 h 277"/>
                <a:gd name="T26" fmla="*/ 2147483647 w 155"/>
                <a:gd name="T27" fmla="*/ 2147483647 h 277"/>
                <a:gd name="T28" fmla="*/ 2147483647 w 155"/>
                <a:gd name="T29" fmla="*/ 2147483647 h 277"/>
                <a:gd name="T30" fmla="*/ 2147483647 w 155"/>
                <a:gd name="T31" fmla="*/ 2147483647 h 277"/>
                <a:gd name="T32" fmla="*/ 2147483647 w 155"/>
                <a:gd name="T33" fmla="*/ 2147483647 h 277"/>
                <a:gd name="T34" fmla="*/ 2147483647 w 155"/>
                <a:gd name="T35" fmla="*/ 2147483647 h 277"/>
                <a:gd name="T36" fmla="*/ 2147483647 w 155"/>
                <a:gd name="T37" fmla="*/ 2147483647 h 277"/>
                <a:gd name="T38" fmla="*/ 2147483647 w 155"/>
                <a:gd name="T39" fmla="*/ 2147483647 h 277"/>
                <a:gd name="T40" fmla="*/ 2147483647 w 155"/>
                <a:gd name="T41" fmla="*/ 2147483647 h 277"/>
                <a:gd name="T42" fmla="*/ 2147483647 w 155"/>
                <a:gd name="T43" fmla="*/ 2147483647 h 277"/>
                <a:gd name="T44" fmla="*/ 2147483647 w 155"/>
                <a:gd name="T45" fmla="*/ 2147483647 h 277"/>
                <a:gd name="T46" fmla="*/ 2147483647 w 155"/>
                <a:gd name="T47" fmla="*/ 2147483647 h 277"/>
                <a:gd name="T48" fmla="*/ 2147483647 w 155"/>
                <a:gd name="T49" fmla="*/ 2147483647 h 277"/>
                <a:gd name="T50" fmla="*/ 2147483647 w 155"/>
                <a:gd name="T51" fmla="*/ 2147483647 h 277"/>
                <a:gd name="T52" fmla="*/ 2147483647 w 155"/>
                <a:gd name="T53" fmla="*/ 2147483647 h 277"/>
                <a:gd name="T54" fmla="*/ 2147483647 w 155"/>
                <a:gd name="T55" fmla="*/ 2147483647 h 277"/>
                <a:gd name="T56" fmla="*/ 2147483647 w 155"/>
                <a:gd name="T57" fmla="*/ 2147483647 h 277"/>
                <a:gd name="T58" fmla="*/ 2147483647 w 155"/>
                <a:gd name="T59" fmla="*/ 2147483647 h 277"/>
                <a:gd name="T60" fmla="*/ 2147483647 w 155"/>
                <a:gd name="T61" fmla="*/ 2147483647 h 277"/>
                <a:gd name="T62" fmla="*/ 2147483647 w 155"/>
                <a:gd name="T63" fmla="*/ 2147483647 h 277"/>
                <a:gd name="T64" fmla="*/ 2147483647 w 155"/>
                <a:gd name="T65" fmla="*/ 2147483647 h 277"/>
                <a:gd name="T66" fmla="*/ 2147483647 w 155"/>
                <a:gd name="T67" fmla="*/ 2147483647 h 277"/>
                <a:gd name="T68" fmla="*/ 2147483647 w 155"/>
                <a:gd name="T69" fmla="*/ 2147483647 h 277"/>
                <a:gd name="T70" fmla="*/ 2147483647 w 155"/>
                <a:gd name="T71" fmla="*/ 2147483647 h 277"/>
                <a:gd name="T72" fmla="*/ 2147483647 w 155"/>
                <a:gd name="T73" fmla="*/ 2147483647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277"/>
                <a:gd name="T113" fmla="*/ 155 w 155"/>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93" name="Freeform 192"/>
            <p:cNvSpPr>
              <a:spLocks noEditPoints="1"/>
            </p:cNvSpPr>
            <p:nvPr/>
          </p:nvSpPr>
          <p:spPr bwMode="auto">
            <a:xfrm>
              <a:off x="2095542" y="3398144"/>
              <a:ext cx="1061386" cy="1092200"/>
            </a:xfrm>
            <a:custGeom>
              <a:avLst/>
              <a:gdLst>
                <a:gd name="T0" fmla="*/ 2147483647 w 1858"/>
                <a:gd name="T1" fmla="*/ 2147483647 h 2099"/>
                <a:gd name="T2" fmla="*/ 2147483647 w 1858"/>
                <a:gd name="T3" fmla="*/ 2147483647 h 2099"/>
                <a:gd name="T4" fmla="*/ 2147483647 w 1858"/>
                <a:gd name="T5" fmla="*/ 2147483647 h 2099"/>
                <a:gd name="T6" fmla="*/ 2147483647 w 1858"/>
                <a:gd name="T7" fmla="*/ 2147483647 h 2099"/>
                <a:gd name="T8" fmla="*/ 2147483647 w 1858"/>
                <a:gd name="T9" fmla="*/ 2147483647 h 2099"/>
                <a:gd name="T10" fmla="*/ 2147483647 w 1858"/>
                <a:gd name="T11" fmla="*/ 2147483647 h 2099"/>
                <a:gd name="T12" fmla="*/ 2147483647 w 1858"/>
                <a:gd name="T13" fmla="*/ 2147483647 h 2099"/>
                <a:gd name="T14" fmla="*/ 2147483647 w 1858"/>
                <a:gd name="T15" fmla="*/ 2147483647 h 2099"/>
                <a:gd name="T16" fmla="*/ 2147483647 w 1858"/>
                <a:gd name="T17" fmla="*/ 2147483647 h 2099"/>
                <a:gd name="T18" fmla="*/ 2147483647 w 1858"/>
                <a:gd name="T19" fmla="*/ 2147483647 h 2099"/>
                <a:gd name="T20" fmla="*/ 2147483647 w 1858"/>
                <a:gd name="T21" fmla="*/ 2147483647 h 2099"/>
                <a:gd name="T22" fmla="*/ 2147483647 w 1858"/>
                <a:gd name="T23" fmla="*/ 2147483647 h 2099"/>
                <a:gd name="T24" fmla="*/ 2147483647 w 1858"/>
                <a:gd name="T25" fmla="*/ 2147483647 h 2099"/>
                <a:gd name="T26" fmla="*/ 2147483647 w 1858"/>
                <a:gd name="T27" fmla="*/ 2147483647 h 2099"/>
                <a:gd name="T28" fmla="*/ 2147483647 w 1858"/>
                <a:gd name="T29" fmla="*/ 2147483647 h 2099"/>
                <a:gd name="T30" fmla="*/ 2147483647 w 1858"/>
                <a:gd name="T31" fmla="*/ 2147483647 h 2099"/>
                <a:gd name="T32" fmla="*/ 2147483647 w 1858"/>
                <a:gd name="T33" fmla="*/ 2147483647 h 2099"/>
                <a:gd name="T34" fmla="*/ 2147483647 w 1858"/>
                <a:gd name="T35" fmla="*/ 2147483647 h 2099"/>
                <a:gd name="T36" fmla="*/ 2147483647 w 1858"/>
                <a:gd name="T37" fmla="*/ 2147483647 h 2099"/>
                <a:gd name="T38" fmla="*/ 2147483647 w 1858"/>
                <a:gd name="T39" fmla="*/ 2147483647 h 2099"/>
                <a:gd name="T40" fmla="*/ 2147483647 w 1858"/>
                <a:gd name="T41" fmla="*/ 2147483647 h 2099"/>
                <a:gd name="T42" fmla="*/ 2147483647 w 1858"/>
                <a:gd name="T43" fmla="*/ 2147483647 h 2099"/>
                <a:gd name="T44" fmla="*/ 2147483647 w 1858"/>
                <a:gd name="T45" fmla="*/ 2147483647 h 2099"/>
                <a:gd name="T46" fmla="*/ 2147483647 w 1858"/>
                <a:gd name="T47" fmla="*/ 2147483647 h 2099"/>
                <a:gd name="T48" fmla="*/ 2147483647 w 1858"/>
                <a:gd name="T49" fmla="*/ 2147483647 h 2099"/>
                <a:gd name="T50" fmla="*/ 2147483647 w 1858"/>
                <a:gd name="T51" fmla="*/ 2147483647 h 2099"/>
                <a:gd name="T52" fmla="*/ 2147483647 w 1858"/>
                <a:gd name="T53" fmla="*/ 2147483647 h 2099"/>
                <a:gd name="T54" fmla="*/ 2147483647 w 1858"/>
                <a:gd name="T55" fmla="*/ 2147483647 h 2099"/>
                <a:gd name="T56" fmla="*/ 2147483647 w 1858"/>
                <a:gd name="T57" fmla="*/ 2147483647 h 2099"/>
                <a:gd name="T58" fmla="*/ 2147483647 w 1858"/>
                <a:gd name="T59" fmla="*/ 2147483647 h 2099"/>
                <a:gd name="T60" fmla="*/ 2147483647 w 1858"/>
                <a:gd name="T61" fmla="*/ 2147483647 h 2099"/>
                <a:gd name="T62" fmla="*/ 2147483647 w 1858"/>
                <a:gd name="T63" fmla="*/ 2147483647 h 2099"/>
                <a:gd name="T64" fmla="*/ 2147483647 w 1858"/>
                <a:gd name="T65" fmla="*/ 2147483647 h 2099"/>
                <a:gd name="T66" fmla="*/ 2147483647 w 1858"/>
                <a:gd name="T67" fmla="*/ 2147483647 h 2099"/>
                <a:gd name="T68" fmla="*/ 2147483647 w 1858"/>
                <a:gd name="T69" fmla="*/ 2147483647 h 2099"/>
                <a:gd name="T70" fmla="*/ 2147483647 w 1858"/>
                <a:gd name="T71" fmla="*/ 2147483647 h 2099"/>
                <a:gd name="T72" fmla="*/ 2147483647 w 1858"/>
                <a:gd name="T73" fmla="*/ 2147483647 h 2099"/>
                <a:gd name="T74" fmla="*/ 2147483647 w 1858"/>
                <a:gd name="T75" fmla="*/ 2147483647 h 2099"/>
                <a:gd name="T76" fmla="*/ 2147483647 w 1858"/>
                <a:gd name="T77" fmla="*/ 2147483647 h 2099"/>
                <a:gd name="T78" fmla="*/ 2147483647 w 1858"/>
                <a:gd name="T79" fmla="*/ 2147483647 h 2099"/>
                <a:gd name="T80" fmla="*/ 2147483647 w 1858"/>
                <a:gd name="T81" fmla="*/ 2147483647 h 2099"/>
                <a:gd name="T82" fmla="*/ 2147483647 w 1858"/>
                <a:gd name="T83" fmla="*/ 2147483647 h 2099"/>
                <a:gd name="T84" fmla="*/ 2147483647 w 1858"/>
                <a:gd name="T85" fmla="*/ 2147483647 h 2099"/>
                <a:gd name="T86" fmla="*/ 2147483647 w 1858"/>
                <a:gd name="T87" fmla="*/ 2147483647 h 2099"/>
                <a:gd name="T88" fmla="*/ 2147483647 w 1858"/>
                <a:gd name="T89" fmla="*/ 2147483647 h 2099"/>
                <a:gd name="T90" fmla="*/ 2147483647 w 1858"/>
                <a:gd name="T91" fmla="*/ 2147483647 h 2099"/>
                <a:gd name="T92" fmla="*/ 2147483647 w 1858"/>
                <a:gd name="T93" fmla="*/ 2147483647 h 2099"/>
                <a:gd name="T94" fmla="*/ 2147483647 w 1858"/>
                <a:gd name="T95" fmla="*/ 2147483647 h 2099"/>
                <a:gd name="T96" fmla="*/ 2147483647 w 1858"/>
                <a:gd name="T97" fmla="*/ 2147483647 h 2099"/>
                <a:gd name="T98" fmla="*/ 2147483647 w 1858"/>
                <a:gd name="T99" fmla="*/ 2147483647 h 2099"/>
                <a:gd name="T100" fmla="*/ 2147483647 w 1858"/>
                <a:gd name="T101" fmla="*/ 2147483647 h 2099"/>
                <a:gd name="T102" fmla="*/ 2147483647 w 1858"/>
                <a:gd name="T103" fmla="*/ 2147483647 h 2099"/>
                <a:gd name="T104" fmla="*/ 2147483647 w 1858"/>
                <a:gd name="T105" fmla="*/ 2147483647 h 2099"/>
                <a:gd name="T106" fmla="*/ 2147483647 w 1858"/>
                <a:gd name="T107" fmla="*/ 2147483647 h 2099"/>
                <a:gd name="T108" fmla="*/ 2147483647 w 1858"/>
                <a:gd name="T109" fmla="*/ 2147483647 h 2099"/>
                <a:gd name="T110" fmla="*/ 2147483647 w 1858"/>
                <a:gd name="T111" fmla="*/ 2147483647 h 2099"/>
                <a:gd name="T112" fmla="*/ 2147483647 w 1858"/>
                <a:gd name="T113" fmla="*/ 2147483647 h 2099"/>
                <a:gd name="T114" fmla="*/ 2147483647 w 1858"/>
                <a:gd name="T115" fmla="*/ 2147483647 h 20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58"/>
                <a:gd name="T175" fmla="*/ 0 h 2099"/>
                <a:gd name="T176" fmla="*/ 1858 w 1858"/>
                <a:gd name="T177" fmla="*/ 2099 h 20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FF0000"/>
                </a:solidFill>
                <a:effectLst/>
                <a:uLnTx/>
                <a:uFillTx/>
                <a:latin typeface="Verdana" pitchFamily="34" charset="0"/>
                <a:ea typeface="ヒラギノ角ゴ Pro W3" pitchFamily="-105" charset="-128"/>
                <a:cs typeface="Arial" charset="0"/>
              </a:endParaRPr>
            </a:p>
          </p:txBody>
        </p:sp>
        <p:sp>
          <p:nvSpPr>
            <p:cNvPr id="194" name="Freeform 193"/>
            <p:cNvSpPr>
              <a:spLocks noEditPoints="1"/>
            </p:cNvSpPr>
            <p:nvPr/>
          </p:nvSpPr>
          <p:spPr bwMode="auto">
            <a:xfrm>
              <a:off x="2220798" y="4036319"/>
              <a:ext cx="440046" cy="1054100"/>
            </a:xfrm>
            <a:custGeom>
              <a:avLst/>
              <a:gdLst>
                <a:gd name="T0" fmla="*/ 2147483647 w 771"/>
                <a:gd name="T1" fmla="*/ 2147483647 h 2022"/>
                <a:gd name="T2" fmla="*/ 2147483647 w 771"/>
                <a:gd name="T3" fmla="*/ 2147483647 h 2022"/>
                <a:gd name="T4" fmla="*/ 2147483647 w 771"/>
                <a:gd name="T5" fmla="*/ 2147483647 h 2022"/>
                <a:gd name="T6" fmla="*/ 2147483647 w 771"/>
                <a:gd name="T7" fmla="*/ 2147483647 h 2022"/>
                <a:gd name="T8" fmla="*/ 2147483647 w 771"/>
                <a:gd name="T9" fmla="*/ 2147483647 h 2022"/>
                <a:gd name="T10" fmla="*/ 2147483647 w 771"/>
                <a:gd name="T11" fmla="*/ 2147483647 h 2022"/>
                <a:gd name="T12" fmla="*/ 2147483647 w 771"/>
                <a:gd name="T13" fmla="*/ 2147483647 h 2022"/>
                <a:gd name="T14" fmla="*/ 2147483647 w 771"/>
                <a:gd name="T15" fmla="*/ 2147483647 h 2022"/>
                <a:gd name="T16" fmla="*/ 2147483647 w 771"/>
                <a:gd name="T17" fmla="*/ 2147483647 h 2022"/>
                <a:gd name="T18" fmla="*/ 2147483647 w 771"/>
                <a:gd name="T19" fmla="*/ 2147483647 h 2022"/>
                <a:gd name="T20" fmla="*/ 2147483647 w 771"/>
                <a:gd name="T21" fmla="*/ 2147483647 h 2022"/>
                <a:gd name="T22" fmla="*/ 2147483647 w 771"/>
                <a:gd name="T23" fmla="*/ 2147483647 h 2022"/>
                <a:gd name="T24" fmla="*/ 2147483647 w 771"/>
                <a:gd name="T25" fmla="*/ 2147483647 h 2022"/>
                <a:gd name="T26" fmla="*/ 2147483647 w 771"/>
                <a:gd name="T27" fmla="*/ 2147483647 h 2022"/>
                <a:gd name="T28" fmla="*/ 2147483647 w 771"/>
                <a:gd name="T29" fmla="*/ 2147483647 h 2022"/>
                <a:gd name="T30" fmla="*/ 2147483647 w 771"/>
                <a:gd name="T31" fmla="*/ 2147483647 h 2022"/>
                <a:gd name="T32" fmla="*/ 2147483647 w 771"/>
                <a:gd name="T33" fmla="*/ 2147483647 h 2022"/>
                <a:gd name="T34" fmla="*/ 2147483647 w 771"/>
                <a:gd name="T35" fmla="*/ 2147483647 h 2022"/>
                <a:gd name="T36" fmla="*/ 2147483647 w 771"/>
                <a:gd name="T37" fmla="*/ 2147483647 h 2022"/>
                <a:gd name="T38" fmla="*/ 2147483647 w 771"/>
                <a:gd name="T39" fmla="*/ 2147483647 h 2022"/>
                <a:gd name="T40" fmla="*/ 2147483647 w 771"/>
                <a:gd name="T41" fmla="*/ 2147483647 h 2022"/>
                <a:gd name="T42" fmla="*/ 2147483647 w 771"/>
                <a:gd name="T43" fmla="*/ 2147483647 h 2022"/>
                <a:gd name="T44" fmla="*/ 2147483647 w 771"/>
                <a:gd name="T45" fmla="*/ 2147483647 h 2022"/>
                <a:gd name="T46" fmla="*/ 2147483647 w 771"/>
                <a:gd name="T47" fmla="*/ 2147483647 h 2022"/>
                <a:gd name="T48" fmla="*/ 2147483647 w 771"/>
                <a:gd name="T49" fmla="*/ 2147483647 h 2022"/>
                <a:gd name="T50" fmla="*/ 2147483647 w 771"/>
                <a:gd name="T51" fmla="*/ 2147483647 h 2022"/>
                <a:gd name="T52" fmla="*/ 2147483647 w 771"/>
                <a:gd name="T53" fmla="*/ 2147483647 h 2022"/>
                <a:gd name="T54" fmla="*/ 2147483647 w 771"/>
                <a:gd name="T55" fmla="*/ 2147483647 h 2022"/>
                <a:gd name="T56" fmla="*/ 2147483647 w 771"/>
                <a:gd name="T57" fmla="*/ 2147483647 h 2022"/>
                <a:gd name="T58" fmla="*/ 2147483647 w 771"/>
                <a:gd name="T59" fmla="*/ 2147483647 h 2022"/>
                <a:gd name="T60" fmla="*/ 2147483647 w 771"/>
                <a:gd name="T61" fmla="*/ 2147483647 h 2022"/>
                <a:gd name="T62" fmla="*/ 2147483647 w 771"/>
                <a:gd name="T63" fmla="*/ 2147483647 h 2022"/>
                <a:gd name="T64" fmla="*/ 2147483647 w 771"/>
                <a:gd name="T65" fmla="*/ 2147483647 h 2022"/>
                <a:gd name="T66" fmla="*/ 2147483647 w 771"/>
                <a:gd name="T67" fmla="*/ 2147483647 h 2022"/>
                <a:gd name="T68" fmla="*/ 2147483647 w 771"/>
                <a:gd name="T69" fmla="*/ 2147483647 h 2022"/>
                <a:gd name="T70" fmla="*/ 2147483647 w 771"/>
                <a:gd name="T71" fmla="*/ 2147483647 h 2022"/>
                <a:gd name="T72" fmla="*/ 2147483647 w 771"/>
                <a:gd name="T73" fmla="*/ 2147483647 h 2022"/>
                <a:gd name="T74" fmla="*/ 2147483647 w 771"/>
                <a:gd name="T75" fmla="*/ 2147483647 h 2022"/>
                <a:gd name="T76" fmla="*/ 2147483647 w 771"/>
                <a:gd name="T77" fmla="*/ 2147483647 h 2022"/>
                <a:gd name="T78" fmla="*/ 2147483647 w 771"/>
                <a:gd name="T79" fmla="*/ 2147483647 h 2022"/>
                <a:gd name="T80" fmla="*/ 2147483647 w 771"/>
                <a:gd name="T81" fmla="*/ 2147483647 h 2022"/>
                <a:gd name="T82" fmla="*/ 2147483647 w 771"/>
                <a:gd name="T83" fmla="*/ 2147483647 h 2022"/>
                <a:gd name="T84" fmla="*/ 2147483647 w 771"/>
                <a:gd name="T85" fmla="*/ 2147483647 h 2022"/>
                <a:gd name="T86" fmla="*/ 2147483647 w 771"/>
                <a:gd name="T87" fmla="*/ 2147483647 h 2022"/>
                <a:gd name="T88" fmla="*/ 2147483647 w 771"/>
                <a:gd name="T89" fmla="*/ 2147483647 h 2022"/>
                <a:gd name="T90" fmla="*/ 2147483647 w 771"/>
                <a:gd name="T91" fmla="*/ 2147483647 h 2022"/>
                <a:gd name="T92" fmla="*/ 2147483647 w 771"/>
                <a:gd name="T93" fmla="*/ 2147483647 h 2022"/>
                <a:gd name="T94" fmla="*/ 2147483647 w 771"/>
                <a:gd name="T95" fmla="*/ 2147483647 h 2022"/>
                <a:gd name="T96" fmla="*/ 2147483647 w 771"/>
                <a:gd name="T97" fmla="*/ 2147483647 h 2022"/>
                <a:gd name="T98" fmla="*/ 2147483647 w 771"/>
                <a:gd name="T99" fmla="*/ 2147483647 h 2022"/>
                <a:gd name="T100" fmla="*/ 2147483647 w 771"/>
                <a:gd name="T101" fmla="*/ 2147483647 h 2022"/>
                <a:gd name="T102" fmla="*/ 2147483647 w 771"/>
                <a:gd name="T103" fmla="*/ 2147483647 h 2022"/>
                <a:gd name="T104" fmla="*/ 2147483647 w 771"/>
                <a:gd name="T105" fmla="*/ 2147483647 h 2022"/>
                <a:gd name="T106" fmla="*/ 2147483647 w 771"/>
                <a:gd name="T107" fmla="*/ 2147483647 h 2022"/>
                <a:gd name="T108" fmla="*/ 2147483647 w 771"/>
                <a:gd name="T109" fmla="*/ 2147483647 h 2022"/>
                <a:gd name="T110" fmla="*/ 2147483647 w 771"/>
                <a:gd name="T111" fmla="*/ 2147483647 h 2022"/>
                <a:gd name="T112" fmla="*/ 2147483647 w 771"/>
                <a:gd name="T113" fmla="*/ 2147483647 h 2022"/>
                <a:gd name="T114" fmla="*/ 2147483647 w 771"/>
                <a:gd name="T115" fmla="*/ 2147483647 h 2022"/>
                <a:gd name="T116" fmla="*/ 2147483647 w 771"/>
                <a:gd name="T117" fmla="*/ 2147483647 h 2022"/>
                <a:gd name="T118" fmla="*/ 2147483647 w 771"/>
                <a:gd name="T119" fmla="*/ 2147483647 h 2022"/>
                <a:gd name="T120" fmla="*/ 2147483647 w 771"/>
                <a:gd name="T121" fmla="*/ 2147483647 h 20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1"/>
                <a:gd name="T184" fmla="*/ 0 h 2022"/>
                <a:gd name="T185" fmla="*/ 771 w 771"/>
                <a:gd name="T186" fmla="*/ 2022 h 20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95" name="Freeform 194"/>
            <p:cNvSpPr>
              <a:spLocks/>
            </p:cNvSpPr>
            <p:nvPr/>
          </p:nvSpPr>
          <p:spPr bwMode="auto">
            <a:xfrm>
              <a:off x="2177947" y="2990157"/>
              <a:ext cx="97238" cy="57150"/>
            </a:xfrm>
            <a:custGeom>
              <a:avLst/>
              <a:gdLst>
                <a:gd name="T0" fmla="*/ 2147483647 w 172"/>
                <a:gd name="T1" fmla="*/ 2147483647 h 111"/>
                <a:gd name="T2" fmla="*/ 2147483647 w 172"/>
                <a:gd name="T3" fmla="*/ 2147483647 h 111"/>
                <a:gd name="T4" fmla="*/ 2147483647 w 172"/>
                <a:gd name="T5" fmla="*/ 2147483647 h 111"/>
                <a:gd name="T6" fmla="*/ 2147483647 w 172"/>
                <a:gd name="T7" fmla="*/ 2147483647 h 111"/>
                <a:gd name="T8" fmla="*/ 2147483647 w 172"/>
                <a:gd name="T9" fmla="*/ 0 h 111"/>
                <a:gd name="T10" fmla="*/ 2147483647 w 172"/>
                <a:gd name="T11" fmla="*/ 2147483647 h 111"/>
                <a:gd name="T12" fmla="*/ 2147483647 w 172"/>
                <a:gd name="T13" fmla="*/ 2147483647 h 111"/>
                <a:gd name="T14" fmla="*/ 2147483647 w 172"/>
                <a:gd name="T15" fmla="*/ 2147483647 h 111"/>
                <a:gd name="T16" fmla="*/ 2147483647 w 172"/>
                <a:gd name="T17" fmla="*/ 2147483647 h 111"/>
                <a:gd name="T18" fmla="*/ 2147483647 w 172"/>
                <a:gd name="T19" fmla="*/ 2147483647 h 111"/>
                <a:gd name="T20" fmla="*/ 0 w 172"/>
                <a:gd name="T21" fmla="*/ 2147483647 h 111"/>
                <a:gd name="T22" fmla="*/ 2147483647 w 172"/>
                <a:gd name="T23" fmla="*/ 2147483647 h 111"/>
                <a:gd name="T24" fmla="*/ 2147483647 w 172"/>
                <a:gd name="T25" fmla="*/ 2147483647 h 111"/>
                <a:gd name="T26" fmla="*/ 2147483647 w 172"/>
                <a:gd name="T27" fmla="*/ 2147483647 h 111"/>
                <a:gd name="T28" fmla="*/ 2147483647 w 172"/>
                <a:gd name="T29" fmla="*/ 2147483647 h 111"/>
                <a:gd name="T30" fmla="*/ 2147483647 w 172"/>
                <a:gd name="T31" fmla="*/ 2147483647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111"/>
                <a:gd name="T50" fmla="*/ 172 w 17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96" name="Freeform 195"/>
            <p:cNvSpPr>
              <a:spLocks/>
            </p:cNvSpPr>
            <p:nvPr/>
          </p:nvSpPr>
          <p:spPr bwMode="auto">
            <a:xfrm>
              <a:off x="2115319" y="2990157"/>
              <a:ext cx="75813" cy="53975"/>
            </a:xfrm>
            <a:custGeom>
              <a:avLst/>
              <a:gdLst>
                <a:gd name="T0" fmla="*/ 2147483647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0 h 106"/>
                <a:gd name="T12" fmla="*/ 2147483647 w 132"/>
                <a:gd name="T13" fmla="*/ 2147483647 h 106"/>
                <a:gd name="T14" fmla="*/ 2147483647 w 132"/>
                <a:gd name="T15" fmla="*/ 2147483647 h 106"/>
                <a:gd name="T16" fmla="*/ 2147483647 w 132"/>
                <a:gd name="T17" fmla="*/ 2147483647 h 106"/>
                <a:gd name="T18" fmla="*/ 2147483647 w 132"/>
                <a:gd name="T19" fmla="*/ 2147483647 h 106"/>
                <a:gd name="T20" fmla="*/ 2147483647 w 132"/>
                <a:gd name="T21" fmla="*/ 2147483647 h 106"/>
                <a:gd name="T22" fmla="*/ 2147483647 w 132"/>
                <a:gd name="T23" fmla="*/ 2147483647 h 106"/>
                <a:gd name="T24" fmla="*/ 0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2147483647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197" name="Freeform 196"/>
            <p:cNvSpPr>
              <a:spLocks noEditPoints="1"/>
            </p:cNvSpPr>
            <p:nvPr/>
          </p:nvSpPr>
          <p:spPr bwMode="auto">
            <a:xfrm>
              <a:off x="2613050" y="2124969"/>
              <a:ext cx="1742057" cy="1366838"/>
            </a:xfrm>
            <a:custGeom>
              <a:avLst/>
              <a:gdLst>
                <a:gd name="T0" fmla="*/ 2147483647 w 3050"/>
                <a:gd name="T1" fmla="*/ 2147483647 h 2623"/>
                <a:gd name="T2" fmla="*/ 2147483647 w 3050"/>
                <a:gd name="T3" fmla="*/ 2147483647 h 2623"/>
                <a:gd name="T4" fmla="*/ 2147483647 w 3050"/>
                <a:gd name="T5" fmla="*/ 2147483647 h 2623"/>
                <a:gd name="T6" fmla="*/ 2147483647 w 3050"/>
                <a:gd name="T7" fmla="*/ 2147483647 h 2623"/>
                <a:gd name="T8" fmla="*/ 2147483647 w 3050"/>
                <a:gd name="T9" fmla="*/ 2147483647 h 2623"/>
                <a:gd name="T10" fmla="*/ 2147483647 w 3050"/>
                <a:gd name="T11" fmla="*/ 2147483647 h 2623"/>
                <a:gd name="T12" fmla="*/ 2147483647 w 3050"/>
                <a:gd name="T13" fmla="*/ 2147483647 h 2623"/>
                <a:gd name="T14" fmla="*/ 2147483647 w 3050"/>
                <a:gd name="T15" fmla="*/ 2147483647 h 2623"/>
                <a:gd name="T16" fmla="*/ 2147483647 w 3050"/>
                <a:gd name="T17" fmla="*/ 2147483647 h 2623"/>
                <a:gd name="T18" fmla="*/ 2147483647 w 3050"/>
                <a:gd name="T19" fmla="*/ 2147483647 h 2623"/>
                <a:gd name="T20" fmla="*/ 2147483647 w 3050"/>
                <a:gd name="T21" fmla="*/ 2147483647 h 2623"/>
                <a:gd name="T22" fmla="*/ 2147483647 w 3050"/>
                <a:gd name="T23" fmla="*/ 2147483647 h 2623"/>
                <a:gd name="T24" fmla="*/ 2147483647 w 3050"/>
                <a:gd name="T25" fmla="*/ 2147483647 h 2623"/>
                <a:gd name="T26" fmla="*/ 2147483647 w 3050"/>
                <a:gd name="T27" fmla="*/ 2147483647 h 2623"/>
                <a:gd name="T28" fmla="*/ 2147483647 w 3050"/>
                <a:gd name="T29" fmla="*/ 2147483647 h 2623"/>
                <a:gd name="T30" fmla="*/ 2147483647 w 3050"/>
                <a:gd name="T31" fmla="*/ 2147483647 h 2623"/>
                <a:gd name="T32" fmla="*/ 2147483647 w 3050"/>
                <a:gd name="T33" fmla="*/ 2147483647 h 2623"/>
                <a:gd name="T34" fmla="*/ 2147483647 w 3050"/>
                <a:gd name="T35" fmla="*/ 2147483647 h 2623"/>
                <a:gd name="T36" fmla="*/ 2147483647 w 3050"/>
                <a:gd name="T37" fmla="*/ 2147483647 h 2623"/>
                <a:gd name="T38" fmla="*/ 2147483647 w 3050"/>
                <a:gd name="T39" fmla="*/ 2147483647 h 2623"/>
                <a:gd name="T40" fmla="*/ 2147483647 w 3050"/>
                <a:gd name="T41" fmla="*/ 2147483647 h 2623"/>
                <a:gd name="T42" fmla="*/ 2147483647 w 3050"/>
                <a:gd name="T43" fmla="*/ 2147483647 h 2623"/>
                <a:gd name="T44" fmla="*/ 2147483647 w 3050"/>
                <a:gd name="T45" fmla="*/ 2147483647 h 2623"/>
                <a:gd name="T46" fmla="*/ 2147483647 w 3050"/>
                <a:gd name="T47" fmla="*/ 2147483647 h 2623"/>
                <a:gd name="T48" fmla="*/ 2147483647 w 3050"/>
                <a:gd name="T49" fmla="*/ 2147483647 h 2623"/>
                <a:gd name="T50" fmla="*/ 2147483647 w 3050"/>
                <a:gd name="T51" fmla="*/ 2147483647 h 2623"/>
                <a:gd name="T52" fmla="*/ 2147483647 w 3050"/>
                <a:gd name="T53" fmla="*/ 2147483647 h 2623"/>
                <a:gd name="T54" fmla="*/ 2147483647 w 3050"/>
                <a:gd name="T55" fmla="*/ 2147483647 h 2623"/>
                <a:gd name="T56" fmla="*/ 2147483647 w 3050"/>
                <a:gd name="T57" fmla="*/ 2147483647 h 2623"/>
                <a:gd name="T58" fmla="*/ 2147483647 w 3050"/>
                <a:gd name="T59" fmla="*/ 2147483647 h 2623"/>
                <a:gd name="T60" fmla="*/ 2147483647 w 3050"/>
                <a:gd name="T61" fmla="*/ 2147483647 h 2623"/>
                <a:gd name="T62" fmla="*/ 2147483647 w 3050"/>
                <a:gd name="T63" fmla="*/ 2147483647 h 2623"/>
                <a:gd name="T64" fmla="*/ 2147483647 w 3050"/>
                <a:gd name="T65" fmla="*/ 2147483647 h 2623"/>
                <a:gd name="T66" fmla="*/ 2147483647 w 3050"/>
                <a:gd name="T67" fmla="*/ 2147483647 h 2623"/>
                <a:gd name="T68" fmla="*/ 2147483647 w 3050"/>
                <a:gd name="T69" fmla="*/ 2147483647 h 2623"/>
                <a:gd name="T70" fmla="*/ 2147483647 w 3050"/>
                <a:gd name="T71" fmla="*/ 2147483647 h 2623"/>
                <a:gd name="T72" fmla="*/ 2147483647 w 3050"/>
                <a:gd name="T73" fmla="*/ 2147483647 h 2623"/>
                <a:gd name="T74" fmla="*/ 2147483647 w 3050"/>
                <a:gd name="T75" fmla="*/ 2147483647 h 2623"/>
                <a:gd name="T76" fmla="*/ 2147483647 w 3050"/>
                <a:gd name="T77" fmla="*/ 2147483647 h 2623"/>
                <a:gd name="T78" fmla="*/ 2147483647 w 3050"/>
                <a:gd name="T79" fmla="*/ 2147483647 h 2623"/>
                <a:gd name="T80" fmla="*/ 2147483647 w 3050"/>
                <a:gd name="T81" fmla="*/ 2147483647 h 2623"/>
                <a:gd name="T82" fmla="*/ 2147483647 w 3050"/>
                <a:gd name="T83" fmla="*/ 2147483647 h 2623"/>
                <a:gd name="T84" fmla="*/ 2147483647 w 3050"/>
                <a:gd name="T85" fmla="*/ 2147483647 h 2623"/>
                <a:gd name="T86" fmla="*/ 2147483647 w 3050"/>
                <a:gd name="T87" fmla="*/ 2147483647 h 2623"/>
                <a:gd name="T88" fmla="*/ 2147483647 w 3050"/>
                <a:gd name="T89" fmla="*/ 2147483647 h 2623"/>
                <a:gd name="T90" fmla="*/ 2147483647 w 3050"/>
                <a:gd name="T91" fmla="*/ 2147483647 h 2623"/>
                <a:gd name="T92" fmla="*/ 2147483647 w 3050"/>
                <a:gd name="T93" fmla="*/ 2147483647 h 2623"/>
                <a:gd name="T94" fmla="*/ 2147483647 w 3050"/>
                <a:gd name="T95" fmla="*/ 2147483647 h 2623"/>
                <a:gd name="T96" fmla="*/ 2147483647 w 3050"/>
                <a:gd name="T97" fmla="*/ 2147483647 h 2623"/>
                <a:gd name="T98" fmla="*/ 2147483647 w 3050"/>
                <a:gd name="T99" fmla="*/ 2147483647 h 2623"/>
                <a:gd name="T100" fmla="*/ 2147483647 w 3050"/>
                <a:gd name="T101" fmla="*/ 2147483647 h 2623"/>
                <a:gd name="T102" fmla="*/ 2147483647 w 3050"/>
                <a:gd name="T103" fmla="*/ 2147483647 h 2623"/>
                <a:gd name="T104" fmla="*/ 2147483647 w 3050"/>
                <a:gd name="T105" fmla="*/ 2147483647 h 26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0"/>
                <a:gd name="T160" fmla="*/ 0 h 2623"/>
                <a:gd name="T161" fmla="*/ 3050 w 3050"/>
                <a:gd name="T162" fmla="*/ 2623 h 26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solidFill>
              <a:schemeClr val="accent1"/>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98" name="Freeform 197"/>
            <p:cNvSpPr>
              <a:spLocks noEditPoints="1"/>
            </p:cNvSpPr>
            <p:nvPr/>
          </p:nvSpPr>
          <p:spPr bwMode="auto">
            <a:xfrm>
              <a:off x="4528159" y="4152207"/>
              <a:ext cx="431806" cy="354012"/>
            </a:xfrm>
            <a:custGeom>
              <a:avLst/>
              <a:gdLst>
                <a:gd name="T0" fmla="*/ 2147483647 w 759"/>
                <a:gd name="T1" fmla="*/ 2147483647 h 682"/>
                <a:gd name="T2" fmla="*/ 2147483647 w 759"/>
                <a:gd name="T3" fmla="*/ 2147483647 h 682"/>
                <a:gd name="T4" fmla="*/ 2147483647 w 759"/>
                <a:gd name="T5" fmla="*/ 2147483647 h 682"/>
                <a:gd name="T6" fmla="*/ 2147483647 w 759"/>
                <a:gd name="T7" fmla="*/ 2147483647 h 682"/>
                <a:gd name="T8" fmla="*/ 2147483647 w 759"/>
                <a:gd name="T9" fmla="*/ 2147483647 h 682"/>
                <a:gd name="T10" fmla="*/ 2147483647 w 759"/>
                <a:gd name="T11" fmla="*/ 2147483647 h 682"/>
                <a:gd name="T12" fmla="*/ 2147483647 w 759"/>
                <a:gd name="T13" fmla="*/ 2147483647 h 682"/>
                <a:gd name="T14" fmla="*/ 2147483647 w 759"/>
                <a:gd name="T15" fmla="*/ 2147483647 h 682"/>
                <a:gd name="T16" fmla="*/ 2147483647 w 759"/>
                <a:gd name="T17" fmla="*/ 2147483647 h 682"/>
                <a:gd name="T18" fmla="*/ 2147483647 w 759"/>
                <a:gd name="T19" fmla="*/ 2147483647 h 682"/>
                <a:gd name="T20" fmla="*/ 2147483647 w 759"/>
                <a:gd name="T21" fmla="*/ 2147483647 h 682"/>
                <a:gd name="T22" fmla="*/ 2147483647 w 759"/>
                <a:gd name="T23" fmla="*/ 2147483647 h 682"/>
                <a:gd name="T24" fmla="*/ 2147483647 w 759"/>
                <a:gd name="T25" fmla="*/ 2147483647 h 682"/>
                <a:gd name="T26" fmla="*/ 2147483647 w 759"/>
                <a:gd name="T27" fmla="*/ 2147483647 h 682"/>
                <a:gd name="T28" fmla="*/ 2147483647 w 759"/>
                <a:gd name="T29" fmla="*/ 2147483647 h 682"/>
                <a:gd name="T30" fmla="*/ 2147483647 w 759"/>
                <a:gd name="T31" fmla="*/ 2147483647 h 682"/>
                <a:gd name="T32" fmla="*/ 2147483647 w 759"/>
                <a:gd name="T33" fmla="*/ 2147483647 h 682"/>
                <a:gd name="T34" fmla="*/ 2147483647 w 759"/>
                <a:gd name="T35" fmla="*/ 2147483647 h 682"/>
                <a:gd name="T36" fmla="*/ 2147483647 w 759"/>
                <a:gd name="T37" fmla="*/ 2147483647 h 682"/>
                <a:gd name="T38" fmla="*/ 2147483647 w 759"/>
                <a:gd name="T39" fmla="*/ 2147483647 h 682"/>
                <a:gd name="T40" fmla="*/ 2147483647 w 759"/>
                <a:gd name="T41" fmla="*/ 2147483647 h 682"/>
                <a:gd name="T42" fmla="*/ 2147483647 w 759"/>
                <a:gd name="T43" fmla="*/ 2147483647 h 682"/>
                <a:gd name="T44" fmla="*/ 2147483647 w 759"/>
                <a:gd name="T45" fmla="*/ 2147483647 h 682"/>
                <a:gd name="T46" fmla="*/ 2147483647 w 759"/>
                <a:gd name="T47" fmla="*/ 2147483647 h 682"/>
                <a:gd name="T48" fmla="*/ 2147483647 w 759"/>
                <a:gd name="T49" fmla="*/ 2147483647 h 682"/>
                <a:gd name="T50" fmla="*/ 2147483647 w 759"/>
                <a:gd name="T51" fmla="*/ 2147483647 h 682"/>
                <a:gd name="T52" fmla="*/ 2147483647 w 759"/>
                <a:gd name="T53" fmla="*/ 2147483647 h 682"/>
                <a:gd name="T54" fmla="*/ 2147483647 w 759"/>
                <a:gd name="T55" fmla="*/ 2147483647 h 682"/>
                <a:gd name="T56" fmla="*/ 0 w 759"/>
                <a:gd name="T57" fmla="*/ 2147483647 h 682"/>
                <a:gd name="T58" fmla="*/ 2147483647 w 759"/>
                <a:gd name="T59" fmla="*/ 2147483647 h 682"/>
                <a:gd name="T60" fmla="*/ 2147483647 w 759"/>
                <a:gd name="T61" fmla="*/ 2147483647 h 682"/>
                <a:gd name="T62" fmla="*/ 2147483647 w 759"/>
                <a:gd name="T63" fmla="*/ 2147483647 h 682"/>
                <a:gd name="T64" fmla="*/ 2147483647 w 759"/>
                <a:gd name="T65" fmla="*/ 2147483647 h 682"/>
                <a:gd name="T66" fmla="*/ 2147483647 w 759"/>
                <a:gd name="T67" fmla="*/ 2147483647 h 682"/>
                <a:gd name="T68" fmla="*/ 2147483647 w 759"/>
                <a:gd name="T69" fmla="*/ 2147483647 h 682"/>
                <a:gd name="T70" fmla="*/ 2147483647 w 759"/>
                <a:gd name="T71" fmla="*/ 2147483647 h 682"/>
                <a:gd name="T72" fmla="*/ 2147483647 w 759"/>
                <a:gd name="T73" fmla="*/ 2147483647 h 682"/>
                <a:gd name="T74" fmla="*/ 2147483647 w 759"/>
                <a:gd name="T75" fmla="*/ 2147483647 h 682"/>
                <a:gd name="T76" fmla="*/ 2147483647 w 759"/>
                <a:gd name="T77" fmla="*/ 2147483647 h 682"/>
                <a:gd name="T78" fmla="*/ 2147483647 w 759"/>
                <a:gd name="T79" fmla="*/ 2147483647 h 682"/>
                <a:gd name="T80" fmla="*/ 2147483647 w 759"/>
                <a:gd name="T81" fmla="*/ 2147483647 h 682"/>
                <a:gd name="T82" fmla="*/ 2147483647 w 759"/>
                <a:gd name="T83" fmla="*/ 2147483647 h 682"/>
                <a:gd name="T84" fmla="*/ 2147483647 w 759"/>
                <a:gd name="T85" fmla="*/ 2147483647 h 682"/>
                <a:gd name="T86" fmla="*/ 2147483647 w 759"/>
                <a:gd name="T87" fmla="*/ 2147483647 h 682"/>
                <a:gd name="T88" fmla="*/ 2147483647 w 759"/>
                <a:gd name="T89" fmla="*/ 2147483647 h 682"/>
                <a:gd name="T90" fmla="*/ 2147483647 w 759"/>
                <a:gd name="T91" fmla="*/ 2147483647 h 682"/>
                <a:gd name="T92" fmla="*/ 2147483647 w 759"/>
                <a:gd name="T93" fmla="*/ 2147483647 h 682"/>
                <a:gd name="T94" fmla="*/ 2147483647 w 759"/>
                <a:gd name="T95" fmla="*/ 2147483647 h 682"/>
                <a:gd name="T96" fmla="*/ 2147483647 w 759"/>
                <a:gd name="T97" fmla="*/ 2147483647 h 682"/>
                <a:gd name="T98" fmla="*/ 2147483647 w 759"/>
                <a:gd name="T99" fmla="*/ 2147483647 h 682"/>
                <a:gd name="T100" fmla="*/ 2147483647 w 759"/>
                <a:gd name="T101" fmla="*/ 2147483647 h 682"/>
                <a:gd name="T102" fmla="*/ 2147483647 w 759"/>
                <a:gd name="T103" fmla="*/ 2147483647 h 682"/>
                <a:gd name="T104" fmla="*/ 2147483647 w 759"/>
                <a:gd name="T105" fmla="*/ 2147483647 h 682"/>
                <a:gd name="T106" fmla="*/ 2147483647 w 759"/>
                <a:gd name="T107" fmla="*/ 2147483647 h 682"/>
                <a:gd name="T108" fmla="*/ 2147483647 w 759"/>
                <a:gd name="T109" fmla="*/ 2147483647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9"/>
                <a:gd name="T166" fmla="*/ 0 h 682"/>
                <a:gd name="T167" fmla="*/ 759 w 75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199" name="Freeform 198"/>
            <p:cNvSpPr>
              <a:spLocks/>
            </p:cNvSpPr>
            <p:nvPr/>
          </p:nvSpPr>
          <p:spPr bwMode="auto">
            <a:xfrm>
              <a:off x="3893634" y="2010669"/>
              <a:ext cx="105479" cy="106363"/>
            </a:xfrm>
            <a:custGeom>
              <a:avLst/>
              <a:gdLst>
                <a:gd name="T0" fmla="*/ 2147483647 w 189"/>
                <a:gd name="T1" fmla="*/ 2147483647 h 202"/>
                <a:gd name="T2" fmla="*/ 2147483647 w 189"/>
                <a:gd name="T3" fmla="*/ 2147483647 h 202"/>
                <a:gd name="T4" fmla="*/ 2147483647 w 189"/>
                <a:gd name="T5" fmla="*/ 2147483647 h 202"/>
                <a:gd name="T6" fmla="*/ 2147483647 w 189"/>
                <a:gd name="T7" fmla="*/ 2147483647 h 202"/>
                <a:gd name="T8" fmla="*/ 2147483647 w 189"/>
                <a:gd name="T9" fmla="*/ 2147483647 h 202"/>
                <a:gd name="T10" fmla="*/ 2147483647 w 189"/>
                <a:gd name="T11" fmla="*/ 2147483647 h 202"/>
                <a:gd name="T12" fmla="*/ 2147483647 w 189"/>
                <a:gd name="T13" fmla="*/ 2147483647 h 202"/>
                <a:gd name="T14" fmla="*/ 2147483647 w 189"/>
                <a:gd name="T15" fmla="*/ 2147483647 h 202"/>
                <a:gd name="T16" fmla="*/ 2147483647 w 189"/>
                <a:gd name="T17" fmla="*/ 2147483647 h 202"/>
                <a:gd name="T18" fmla="*/ 2147483647 w 189"/>
                <a:gd name="T19" fmla="*/ 2147483647 h 202"/>
                <a:gd name="T20" fmla="*/ 2147483647 w 189"/>
                <a:gd name="T21" fmla="*/ 2147483647 h 202"/>
                <a:gd name="T22" fmla="*/ 2147483647 w 189"/>
                <a:gd name="T23" fmla="*/ 2147483647 h 202"/>
                <a:gd name="T24" fmla="*/ 2147483647 w 189"/>
                <a:gd name="T25" fmla="*/ 2147483647 h 202"/>
                <a:gd name="T26" fmla="*/ 2147483647 w 189"/>
                <a:gd name="T27" fmla="*/ 2147483647 h 202"/>
                <a:gd name="T28" fmla="*/ 2147483647 w 189"/>
                <a:gd name="T29" fmla="*/ 2147483647 h 202"/>
                <a:gd name="T30" fmla="*/ 2147483647 w 189"/>
                <a:gd name="T31" fmla="*/ 2147483647 h 202"/>
                <a:gd name="T32" fmla="*/ 2147483647 w 189"/>
                <a:gd name="T33" fmla="*/ 2147483647 h 202"/>
                <a:gd name="T34" fmla="*/ 2147483647 w 189"/>
                <a:gd name="T35" fmla="*/ 2147483647 h 202"/>
                <a:gd name="T36" fmla="*/ 2147483647 w 189"/>
                <a:gd name="T37" fmla="*/ 2147483647 h 202"/>
                <a:gd name="T38" fmla="*/ 2147483647 w 189"/>
                <a:gd name="T39" fmla="*/ 2147483647 h 202"/>
                <a:gd name="T40" fmla="*/ 2147483647 w 189"/>
                <a:gd name="T41" fmla="*/ 2147483647 h 202"/>
                <a:gd name="T42" fmla="*/ 2147483647 w 189"/>
                <a:gd name="T43" fmla="*/ 2147483647 h 202"/>
                <a:gd name="T44" fmla="*/ 2147483647 w 189"/>
                <a:gd name="T45" fmla="*/ 2147483647 h 202"/>
                <a:gd name="T46" fmla="*/ 2147483647 w 189"/>
                <a:gd name="T47" fmla="*/ 2147483647 h 202"/>
                <a:gd name="T48" fmla="*/ 2147483647 w 189"/>
                <a:gd name="T49" fmla="*/ 2147483647 h 202"/>
                <a:gd name="T50" fmla="*/ 2147483647 w 189"/>
                <a:gd name="T51" fmla="*/ 2147483647 h 202"/>
                <a:gd name="T52" fmla="*/ 2147483647 w 189"/>
                <a:gd name="T53" fmla="*/ 2147483647 h 202"/>
                <a:gd name="T54" fmla="*/ 2147483647 w 189"/>
                <a:gd name="T55" fmla="*/ 2147483647 h 202"/>
                <a:gd name="T56" fmla="*/ 2147483647 w 189"/>
                <a:gd name="T57" fmla="*/ 2147483647 h 202"/>
                <a:gd name="T58" fmla="*/ 2147483647 w 189"/>
                <a:gd name="T59" fmla="*/ 2147483647 h 202"/>
                <a:gd name="T60" fmla="*/ 2147483647 w 189"/>
                <a:gd name="T61" fmla="*/ 2147483647 h 202"/>
                <a:gd name="T62" fmla="*/ 2147483647 w 189"/>
                <a:gd name="T63" fmla="*/ 2147483647 h 202"/>
                <a:gd name="T64" fmla="*/ 2147483647 w 189"/>
                <a:gd name="T65" fmla="*/ 2147483647 h 202"/>
                <a:gd name="T66" fmla="*/ 2147483647 w 189"/>
                <a:gd name="T67" fmla="*/ 2147483647 h 202"/>
                <a:gd name="T68" fmla="*/ 2147483647 w 189"/>
                <a:gd name="T69" fmla="*/ 2147483647 h 202"/>
                <a:gd name="T70" fmla="*/ 2147483647 w 189"/>
                <a:gd name="T71" fmla="*/ 2147483647 h 202"/>
                <a:gd name="T72" fmla="*/ 2147483647 w 189"/>
                <a:gd name="T73" fmla="*/ 2147483647 h 202"/>
                <a:gd name="T74" fmla="*/ 0 w 189"/>
                <a:gd name="T75" fmla="*/ 2147483647 h 202"/>
                <a:gd name="T76" fmla="*/ 2147483647 w 189"/>
                <a:gd name="T77" fmla="*/ 2147483647 h 202"/>
                <a:gd name="T78" fmla="*/ 2147483647 w 189"/>
                <a:gd name="T79" fmla="*/ 2147483647 h 202"/>
                <a:gd name="T80" fmla="*/ 2147483647 w 189"/>
                <a:gd name="T81" fmla="*/ 2147483647 h 202"/>
                <a:gd name="T82" fmla="*/ 2147483647 w 189"/>
                <a:gd name="T83" fmla="*/ 2147483647 h 202"/>
                <a:gd name="T84" fmla="*/ 2147483647 w 189"/>
                <a:gd name="T85" fmla="*/ 2147483647 h 202"/>
                <a:gd name="T86" fmla="*/ 2147483647 w 189"/>
                <a:gd name="T87" fmla="*/ 2147483647 h 202"/>
                <a:gd name="T88" fmla="*/ 2147483647 w 189"/>
                <a:gd name="T89" fmla="*/ 2147483647 h 202"/>
                <a:gd name="T90" fmla="*/ 2147483647 w 189"/>
                <a:gd name="T91" fmla="*/ 2147483647 h 202"/>
                <a:gd name="T92" fmla="*/ 2147483647 w 189"/>
                <a:gd name="T93" fmla="*/ 2147483647 h 202"/>
                <a:gd name="T94" fmla="*/ 2147483647 w 189"/>
                <a:gd name="T95" fmla="*/ 2147483647 h 202"/>
                <a:gd name="T96" fmla="*/ 2147483647 w 189"/>
                <a:gd name="T97" fmla="*/ 2147483647 h 202"/>
                <a:gd name="T98" fmla="*/ 2147483647 w 189"/>
                <a:gd name="T99" fmla="*/ 2147483647 h 202"/>
                <a:gd name="T100" fmla="*/ 2147483647 w 189"/>
                <a:gd name="T101" fmla="*/ 2147483647 h 202"/>
                <a:gd name="T102" fmla="*/ 2147483647 w 189"/>
                <a:gd name="T103" fmla="*/ 2147483647 h 202"/>
                <a:gd name="T104" fmla="*/ 2147483647 w 189"/>
                <a:gd name="T105" fmla="*/ 2147483647 h 202"/>
                <a:gd name="T106" fmla="*/ 2147483647 w 189"/>
                <a:gd name="T107" fmla="*/ 214748364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
                <a:gd name="T163" fmla="*/ 0 h 202"/>
                <a:gd name="T164" fmla="*/ 189 w 189"/>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00" name="Freeform 199"/>
            <p:cNvSpPr>
              <a:spLocks noEditPoints="1"/>
            </p:cNvSpPr>
            <p:nvPr/>
          </p:nvSpPr>
          <p:spPr bwMode="auto">
            <a:xfrm>
              <a:off x="2922895" y="1364557"/>
              <a:ext cx="1509673" cy="666750"/>
            </a:xfrm>
            <a:custGeom>
              <a:avLst/>
              <a:gdLst>
                <a:gd name="T0" fmla="*/ 2147483647 w 2644"/>
                <a:gd name="T1" fmla="*/ 2147483647 h 1282"/>
                <a:gd name="T2" fmla="*/ 2147483647 w 2644"/>
                <a:gd name="T3" fmla="*/ 2147483647 h 1282"/>
                <a:gd name="T4" fmla="*/ 2147483647 w 2644"/>
                <a:gd name="T5" fmla="*/ 2147483647 h 1282"/>
                <a:gd name="T6" fmla="*/ 2147483647 w 2644"/>
                <a:gd name="T7" fmla="*/ 2147483647 h 1282"/>
                <a:gd name="T8" fmla="*/ 2147483647 w 2644"/>
                <a:gd name="T9" fmla="*/ 2147483647 h 1282"/>
                <a:gd name="T10" fmla="*/ 2147483647 w 2644"/>
                <a:gd name="T11" fmla="*/ 2147483647 h 1282"/>
                <a:gd name="T12" fmla="*/ 2147483647 w 2644"/>
                <a:gd name="T13" fmla="*/ 2147483647 h 1282"/>
                <a:gd name="T14" fmla="*/ 2147483647 w 2644"/>
                <a:gd name="T15" fmla="*/ 2147483647 h 1282"/>
                <a:gd name="T16" fmla="*/ 2147483647 w 2644"/>
                <a:gd name="T17" fmla="*/ 2147483647 h 1282"/>
                <a:gd name="T18" fmla="*/ 2147483647 w 2644"/>
                <a:gd name="T19" fmla="*/ 2147483647 h 1282"/>
                <a:gd name="T20" fmla="*/ 2147483647 w 2644"/>
                <a:gd name="T21" fmla="*/ 2147483647 h 1282"/>
                <a:gd name="T22" fmla="*/ 2147483647 w 2644"/>
                <a:gd name="T23" fmla="*/ 2147483647 h 1282"/>
                <a:gd name="T24" fmla="*/ 2147483647 w 2644"/>
                <a:gd name="T25" fmla="*/ 2147483647 h 1282"/>
                <a:gd name="T26" fmla="*/ 2147483647 w 2644"/>
                <a:gd name="T27" fmla="*/ 2147483647 h 1282"/>
                <a:gd name="T28" fmla="*/ 2147483647 w 2644"/>
                <a:gd name="T29" fmla="*/ 2147483647 h 1282"/>
                <a:gd name="T30" fmla="*/ 2147483647 w 2644"/>
                <a:gd name="T31" fmla="*/ 2147483647 h 1282"/>
                <a:gd name="T32" fmla="*/ 2147483647 w 2644"/>
                <a:gd name="T33" fmla="*/ 2147483647 h 1282"/>
                <a:gd name="T34" fmla="*/ 2147483647 w 2644"/>
                <a:gd name="T35" fmla="*/ 2147483647 h 1282"/>
                <a:gd name="T36" fmla="*/ 2147483647 w 2644"/>
                <a:gd name="T37" fmla="*/ 2147483647 h 1282"/>
                <a:gd name="T38" fmla="*/ 2147483647 w 2644"/>
                <a:gd name="T39" fmla="*/ 2147483647 h 1282"/>
                <a:gd name="T40" fmla="*/ 2147483647 w 2644"/>
                <a:gd name="T41" fmla="*/ 2147483647 h 1282"/>
                <a:gd name="T42" fmla="*/ 2147483647 w 2644"/>
                <a:gd name="T43" fmla="*/ 2147483647 h 1282"/>
                <a:gd name="T44" fmla="*/ 2147483647 w 2644"/>
                <a:gd name="T45" fmla="*/ 2147483647 h 1282"/>
                <a:gd name="T46" fmla="*/ 2147483647 w 2644"/>
                <a:gd name="T47" fmla="*/ 2147483647 h 1282"/>
                <a:gd name="T48" fmla="*/ 2147483647 w 2644"/>
                <a:gd name="T49" fmla="*/ 2147483647 h 1282"/>
                <a:gd name="T50" fmla="*/ 2147483647 w 2644"/>
                <a:gd name="T51" fmla="*/ 2147483647 h 1282"/>
                <a:gd name="T52" fmla="*/ 2147483647 w 2644"/>
                <a:gd name="T53" fmla="*/ 2147483647 h 1282"/>
                <a:gd name="T54" fmla="*/ 2147483647 w 2644"/>
                <a:gd name="T55" fmla="*/ 2147483647 h 1282"/>
                <a:gd name="T56" fmla="*/ 2147483647 w 2644"/>
                <a:gd name="T57" fmla="*/ 2147483647 h 1282"/>
                <a:gd name="T58" fmla="*/ 2147483647 w 2644"/>
                <a:gd name="T59" fmla="*/ 2147483647 h 1282"/>
                <a:gd name="T60" fmla="*/ 2147483647 w 2644"/>
                <a:gd name="T61" fmla="*/ 2147483647 h 1282"/>
                <a:gd name="T62" fmla="*/ 2147483647 w 2644"/>
                <a:gd name="T63" fmla="*/ 2147483647 h 1282"/>
                <a:gd name="T64" fmla="*/ 2147483647 w 2644"/>
                <a:gd name="T65" fmla="*/ 2147483647 h 1282"/>
                <a:gd name="T66" fmla="*/ 2147483647 w 2644"/>
                <a:gd name="T67" fmla="*/ 2147483647 h 1282"/>
                <a:gd name="T68" fmla="*/ 2147483647 w 2644"/>
                <a:gd name="T69" fmla="*/ 2147483647 h 1282"/>
                <a:gd name="T70" fmla="*/ 2147483647 w 2644"/>
                <a:gd name="T71" fmla="*/ 2147483647 h 1282"/>
                <a:gd name="T72" fmla="*/ 2147483647 w 2644"/>
                <a:gd name="T73" fmla="*/ 2147483647 h 1282"/>
                <a:gd name="T74" fmla="*/ 2147483647 w 2644"/>
                <a:gd name="T75" fmla="*/ 2147483647 h 1282"/>
                <a:gd name="T76" fmla="*/ 2147483647 w 2644"/>
                <a:gd name="T77" fmla="*/ 2147483647 h 1282"/>
                <a:gd name="T78" fmla="*/ 2147483647 w 2644"/>
                <a:gd name="T79" fmla="*/ 2147483647 h 1282"/>
                <a:gd name="T80" fmla="*/ 2147483647 w 2644"/>
                <a:gd name="T81" fmla="*/ 2147483647 h 1282"/>
                <a:gd name="T82" fmla="*/ 2147483647 w 2644"/>
                <a:gd name="T83" fmla="*/ 2147483647 h 1282"/>
                <a:gd name="T84" fmla="*/ 2147483647 w 2644"/>
                <a:gd name="T85" fmla="*/ 2147483647 h 1282"/>
                <a:gd name="T86" fmla="*/ 2147483647 w 2644"/>
                <a:gd name="T87" fmla="*/ 2147483647 h 1282"/>
                <a:gd name="T88" fmla="*/ 2147483647 w 2644"/>
                <a:gd name="T89" fmla="*/ 2147483647 h 1282"/>
                <a:gd name="T90" fmla="*/ 2147483647 w 2644"/>
                <a:gd name="T91" fmla="*/ 2147483647 h 1282"/>
                <a:gd name="T92" fmla="*/ 2147483647 w 2644"/>
                <a:gd name="T93" fmla="*/ 2147483647 h 1282"/>
                <a:gd name="T94" fmla="*/ 2147483647 w 2644"/>
                <a:gd name="T95" fmla="*/ 2147483647 h 1282"/>
                <a:gd name="T96" fmla="*/ 2147483647 w 2644"/>
                <a:gd name="T97" fmla="*/ 2147483647 h 1282"/>
                <a:gd name="T98" fmla="*/ 2147483647 w 2644"/>
                <a:gd name="T99" fmla="*/ 2147483647 h 1282"/>
                <a:gd name="T100" fmla="*/ 2147483647 w 2644"/>
                <a:gd name="T101" fmla="*/ 2147483647 h 1282"/>
                <a:gd name="T102" fmla="*/ 2147483647 w 2644"/>
                <a:gd name="T103" fmla="*/ 2147483647 h 1282"/>
                <a:gd name="T104" fmla="*/ 2147483647 w 2644"/>
                <a:gd name="T105" fmla="*/ 2147483647 h 1282"/>
                <a:gd name="T106" fmla="*/ 2147483647 w 2644"/>
                <a:gd name="T107" fmla="*/ 2147483647 h 1282"/>
                <a:gd name="T108" fmla="*/ 2147483647 w 2644"/>
                <a:gd name="T109" fmla="*/ 2147483647 h 1282"/>
                <a:gd name="T110" fmla="*/ 2147483647 w 2644"/>
                <a:gd name="T111" fmla="*/ 2147483647 h 1282"/>
                <a:gd name="T112" fmla="*/ 2147483647 w 2644"/>
                <a:gd name="T113" fmla="*/ 2147483647 h 1282"/>
                <a:gd name="T114" fmla="*/ 2147483647 w 2644"/>
                <a:gd name="T115" fmla="*/ 2147483647 h 1282"/>
                <a:gd name="T116" fmla="*/ 2147483647 w 2644"/>
                <a:gd name="T117" fmla="*/ 2147483647 h 12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4"/>
                <a:gd name="T178" fmla="*/ 0 h 1282"/>
                <a:gd name="T179" fmla="*/ 2644 w 2644"/>
                <a:gd name="T180" fmla="*/ 1282 h 12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solidFill>
              <a:schemeClr val="accent1"/>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01" name="Freeform 200"/>
            <p:cNvSpPr>
              <a:spLocks noEditPoints="1"/>
            </p:cNvSpPr>
            <p:nvPr/>
          </p:nvSpPr>
          <p:spPr bwMode="auto">
            <a:xfrm>
              <a:off x="4623750" y="1897957"/>
              <a:ext cx="136793" cy="55562"/>
            </a:xfrm>
            <a:custGeom>
              <a:avLst/>
              <a:gdLst>
                <a:gd name="T0" fmla="*/ 2147483647 w 237"/>
                <a:gd name="T1" fmla="*/ 2147483647 h 107"/>
                <a:gd name="T2" fmla="*/ 2147483647 w 237"/>
                <a:gd name="T3" fmla="*/ 2147483647 h 107"/>
                <a:gd name="T4" fmla="*/ 2147483647 w 237"/>
                <a:gd name="T5" fmla="*/ 2147483647 h 107"/>
                <a:gd name="T6" fmla="*/ 2147483647 w 237"/>
                <a:gd name="T7" fmla="*/ 2147483647 h 107"/>
                <a:gd name="T8" fmla="*/ 2147483647 w 237"/>
                <a:gd name="T9" fmla="*/ 2147483647 h 107"/>
                <a:gd name="T10" fmla="*/ 2147483647 w 237"/>
                <a:gd name="T11" fmla="*/ 2147483647 h 107"/>
                <a:gd name="T12" fmla="*/ 2147483647 w 237"/>
                <a:gd name="T13" fmla="*/ 2147483647 h 107"/>
                <a:gd name="T14" fmla="*/ 2147483647 w 237"/>
                <a:gd name="T15" fmla="*/ 2147483647 h 107"/>
                <a:gd name="T16" fmla="*/ 2147483647 w 237"/>
                <a:gd name="T17" fmla="*/ 2147483647 h 107"/>
                <a:gd name="T18" fmla="*/ 2147483647 w 237"/>
                <a:gd name="T19" fmla="*/ 2147483647 h 107"/>
                <a:gd name="T20" fmla="*/ 2147483647 w 237"/>
                <a:gd name="T21" fmla="*/ 2147483647 h 107"/>
                <a:gd name="T22" fmla="*/ 2147483647 w 237"/>
                <a:gd name="T23" fmla="*/ 2147483647 h 107"/>
                <a:gd name="T24" fmla="*/ 2147483647 w 237"/>
                <a:gd name="T25" fmla="*/ 2147483647 h 107"/>
                <a:gd name="T26" fmla="*/ 2147483647 w 237"/>
                <a:gd name="T27" fmla="*/ 2147483647 h 107"/>
                <a:gd name="T28" fmla="*/ 2147483647 w 237"/>
                <a:gd name="T29" fmla="*/ 2147483647 h 107"/>
                <a:gd name="T30" fmla="*/ 2147483647 w 237"/>
                <a:gd name="T31" fmla="*/ 2147483647 h 107"/>
                <a:gd name="T32" fmla="*/ 2147483647 w 237"/>
                <a:gd name="T33" fmla="*/ 2147483647 h 107"/>
                <a:gd name="T34" fmla="*/ 2147483647 w 237"/>
                <a:gd name="T35" fmla="*/ 2147483647 h 107"/>
                <a:gd name="T36" fmla="*/ 2147483647 w 237"/>
                <a:gd name="T37" fmla="*/ 2147483647 h 107"/>
                <a:gd name="T38" fmla="*/ 2147483647 w 237"/>
                <a:gd name="T39" fmla="*/ 2147483647 h 107"/>
                <a:gd name="T40" fmla="*/ 2147483647 w 237"/>
                <a:gd name="T41" fmla="*/ 2147483647 h 107"/>
                <a:gd name="T42" fmla="*/ 2147483647 w 237"/>
                <a:gd name="T43" fmla="*/ 2147483647 h 107"/>
                <a:gd name="T44" fmla="*/ 2147483647 w 237"/>
                <a:gd name="T45" fmla="*/ 2147483647 h 107"/>
                <a:gd name="T46" fmla="*/ 2147483647 w 237"/>
                <a:gd name="T47" fmla="*/ 2147483647 h 107"/>
                <a:gd name="T48" fmla="*/ 2147483647 w 237"/>
                <a:gd name="T49" fmla="*/ 2147483647 h 107"/>
                <a:gd name="T50" fmla="*/ 2147483647 w 237"/>
                <a:gd name="T51" fmla="*/ 2147483647 h 107"/>
                <a:gd name="T52" fmla="*/ 2147483647 w 237"/>
                <a:gd name="T53" fmla="*/ 2147483647 h 107"/>
                <a:gd name="T54" fmla="*/ 2147483647 w 237"/>
                <a:gd name="T55" fmla="*/ 2147483647 h 107"/>
                <a:gd name="T56" fmla="*/ 2147483647 w 237"/>
                <a:gd name="T57" fmla="*/ 2147483647 h 107"/>
                <a:gd name="T58" fmla="*/ 2147483647 w 237"/>
                <a:gd name="T59" fmla="*/ 2147483647 h 107"/>
                <a:gd name="T60" fmla="*/ 2147483647 w 237"/>
                <a:gd name="T61" fmla="*/ 2147483647 h 107"/>
                <a:gd name="T62" fmla="*/ 2147483647 w 237"/>
                <a:gd name="T63" fmla="*/ 2147483647 h 107"/>
                <a:gd name="T64" fmla="*/ 2147483647 w 237"/>
                <a:gd name="T65" fmla="*/ 2147483647 h 107"/>
                <a:gd name="T66" fmla="*/ 2147483647 w 237"/>
                <a:gd name="T67" fmla="*/ 2147483647 h 107"/>
                <a:gd name="T68" fmla="*/ 2147483647 w 237"/>
                <a:gd name="T69" fmla="*/ 2147483647 h 107"/>
                <a:gd name="T70" fmla="*/ 2147483647 w 237"/>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7"/>
                <a:gd name="T109" fmla="*/ 0 h 107"/>
                <a:gd name="T110" fmla="*/ 237 w 23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02" name="Freeform 201"/>
            <p:cNvSpPr>
              <a:spLocks/>
            </p:cNvSpPr>
            <p:nvPr/>
          </p:nvSpPr>
          <p:spPr bwMode="auto">
            <a:xfrm>
              <a:off x="7069552" y="3339407"/>
              <a:ext cx="263698" cy="184150"/>
            </a:xfrm>
            <a:custGeom>
              <a:avLst/>
              <a:gdLst>
                <a:gd name="T0" fmla="*/ 2147483647 w 461"/>
                <a:gd name="T1" fmla="*/ 2147483647 h 355"/>
                <a:gd name="T2" fmla="*/ 2147483647 w 461"/>
                <a:gd name="T3" fmla="*/ 2147483647 h 355"/>
                <a:gd name="T4" fmla="*/ 2147483647 w 461"/>
                <a:gd name="T5" fmla="*/ 2147483647 h 355"/>
                <a:gd name="T6" fmla="*/ 2147483647 w 461"/>
                <a:gd name="T7" fmla="*/ 2147483647 h 355"/>
                <a:gd name="T8" fmla="*/ 2147483647 w 461"/>
                <a:gd name="T9" fmla="*/ 2147483647 h 355"/>
                <a:gd name="T10" fmla="*/ 2147483647 w 461"/>
                <a:gd name="T11" fmla="*/ 2147483647 h 355"/>
                <a:gd name="T12" fmla="*/ 2147483647 w 461"/>
                <a:gd name="T13" fmla="*/ 2147483647 h 355"/>
                <a:gd name="T14" fmla="*/ 2147483647 w 461"/>
                <a:gd name="T15" fmla="*/ 2147483647 h 355"/>
                <a:gd name="T16" fmla="*/ 2147483647 w 461"/>
                <a:gd name="T17" fmla="*/ 2147483647 h 355"/>
                <a:gd name="T18" fmla="*/ 2147483647 w 461"/>
                <a:gd name="T19" fmla="*/ 2147483647 h 355"/>
                <a:gd name="T20" fmla="*/ 2147483647 w 461"/>
                <a:gd name="T21" fmla="*/ 2147483647 h 355"/>
                <a:gd name="T22" fmla="*/ 2147483647 w 461"/>
                <a:gd name="T23" fmla="*/ 2147483647 h 355"/>
                <a:gd name="T24" fmla="*/ 2147483647 w 461"/>
                <a:gd name="T25" fmla="*/ 2147483647 h 355"/>
                <a:gd name="T26" fmla="*/ 2147483647 w 461"/>
                <a:gd name="T27" fmla="*/ 2147483647 h 355"/>
                <a:gd name="T28" fmla="*/ 2147483647 w 461"/>
                <a:gd name="T29" fmla="*/ 2147483647 h 355"/>
                <a:gd name="T30" fmla="*/ 2147483647 w 461"/>
                <a:gd name="T31" fmla="*/ 2147483647 h 355"/>
                <a:gd name="T32" fmla="*/ 2147483647 w 461"/>
                <a:gd name="T33" fmla="*/ 2147483647 h 355"/>
                <a:gd name="T34" fmla="*/ 2147483647 w 461"/>
                <a:gd name="T35" fmla="*/ 2147483647 h 355"/>
                <a:gd name="T36" fmla="*/ 2147483647 w 461"/>
                <a:gd name="T37" fmla="*/ 2147483647 h 355"/>
                <a:gd name="T38" fmla="*/ 2147483647 w 461"/>
                <a:gd name="T39" fmla="*/ 2147483647 h 355"/>
                <a:gd name="T40" fmla="*/ 2147483647 w 461"/>
                <a:gd name="T41" fmla="*/ 2147483647 h 355"/>
                <a:gd name="T42" fmla="*/ 2147483647 w 461"/>
                <a:gd name="T43" fmla="*/ 2147483647 h 355"/>
                <a:gd name="T44" fmla="*/ 2147483647 w 461"/>
                <a:gd name="T45" fmla="*/ 2147483647 h 355"/>
                <a:gd name="T46" fmla="*/ 2147483647 w 461"/>
                <a:gd name="T47" fmla="*/ 2147483647 h 355"/>
                <a:gd name="T48" fmla="*/ 2147483647 w 461"/>
                <a:gd name="T49" fmla="*/ 2147483647 h 355"/>
                <a:gd name="T50" fmla="*/ 2147483647 w 461"/>
                <a:gd name="T51" fmla="*/ 2147483647 h 355"/>
                <a:gd name="T52" fmla="*/ 2147483647 w 461"/>
                <a:gd name="T53" fmla="*/ 2147483647 h 355"/>
                <a:gd name="T54" fmla="*/ 2147483647 w 461"/>
                <a:gd name="T55" fmla="*/ 2147483647 h 355"/>
                <a:gd name="T56" fmla="*/ 2147483647 w 461"/>
                <a:gd name="T57" fmla="*/ 2147483647 h 355"/>
                <a:gd name="T58" fmla="*/ 2147483647 w 461"/>
                <a:gd name="T59" fmla="*/ 2147483647 h 355"/>
                <a:gd name="T60" fmla="*/ 2147483647 w 461"/>
                <a:gd name="T61" fmla="*/ 2147483647 h 355"/>
                <a:gd name="T62" fmla="*/ 2147483647 w 461"/>
                <a:gd name="T63" fmla="*/ 2147483647 h 355"/>
                <a:gd name="T64" fmla="*/ 2147483647 w 461"/>
                <a:gd name="T65" fmla="*/ 2147483647 h 355"/>
                <a:gd name="T66" fmla="*/ 2147483647 w 461"/>
                <a:gd name="T67" fmla="*/ 0 h 355"/>
                <a:gd name="T68" fmla="*/ 2147483647 w 461"/>
                <a:gd name="T69" fmla="*/ 2147483647 h 355"/>
                <a:gd name="T70" fmla="*/ 2147483647 w 461"/>
                <a:gd name="T71" fmla="*/ 2147483647 h 355"/>
                <a:gd name="T72" fmla="*/ 2147483647 w 461"/>
                <a:gd name="T73" fmla="*/ 2147483647 h 355"/>
                <a:gd name="T74" fmla="*/ 2147483647 w 461"/>
                <a:gd name="T75" fmla="*/ 2147483647 h 355"/>
                <a:gd name="T76" fmla="*/ 2147483647 w 461"/>
                <a:gd name="T77" fmla="*/ 2147483647 h 355"/>
                <a:gd name="T78" fmla="*/ 2147483647 w 461"/>
                <a:gd name="T79" fmla="*/ 2147483647 h 355"/>
                <a:gd name="T80" fmla="*/ 2147483647 w 461"/>
                <a:gd name="T81" fmla="*/ 2147483647 h 355"/>
                <a:gd name="T82" fmla="*/ 2147483647 w 461"/>
                <a:gd name="T83" fmla="*/ 2147483647 h 355"/>
                <a:gd name="T84" fmla="*/ 2147483647 w 461"/>
                <a:gd name="T85" fmla="*/ 2147483647 h 355"/>
                <a:gd name="T86" fmla="*/ 2147483647 w 461"/>
                <a:gd name="T87" fmla="*/ 2147483647 h 355"/>
                <a:gd name="T88" fmla="*/ 2147483647 w 461"/>
                <a:gd name="T89" fmla="*/ 2147483647 h 355"/>
                <a:gd name="T90" fmla="*/ 2147483647 w 461"/>
                <a:gd name="T91" fmla="*/ 2147483647 h 355"/>
                <a:gd name="T92" fmla="*/ 2147483647 w 461"/>
                <a:gd name="T93" fmla="*/ 2147483647 h 355"/>
                <a:gd name="T94" fmla="*/ 2147483647 w 461"/>
                <a:gd name="T95" fmla="*/ 2147483647 h 355"/>
                <a:gd name="T96" fmla="*/ 0 w 461"/>
                <a:gd name="T97" fmla="*/ 2147483647 h 355"/>
                <a:gd name="T98" fmla="*/ 0 w 461"/>
                <a:gd name="T99" fmla="*/ 2147483647 h 355"/>
                <a:gd name="T100" fmla="*/ 2147483647 w 461"/>
                <a:gd name="T101" fmla="*/ 2147483647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1"/>
                <a:gd name="T154" fmla="*/ 0 h 355"/>
                <a:gd name="T155" fmla="*/ 461 w 461"/>
                <a:gd name="T156" fmla="*/ 355 h 3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03" name="Freeform 202"/>
            <p:cNvSpPr>
              <a:spLocks noEditPoints="1"/>
            </p:cNvSpPr>
            <p:nvPr/>
          </p:nvSpPr>
          <p:spPr bwMode="auto">
            <a:xfrm>
              <a:off x="7440377" y="3777557"/>
              <a:ext cx="95591" cy="39687"/>
            </a:xfrm>
            <a:custGeom>
              <a:avLst/>
              <a:gdLst>
                <a:gd name="T0" fmla="*/ 2147483647 w 168"/>
                <a:gd name="T1" fmla="*/ 2147483647 h 77"/>
                <a:gd name="T2" fmla="*/ 2147483647 w 168"/>
                <a:gd name="T3" fmla="*/ 2147483647 h 77"/>
                <a:gd name="T4" fmla="*/ 2147483647 w 168"/>
                <a:gd name="T5" fmla="*/ 2147483647 h 77"/>
                <a:gd name="T6" fmla="*/ 2147483647 w 168"/>
                <a:gd name="T7" fmla="*/ 2147483647 h 77"/>
                <a:gd name="T8" fmla="*/ 2147483647 w 168"/>
                <a:gd name="T9" fmla="*/ 0 h 77"/>
                <a:gd name="T10" fmla="*/ 2147483647 w 168"/>
                <a:gd name="T11" fmla="*/ 2147483647 h 77"/>
                <a:gd name="T12" fmla="*/ 2147483647 w 168"/>
                <a:gd name="T13" fmla="*/ 2147483647 h 77"/>
                <a:gd name="T14" fmla="*/ 2147483647 w 168"/>
                <a:gd name="T15" fmla="*/ 2147483647 h 77"/>
                <a:gd name="T16" fmla="*/ 2147483647 w 168"/>
                <a:gd name="T17" fmla="*/ 2147483647 h 77"/>
                <a:gd name="T18" fmla="*/ 2147483647 w 168"/>
                <a:gd name="T19" fmla="*/ 2147483647 h 77"/>
                <a:gd name="T20" fmla="*/ 2147483647 w 168"/>
                <a:gd name="T21" fmla="*/ 2147483647 h 77"/>
                <a:gd name="T22" fmla="*/ 2147483647 w 168"/>
                <a:gd name="T23" fmla="*/ 2147483647 h 77"/>
                <a:gd name="T24" fmla="*/ 2147483647 w 168"/>
                <a:gd name="T25" fmla="*/ 2147483647 h 77"/>
                <a:gd name="T26" fmla="*/ 2147483647 w 168"/>
                <a:gd name="T27" fmla="*/ 2147483647 h 77"/>
                <a:gd name="T28" fmla="*/ 2147483647 w 168"/>
                <a:gd name="T29" fmla="*/ 2147483647 h 77"/>
                <a:gd name="T30" fmla="*/ 2147483647 w 168"/>
                <a:gd name="T31" fmla="*/ 2147483647 h 77"/>
                <a:gd name="T32" fmla="*/ 2147483647 w 168"/>
                <a:gd name="T33" fmla="*/ 2147483647 h 77"/>
                <a:gd name="T34" fmla="*/ 2147483647 w 168"/>
                <a:gd name="T35" fmla="*/ 0 h 77"/>
                <a:gd name="T36" fmla="*/ 0 w 168"/>
                <a:gd name="T37" fmla="*/ 2147483647 h 77"/>
                <a:gd name="T38" fmla="*/ 2147483647 w 168"/>
                <a:gd name="T39" fmla="*/ 2147483647 h 77"/>
                <a:gd name="T40" fmla="*/ 2147483647 w 168"/>
                <a:gd name="T41" fmla="*/ 2147483647 h 77"/>
                <a:gd name="T42" fmla="*/ 2147483647 w 168"/>
                <a:gd name="T43" fmla="*/ 2147483647 h 77"/>
                <a:gd name="T44" fmla="*/ 2147483647 w 168"/>
                <a:gd name="T45" fmla="*/ 2147483647 h 77"/>
                <a:gd name="T46" fmla="*/ 0 w 168"/>
                <a:gd name="T47" fmla="*/ 2147483647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77"/>
                <a:gd name="T74" fmla="*/ 168 w 168"/>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04" name="Freeform 203"/>
            <p:cNvSpPr>
              <a:spLocks noEditPoints="1"/>
            </p:cNvSpPr>
            <p:nvPr/>
          </p:nvSpPr>
          <p:spPr bwMode="auto">
            <a:xfrm>
              <a:off x="7890313" y="3593407"/>
              <a:ext cx="418621" cy="254000"/>
            </a:xfrm>
            <a:custGeom>
              <a:avLst/>
              <a:gdLst>
                <a:gd name="T0" fmla="*/ 2147483647 w 730"/>
                <a:gd name="T1" fmla="*/ 2147483647 h 491"/>
                <a:gd name="T2" fmla="*/ 2147483647 w 730"/>
                <a:gd name="T3" fmla="*/ 2147483647 h 491"/>
                <a:gd name="T4" fmla="*/ 2147483647 w 730"/>
                <a:gd name="T5" fmla="*/ 2147483647 h 491"/>
                <a:gd name="T6" fmla="*/ 2147483647 w 730"/>
                <a:gd name="T7" fmla="*/ 2147483647 h 491"/>
                <a:gd name="T8" fmla="*/ 2147483647 w 730"/>
                <a:gd name="T9" fmla="*/ 2147483647 h 491"/>
                <a:gd name="T10" fmla="*/ 2147483647 w 730"/>
                <a:gd name="T11" fmla="*/ 2147483647 h 491"/>
                <a:gd name="T12" fmla="*/ 2147483647 w 730"/>
                <a:gd name="T13" fmla="*/ 2147483647 h 491"/>
                <a:gd name="T14" fmla="*/ 2147483647 w 730"/>
                <a:gd name="T15" fmla="*/ 2147483647 h 491"/>
                <a:gd name="T16" fmla="*/ 2147483647 w 730"/>
                <a:gd name="T17" fmla="*/ 2147483647 h 491"/>
                <a:gd name="T18" fmla="*/ 2147483647 w 730"/>
                <a:gd name="T19" fmla="*/ 2147483647 h 491"/>
                <a:gd name="T20" fmla="*/ 2147483647 w 730"/>
                <a:gd name="T21" fmla="*/ 2147483647 h 491"/>
                <a:gd name="T22" fmla="*/ 2147483647 w 730"/>
                <a:gd name="T23" fmla="*/ 2147483647 h 491"/>
                <a:gd name="T24" fmla="*/ 2147483647 w 730"/>
                <a:gd name="T25" fmla="*/ 2147483647 h 491"/>
                <a:gd name="T26" fmla="*/ 2147483647 w 730"/>
                <a:gd name="T27" fmla="*/ 2147483647 h 491"/>
                <a:gd name="T28" fmla="*/ 2147483647 w 730"/>
                <a:gd name="T29" fmla="*/ 2147483647 h 491"/>
                <a:gd name="T30" fmla="*/ 2147483647 w 730"/>
                <a:gd name="T31" fmla="*/ 2147483647 h 491"/>
                <a:gd name="T32" fmla="*/ 2147483647 w 730"/>
                <a:gd name="T33" fmla="*/ 2147483647 h 491"/>
                <a:gd name="T34" fmla="*/ 2147483647 w 730"/>
                <a:gd name="T35" fmla="*/ 2147483647 h 491"/>
                <a:gd name="T36" fmla="*/ 2147483647 w 730"/>
                <a:gd name="T37" fmla="*/ 2147483647 h 491"/>
                <a:gd name="T38" fmla="*/ 2147483647 w 730"/>
                <a:gd name="T39" fmla="*/ 2147483647 h 491"/>
                <a:gd name="T40" fmla="*/ 2147483647 w 730"/>
                <a:gd name="T41" fmla="*/ 2147483647 h 491"/>
                <a:gd name="T42" fmla="*/ 2147483647 w 730"/>
                <a:gd name="T43" fmla="*/ 2147483647 h 491"/>
                <a:gd name="T44" fmla="*/ 2147483647 w 730"/>
                <a:gd name="T45" fmla="*/ 2147483647 h 491"/>
                <a:gd name="T46" fmla="*/ 2147483647 w 730"/>
                <a:gd name="T47" fmla="*/ 2147483647 h 491"/>
                <a:gd name="T48" fmla="*/ 2147483647 w 730"/>
                <a:gd name="T49" fmla="*/ 2147483647 h 491"/>
                <a:gd name="T50" fmla="*/ 2147483647 w 730"/>
                <a:gd name="T51" fmla="*/ 2147483647 h 491"/>
                <a:gd name="T52" fmla="*/ 2147483647 w 730"/>
                <a:gd name="T53" fmla="*/ 2147483647 h 491"/>
                <a:gd name="T54" fmla="*/ 2147483647 w 730"/>
                <a:gd name="T55" fmla="*/ 2147483647 h 491"/>
                <a:gd name="T56" fmla="*/ 2147483647 w 730"/>
                <a:gd name="T57" fmla="*/ 2147483647 h 491"/>
                <a:gd name="T58" fmla="*/ 2147483647 w 730"/>
                <a:gd name="T59" fmla="*/ 2147483647 h 491"/>
                <a:gd name="T60" fmla="*/ 2147483647 w 730"/>
                <a:gd name="T61" fmla="*/ 2147483647 h 491"/>
                <a:gd name="T62" fmla="*/ 2147483647 w 730"/>
                <a:gd name="T63" fmla="*/ 2147483647 h 491"/>
                <a:gd name="T64" fmla="*/ 2147483647 w 730"/>
                <a:gd name="T65" fmla="*/ 2147483647 h 491"/>
                <a:gd name="T66" fmla="*/ 2147483647 w 730"/>
                <a:gd name="T67" fmla="*/ 2147483647 h 491"/>
                <a:gd name="T68" fmla="*/ 2147483647 w 730"/>
                <a:gd name="T69" fmla="*/ 2147483647 h 491"/>
                <a:gd name="T70" fmla="*/ 2147483647 w 730"/>
                <a:gd name="T71" fmla="*/ 2147483647 h 491"/>
                <a:gd name="T72" fmla="*/ 2147483647 w 730"/>
                <a:gd name="T73" fmla="*/ 2147483647 h 491"/>
                <a:gd name="T74" fmla="*/ 2147483647 w 730"/>
                <a:gd name="T75" fmla="*/ 2147483647 h 491"/>
                <a:gd name="T76" fmla="*/ 2147483647 w 730"/>
                <a:gd name="T77" fmla="*/ 2147483647 h 491"/>
                <a:gd name="T78" fmla="*/ 2147483647 w 730"/>
                <a:gd name="T79" fmla="*/ 2147483647 h 491"/>
                <a:gd name="T80" fmla="*/ 2147483647 w 730"/>
                <a:gd name="T81" fmla="*/ 2147483647 h 491"/>
                <a:gd name="T82" fmla="*/ 2147483647 w 730"/>
                <a:gd name="T83" fmla="*/ 2147483647 h 491"/>
                <a:gd name="T84" fmla="*/ 2147483647 w 730"/>
                <a:gd name="T85" fmla="*/ 2147483647 h 491"/>
                <a:gd name="T86" fmla="*/ 2147483647 w 730"/>
                <a:gd name="T87" fmla="*/ 2147483647 h 491"/>
                <a:gd name="T88" fmla="*/ 2147483647 w 730"/>
                <a:gd name="T89" fmla="*/ 2147483647 h 491"/>
                <a:gd name="T90" fmla="*/ 2147483647 w 730"/>
                <a:gd name="T91" fmla="*/ 2147483647 h 491"/>
                <a:gd name="T92" fmla="*/ 2147483647 w 730"/>
                <a:gd name="T93" fmla="*/ 2147483647 h 491"/>
                <a:gd name="T94" fmla="*/ 2147483647 w 730"/>
                <a:gd name="T95" fmla="*/ 2147483647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0"/>
                <a:gd name="T145" fmla="*/ 0 h 491"/>
                <a:gd name="T146" fmla="*/ 730 w 730"/>
                <a:gd name="T147" fmla="*/ 491 h 4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05" name="Freeform 204"/>
            <p:cNvSpPr>
              <a:spLocks noEditPoints="1"/>
            </p:cNvSpPr>
            <p:nvPr/>
          </p:nvSpPr>
          <p:spPr bwMode="auto">
            <a:xfrm>
              <a:off x="6667412" y="3387032"/>
              <a:ext cx="1244326" cy="457200"/>
            </a:xfrm>
            <a:custGeom>
              <a:avLst/>
              <a:gdLst>
                <a:gd name="T0" fmla="*/ 2147483647 w 2179"/>
                <a:gd name="T1" fmla="*/ 2147483647 h 879"/>
                <a:gd name="T2" fmla="*/ 2147483647 w 2179"/>
                <a:gd name="T3" fmla="*/ 2147483647 h 879"/>
                <a:gd name="T4" fmla="*/ 2147483647 w 2179"/>
                <a:gd name="T5" fmla="*/ 2147483647 h 879"/>
                <a:gd name="T6" fmla="*/ 2147483647 w 2179"/>
                <a:gd name="T7" fmla="*/ 2147483647 h 879"/>
                <a:gd name="T8" fmla="*/ 2147483647 w 2179"/>
                <a:gd name="T9" fmla="*/ 2147483647 h 879"/>
                <a:gd name="T10" fmla="*/ 2147483647 w 2179"/>
                <a:gd name="T11" fmla="*/ 2147483647 h 879"/>
                <a:gd name="T12" fmla="*/ 2147483647 w 2179"/>
                <a:gd name="T13" fmla="*/ 2147483647 h 879"/>
                <a:gd name="T14" fmla="*/ 2147483647 w 2179"/>
                <a:gd name="T15" fmla="*/ 2147483647 h 879"/>
                <a:gd name="T16" fmla="*/ 2147483647 w 2179"/>
                <a:gd name="T17" fmla="*/ 2147483647 h 879"/>
                <a:gd name="T18" fmla="*/ 2147483647 w 2179"/>
                <a:gd name="T19" fmla="*/ 2147483647 h 879"/>
                <a:gd name="T20" fmla="*/ 2147483647 w 2179"/>
                <a:gd name="T21" fmla="*/ 2147483647 h 879"/>
                <a:gd name="T22" fmla="*/ 2147483647 w 2179"/>
                <a:gd name="T23" fmla="*/ 2147483647 h 879"/>
                <a:gd name="T24" fmla="*/ 2147483647 w 2179"/>
                <a:gd name="T25" fmla="*/ 2147483647 h 879"/>
                <a:gd name="T26" fmla="*/ 2147483647 w 2179"/>
                <a:gd name="T27" fmla="*/ 2147483647 h 879"/>
                <a:gd name="T28" fmla="*/ 2147483647 w 2179"/>
                <a:gd name="T29" fmla="*/ 2147483647 h 879"/>
                <a:gd name="T30" fmla="*/ 2147483647 w 2179"/>
                <a:gd name="T31" fmla="*/ 2147483647 h 879"/>
                <a:gd name="T32" fmla="*/ 2147483647 w 2179"/>
                <a:gd name="T33" fmla="*/ 2147483647 h 879"/>
                <a:gd name="T34" fmla="*/ 2147483647 w 2179"/>
                <a:gd name="T35" fmla="*/ 2147483647 h 879"/>
                <a:gd name="T36" fmla="*/ 2147483647 w 2179"/>
                <a:gd name="T37" fmla="*/ 2147483647 h 879"/>
                <a:gd name="T38" fmla="*/ 2147483647 w 2179"/>
                <a:gd name="T39" fmla="*/ 2147483647 h 879"/>
                <a:gd name="T40" fmla="*/ 2147483647 w 2179"/>
                <a:gd name="T41" fmla="*/ 2147483647 h 879"/>
                <a:gd name="T42" fmla="*/ 2147483647 w 2179"/>
                <a:gd name="T43" fmla="*/ 2147483647 h 879"/>
                <a:gd name="T44" fmla="*/ 2147483647 w 2179"/>
                <a:gd name="T45" fmla="*/ 2147483647 h 879"/>
                <a:gd name="T46" fmla="*/ 2147483647 w 2179"/>
                <a:gd name="T47" fmla="*/ 2147483647 h 879"/>
                <a:gd name="T48" fmla="*/ 2147483647 w 2179"/>
                <a:gd name="T49" fmla="*/ 2147483647 h 879"/>
                <a:gd name="T50" fmla="*/ 2147483647 w 2179"/>
                <a:gd name="T51" fmla="*/ 2147483647 h 879"/>
                <a:gd name="T52" fmla="*/ 2147483647 w 2179"/>
                <a:gd name="T53" fmla="*/ 2147483647 h 879"/>
                <a:gd name="T54" fmla="*/ 2147483647 w 2179"/>
                <a:gd name="T55" fmla="*/ 2147483647 h 879"/>
                <a:gd name="T56" fmla="*/ 2147483647 w 2179"/>
                <a:gd name="T57" fmla="*/ 2147483647 h 879"/>
                <a:gd name="T58" fmla="*/ 2147483647 w 2179"/>
                <a:gd name="T59" fmla="*/ 2147483647 h 879"/>
                <a:gd name="T60" fmla="*/ 2147483647 w 2179"/>
                <a:gd name="T61" fmla="*/ 2147483647 h 879"/>
                <a:gd name="T62" fmla="*/ 2147483647 w 2179"/>
                <a:gd name="T63" fmla="*/ 2147483647 h 879"/>
                <a:gd name="T64" fmla="*/ 2147483647 w 2179"/>
                <a:gd name="T65" fmla="*/ 2147483647 h 879"/>
                <a:gd name="T66" fmla="*/ 2147483647 w 2179"/>
                <a:gd name="T67" fmla="*/ 2147483647 h 879"/>
                <a:gd name="T68" fmla="*/ 2147483647 w 2179"/>
                <a:gd name="T69" fmla="*/ 2147483647 h 879"/>
                <a:gd name="T70" fmla="*/ 2147483647 w 2179"/>
                <a:gd name="T71" fmla="*/ 2147483647 h 879"/>
                <a:gd name="T72" fmla="*/ 2147483647 w 2179"/>
                <a:gd name="T73" fmla="*/ 2147483647 h 879"/>
                <a:gd name="T74" fmla="*/ 2147483647 w 2179"/>
                <a:gd name="T75" fmla="*/ 2147483647 h 879"/>
                <a:gd name="T76" fmla="*/ 2147483647 w 2179"/>
                <a:gd name="T77" fmla="*/ 2147483647 h 879"/>
                <a:gd name="T78" fmla="*/ 2147483647 w 2179"/>
                <a:gd name="T79" fmla="*/ 2147483647 h 879"/>
                <a:gd name="T80" fmla="*/ 2147483647 w 2179"/>
                <a:gd name="T81" fmla="*/ 2147483647 h 879"/>
                <a:gd name="T82" fmla="*/ 2147483647 w 2179"/>
                <a:gd name="T83" fmla="*/ 2147483647 h 879"/>
                <a:gd name="T84" fmla="*/ 2147483647 w 2179"/>
                <a:gd name="T85" fmla="*/ 2147483647 h 879"/>
                <a:gd name="T86" fmla="*/ 2147483647 w 2179"/>
                <a:gd name="T87" fmla="*/ 2147483647 h 879"/>
                <a:gd name="T88" fmla="*/ 2147483647 w 2179"/>
                <a:gd name="T89" fmla="*/ 2147483647 h 879"/>
                <a:gd name="T90" fmla="*/ 2147483647 w 2179"/>
                <a:gd name="T91" fmla="*/ 2147483647 h 879"/>
                <a:gd name="T92" fmla="*/ 2147483647 w 2179"/>
                <a:gd name="T93" fmla="*/ 2147483647 h 879"/>
                <a:gd name="T94" fmla="*/ 2147483647 w 2179"/>
                <a:gd name="T95" fmla="*/ 2147483647 h 879"/>
                <a:gd name="T96" fmla="*/ 2147483647 w 2179"/>
                <a:gd name="T97" fmla="*/ 2147483647 h 879"/>
                <a:gd name="T98" fmla="*/ 2147483647 w 2179"/>
                <a:gd name="T99" fmla="*/ 2147483647 h 879"/>
                <a:gd name="T100" fmla="*/ 2147483647 w 2179"/>
                <a:gd name="T101" fmla="*/ 2147483647 h 879"/>
                <a:gd name="T102" fmla="*/ 2147483647 w 2179"/>
                <a:gd name="T103" fmla="*/ 2147483647 h 879"/>
                <a:gd name="T104" fmla="*/ 2147483647 w 2179"/>
                <a:gd name="T105" fmla="*/ 2147483647 h 879"/>
                <a:gd name="T106" fmla="*/ 2147483647 w 2179"/>
                <a:gd name="T107" fmla="*/ 2147483647 h 879"/>
                <a:gd name="T108" fmla="*/ 2147483647 w 2179"/>
                <a:gd name="T109" fmla="*/ 2147483647 h 879"/>
                <a:gd name="T110" fmla="*/ 2147483647 w 2179"/>
                <a:gd name="T111" fmla="*/ 2147483647 h 879"/>
                <a:gd name="T112" fmla="*/ 2147483647 w 2179"/>
                <a:gd name="T113" fmla="*/ 2147483647 h 879"/>
                <a:gd name="T114" fmla="*/ 2147483647 w 2179"/>
                <a:gd name="T115" fmla="*/ 2147483647 h 8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79"/>
                <a:gd name="T175" fmla="*/ 0 h 879"/>
                <a:gd name="T176" fmla="*/ 2179 w 2179"/>
                <a:gd name="T177" fmla="*/ 879 h 8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06" name="Freeform 205"/>
            <p:cNvSpPr>
              <a:spLocks noEditPoints="1"/>
            </p:cNvSpPr>
            <p:nvPr/>
          </p:nvSpPr>
          <p:spPr bwMode="auto">
            <a:xfrm>
              <a:off x="8094679" y="4504632"/>
              <a:ext cx="484546" cy="341312"/>
            </a:xfrm>
            <a:custGeom>
              <a:avLst/>
              <a:gdLst>
                <a:gd name="T0" fmla="*/ 2147483647 w 851"/>
                <a:gd name="T1" fmla="*/ 2147483647 h 656"/>
                <a:gd name="T2" fmla="*/ 2147483647 w 851"/>
                <a:gd name="T3" fmla="*/ 2147483647 h 656"/>
                <a:gd name="T4" fmla="*/ 2147483647 w 851"/>
                <a:gd name="T5" fmla="*/ 2147483647 h 656"/>
                <a:gd name="T6" fmla="*/ 2147483647 w 851"/>
                <a:gd name="T7" fmla="*/ 2147483647 h 656"/>
                <a:gd name="T8" fmla="*/ 2147483647 w 851"/>
                <a:gd name="T9" fmla="*/ 2147483647 h 656"/>
                <a:gd name="T10" fmla="*/ 2147483647 w 851"/>
                <a:gd name="T11" fmla="*/ 2147483647 h 656"/>
                <a:gd name="T12" fmla="*/ 2147483647 w 851"/>
                <a:gd name="T13" fmla="*/ 2147483647 h 656"/>
                <a:gd name="T14" fmla="*/ 2147483647 w 851"/>
                <a:gd name="T15" fmla="*/ 2147483647 h 656"/>
                <a:gd name="T16" fmla="*/ 2147483647 w 851"/>
                <a:gd name="T17" fmla="*/ 2147483647 h 656"/>
                <a:gd name="T18" fmla="*/ 0 w 851"/>
                <a:gd name="T19" fmla="*/ 2147483647 h 656"/>
                <a:gd name="T20" fmla="*/ 2147483647 w 851"/>
                <a:gd name="T21" fmla="*/ 2147483647 h 656"/>
                <a:gd name="T22" fmla="*/ 2147483647 w 851"/>
                <a:gd name="T23" fmla="*/ 2147483647 h 656"/>
                <a:gd name="T24" fmla="*/ 2147483647 w 851"/>
                <a:gd name="T25" fmla="*/ 2147483647 h 656"/>
                <a:gd name="T26" fmla="*/ 2147483647 w 851"/>
                <a:gd name="T27" fmla="*/ 2147483647 h 656"/>
                <a:gd name="T28" fmla="*/ 2147483647 w 851"/>
                <a:gd name="T29" fmla="*/ 2147483647 h 656"/>
                <a:gd name="T30" fmla="*/ 2147483647 w 851"/>
                <a:gd name="T31" fmla="*/ 2147483647 h 656"/>
                <a:gd name="T32" fmla="*/ 2147483647 w 851"/>
                <a:gd name="T33" fmla="*/ 2147483647 h 656"/>
                <a:gd name="T34" fmla="*/ 2147483647 w 851"/>
                <a:gd name="T35" fmla="*/ 2147483647 h 656"/>
                <a:gd name="T36" fmla="*/ 2147483647 w 851"/>
                <a:gd name="T37" fmla="*/ 2147483647 h 656"/>
                <a:gd name="T38" fmla="*/ 2147483647 w 851"/>
                <a:gd name="T39" fmla="*/ 2147483647 h 656"/>
                <a:gd name="T40" fmla="*/ 2147483647 w 851"/>
                <a:gd name="T41" fmla="*/ 2147483647 h 656"/>
                <a:gd name="T42" fmla="*/ 2147483647 w 851"/>
                <a:gd name="T43" fmla="*/ 2147483647 h 656"/>
                <a:gd name="T44" fmla="*/ 2147483647 w 851"/>
                <a:gd name="T45" fmla="*/ 2147483647 h 656"/>
                <a:gd name="T46" fmla="*/ 2147483647 w 851"/>
                <a:gd name="T47" fmla="*/ 2147483647 h 656"/>
                <a:gd name="T48" fmla="*/ 2147483647 w 851"/>
                <a:gd name="T49" fmla="*/ 2147483647 h 656"/>
                <a:gd name="T50" fmla="*/ 2147483647 w 851"/>
                <a:gd name="T51" fmla="*/ 2147483647 h 656"/>
                <a:gd name="T52" fmla="*/ 2147483647 w 851"/>
                <a:gd name="T53" fmla="*/ 2147483647 h 656"/>
                <a:gd name="T54" fmla="*/ 2147483647 w 851"/>
                <a:gd name="T55" fmla="*/ 2147483647 h 656"/>
                <a:gd name="T56" fmla="*/ 2147483647 w 851"/>
                <a:gd name="T57" fmla="*/ 2147483647 h 656"/>
                <a:gd name="T58" fmla="*/ 2147483647 w 851"/>
                <a:gd name="T59" fmla="*/ 2147483647 h 656"/>
                <a:gd name="T60" fmla="*/ 2147483647 w 851"/>
                <a:gd name="T61" fmla="*/ 2147483647 h 656"/>
                <a:gd name="T62" fmla="*/ 2147483647 w 851"/>
                <a:gd name="T63" fmla="*/ 2147483647 h 656"/>
                <a:gd name="T64" fmla="*/ 2147483647 w 851"/>
                <a:gd name="T65" fmla="*/ 2147483647 h 656"/>
                <a:gd name="T66" fmla="*/ 2147483647 w 851"/>
                <a:gd name="T67" fmla="*/ 2147483647 h 656"/>
                <a:gd name="T68" fmla="*/ 2147483647 w 851"/>
                <a:gd name="T69" fmla="*/ 2147483647 h 656"/>
                <a:gd name="T70" fmla="*/ 2147483647 w 851"/>
                <a:gd name="T71" fmla="*/ 2147483647 h 656"/>
                <a:gd name="T72" fmla="*/ 2147483647 w 851"/>
                <a:gd name="T73" fmla="*/ 2147483647 h 656"/>
                <a:gd name="T74" fmla="*/ 2147483647 w 851"/>
                <a:gd name="T75" fmla="*/ 2147483647 h 656"/>
                <a:gd name="T76" fmla="*/ 2147483647 w 851"/>
                <a:gd name="T77" fmla="*/ 2147483647 h 656"/>
                <a:gd name="T78" fmla="*/ 2147483647 w 851"/>
                <a:gd name="T79" fmla="*/ 2147483647 h 656"/>
                <a:gd name="T80" fmla="*/ 2147483647 w 851"/>
                <a:gd name="T81" fmla="*/ 2147483647 h 656"/>
                <a:gd name="T82" fmla="*/ 2147483647 w 851"/>
                <a:gd name="T83" fmla="*/ 2147483647 h 656"/>
                <a:gd name="T84" fmla="*/ 2147483647 w 851"/>
                <a:gd name="T85" fmla="*/ 2147483647 h 656"/>
                <a:gd name="T86" fmla="*/ 2147483647 w 851"/>
                <a:gd name="T87" fmla="*/ 2147483647 h 656"/>
                <a:gd name="T88" fmla="*/ 2147483647 w 851"/>
                <a:gd name="T89" fmla="*/ 2147483647 h 656"/>
                <a:gd name="T90" fmla="*/ 2147483647 w 851"/>
                <a:gd name="T91" fmla="*/ 2147483647 h 656"/>
                <a:gd name="T92" fmla="*/ 2147483647 w 851"/>
                <a:gd name="T93" fmla="*/ 2147483647 h 656"/>
                <a:gd name="T94" fmla="*/ 2147483647 w 851"/>
                <a:gd name="T95" fmla="*/ 2147483647 h 656"/>
                <a:gd name="T96" fmla="*/ 2147483647 w 851"/>
                <a:gd name="T97" fmla="*/ 2147483647 h 656"/>
                <a:gd name="T98" fmla="*/ 2147483647 w 851"/>
                <a:gd name="T99" fmla="*/ 2147483647 h 656"/>
                <a:gd name="T100" fmla="*/ 2147483647 w 851"/>
                <a:gd name="T101" fmla="*/ 2147483647 h 656"/>
                <a:gd name="T102" fmla="*/ 2147483647 w 851"/>
                <a:gd name="T103" fmla="*/ 2147483647 h 656"/>
                <a:gd name="T104" fmla="*/ 2147483647 w 851"/>
                <a:gd name="T105" fmla="*/ 2147483647 h 6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1"/>
                <a:gd name="T160" fmla="*/ 0 h 656"/>
                <a:gd name="T161" fmla="*/ 851 w 851"/>
                <a:gd name="T162" fmla="*/ 656 h 6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solidFill>
              <a:schemeClr val="accent1"/>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07" name="Freeform 337"/>
            <p:cNvSpPr>
              <a:spLocks noEditPoints="1"/>
            </p:cNvSpPr>
            <p:nvPr/>
          </p:nvSpPr>
          <p:spPr bwMode="auto">
            <a:xfrm>
              <a:off x="7039886" y="3844232"/>
              <a:ext cx="1081163" cy="920750"/>
            </a:xfrm>
            <a:custGeom>
              <a:avLst/>
              <a:gdLst>
                <a:gd name="T0" fmla="*/ 2147483647 w 1898"/>
                <a:gd name="T1" fmla="*/ 2147483647 h 1774"/>
                <a:gd name="T2" fmla="*/ 2147483647 w 1898"/>
                <a:gd name="T3" fmla="*/ 2147483647 h 1774"/>
                <a:gd name="T4" fmla="*/ 2147483647 w 1898"/>
                <a:gd name="T5" fmla="*/ 2147483647 h 1774"/>
                <a:gd name="T6" fmla="*/ 2147483647 w 1898"/>
                <a:gd name="T7" fmla="*/ 2147483647 h 1774"/>
                <a:gd name="T8" fmla="*/ 2147483647 w 1898"/>
                <a:gd name="T9" fmla="*/ 2147483647 h 1774"/>
                <a:gd name="T10" fmla="*/ 2147483647 w 1898"/>
                <a:gd name="T11" fmla="*/ 2147483647 h 1774"/>
                <a:gd name="T12" fmla="*/ 2147483647 w 1898"/>
                <a:gd name="T13" fmla="*/ 2147483647 h 1774"/>
                <a:gd name="T14" fmla="*/ 2147483647 w 1898"/>
                <a:gd name="T15" fmla="*/ 2147483647 h 1774"/>
                <a:gd name="T16" fmla="*/ 2147483647 w 1898"/>
                <a:gd name="T17" fmla="*/ 2147483647 h 1774"/>
                <a:gd name="T18" fmla="*/ 2147483647 w 1898"/>
                <a:gd name="T19" fmla="*/ 2147483647 h 1774"/>
                <a:gd name="T20" fmla="*/ 2147483647 w 1898"/>
                <a:gd name="T21" fmla="*/ 2147483647 h 1774"/>
                <a:gd name="T22" fmla="*/ 2147483647 w 1898"/>
                <a:gd name="T23" fmla="*/ 2147483647 h 1774"/>
                <a:gd name="T24" fmla="*/ 2147483647 w 1898"/>
                <a:gd name="T25" fmla="*/ 2147483647 h 1774"/>
                <a:gd name="T26" fmla="*/ 2147483647 w 1898"/>
                <a:gd name="T27" fmla="*/ 2147483647 h 1774"/>
                <a:gd name="T28" fmla="*/ 2147483647 w 1898"/>
                <a:gd name="T29" fmla="*/ 2147483647 h 1774"/>
                <a:gd name="T30" fmla="*/ 2147483647 w 1898"/>
                <a:gd name="T31" fmla="*/ 2147483647 h 1774"/>
                <a:gd name="T32" fmla="*/ 2147483647 w 1898"/>
                <a:gd name="T33" fmla="*/ 2147483647 h 1774"/>
                <a:gd name="T34" fmla="*/ 2147483647 w 1898"/>
                <a:gd name="T35" fmla="*/ 2147483647 h 1774"/>
                <a:gd name="T36" fmla="*/ 2147483647 w 1898"/>
                <a:gd name="T37" fmla="*/ 2147483647 h 1774"/>
                <a:gd name="T38" fmla="*/ 2147483647 w 1898"/>
                <a:gd name="T39" fmla="*/ 2147483647 h 1774"/>
                <a:gd name="T40" fmla="*/ 2147483647 w 1898"/>
                <a:gd name="T41" fmla="*/ 2147483647 h 1774"/>
                <a:gd name="T42" fmla="*/ 2147483647 w 1898"/>
                <a:gd name="T43" fmla="*/ 2147483647 h 1774"/>
                <a:gd name="T44" fmla="*/ 2147483647 w 1898"/>
                <a:gd name="T45" fmla="*/ 2147483647 h 1774"/>
                <a:gd name="T46" fmla="*/ 2147483647 w 1898"/>
                <a:gd name="T47" fmla="*/ 2147483647 h 1774"/>
                <a:gd name="T48" fmla="*/ 2147483647 w 1898"/>
                <a:gd name="T49" fmla="*/ 2147483647 h 1774"/>
                <a:gd name="T50" fmla="*/ 2147483647 w 1898"/>
                <a:gd name="T51" fmla="*/ 2147483647 h 1774"/>
                <a:gd name="T52" fmla="*/ 2147483647 w 1898"/>
                <a:gd name="T53" fmla="*/ 2147483647 h 1774"/>
                <a:gd name="T54" fmla="*/ 2147483647 w 1898"/>
                <a:gd name="T55" fmla="*/ 2147483647 h 1774"/>
                <a:gd name="T56" fmla="*/ 2147483647 w 1898"/>
                <a:gd name="T57" fmla="*/ 2147483647 h 1774"/>
                <a:gd name="T58" fmla="*/ 2147483647 w 1898"/>
                <a:gd name="T59" fmla="*/ 2147483647 h 1774"/>
                <a:gd name="T60" fmla="*/ 2147483647 w 1898"/>
                <a:gd name="T61" fmla="*/ 2147483647 h 1774"/>
                <a:gd name="T62" fmla="*/ 2147483647 w 1898"/>
                <a:gd name="T63" fmla="*/ 2147483647 h 1774"/>
                <a:gd name="T64" fmla="*/ 2147483647 w 1898"/>
                <a:gd name="T65" fmla="*/ 2147483647 h 1774"/>
                <a:gd name="T66" fmla="*/ 2147483647 w 1898"/>
                <a:gd name="T67" fmla="*/ 2147483647 h 1774"/>
                <a:gd name="T68" fmla="*/ 2147483647 w 1898"/>
                <a:gd name="T69" fmla="*/ 2147483647 h 1774"/>
                <a:gd name="T70" fmla="*/ 2147483647 w 1898"/>
                <a:gd name="T71" fmla="*/ 2147483647 h 1774"/>
                <a:gd name="T72" fmla="*/ 2147483647 w 1898"/>
                <a:gd name="T73" fmla="*/ 2147483647 h 1774"/>
                <a:gd name="T74" fmla="*/ 2147483647 w 1898"/>
                <a:gd name="T75" fmla="*/ 2147483647 h 1774"/>
                <a:gd name="T76" fmla="*/ 2147483647 w 1898"/>
                <a:gd name="T77" fmla="*/ 2147483647 h 1774"/>
                <a:gd name="T78" fmla="*/ 2147483647 w 1898"/>
                <a:gd name="T79" fmla="*/ 2147483647 h 1774"/>
                <a:gd name="T80" fmla="*/ 2147483647 w 1898"/>
                <a:gd name="T81" fmla="*/ 2147483647 h 1774"/>
                <a:gd name="T82" fmla="*/ 2147483647 w 1898"/>
                <a:gd name="T83" fmla="*/ 2147483647 h 1774"/>
                <a:gd name="T84" fmla="*/ 2147483647 w 1898"/>
                <a:gd name="T85" fmla="*/ 2147483647 h 1774"/>
                <a:gd name="T86" fmla="*/ 2147483647 w 1898"/>
                <a:gd name="T87" fmla="*/ 2147483647 h 1774"/>
                <a:gd name="T88" fmla="*/ 2147483647 w 1898"/>
                <a:gd name="T89" fmla="*/ 2147483647 h 1774"/>
                <a:gd name="T90" fmla="*/ 2147483647 w 1898"/>
                <a:gd name="T91" fmla="*/ 2147483647 h 1774"/>
                <a:gd name="T92" fmla="*/ 2147483647 w 1898"/>
                <a:gd name="T93" fmla="*/ 2147483647 h 1774"/>
                <a:gd name="T94" fmla="*/ 2147483647 w 1898"/>
                <a:gd name="T95" fmla="*/ 2147483647 h 1774"/>
                <a:gd name="T96" fmla="*/ 2147483647 w 1898"/>
                <a:gd name="T97" fmla="*/ 2147483647 h 1774"/>
                <a:gd name="T98" fmla="*/ 2147483647 w 1898"/>
                <a:gd name="T99" fmla="*/ 2147483647 h 1774"/>
                <a:gd name="T100" fmla="*/ 2147483647 w 1898"/>
                <a:gd name="T101" fmla="*/ 2147483647 h 1774"/>
                <a:gd name="T102" fmla="*/ 2147483647 w 1898"/>
                <a:gd name="T103" fmla="*/ 2147483647 h 1774"/>
                <a:gd name="T104" fmla="*/ 2147483647 w 1898"/>
                <a:gd name="T105" fmla="*/ 2147483647 h 1774"/>
                <a:gd name="T106" fmla="*/ 2147483647 w 1898"/>
                <a:gd name="T107" fmla="*/ 2147483647 h 1774"/>
                <a:gd name="T108" fmla="*/ 2147483647 w 1898"/>
                <a:gd name="T109" fmla="*/ 2147483647 h 1774"/>
                <a:gd name="T110" fmla="*/ 2147483647 w 1898"/>
                <a:gd name="T111" fmla="*/ 2147483647 h 17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8"/>
                <a:gd name="T169" fmla="*/ 0 h 1774"/>
                <a:gd name="T170" fmla="*/ 1898 w 1898"/>
                <a:gd name="T171" fmla="*/ 1774 h 17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0"/>
                    <a:pt x="1223" y="260"/>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2"/>
                    <a:pt x="569" y="332"/>
                    <a:pt x="569" y="332"/>
                  </a:cubicBezTo>
                  <a:cubicBezTo>
                    <a:pt x="569" y="332"/>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08" name="Freeform 207"/>
            <p:cNvSpPr>
              <a:spLocks/>
            </p:cNvSpPr>
            <p:nvPr/>
          </p:nvSpPr>
          <p:spPr bwMode="auto">
            <a:xfrm>
              <a:off x="2075764" y="2353569"/>
              <a:ext cx="13185" cy="11113"/>
            </a:xfrm>
            <a:custGeom>
              <a:avLst/>
              <a:gdLst>
                <a:gd name="T0" fmla="*/ 0 w 22"/>
                <a:gd name="T1" fmla="*/ 2147483647 h 25"/>
                <a:gd name="T2" fmla="*/ 2147483647 w 22"/>
                <a:gd name="T3" fmla="*/ 2147483647 h 25"/>
                <a:gd name="T4" fmla="*/ 2147483647 w 22"/>
                <a:gd name="T5" fmla="*/ 2147483647 h 25"/>
                <a:gd name="T6" fmla="*/ 0 w 22"/>
                <a:gd name="T7" fmla="*/ 2147483647 h 25"/>
                <a:gd name="T8" fmla="*/ 0 60000 65536"/>
                <a:gd name="T9" fmla="*/ 0 60000 65536"/>
                <a:gd name="T10" fmla="*/ 0 60000 65536"/>
                <a:gd name="T11" fmla="*/ 0 60000 65536"/>
                <a:gd name="T12" fmla="*/ 0 w 22"/>
                <a:gd name="T13" fmla="*/ 0 h 25"/>
                <a:gd name="T14" fmla="*/ 22 w 22"/>
                <a:gd name="T15" fmla="*/ 25 h 25"/>
              </a:gdLst>
              <a:ahLst/>
              <a:cxnLst>
                <a:cxn ang="T8">
                  <a:pos x="T0" y="T1"/>
                </a:cxn>
                <a:cxn ang="T9">
                  <a:pos x="T2" y="T3"/>
                </a:cxn>
                <a:cxn ang="T10">
                  <a:pos x="T4" y="T5"/>
                </a:cxn>
                <a:cxn ang="T11">
                  <a:pos x="T6" y="T7"/>
                </a:cxn>
              </a:cxnLst>
              <a:rect l="T12" t="T13" r="T14" b="T15"/>
              <a:pathLst>
                <a:path w="22" h="25">
                  <a:moveTo>
                    <a:pt x="0" y="15"/>
                  </a:moveTo>
                  <a:cubicBezTo>
                    <a:pt x="0" y="15"/>
                    <a:pt x="2" y="25"/>
                    <a:pt x="12" y="22"/>
                  </a:cubicBezTo>
                  <a:cubicBezTo>
                    <a:pt x="22" y="19"/>
                    <a:pt x="18" y="18"/>
                    <a:pt x="15" y="9"/>
                  </a:cubicBezTo>
                  <a:cubicBezTo>
                    <a:pt x="12" y="0"/>
                    <a:pt x="0" y="4"/>
                    <a:pt x="0" y="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09" name="Freeform 339"/>
            <p:cNvSpPr>
              <a:spLocks noEditPoints="1"/>
            </p:cNvSpPr>
            <p:nvPr/>
          </p:nvSpPr>
          <p:spPr bwMode="auto">
            <a:xfrm>
              <a:off x="1091839" y="1378888"/>
              <a:ext cx="2121124" cy="1001713"/>
            </a:xfrm>
            <a:custGeom>
              <a:avLst/>
              <a:gdLst>
                <a:gd name="T0" fmla="*/ 2147483647 w 3718"/>
                <a:gd name="T1" fmla="*/ 2147483647 h 1928"/>
                <a:gd name="T2" fmla="*/ 2147483647 w 3718"/>
                <a:gd name="T3" fmla="*/ 2147483647 h 1928"/>
                <a:gd name="T4" fmla="*/ 2147483647 w 3718"/>
                <a:gd name="T5" fmla="*/ 2147483647 h 1928"/>
                <a:gd name="T6" fmla="*/ 2147483647 w 3718"/>
                <a:gd name="T7" fmla="*/ 2147483647 h 1928"/>
                <a:gd name="T8" fmla="*/ 2147483647 w 3718"/>
                <a:gd name="T9" fmla="*/ 2147483647 h 1928"/>
                <a:gd name="T10" fmla="*/ 2147483647 w 3718"/>
                <a:gd name="T11" fmla="*/ 2147483647 h 1928"/>
                <a:gd name="T12" fmla="*/ 2147483647 w 3718"/>
                <a:gd name="T13" fmla="*/ 2147483647 h 1928"/>
                <a:gd name="T14" fmla="*/ 2147483647 w 3718"/>
                <a:gd name="T15" fmla="*/ 2147483647 h 1928"/>
                <a:gd name="T16" fmla="*/ 2147483647 w 3718"/>
                <a:gd name="T17" fmla="*/ 2147483647 h 1928"/>
                <a:gd name="T18" fmla="*/ 2147483647 w 3718"/>
                <a:gd name="T19" fmla="*/ 2147483647 h 1928"/>
                <a:gd name="T20" fmla="*/ 2147483647 w 3718"/>
                <a:gd name="T21" fmla="*/ 2147483647 h 1928"/>
                <a:gd name="T22" fmla="*/ 2147483647 w 3718"/>
                <a:gd name="T23" fmla="*/ 2147483647 h 1928"/>
                <a:gd name="T24" fmla="*/ 2147483647 w 3718"/>
                <a:gd name="T25" fmla="*/ 2147483647 h 1928"/>
                <a:gd name="T26" fmla="*/ 2147483647 w 3718"/>
                <a:gd name="T27" fmla="*/ 2147483647 h 1928"/>
                <a:gd name="T28" fmla="*/ 2147483647 w 3718"/>
                <a:gd name="T29" fmla="*/ 2147483647 h 1928"/>
                <a:gd name="T30" fmla="*/ 2147483647 w 3718"/>
                <a:gd name="T31" fmla="*/ 2147483647 h 1928"/>
                <a:gd name="T32" fmla="*/ 2147483647 w 3718"/>
                <a:gd name="T33" fmla="*/ 2147483647 h 1928"/>
                <a:gd name="T34" fmla="*/ 2147483647 w 3718"/>
                <a:gd name="T35" fmla="*/ 2147483647 h 1928"/>
                <a:gd name="T36" fmla="*/ 2147483647 w 3718"/>
                <a:gd name="T37" fmla="*/ 2147483647 h 1928"/>
                <a:gd name="T38" fmla="*/ 2147483647 w 3718"/>
                <a:gd name="T39" fmla="*/ 2147483647 h 1928"/>
                <a:gd name="T40" fmla="*/ 2147483647 w 3718"/>
                <a:gd name="T41" fmla="*/ 2147483647 h 1928"/>
                <a:gd name="T42" fmla="*/ 2147483647 w 3718"/>
                <a:gd name="T43" fmla="*/ 2147483647 h 1928"/>
                <a:gd name="T44" fmla="*/ 2147483647 w 3718"/>
                <a:gd name="T45" fmla="*/ 2147483647 h 1928"/>
                <a:gd name="T46" fmla="*/ 2147483647 w 3718"/>
                <a:gd name="T47" fmla="*/ 2147483647 h 1928"/>
                <a:gd name="T48" fmla="*/ 2147483647 w 3718"/>
                <a:gd name="T49" fmla="*/ 2147483647 h 1928"/>
                <a:gd name="T50" fmla="*/ 2147483647 w 3718"/>
                <a:gd name="T51" fmla="*/ 2147483647 h 1928"/>
                <a:gd name="T52" fmla="*/ 2147483647 w 3718"/>
                <a:gd name="T53" fmla="*/ 2147483647 h 1928"/>
                <a:gd name="T54" fmla="*/ 2147483647 w 3718"/>
                <a:gd name="T55" fmla="*/ 2147483647 h 1928"/>
                <a:gd name="T56" fmla="*/ 2147483647 w 3718"/>
                <a:gd name="T57" fmla="*/ 2147483647 h 1928"/>
                <a:gd name="T58" fmla="*/ 2147483647 w 3718"/>
                <a:gd name="T59" fmla="*/ 2147483647 h 1928"/>
                <a:gd name="T60" fmla="*/ 2147483647 w 3718"/>
                <a:gd name="T61" fmla="*/ 2147483647 h 1928"/>
                <a:gd name="T62" fmla="*/ 2147483647 w 3718"/>
                <a:gd name="T63" fmla="*/ 2147483647 h 1928"/>
                <a:gd name="T64" fmla="*/ 2147483647 w 3718"/>
                <a:gd name="T65" fmla="*/ 2147483647 h 1928"/>
                <a:gd name="T66" fmla="*/ 2147483647 w 3718"/>
                <a:gd name="T67" fmla="*/ 2147483647 h 1928"/>
                <a:gd name="T68" fmla="*/ 2147483647 w 3718"/>
                <a:gd name="T69" fmla="*/ 2147483647 h 1928"/>
                <a:gd name="T70" fmla="*/ 2147483647 w 3718"/>
                <a:gd name="T71" fmla="*/ 2147483647 h 1928"/>
                <a:gd name="T72" fmla="*/ 2147483647 w 3718"/>
                <a:gd name="T73" fmla="*/ 2147483647 h 1928"/>
                <a:gd name="T74" fmla="*/ 2147483647 w 3718"/>
                <a:gd name="T75" fmla="*/ 2147483647 h 1928"/>
                <a:gd name="T76" fmla="*/ 2147483647 w 3718"/>
                <a:gd name="T77" fmla="*/ 2147483647 h 1928"/>
                <a:gd name="T78" fmla="*/ 2147483647 w 3718"/>
                <a:gd name="T79" fmla="*/ 2147483647 h 1928"/>
                <a:gd name="T80" fmla="*/ 2147483647 w 3718"/>
                <a:gd name="T81" fmla="*/ 2147483647 h 1928"/>
                <a:gd name="T82" fmla="*/ 2147483647 w 3718"/>
                <a:gd name="T83" fmla="*/ 2147483647 h 1928"/>
                <a:gd name="T84" fmla="*/ 2147483647 w 3718"/>
                <a:gd name="T85" fmla="*/ 2147483647 h 1928"/>
                <a:gd name="T86" fmla="*/ 2147483647 w 3718"/>
                <a:gd name="T87" fmla="*/ 2147483647 h 1928"/>
                <a:gd name="T88" fmla="*/ 2147483647 w 3718"/>
                <a:gd name="T89" fmla="*/ 2147483647 h 1928"/>
                <a:gd name="T90" fmla="*/ 2147483647 w 3718"/>
                <a:gd name="T91" fmla="*/ 2147483647 h 1928"/>
                <a:gd name="T92" fmla="*/ 2147483647 w 3718"/>
                <a:gd name="T93" fmla="*/ 2147483647 h 1928"/>
                <a:gd name="T94" fmla="*/ 2147483647 w 3718"/>
                <a:gd name="T95" fmla="*/ 2147483647 h 1928"/>
                <a:gd name="T96" fmla="*/ 2147483647 w 3718"/>
                <a:gd name="T97" fmla="*/ 2147483647 h 1928"/>
                <a:gd name="T98" fmla="*/ 2147483647 w 3718"/>
                <a:gd name="T99" fmla="*/ 2147483647 h 1928"/>
                <a:gd name="T100" fmla="*/ 2147483647 w 3718"/>
                <a:gd name="T101" fmla="*/ 2147483647 h 1928"/>
                <a:gd name="T102" fmla="*/ 2147483647 w 3718"/>
                <a:gd name="T103" fmla="*/ 2147483647 h 1928"/>
                <a:gd name="T104" fmla="*/ 2147483647 w 3718"/>
                <a:gd name="T105" fmla="*/ 2147483647 h 1928"/>
                <a:gd name="T106" fmla="*/ 2147483647 w 3718"/>
                <a:gd name="T107" fmla="*/ 2147483647 h 1928"/>
                <a:gd name="T108" fmla="*/ 2147483647 w 3718"/>
                <a:gd name="T109" fmla="*/ 2147483647 h 1928"/>
                <a:gd name="T110" fmla="*/ 2147483647 w 3718"/>
                <a:gd name="T111" fmla="*/ 2147483647 h 1928"/>
                <a:gd name="T112" fmla="*/ 2147483647 w 3718"/>
                <a:gd name="T113" fmla="*/ 2147483647 h 1928"/>
                <a:gd name="T114" fmla="*/ 2147483647 w 3718"/>
                <a:gd name="T115" fmla="*/ 2147483647 h 1928"/>
                <a:gd name="T116" fmla="*/ 2147483647 w 3718"/>
                <a:gd name="T117" fmla="*/ 2147483647 h 1928"/>
                <a:gd name="T118" fmla="*/ 2147483647 w 3718"/>
                <a:gd name="T119" fmla="*/ 2147483647 h 1928"/>
                <a:gd name="T120" fmla="*/ 2147483647 w 3718"/>
                <a:gd name="T121" fmla="*/ 2147483647 h 1928"/>
                <a:gd name="T122" fmla="*/ 2147483647 w 3718"/>
                <a:gd name="T123" fmla="*/ 2147483647 h 19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18"/>
                <a:gd name="T187" fmla="*/ 0 h 1928"/>
                <a:gd name="T188" fmla="*/ 3718 w 3718"/>
                <a:gd name="T189" fmla="*/ 1928 h 19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10" name="Freeform 209"/>
            <p:cNvSpPr>
              <a:spLocks/>
            </p:cNvSpPr>
            <p:nvPr/>
          </p:nvSpPr>
          <p:spPr bwMode="auto">
            <a:xfrm>
              <a:off x="1894472" y="3544194"/>
              <a:ext cx="359289" cy="515938"/>
            </a:xfrm>
            <a:custGeom>
              <a:avLst/>
              <a:gdLst>
                <a:gd name="T0" fmla="*/ 2147483647 w 630"/>
                <a:gd name="T1" fmla="*/ 2147483647 h 993"/>
                <a:gd name="T2" fmla="*/ 2147483647 w 630"/>
                <a:gd name="T3" fmla="*/ 2147483647 h 993"/>
                <a:gd name="T4" fmla="*/ 2147483647 w 630"/>
                <a:gd name="T5" fmla="*/ 2147483647 h 993"/>
                <a:gd name="T6" fmla="*/ 2147483647 w 630"/>
                <a:gd name="T7" fmla="*/ 2147483647 h 993"/>
                <a:gd name="T8" fmla="*/ 2147483647 w 630"/>
                <a:gd name="T9" fmla="*/ 2147483647 h 993"/>
                <a:gd name="T10" fmla="*/ 2147483647 w 630"/>
                <a:gd name="T11" fmla="*/ 2147483647 h 993"/>
                <a:gd name="T12" fmla="*/ 2147483647 w 630"/>
                <a:gd name="T13" fmla="*/ 2147483647 h 993"/>
                <a:gd name="T14" fmla="*/ 2147483647 w 630"/>
                <a:gd name="T15" fmla="*/ 2147483647 h 993"/>
                <a:gd name="T16" fmla="*/ 2147483647 w 630"/>
                <a:gd name="T17" fmla="*/ 2147483647 h 993"/>
                <a:gd name="T18" fmla="*/ 2147483647 w 630"/>
                <a:gd name="T19" fmla="*/ 2147483647 h 993"/>
                <a:gd name="T20" fmla="*/ 2147483647 w 630"/>
                <a:gd name="T21" fmla="*/ 2147483647 h 993"/>
                <a:gd name="T22" fmla="*/ 2147483647 w 630"/>
                <a:gd name="T23" fmla="*/ 2147483647 h 993"/>
                <a:gd name="T24" fmla="*/ 2147483647 w 630"/>
                <a:gd name="T25" fmla="*/ 2147483647 h 993"/>
                <a:gd name="T26" fmla="*/ 2147483647 w 630"/>
                <a:gd name="T27" fmla="*/ 2147483647 h 993"/>
                <a:gd name="T28" fmla="*/ 2147483647 w 630"/>
                <a:gd name="T29" fmla="*/ 2147483647 h 993"/>
                <a:gd name="T30" fmla="*/ 2147483647 w 630"/>
                <a:gd name="T31" fmla="*/ 2147483647 h 993"/>
                <a:gd name="T32" fmla="*/ 2147483647 w 630"/>
                <a:gd name="T33" fmla="*/ 2147483647 h 993"/>
                <a:gd name="T34" fmla="*/ 2147483647 w 630"/>
                <a:gd name="T35" fmla="*/ 2147483647 h 993"/>
                <a:gd name="T36" fmla="*/ 2147483647 w 630"/>
                <a:gd name="T37" fmla="*/ 2147483647 h 993"/>
                <a:gd name="T38" fmla="*/ 2147483647 w 630"/>
                <a:gd name="T39" fmla="*/ 2147483647 h 993"/>
                <a:gd name="T40" fmla="*/ 2147483647 w 630"/>
                <a:gd name="T41" fmla="*/ 2147483647 h 993"/>
                <a:gd name="T42" fmla="*/ 2147483647 w 630"/>
                <a:gd name="T43" fmla="*/ 2147483647 h 993"/>
                <a:gd name="T44" fmla="*/ 2147483647 w 630"/>
                <a:gd name="T45" fmla="*/ 2147483647 h 993"/>
                <a:gd name="T46" fmla="*/ 2147483647 w 630"/>
                <a:gd name="T47" fmla="*/ 2147483647 h 993"/>
                <a:gd name="T48" fmla="*/ 2147483647 w 630"/>
                <a:gd name="T49" fmla="*/ 2147483647 h 993"/>
                <a:gd name="T50" fmla="*/ 2147483647 w 630"/>
                <a:gd name="T51" fmla="*/ 2147483647 h 993"/>
                <a:gd name="T52" fmla="*/ 2147483647 w 630"/>
                <a:gd name="T53" fmla="*/ 2147483647 h 993"/>
                <a:gd name="T54" fmla="*/ 2147483647 w 630"/>
                <a:gd name="T55" fmla="*/ 2147483647 h 993"/>
                <a:gd name="T56" fmla="*/ 2147483647 w 630"/>
                <a:gd name="T57" fmla="*/ 2147483647 h 993"/>
                <a:gd name="T58" fmla="*/ 2147483647 w 630"/>
                <a:gd name="T59" fmla="*/ 2147483647 h 993"/>
                <a:gd name="T60" fmla="*/ 2147483647 w 630"/>
                <a:gd name="T61" fmla="*/ 2147483647 h 993"/>
                <a:gd name="T62" fmla="*/ 2147483647 w 630"/>
                <a:gd name="T63" fmla="*/ 2147483647 h 993"/>
                <a:gd name="T64" fmla="*/ 2147483647 w 630"/>
                <a:gd name="T65" fmla="*/ 2147483647 h 993"/>
                <a:gd name="T66" fmla="*/ 2147483647 w 630"/>
                <a:gd name="T67" fmla="*/ 2147483647 h 993"/>
                <a:gd name="T68" fmla="*/ 2147483647 w 630"/>
                <a:gd name="T69" fmla="*/ 0 h 993"/>
                <a:gd name="T70" fmla="*/ 2147483647 w 630"/>
                <a:gd name="T71" fmla="*/ 2147483647 h 993"/>
                <a:gd name="T72" fmla="*/ 2147483647 w 630"/>
                <a:gd name="T73" fmla="*/ 2147483647 h 993"/>
                <a:gd name="T74" fmla="*/ 2147483647 w 630"/>
                <a:gd name="T75" fmla="*/ 2147483647 h 993"/>
                <a:gd name="T76" fmla="*/ 2147483647 w 630"/>
                <a:gd name="T77" fmla="*/ 2147483647 h 993"/>
                <a:gd name="T78" fmla="*/ 2147483647 w 630"/>
                <a:gd name="T79" fmla="*/ 2147483647 h 993"/>
                <a:gd name="T80" fmla="*/ 2147483647 w 630"/>
                <a:gd name="T81" fmla="*/ 2147483647 h 993"/>
                <a:gd name="T82" fmla="*/ 2147483647 w 630"/>
                <a:gd name="T83" fmla="*/ 2147483647 h 993"/>
                <a:gd name="T84" fmla="*/ 2147483647 w 630"/>
                <a:gd name="T85" fmla="*/ 2147483647 h 993"/>
                <a:gd name="T86" fmla="*/ 2147483647 w 630"/>
                <a:gd name="T87" fmla="*/ 2147483647 h 993"/>
                <a:gd name="T88" fmla="*/ 2147483647 w 630"/>
                <a:gd name="T89" fmla="*/ 2147483647 h 993"/>
                <a:gd name="T90" fmla="*/ 2147483647 w 630"/>
                <a:gd name="T91" fmla="*/ 2147483647 h 993"/>
                <a:gd name="T92" fmla="*/ 2147483647 w 630"/>
                <a:gd name="T93" fmla="*/ 2147483647 h 993"/>
                <a:gd name="T94" fmla="*/ 0 w 630"/>
                <a:gd name="T95" fmla="*/ 2147483647 h 993"/>
                <a:gd name="T96" fmla="*/ 2147483647 w 630"/>
                <a:gd name="T97" fmla="*/ 2147483647 h 993"/>
                <a:gd name="T98" fmla="*/ 2147483647 w 630"/>
                <a:gd name="T99" fmla="*/ 2147483647 h 993"/>
                <a:gd name="T100" fmla="*/ 2147483647 w 630"/>
                <a:gd name="T101" fmla="*/ 2147483647 h 993"/>
                <a:gd name="T102" fmla="*/ 2147483647 w 630"/>
                <a:gd name="T103" fmla="*/ 2147483647 h 993"/>
                <a:gd name="T104" fmla="*/ 2147483647 w 630"/>
                <a:gd name="T105" fmla="*/ 2147483647 h 993"/>
                <a:gd name="T106" fmla="*/ 2147483647 w 630"/>
                <a:gd name="T107" fmla="*/ 2147483647 h 993"/>
                <a:gd name="T108" fmla="*/ 2147483647 w 630"/>
                <a:gd name="T109" fmla="*/ 2147483647 h 993"/>
                <a:gd name="T110" fmla="*/ 2147483647 w 630"/>
                <a:gd name="T111" fmla="*/ 2147483647 h 993"/>
                <a:gd name="T112" fmla="*/ 2147483647 w 630"/>
                <a:gd name="T113" fmla="*/ 2147483647 h 993"/>
                <a:gd name="T114" fmla="*/ 2147483647 w 630"/>
                <a:gd name="T115" fmla="*/ 2147483647 h 993"/>
                <a:gd name="T116" fmla="*/ 2147483647 w 630"/>
                <a:gd name="T117" fmla="*/ 2147483647 h 993"/>
                <a:gd name="T118" fmla="*/ 2147483647 w 630"/>
                <a:gd name="T119" fmla="*/ 2147483647 h 993"/>
                <a:gd name="T120" fmla="*/ 2147483647 w 630"/>
                <a:gd name="T121" fmla="*/ 2147483647 h 993"/>
                <a:gd name="T122" fmla="*/ 2147483647 w 630"/>
                <a:gd name="T123" fmla="*/ 2147483647 h 993"/>
                <a:gd name="T124" fmla="*/ 2147483647 w 630"/>
                <a:gd name="T125" fmla="*/ 2147483647 h 9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0"/>
                <a:gd name="T190" fmla="*/ 0 h 993"/>
                <a:gd name="T191" fmla="*/ 630 w 630"/>
                <a:gd name="T192" fmla="*/ 993 h 9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11" name="Freeform 210"/>
            <p:cNvSpPr>
              <a:spLocks noEditPoints="1"/>
            </p:cNvSpPr>
            <p:nvPr/>
          </p:nvSpPr>
          <p:spPr bwMode="auto">
            <a:xfrm>
              <a:off x="2217502" y="3815657"/>
              <a:ext cx="344455" cy="369887"/>
            </a:xfrm>
            <a:custGeom>
              <a:avLst/>
              <a:gdLst>
                <a:gd name="T0" fmla="*/ 2147483647 w 604"/>
                <a:gd name="T1" fmla="*/ 2147483647 h 712"/>
                <a:gd name="T2" fmla="*/ 2147483647 w 604"/>
                <a:gd name="T3" fmla="*/ 2147483647 h 712"/>
                <a:gd name="T4" fmla="*/ 2147483647 w 604"/>
                <a:gd name="T5" fmla="*/ 2147483647 h 712"/>
                <a:gd name="T6" fmla="*/ 2147483647 w 604"/>
                <a:gd name="T7" fmla="*/ 2147483647 h 712"/>
                <a:gd name="T8" fmla="*/ 2147483647 w 604"/>
                <a:gd name="T9" fmla="*/ 2147483647 h 712"/>
                <a:gd name="T10" fmla="*/ 2147483647 w 604"/>
                <a:gd name="T11" fmla="*/ 2147483647 h 712"/>
                <a:gd name="T12" fmla="*/ 2147483647 w 604"/>
                <a:gd name="T13" fmla="*/ 2147483647 h 712"/>
                <a:gd name="T14" fmla="*/ 2147483647 w 604"/>
                <a:gd name="T15" fmla="*/ 2147483647 h 712"/>
                <a:gd name="T16" fmla="*/ 2147483647 w 604"/>
                <a:gd name="T17" fmla="*/ 2147483647 h 712"/>
                <a:gd name="T18" fmla="*/ 2147483647 w 604"/>
                <a:gd name="T19" fmla="*/ 2147483647 h 712"/>
                <a:gd name="T20" fmla="*/ 2147483647 w 604"/>
                <a:gd name="T21" fmla="*/ 2147483647 h 712"/>
                <a:gd name="T22" fmla="*/ 2147483647 w 604"/>
                <a:gd name="T23" fmla="*/ 2147483647 h 712"/>
                <a:gd name="T24" fmla="*/ 2147483647 w 604"/>
                <a:gd name="T25" fmla="*/ 2147483647 h 712"/>
                <a:gd name="T26" fmla="*/ 2147483647 w 604"/>
                <a:gd name="T27" fmla="*/ 2147483647 h 712"/>
                <a:gd name="T28" fmla="*/ 2147483647 w 604"/>
                <a:gd name="T29" fmla="*/ 2147483647 h 712"/>
                <a:gd name="T30" fmla="*/ 2147483647 w 604"/>
                <a:gd name="T31" fmla="*/ 2147483647 h 712"/>
                <a:gd name="T32" fmla="*/ 2147483647 w 604"/>
                <a:gd name="T33" fmla="*/ 2147483647 h 712"/>
                <a:gd name="T34" fmla="*/ 2147483647 w 604"/>
                <a:gd name="T35" fmla="*/ 2147483647 h 712"/>
                <a:gd name="T36" fmla="*/ 2147483647 w 604"/>
                <a:gd name="T37" fmla="*/ 2147483647 h 712"/>
                <a:gd name="T38" fmla="*/ 2147483647 w 604"/>
                <a:gd name="T39" fmla="*/ 2147483647 h 712"/>
                <a:gd name="T40" fmla="*/ 2147483647 w 604"/>
                <a:gd name="T41" fmla="*/ 2147483647 h 712"/>
                <a:gd name="T42" fmla="*/ 2147483647 w 604"/>
                <a:gd name="T43" fmla="*/ 2147483647 h 712"/>
                <a:gd name="T44" fmla="*/ 2147483647 w 604"/>
                <a:gd name="T45" fmla="*/ 2147483647 h 712"/>
                <a:gd name="T46" fmla="*/ 2147483647 w 604"/>
                <a:gd name="T47" fmla="*/ 2147483647 h 712"/>
                <a:gd name="T48" fmla="*/ 2147483647 w 604"/>
                <a:gd name="T49" fmla="*/ 2147483647 h 712"/>
                <a:gd name="T50" fmla="*/ 2147483647 w 604"/>
                <a:gd name="T51" fmla="*/ 2147483647 h 712"/>
                <a:gd name="T52" fmla="*/ 2147483647 w 604"/>
                <a:gd name="T53" fmla="*/ 2147483647 h 712"/>
                <a:gd name="T54" fmla="*/ 2147483647 w 604"/>
                <a:gd name="T55" fmla="*/ 2147483647 h 712"/>
                <a:gd name="T56" fmla="*/ 2147483647 w 604"/>
                <a:gd name="T57" fmla="*/ 2147483647 h 712"/>
                <a:gd name="T58" fmla="*/ 2147483647 w 604"/>
                <a:gd name="T59" fmla="*/ 2147483647 h 712"/>
                <a:gd name="T60" fmla="*/ 2147483647 w 604"/>
                <a:gd name="T61" fmla="*/ 2147483647 h 712"/>
                <a:gd name="T62" fmla="*/ 2147483647 w 604"/>
                <a:gd name="T63" fmla="*/ 2147483647 h 712"/>
                <a:gd name="T64" fmla="*/ 2147483647 w 604"/>
                <a:gd name="T65" fmla="*/ 2147483647 h 712"/>
                <a:gd name="T66" fmla="*/ 2147483647 w 604"/>
                <a:gd name="T67" fmla="*/ 2147483647 h 712"/>
                <a:gd name="T68" fmla="*/ 2147483647 w 604"/>
                <a:gd name="T69" fmla="*/ 2147483647 h 712"/>
                <a:gd name="T70" fmla="*/ 2147483647 w 604"/>
                <a:gd name="T71" fmla="*/ 2147483647 h 712"/>
                <a:gd name="T72" fmla="*/ 2147483647 w 604"/>
                <a:gd name="T73" fmla="*/ 2147483647 h 712"/>
                <a:gd name="T74" fmla="*/ 2147483647 w 604"/>
                <a:gd name="T75" fmla="*/ 2147483647 h 712"/>
                <a:gd name="T76" fmla="*/ 2147483647 w 604"/>
                <a:gd name="T77" fmla="*/ 2147483647 h 712"/>
                <a:gd name="T78" fmla="*/ 2147483647 w 604"/>
                <a:gd name="T79" fmla="*/ 2147483647 h 712"/>
                <a:gd name="T80" fmla="*/ 2147483647 w 604"/>
                <a:gd name="T81" fmla="*/ 2147483647 h 712"/>
                <a:gd name="T82" fmla="*/ 2147483647 w 604"/>
                <a:gd name="T83" fmla="*/ 2147483647 h 712"/>
                <a:gd name="T84" fmla="*/ 2147483647 w 604"/>
                <a:gd name="T85" fmla="*/ 2147483647 h 712"/>
                <a:gd name="T86" fmla="*/ 2147483647 w 604"/>
                <a:gd name="T87" fmla="*/ 2147483647 h 712"/>
                <a:gd name="T88" fmla="*/ 2147483647 w 604"/>
                <a:gd name="T89" fmla="*/ 2147483647 h 712"/>
                <a:gd name="T90" fmla="*/ 2147483647 w 604"/>
                <a:gd name="T91" fmla="*/ 2147483647 h 712"/>
                <a:gd name="T92" fmla="*/ 2147483647 w 604"/>
                <a:gd name="T93" fmla="*/ 2147483647 h 712"/>
                <a:gd name="T94" fmla="*/ 2147483647 w 604"/>
                <a:gd name="T95" fmla="*/ 2147483647 h 712"/>
                <a:gd name="T96" fmla="*/ 2147483647 w 604"/>
                <a:gd name="T97" fmla="*/ 2147483647 h 712"/>
                <a:gd name="T98" fmla="*/ 2147483647 w 604"/>
                <a:gd name="T99" fmla="*/ 2147483647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712"/>
                <a:gd name="T152" fmla="*/ 604 w 604"/>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12" name="Freeform 211"/>
            <p:cNvSpPr>
              <a:spLocks/>
            </p:cNvSpPr>
            <p:nvPr/>
          </p:nvSpPr>
          <p:spPr bwMode="auto">
            <a:xfrm>
              <a:off x="5482417" y="2275782"/>
              <a:ext cx="456528" cy="231775"/>
            </a:xfrm>
            <a:custGeom>
              <a:avLst/>
              <a:gdLst>
                <a:gd name="T0" fmla="*/ 2147483647 w 798"/>
                <a:gd name="T1" fmla="*/ 2147483647 h 447"/>
                <a:gd name="T2" fmla="*/ 2147483647 w 798"/>
                <a:gd name="T3" fmla="*/ 2147483647 h 447"/>
                <a:gd name="T4" fmla="*/ 2147483647 w 798"/>
                <a:gd name="T5" fmla="*/ 2147483647 h 447"/>
                <a:gd name="T6" fmla="*/ 2147483647 w 798"/>
                <a:gd name="T7" fmla="*/ 2147483647 h 447"/>
                <a:gd name="T8" fmla="*/ 2147483647 w 798"/>
                <a:gd name="T9" fmla="*/ 2147483647 h 447"/>
                <a:gd name="T10" fmla="*/ 2147483647 w 798"/>
                <a:gd name="T11" fmla="*/ 2147483647 h 447"/>
                <a:gd name="T12" fmla="*/ 2147483647 w 798"/>
                <a:gd name="T13" fmla="*/ 2147483647 h 447"/>
                <a:gd name="T14" fmla="*/ 2147483647 w 798"/>
                <a:gd name="T15" fmla="*/ 2147483647 h 447"/>
                <a:gd name="T16" fmla="*/ 2147483647 w 798"/>
                <a:gd name="T17" fmla="*/ 2147483647 h 447"/>
                <a:gd name="T18" fmla="*/ 2147483647 w 798"/>
                <a:gd name="T19" fmla="*/ 2147483647 h 447"/>
                <a:gd name="T20" fmla="*/ 2147483647 w 798"/>
                <a:gd name="T21" fmla="*/ 2147483647 h 447"/>
                <a:gd name="T22" fmla="*/ 2147483647 w 798"/>
                <a:gd name="T23" fmla="*/ 2147483647 h 447"/>
                <a:gd name="T24" fmla="*/ 2147483647 w 798"/>
                <a:gd name="T25" fmla="*/ 2147483647 h 447"/>
                <a:gd name="T26" fmla="*/ 2147483647 w 798"/>
                <a:gd name="T27" fmla="*/ 2147483647 h 447"/>
                <a:gd name="T28" fmla="*/ 2147483647 w 798"/>
                <a:gd name="T29" fmla="*/ 2147483647 h 447"/>
                <a:gd name="T30" fmla="*/ 2147483647 w 798"/>
                <a:gd name="T31" fmla="*/ 2147483647 h 447"/>
                <a:gd name="T32" fmla="*/ 2147483647 w 798"/>
                <a:gd name="T33" fmla="*/ 2147483647 h 447"/>
                <a:gd name="T34" fmla="*/ 2147483647 w 798"/>
                <a:gd name="T35" fmla="*/ 2147483647 h 447"/>
                <a:gd name="T36" fmla="*/ 2147483647 w 798"/>
                <a:gd name="T37" fmla="*/ 2147483647 h 447"/>
                <a:gd name="T38" fmla="*/ 2147483647 w 798"/>
                <a:gd name="T39" fmla="*/ 2147483647 h 447"/>
                <a:gd name="T40" fmla="*/ 2147483647 w 798"/>
                <a:gd name="T41" fmla="*/ 2147483647 h 447"/>
                <a:gd name="T42" fmla="*/ 2147483647 w 798"/>
                <a:gd name="T43" fmla="*/ 2147483647 h 447"/>
                <a:gd name="T44" fmla="*/ 2147483647 w 798"/>
                <a:gd name="T45" fmla="*/ 2147483647 h 447"/>
                <a:gd name="T46" fmla="*/ 2147483647 w 798"/>
                <a:gd name="T47" fmla="*/ 2147483647 h 447"/>
                <a:gd name="T48" fmla="*/ 0 w 798"/>
                <a:gd name="T49" fmla="*/ 2147483647 h 447"/>
                <a:gd name="T50" fmla="*/ 2147483647 w 798"/>
                <a:gd name="T51" fmla="*/ 2147483647 h 447"/>
                <a:gd name="T52" fmla="*/ 2147483647 w 798"/>
                <a:gd name="T53" fmla="*/ 2147483647 h 447"/>
                <a:gd name="T54" fmla="*/ 2147483647 w 798"/>
                <a:gd name="T55" fmla="*/ 2147483647 h 447"/>
                <a:gd name="T56" fmla="*/ 2147483647 w 798"/>
                <a:gd name="T57" fmla="*/ 2147483647 h 447"/>
                <a:gd name="T58" fmla="*/ 2147483647 w 798"/>
                <a:gd name="T59" fmla="*/ 2147483647 h 447"/>
                <a:gd name="T60" fmla="*/ 2147483647 w 798"/>
                <a:gd name="T61" fmla="*/ 2147483647 h 447"/>
                <a:gd name="T62" fmla="*/ 2147483647 w 798"/>
                <a:gd name="T63" fmla="*/ 2147483647 h 447"/>
                <a:gd name="T64" fmla="*/ 2147483647 w 798"/>
                <a:gd name="T65" fmla="*/ 2147483647 h 447"/>
                <a:gd name="T66" fmla="*/ 2147483647 w 798"/>
                <a:gd name="T67" fmla="*/ 2147483647 h 447"/>
                <a:gd name="T68" fmla="*/ 2147483647 w 798"/>
                <a:gd name="T69" fmla="*/ 2147483647 h 447"/>
                <a:gd name="T70" fmla="*/ 2147483647 w 798"/>
                <a:gd name="T71" fmla="*/ 2147483647 h 447"/>
                <a:gd name="T72" fmla="*/ 2147483647 w 798"/>
                <a:gd name="T73" fmla="*/ 2147483647 h 447"/>
                <a:gd name="T74" fmla="*/ 2147483647 w 798"/>
                <a:gd name="T75" fmla="*/ 2147483647 h 447"/>
                <a:gd name="T76" fmla="*/ 2147483647 w 798"/>
                <a:gd name="T77" fmla="*/ 2147483647 h 447"/>
                <a:gd name="T78" fmla="*/ 2147483647 w 798"/>
                <a:gd name="T79" fmla="*/ 2147483647 h 447"/>
                <a:gd name="T80" fmla="*/ 2147483647 w 798"/>
                <a:gd name="T81" fmla="*/ 2147483647 h 447"/>
                <a:gd name="T82" fmla="*/ 2147483647 w 798"/>
                <a:gd name="T83" fmla="*/ 2147483647 h 447"/>
                <a:gd name="T84" fmla="*/ 2147483647 w 798"/>
                <a:gd name="T85" fmla="*/ 2147483647 h 447"/>
                <a:gd name="T86" fmla="*/ 2147483647 w 798"/>
                <a:gd name="T87" fmla="*/ 2147483647 h 447"/>
                <a:gd name="T88" fmla="*/ 2147483647 w 798"/>
                <a:gd name="T89" fmla="*/ 2147483647 h 447"/>
                <a:gd name="T90" fmla="*/ 2147483647 w 798"/>
                <a:gd name="T91" fmla="*/ 2147483647 h 447"/>
                <a:gd name="T92" fmla="*/ 2147483647 w 798"/>
                <a:gd name="T93" fmla="*/ 2147483647 h 447"/>
                <a:gd name="T94" fmla="*/ 2147483647 w 798"/>
                <a:gd name="T95" fmla="*/ 2147483647 h 447"/>
                <a:gd name="T96" fmla="*/ 2147483647 w 798"/>
                <a:gd name="T97" fmla="*/ 2147483647 h 447"/>
                <a:gd name="T98" fmla="*/ 2147483647 w 798"/>
                <a:gd name="T99" fmla="*/ 2147483647 h 447"/>
                <a:gd name="T100" fmla="*/ 2147483647 w 798"/>
                <a:gd name="T101" fmla="*/ 2147483647 h 447"/>
                <a:gd name="T102" fmla="*/ 2147483647 w 798"/>
                <a:gd name="T103" fmla="*/ 2147483647 h 447"/>
                <a:gd name="T104" fmla="*/ 2147483647 w 798"/>
                <a:gd name="T105" fmla="*/ 2147483647 h 447"/>
                <a:gd name="T106" fmla="*/ 2147483647 w 798"/>
                <a:gd name="T107" fmla="*/ 2147483647 h 447"/>
                <a:gd name="T108" fmla="*/ 2147483647 w 798"/>
                <a:gd name="T109" fmla="*/ 2147483647 h 447"/>
                <a:gd name="T110" fmla="*/ 2147483647 w 798"/>
                <a:gd name="T111" fmla="*/ 2147483647 h 447"/>
                <a:gd name="T112" fmla="*/ 2147483647 w 798"/>
                <a:gd name="T113" fmla="*/ 2147483647 h 447"/>
                <a:gd name="T114" fmla="*/ 2147483647 w 798"/>
                <a:gd name="T115" fmla="*/ 2147483647 h 447"/>
                <a:gd name="T116" fmla="*/ 2147483647 w 798"/>
                <a:gd name="T117" fmla="*/ 2147483647 h 447"/>
                <a:gd name="T118" fmla="*/ 2147483647 w 798"/>
                <a:gd name="T119" fmla="*/ 2147483647 h 447"/>
                <a:gd name="T120" fmla="*/ 2147483647 w 798"/>
                <a:gd name="T121" fmla="*/ 2147483647 h 4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447"/>
                <a:gd name="T185" fmla="*/ 798 w 798"/>
                <a:gd name="T186" fmla="*/ 447 h 4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13" name="Freeform 212"/>
            <p:cNvSpPr>
              <a:spLocks noEditPoints="1"/>
            </p:cNvSpPr>
            <p:nvPr/>
          </p:nvSpPr>
          <p:spPr bwMode="auto">
            <a:xfrm>
              <a:off x="5235200" y="2009082"/>
              <a:ext cx="955907" cy="404812"/>
            </a:xfrm>
            <a:custGeom>
              <a:avLst/>
              <a:gdLst>
                <a:gd name="T0" fmla="*/ 2147483647 w 1673"/>
                <a:gd name="T1" fmla="*/ 2147483647 h 778"/>
                <a:gd name="T2" fmla="*/ 2147483647 w 1673"/>
                <a:gd name="T3" fmla="*/ 2147483647 h 778"/>
                <a:gd name="T4" fmla="*/ 2147483647 w 1673"/>
                <a:gd name="T5" fmla="*/ 2147483647 h 778"/>
                <a:gd name="T6" fmla="*/ 2147483647 w 1673"/>
                <a:gd name="T7" fmla="*/ 2147483647 h 778"/>
                <a:gd name="T8" fmla="*/ 2147483647 w 1673"/>
                <a:gd name="T9" fmla="*/ 2147483647 h 778"/>
                <a:gd name="T10" fmla="*/ 2147483647 w 1673"/>
                <a:gd name="T11" fmla="*/ 2147483647 h 778"/>
                <a:gd name="T12" fmla="*/ 2147483647 w 1673"/>
                <a:gd name="T13" fmla="*/ 2147483647 h 778"/>
                <a:gd name="T14" fmla="*/ 2147483647 w 1673"/>
                <a:gd name="T15" fmla="*/ 2147483647 h 778"/>
                <a:gd name="T16" fmla="*/ 2147483647 w 1673"/>
                <a:gd name="T17" fmla="*/ 2147483647 h 778"/>
                <a:gd name="T18" fmla="*/ 2147483647 w 1673"/>
                <a:gd name="T19" fmla="*/ 2147483647 h 778"/>
                <a:gd name="T20" fmla="*/ 2147483647 w 1673"/>
                <a:gd name="T21" fmla="*/ 2147483647 h 778"/>
                <a:gd name="T22" fmla="*/ 2147483647 w 1673"/>
                <a:gd name="T23" fmla="*/ 2147483647 h 778"/>
                <a:gd name="T24" fmla="*/ 2147483647 w 1673"/>
                <a:gd name="T25" fmla="*/ 2147483647 h 778"/>
                <a:gd name="T26" fmla="*/ 2147483647 w 1673"/>
                <a:gd name="T27" fmla="*/ 2147483647 h 778"/>
                <a:gd name="T28" fmla="*/ 2147483647 w 1673"/>
                <a:gd name="T29" fmla="*/ 2147483647 h 778"/>
                <a:gd name="T30" fmla="*/ 2147483647 w 1673"/>
                <a:gd name="T31" fmla="*/ 2147483647 h 778"/>
                <a:gd name="T32" fmla="*/ 2147483647 w 1673"/>
                <a:gd name="T33" fmla="*/ 2147483647 h 778"/>
                <a:gd name="T34" fmla="*/ 2147483647 w 1673"/>
                <a:gd name="T35" fmla="*/ 2147483647 h 778"/>
                <a:gd name="T36" fmla="*/ 2147483647 w 1673"/>
                <a:gd name="T37" fmla="*/ 2147483647 h 778"/>
                <a:gd name="T38" fmla="*/ 2147483647 w 1673"/>
                <a:gd name="T39" fmla="*/ 2147483647 h 778"/>
                <a:gd name="T40" fmla="*/ 2147483647 w 1673"/>
                <a:gd name="T41" fmla="*/ 2147483647 h 778"/>
                <a:gd name="T42" fmla="*/ 2147483647 w 1673"/>
                <a:gd name="T43" fmla="*/ 2147483647 h 778"/>
                <a:gd name="T44" fmla="*/ 2147483647 w 1673"/>
                <a:gd name="T45" fmla="*/ 2147483647 h 778"/>
                <a:gd name="T46" fmla="*/ 2147483647 w 1673"/>
                <a:gd name="T47" fmla="*/ 2147483647 h 778"/>
                <a:gd name="T48" fmla="*/ 2147483647 w 1673"/>
                <a:gd name="T49" fmla="*/ 2147483647 h 778"/>
                <a:gd name="T50" fmla="*/ 2147483647 w 1673"/>
                <a:gd name="T51" fmla="*/ 2147483647 h 778"/>
                <a:gd name="T52" fmla="*/ 2147483647 w 1673"/>
                <a:gd name="T53" fmla="*/ 2147483647 h 778"/>
                <a:gd name="T54" fmla="*/ 2147483647 w 1673"/>
                <a:gd name="T55" fmla="*/ 2147483647 h 778"/>
                <a:gd name="T56" fmla="*/ 2147483647 w 1673"/>
                <a:gd name="T57" fmla="*/ 2147483647 h 778"/>
                <a:gd name="T58" fmla="*/ 2147483647 w 1673"/>
                <a:gd name="T59" fmla="*/ 2147483647 h 778"/>
                <a:gd name="T60" fmla="*/ 2147483647 w 1673"/>
                <a:gd name="T61" fmla="*/ 2147483647 h 778"/>
                <a:gd name="T62" fmla="*/ 2147483647 w 1673"/>
                <a:gd name="T63" fmla="*/ 2147483647 h 778"/>
                <a:gd name="T64" fmla="*/ 2147483647 w 1673"/>
                <a:gd name="T65" fmla="*/ 2147483647 h 778"/>
                <a:gd name="T66" fmla="*/ 2147483647 w 1673"/>
                <a:gd name="T67" fmla="*/ 2147483647 h 778"/>
                <a:gd name="T68" fmla="*/ 2147483647 w 1673"/>
                <a:gd name="T69" fmla="*/ 2147483647 h 778"/>
                <a:gd name="T70" fmla="*/ 2147483647 w 1673"/>
                <a:gd name="T71" fmla="*/ 2147483647 h 778"/>
                <a:gd name="T72" fmla="*/ 2147483647 w 1673"/>
                <a:gd name="T73" fmla="*/ 2147483647 h 778"/>
                <a:gd name="T74" fmla="*/ 2147483647 w 1673"/>
                <a:gd name="T75" fmla="*/ 2147483647 h 778"/>
                <a:gd name="T76" fmla="*/ 2147483647 w 1673"/>
                <a:gd name="T77" fmla="*/ 2147483647 h 778"/>
                <a:gd name="T78" fmla="*/ 2147483647 w 1673"/>
                <a:gd name="T79" fmla="*/ 2147483647 h 778"/>
                <a:gd name="T80" fmla="*/ 2147483647 w 1673"/>
                <a:gd name="T81" fmla="*/ 2147483647 h 778"/>
                <a:gd name="T82" fmla="*/ 2147483647 w 1673"/>
                <a:gd name="T83" fmla="*/ 2147483647 h 778"/>
                <a:gd name="T84" fmla="*/ 2147483647 w 1673"/>
                <a:gd name="T85" fmla="*/ 2147483647 h 778"/>
                <a:gd name="T86" fmla="*/ 2147483647 w 1673"/>
                <a:gd name="T87" fmla="*/ 2147483647 h 778"/>
                <a:gd name="T88" fmla="*/ 2147483647 w 1673"/>
                <a:gd name="T89" fmla="*/ 2147483647 h 778"/>
                <a:gd name="T90" fmla="*/ 2147483647 w 1673"/>
                <a:gd name="T91" fmla="*/ 2147483647 h 778"/>
                <a:gd name="T92" fmla="*/ 2147483647 w 1673"/>
                <a:gd name="T93" fmla="*/ 2147483647 h 778"/>
                <a:gd name="T94" fmla="*/ 2147483647 w 1673"/>
                <a:gd name="T95" fmla="*/ 2147483647 h 778"/>
                <a:gd name="T96" fmla="*/ 2147483647 w 1673"/>
                <a:gd name="T97" fmla="*/ 2147483647 h 778"/>
                <a:gd name="T98" fmla="*/ 2147483647 w 1673"/>
                <a:gd name="T99" fmla="*/ 2147483647 h 778"/>
                <a:gd name="T100" fmla="*/ 2147483647 w 1673"/>
                <a:gd name="T101" fmla="*/ 2147483647 h 778"/>
                <a:gd name="T102" fmla="*/ 2147483647 w 1673"/>
                <a:gd name="T103" fmla="*/ 2147483647 h 778"/>
                <a:gd name="T104" fmla="*/ 2147483647 w 1673"/>
                <a:gd name="T105" fmla="*/ 2147483647 h 778"/>
                <a:gd name="T106" fmla="*/ 2147483647 w 1673"/>
                <a:gd name="T107" fmla="*/ 2147483647 h 778"/>
                <a:gd name="T108" fmla="*/ 2147483647 w 1673"/>
                <a:gd name="T109" fmla="*/ 2147483647 h 778"/>
                <a:gd name="T110" fmla="*/ 2147483647 w 1673"/>
                <a:gd name="T111" fmla="*/ 2147483647 h 778"/>
                <a:gd name="T112" fmla="*/ 2147483647 w 1673"/>
                <a:gd name="T113" fmla="*/ 2147483647 h 778"/>
                <a:gd name="T114" fmla="*/ 2147483647 w 1673"/>
                <a:gd name="T115" fmla="*/ 2147483647 h 778"/>
                <a:gd name="T116" fmla="*/ 2147483647 w 1673"/>
                <a:gd name="T117" fmla="*/ 2147483647 h 778"/>
                <a:gd name="T118" fmla="*/ 2147483647 w 1673"/>
                <a:gd name="T119" fmla="*/ 2147483647 h 778"/>
                <a:gd name="T120" fmla="*/ 2147483647 w 1673"/>
                <a:gd name="T121" fmla="*/ 2147483647 h 778"/>
                <a:gd name="T122" fmla="*/ 2147483647 w 1673"/>
                <a:gd name="T123" fmla="*/ 2147483647 h 778"/>
                <a:gd name="T124" fmla="*/ 2147483647 w 1673"/>
                <a:gd name="T125" fmla="*/ 2147483647 h 7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3"/>
                <a:gd name="T190" fmla="*/ 0 h 778"/>
                <a:gd name="T191" fmla="*/ 1673 w 1673"/>
                <a:gd name="T192" fmla="*/ 778 h 7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14" name="Freeform 213"/>
            <p:cNvSpPr>
              <a:spLocks/>
            </p:cNvSpPr>
            <p:nvPr/>
          </p:nvSpPr>
          <p:spPr bwMode="auto">
            <a:xfrm>
              <a:off x="4903929" y="3837882"/>
              <a:ext cx="288420" cy="465137"/>
            </a:xfrm>
            <a:custGeom>
              <a:avLst/>
              <a:gdLst>
                <a:gd name="T0" fmla="*/ 2147483647 w 508"/>
                <a:gd name="T1" fmla="*/ 2147483647 h 891"/>
                <a:gd name="T2" fmla="*/ 2147483647 w 508"/>
                <a:gd name="T3" fmla="*/ 2147483647 h 891"/>
                <a:gd name="T4" fmla="*/ 2147483647 w 508"/>
                <a:gd name="T5" fmla="*/ 2147483647 h 891"/>
                <a:gd name="T6" fmla="*/ 2147483647 w 508"/>
                <a:gd name="T7" fmla="*/ 2147483647 h 891"/>
                <a:gd name="T8" fmla="*/ 2147483647 w 508"/>
                <a:gd name="T9" fmla="*/ 2147483647 h 891"/>
                <a:gd name="T10" fmla="*/ 2147483647 w 508"/>
                <a:gd name="T11" fmla="*/ 0 h 891"/>
                <a:gd name="T12" fmla="*/ 2147483647 w 508"/>
                <a:gd name="T13" fmla="*/ 2147483647 h 891"/>
                <a:gd name="T14" fmla="*/ 2147483647 w 508"/>
                <a:gd name="T15" fmla="*/ 2147483647 h 891"/>
                <a:gd name="T16" fmla="*/ 2147483647 w 508"/>
                <a:gd name="T17" fmla="*/ 2147483647 h 891"/>
                <a:gd name="T18" fmla="*/ 2147483647 w 508"/>
                <a:gd name="T19" fmla="*/ 2147483647 h 891"/>
                <a:gd name="T20" fmla="*/ 2147483647 w 508"/>
                <a:gd name="T21" fmla="*/ 2147483647 h 891"/>
                <a:gd name="T22" fmla="*/ 2147483647 w 508"/>
                <a:gd name="T23" fmla="*/ 2147483647 h 891"/>
                <a:gd name="T24" fmla="*/ 2147483647 w 508"/>
                <a:gd name="T25" fmla="*/ 2147483647 h 891"/>
                <a:gd name="T26" fmla="*/ 2147483647 w 508"/>
                <a:gd name="T27" fmla="*/ 2147483647 h 891"/>
                <a:gd name="T28" fmla="*/ 2147483647 w 508"/>
                <a:gd name="T29" fmla="*/ 2147483647 h 891"/>
                <a:gd name="T30" fmla="*/ 2147483647 w 508"/>
                <a:gd name="T31" fmla="*/ 2147483647 h 891"/>
                <a:gd name="T32" fmla="*/ 2147483647 w 508"/>
                <a:gd name="T33" fmla="*/ 2147483647 h 891"/>
                <a:gd name="T34" fmla="*/ 2147483647 w 508"/>
                <a:gd name="T35" fmla="*/ 2147483647 h 891"/>
                <a:gd name="T36" fmla="*/ 2147483647 w 508"/>
                <a:gd name="T37" fmla="*/ 2147483647 h 891"/>
                <a:gd name="T38" fmla="*/ 2147483647 w 508"/>
                <a:gd name="T39" fmla="*/ 2147483647 h 891"/>
                <a:gd name="T40" fmla="*/ 2147483647 w 508"/>
                <a:gd name="T41" fmla="*/ 2147483647 h 891"/>
                <a:gd name="T42" fmla="*/ 2147483647 w 508"/>
                <a:gd name="T43" fmla="*/ 2147483647 h 891"/>
                <a:gd name="T44" fmla="*/ 2147483647 w 508"/>
                <a:gd name="T45" fmla="*/ 2147483647 h 891"/>
                <a:gd name="T46" fmla="*/ 2147483647 w 508"/>
                <a:gd name="T47" fmla="*/ 2147483647 h 891"/>
                <a:gd name="T48" fmla="*/ 2147483647 w 508"/>
                <a:gd name="T49" fmla="*/ 2147483647 h 891"/>
                <a:gd name="T50" fmla="*/ 2147483647 w 508"/>
                <a:gd name="T51" fmla="*/ 2147483647 h 891"/>
                <a:gd name="T52" fmla="*/ 2147483647 w 508"/>
                <a:gd name="T53" fmla="*/ 2147483647 h 891"/>
                <a:gd name="T54" fmla="*/ 2147483647 w 508"/>
                <a:gd name="T55" fmla="*/ 2147483647 h 891"/>
                <a:gd name="T56" fmla="*/ 2147483647 w 508"/>
                <a:gd name="T57" fmla="*/ 2147483647 h 891"/>
                <a:gd name="T58" fmla="*/ 2147483647 w 508"/>
                <a:gd name="T59" fmla="*/ 2147483647 h 891"/>
                <a:gd name="T60" fmla="*/ 2147483647 w 508"/>
                <a:gd name="T61" fmla="*/ 2147483647 h 891"/>
                <a:gd name="T62" fmla="*/ 2147483647 w 508"/>
                <a:gd name="T63" fmla="*/ 2147483647 h 891"/>
                <a:gd name="T64" fmla="*/ 2147483647 w 508"/>
                <a:gd name="T65" fmla="*/ 2147483647 h 891"/>
                <a:gd name="T66" fmla="*/ 2147483647 w 508"/>
                <a:gd name="T67" fmla="*/ 2147483647 h 891"/>
                <a:gd name="T68" fmla="*/ 2147483647 w 508"/>
                <a:gd name="T69" fmla="*/ 2147483647 h 891"/>
                <a:gd name="T70" fmla="*/ 2147483647 w 508"/>
                <a:gd name="T71" fmla="*/ 2147483647 h 891"/>
                <a:gd name="T72" fmla="*/ 2147483647 w 508"/>
                <a:gd name="T73" fmla="*/ 2147483647 h 891"/>
                <a:gd name="T74" fmla="*/ 2147483647 w 508"/>
                <a:gd name="T75" fmla="*/ 2147483647 h 891"/>
                <a:gd name="T76" fmla="*/ 2147483647 w 508"/>
                <a:gd name="T77" fmla="*/ 2147483647 h 891"/>
                <a:gd name="T78" fmla="*/ 2147483647 w 508"/>
                <a:gd name="T79" fmla="*/ 2147483647 h 891"/>
                <a:gd name="T80" fmla="*/ 2147483647 w 508"/>
                <a:gd name="T81" fmla="*/ 2147483647 h 891"/>
                <a:gd name="T82" fmla="*/ 2147483647 w 508"/>
                <a:gd name="T83" fmla="*/ 2147483647 h 891"/>
                <a:gd name="T84" fmla="*/ 2147483647 w 508"/>
                <a:gd name="T85" fmla="*/ 2147483647 h 891"/>
                <a:gd name="T86" fmla="*/ 2147483647 w 508"/>
                <a:gd name="T87" fmla="*/ 2147483647 h 891"/>
                <a:gd name="T88" fmla="*/ 2147483647 w 508"/>
                <a:gd name="T89" fmla="*/ 2147483647 h 891"/>
                <a:gd name="T90" fmla="*/ 2147483647 w 508"/>
                <a:gd name="T91" fmla="*/ 2147483647 h 891"/>
                <a:gd name="T92" fmla="*/ 2147483647 w 508"/>
                <a:gd name="T93" fmla="*/ 2147483647 h 891"/>
                <a:gd name="T94" fmla="*/ 2147483647 w 508"/>
                <a:gd name="T95" fmla="*/ 2147483647 h 891"/>
                <a:gd name="T96" fmla="*/ 2147483647 w 508"/>
                <a:gd name="T97" fmla="*/ 2147483647 h 891"/>
                <a:gd name="T98" fmla="*/ 2147483647 w 508"/>
                <a:gd name="T99" fmla="*/ 2147483647 h 891"/>
                <a:gd name="T100" fmla="*/ 2147483647 w 508"/>
                <a:gd name="T101" fmla="*/ 2147483647 h 891"/>
                <a:gd name="T102" fmla="*/ 2147483647 w 508"/>
                <a:gd name="T103" fmla="*/ 2147483647 h 891"/>
                <a:gd name="T104" fmla="*/ 2147483647 w 508"/>
                <a:gd name="T105" fmla="*/ 2147483647 h 891"/>
                <a:gd name="T106" fmla="*/ 2147483647 w 508"/>
                <a:gd name="T107" fmla="*/ 2147483647 h 891"/>
                <a:gd name="T108" fmla="*/ 2147483647 w 508"/>
                <a:gd name="T109" fmla="*/ 2147483647 h 891"/>
                <a:gd name="T110" fmla="*/ 2147483647 w 508"/>
                <a:gd name="T111" fmla="*/ 2147483647 h 891"/>
                <a:gd name="T112" fmla="*/ 2147483647 w 508"/>
                <a:gd name="T113" fmla="*/ 2147483647 h 891"/>
                <a:gd name="T114" fmla="*/ 2147483647 w 508"/>
                <a:gd name="T115" fmla="*/ 2147483647 h 891"/>
                <a:gd name="T116" fmla="*/ 2147483647 w 508"/>
                <a:gd name="T117" fmla="*/ 2147483647 h 891"/>
                <a:gd name="T118" fmla="*/ 2147483647 w 508"/>
                <a:gd name="T119" fmla="*/ 2147483647 h 891"/>
                <a:gd name="T120" fmla="*/ 2147483647 w 508"/>
                <a:gd name="T121" fmla="*/ 2147483647 h 8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8"/>
                <a:gd name="T184" fmla="*/ 0 h 891"/>
                <a:gd name="T185" fmla="*/ 508 w 508"/>
                <a:gd name="T186" fmla="*/ 891 h 8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15" name="Freeform 214"/>
            <p:cNvSpPr>
              <a:spLocks/>
            </p:cNvSpPr>
            <p:nvPr/>
          </p:nvSpPr>
          <p:spPr bwMode="auto">
            <a:xfrm>
              <a:off x="4973150" y="3809307"/>
              <a:ext cx="95591" cy="215900"/>
            </a:xfrm>
            <a:custGeom>
              <a:avLst/>
              <a:gdLst>
                <a:gd name="T0" fmla="*/ 2147483647 w 162"/>
                <a:gd name="T1" fmla="*/ 2147483647 h 416"/>
                <a:gd name="T2" fmla="*/ 2147483647 w 162"/>
                <a:gd name="T3" fmla="*/ 2147483647 h 416"/>
                <a:gd name="T4" fmla="*/ 2147483647 w 162"/>
                <a:gd name="T5" fmla="*/ 2147483647 h 416"/>
                <a:gd name="T6" fmla="*/ 2147483647 w 162"/>
                <a:gd name="T7" fmla="*/ 2147483647 h 416"/>
                <a:gd name="T8" fmla="*/ 2147483647 w 162"/>
                <a:gd name="T9" fmla="*/ 2147483647 h 416"/>
                <a:gd name="T10" fmla="*/ 2147483647 w 162"/>
                <a:gd name="T11" fmla="*/ 2147483647 h 416"/>
                <a:gd name="T12" fmla="*/ 2147483647 w 162"/>
                <a:gd name="T13" fmla="*/ 2147483647 h 416"/>
                <a:gd name="T14" fmla="*/ 2147483647 w 162"/>
                <a:gd name="T15" fmla="*/ 2147483647 h 416"/>
                <a:gd name="T16" fmla="*/ 2147483647 w 162"/>
                <a:gd name="T17" fmla="*/ 2147483647 h 416"/>
                <a:gd name="T18" fmla="*/ 2147483647 w 162"/>
                <a:gd name="T19" fmla="*/ 2147483647 h 416"/>
                <a:gd name="T20" fmla="*/ 2147483647 w 162"/>
                <a:gd name="T21" fmla="*/ 2147483647 h 416"/>
                <a:gd name="T22" fmla="*/ 2147483647 w 162"/>
                <a:gd name="T23" fmla="*/ 2147483647 h 416"/>
                <a:gd name="T24" fmla="*/ 2147483647 w 162"/>
                <a:gd name="T25" fmla="*/ 2147483647 h 416"/>
                <a:gd name="T26" fmla="*/ 2147483647 w 162"/>
                <a:gd name="T27" fmla="*/ 2147483647 h 416"/>
                <a:gd name="T28" fmla="*/ 2147483647 w 162"/>
                <a:gd name="T29" fmla="*/ 2147483647 h 416"/>
                <a:gd name="T30" fmla="*/ 2147483647 w 162"/>
                <a:gd name="T31" fmla="*/ 2147483647 h 416"/>
                <a:gd name="T32" fmla="*/ 2147483647 w 162"/>
                <a:gd name="T33" fmla="*/ 2147483647 h 416"/>
                <a:gd name="T34" fmla="*/ 2147483647 w 162"/>
                <a:gd name="T35" fmla="*/ 2147483647 h 416"/>
                <a:gd name="T36" fmla="*/ 2147483647 w 162"/>
                <a:gd name="T37" fmla="*/ 2147483647 h 416"/>
                <a:gd name="T38" fmla="*/ 2147483647 w 162"/>
                <a:gd name="T39" fmla="*/ 2147483647 h 416"/>
                <a:gd name="T40" fmla="*/ 2147483647 w 162"/>
                <a:gd name="T41" fmla="*/ 2147483647 h 416"/>
                <a:gd name="T42" fmla="*/ 2147483647 w 162"/>
                <a:gd name="T43" fmla="*/ 0 h 416"/>
                <a:gd name="T44" fmla="*/ 2147483647 w 162"/>
                <a:gd name="T45" fmla="*/ 2147483647 h 416"/>
                <a:gd name="T46" fmla="*/ 2147483647 w 162"/>
                <a:gd name="T47" fmla="*/ 2147483647 h 416"/>
                <a:gd name="T48" fmla="*/ 2147483647 w 162"/>
                <a:gd name="T49" fmla="*/ 2147483647 h 416"/>
                <a:gd name="T50" fmla="*/ 2147483647 w 162"/>
                <a:gd name="T51" fmla="*/ 2147483647 h 416"/>
                <a:gd name="T52" fmla="*/ 2147483647 w 162"/>
                <a:gd name="T53" fmla="*/ 2147483647 h 416"/>
                <a:gd name="T54" fmla="*/ 2147483647 w 162"/>
                <a:gd name="T55" fmla="*/ 2147483647 h 416"/>
                <a:gd name="T56" fmla="*/ 2147483647 w 162"/>
                <a:gd name="T57" fmla="*/ 2147483647 h 416"/>
                <a:gd name="T58" fmla="*/ 2147483647 w 162"/>
                <a:gd name="T59" fmla="*/ 2147483647 h 416"/>
                <a:gd name="T60" fmla="*/ 2147483647 w 162"/>
                <a:gd name="T61" fmla="*/ 2147483647 h 416"/>
                <a:gd name="T62" fmla="*/ 2147483647 w 162"/>
                <a:gd name="T63" fmla="*/ 2147483647 h 416"/>
                <a:gd name="T64" fmla="*/ 2147483647 w 162"/>
                <a:gd name="T65" fmla="*/ 2147483647 h 416"/>
                <a:gd name="T66" fmla="*/ 2147483647 w 162"/>
                <a:gd name="T67" fmla="*/ 2147483647 h 416"/>
                <a:gd name="T68" fmla="*/ 2147483647 w 162"/>
                <a:gd name="T69" fmla="*/ 2147483647 h 416"/>
                <a:gd name="T70" fmla="*/ 2147483647 w 162"/>
                <a:gd name="T71" fmla="*/ 2147483647 h 416"/>
                <a:gd name="T72" fmla="*/ 2147483647 w 162"/>
                <a:gd name="T73" fmla="*/ 2147483647 h 416"/>
                <a:gd name="T74" fmla="*/ 2147483647 w 162"/>
                <a:gd name="T75" fmla="*/ 2147483647 h 416"/>
                <a:gd name="T76" fmla="*/ 2147483647 w 162"/>
                <a:gd name="T77" fmla="*/ 2147483647 h 416"/>
                <a:gd name="T78" fmla="*/ 2147483647 w 162"/>
                <a:gd name="T79" fmla="*/ 2147483647 h 416"/>
                <a:gd name="T80" fmla="*/ 2147483647 w 162"/>
                <a:gd name="T81" fmla="*/ 2147483647 h 416"/>
                <a:gd name="T82" fmla="*/ 2147483647 w 162"/>
                <a:gd name="T83" fmla="*/ 2147483647 h 416"/>
                <a:gd name="T84" fmla="*/ 2147483647 w 162"/>
                <a:gd name="T85" fmla="*/ 2147483647 h 416"/>
                <a:gd name="T86" fmla="*/ 2147483647 w 162"/>
                <a:gd name="T87" fmla="*/ 2147483647 h 416"/>
                <a:gd name="T88" fmla="*/ 2147483647 w 162"/>
                <a:gd name="T89" fmla="*/ 2147483647 h 416"/>
                <a:gd name="T90" fmla="*/ 2147483647 w 162"/>
                <a:gd name="T91" fmla="*/ 2147483647 h 416"/>
                <a:gd name="T92" fmla="*/ 2147483647 w 162"/>
                <a:gd name="T93" fmla="*/ 2147483647 h 416"/>
                <a:gd name="T94" fmla="*/ 2147483647 w 162"/>
                <a:gd name="T95" fmla="*/ 2147483647 h 416"/>
                <a:gd name="T96" fmla="*/ 2147483647 w 162"/>
                <a:gd name="T97" fmla="*/ 2147483647 h 416"/>
                <a:gd name="T98" fmla="*/ 2147483647 w 162"/>
                <a:gd name="T99" fmla="*/ 2147483647 h 416"/>
                <a:gd name="T100" fmla="*/ 2147483647 w 162"/>
                <a:gd name="T101" fmla="*/ 2147483647 h 416"/>
                <a:gd name="T102" fmla="*/ 2147483647 w 162"/>
                <a:gd name="T103" fmla="*/ 2147483647 h 416"/>
                <a:gd name="T104" fmla="*/ 2147483647 w 162"/>
                <a:gd name="T105" fmla="*/ 2147483647 h 416"/>
                <a:gd name="T106" fmla="*/ 2147483647 w 162"/>
                <a:gd name="T107" fmla="*/ 2147483647 h 416"/>
                <a:gd name="T108" fmla="*/ 2147483647 w 162"/>
                <a:gd name="T109" fmla="*/ 2147483647 h 416"/>
                <a:gd name="T110" fmla="*/ 2147483647 w 162"/>
                <a:gd name="T111" fmla="*/ 2147483647 h 416"/>
                <a:gd name="T112" fmla="*/ 2147483647 w 162"/>
                <a:gd name="T113" fmla="*/ 2147483647 h 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2"/>
                <a:gd name="T172" fmla="*/ 0 h 416"/>
                <a:gd name="T173" fmla="*/ 162 w 162"/>
                <a:gd name="T174" fmla="*/ 416 h 4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16" name="Freeform 215"/>
            <p:cNvSpPr>
              <a:spLocks/>
            </p:cNvSpPr>
            <p:nvPr/>
          </p:nvSpPr>
          <p:spPr bwMode="auto">
            <a:xfrm>
              <a:off x="4686378" y="3774382"/>
              <a:ext cx="319734" cy="277812"/>
            </a:xfrm>
            <a:custGeom>
              <a:avLst/>
              <a:gdLst>
                <a:gd name="T0" fmla="*/ 2147483647 w 563"/>
                <a:gd name="T1" fmla="*/ 2147483647 h 536"/>
                <a:gd name="T2" fmla="*/ 2147483647 w 563"/>
                <a:gd name="T3" fmla="*/ 2147483647 h 536"/>
                <a:gd name="T4" fmla="*/ 2147483647 w 563"/>
                <a:gd name="T5" fmla="*/ 2147483647 h 536"/>
                <a:gd name="T6" fmla="*/ 2147483647 w 563"/>
                <a:gd name="T7" fmla="*/ 2147483647 h 536"/>
                <a:gd name="T8" fmla="*/ 2147483647 w 563"/>
                <a:gd name="T9" fmla="*/ 2147483647 h 536"/>
                <a:gd name="T10" fmla="*/ 2147483647 w 563"/>
                <a:gd name="T11" fmla="*/ 2147483647 h 536"/>
                <a:gd name="T12" fmla="*/ 2147483647 w 563"/>
                <a:gd name="T13" fmla="*/ 2147483647 h 536"/>
                <a:gd name="T14" fmla="*/ 2147483647 w 563"/>
                <a:gd name="T15" fmla="*/ 2147483647 h 536"/>
                <a:gd name="T16" fmla="*/ 2147483647 w 563"/>
                <a:gd name="T17" fmla="*/ 0 h 536"/>
                <a:gd name="T18" fmla="*/ 2147483647 w 563"/>
                <a:gd name="T19" fmla="*/ 2147483647 h 536"/>
                <a:gd name="T20" fmla="*/ 2147483647 w 563"/>
                <a:gd name="T21" fmla="*/ 2147483647 h 536"/>
                <a:gd name="T22" fmla="*/ 2147483647 w 563"/>
                <a:gd name="T23" fmla="*/ 2147483647 h 536"/>
                <a:gd name="T24" fmla="*/ 2147483647 w 563"/>
                <a:gd name="T25" fmla="*/ 2147483647 h 536"/>
                <a:gd name="T26" fmla="*/ 2147483647 w 563"/>
                <a:gd name="T27" fmla="*/ 2147483647 h 536"/>
                <a:gd name="T28" fmla="*/ 2147483647 w 563"/>
                <a:gd name="T29" fmla="*/ 2147483647 h 536"/>
                <a:gd name="T30" fmla="*/ 2147483647 w 563"/>
                <a:gd name="T31" fmla="*/ 2147483647 h 536"/>
                <a:gd name="T32" fmla="*/ 2147483647 w 563"/>
                <a:gd name="T33" fmla="*/ 2147483647 h 536"/>
                <a:gd name="T34" fmla="*/ 2147483647 w 563"/>
                <a:gd name="T35" fmla="*/ 2147483647 h 536"/>
                <a:gd name="T36" fmla="*/ 2147483647 w 563"/>
                <a:gd name="T37" fmla="*/ 2147483647 h 536"/>
                <a:gd name="T38" fmla="*/ 2147483647 w 563"/>
                <a:gd name="T39" fmla="*/ 2147483647 h 536"/>
                <a:gd name="T40" fmla="*/ 2147483647 w 563"/>
                <a:gd name="T41" fmla="*/ 2147483647 h 536"/>
                <a:gd name="T42" fmla="*/ 2147483647 w 563"/>
                <a:gd name="T43" fmla="*/ 2147483647 h 536"/>
                <a:gd name="T44" fmla="*/ 2147483647 w 563"/>
                <a:gd name="T45" fmla="*/ 2147483647 h 536"/>
                <a:gd name="T46" fmla="*/ 2147483647 w 563"/>
                <a:gd name="T47" fmla="*/ 2147483647 h 536"/>
                <a:gd name="T48" fmla="*/ 2147483647 w 563"/>
                <a:gd name="T49" fmla="*/ 2147483647 h 536"/>
                <a:gd name="T50" fmla="*/ 2147483647 w 563"/>
                <a:gd name="T51" fmla="*/ 2147483647 h 536"/>
                <a:gd name="T52" fmla="*/ 2147483647 w 563"/>
                <a:gd name="T53" fmla="*/ 2147483647 h 536"/>
                <a:gd name="T54" fmla="*/ 2147483647 w 563"/>
                <a:gd name="T55" fmla="*/ 2147483647 h 536"/>
                <a:gd name="T56" fmla="*/ 2147483647 w 563"/>
                <a:gd name="T57" fmla="*/ 2147483647 h 536"/>
                <a:gd name="T58" fmla="*/ 2147483647 w 563"/>
                <a:gd name="T59" fmla="*/ 2147483647 h 536"/>
                <a:gd name="T60" fmla="*/ 0 w 563"/>
                <a:gd name="T61" fmla="*/ 2147483647 h 536"/>
                <a:gd name="T62" fmla="*/ 2147483647 w 563"/>
                <a:gd name="T63" fmla="*/ 2147483647 h 536"/>
                <a:gd name="T64" fmla="*/ 2147483647 w 563"/>
                <a:gd name="T65" fmla="*/ 2147483647 h 536"/>
                <a:gd name="T66" fmla="*/ 2147483647 w 563"/>
                <a:gd name="T67" fmla="*/ 2147483647 h 536"/>
                <a:gd name="T68" fmla="*/ 2147483647 w 563"/>
                <a:gd name="T69" fmla="*/ 2147483647 h 536"/>
                <a:gd name="T70" fmla="*/ 2147483647 w 563"/>
                <a:gd name="T71" fmla="*/ 2147483647 h 536"/>
                <a:gd name="T72" fmla="*/ 2147483647 w 563"/>
                <a:gd name="T73" fmla="*/ 2147483647 h 536"/>
                <a:gd name="T74" fmla="*/ 2147483647 w 563"/>
                <a:gd name="T75" fmla="*/ 2147483647 h 536"/>
                <a:gd name="T76" fmla="*/ 2147483647 w 563"/>
                <a:gd name="T77" fmla="*/ 2147483647 h 536"/>
                <a:gd name="T78" fmla="*/ 2147483647 w 563"/>
                <a:gd name="T79" fmla="*/ 2147483647 h 536"/>
                <a:gd name="T80" fmla="*/ 2147483647 w 563"/>
                <a:gd name="T81" fmla="*/ 2147483647 h 536"/>
                <a:gd name="T82" fmla="*/ 2147483647 w 563"/>
                <a:gd name="T83" fmla="*/ 2147483647 h 536"/>
                <a:gd name="T84" fmla="*/ 2147483647 w 563"/>
                <a:gd name="T85" fmla="*/ 2147483647 h 536"/>
                <a:gd name="T86" fmla="*/ 2147483647 w 563"/>
                <a:gd name="T87" fmla="*/ 2147483647 h 536"/>
                <a:gd name="T88" fmla="*/ 2147483647 w 563"/>
                <a:gd name="T89" fmla="*/ 2147483647 h 536"/>
                <a:gd name="T90" fmla="*/ 2147483647 w 563"/>
                <a:gd name="T91" fmla="*/ 2147483647 h 536"/>
                <a:gd name="T92" fmla="*/ 2147483647 w 563"/>
                <a:gd name="T93" fmla="*/ 2147483647 h 536"/>
                <a:gd name="T94" fmla="*/ 2147483647 w 563"/>
                <a:gd name="T95" fmla="*/ 2147483647 h 536"/>
                <a:gd name="T96" fmla="*/ 2147483647 w 563"/>
                <a:gd name="T97" fmla="*/ 2147483647 h 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3"/>
                <a:gd name="T148" fmla="*/ 0 h 536"/>
                <a:gd name="T149" fmla="*/ 563 w 563"/>
                <a:gd name="T150" fmla="*/ 536 h 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17" name="Freeform 216"/>
            <p:cNvSpPr>
              <a:spLocks/>
            </p:cNvSpPr>
            <p:nvPr/>
          </p:nvSpPr>
          <p:spPr bwMode="auto">
            <a:xfrm>
              <a:off x="4425976" y="3394969"/>
              <a:ext cx="514212" cy="528638"/>
            </a:xfrm>
            <a:custGeom>
              <a:avLst/>
              <a:gdLst>
                <a:gd name="T0" fmla="*/ 2147483647 w 902"/>
                <a:gd name="T1" fmla="*/ 2147483647 h 1016"/>
                <a:gd name="T2" fmla="*/ 2147483647 w 902"/>
                <a:gd name="T3" fmla="*/ 2147483647 h 1016"/>
                <a:gd name="T4" fmla="*/ 2147483647 w 902"/>
                <a:gd name="T5" fmla="*/ 2147483647 h 1016"/>
                <a:gd name="T6" fmla="*/ 2147483647 w 902"/>
                <a:gd name="T7" fmla="*/ 2147483647 h 1016"/>
                <a:gd name="T8" fmla="*/ 2147483647 w 902"/>
                <a:gd name="T9" fmla="*/ 2147483647 h 1016"/>
                <a:gd name="T10" fmla="*/ 2147483647 w 902"/>
                <a:gd name="T11" fmla="*/ 2147483647 h 1016"/>
                <a:gd name="T12" fmla="*/ 2147483647 w 902"/>
                <a:gd name="T13" fmla="*/ 2147483647 h 1016"/>
                <a:gd name="T14" fmla="*/ 2147483647 w 902"/>
                <a:gd name="T15" fmla="*/ 2147483647 h 1016"/>
                <a:gd name="T16" fmla="*/ 2147483647 w 902"/>
                <a:gd name="T17" fmla="*/ 2147483647 h 1016"/>
                <a:gd name="T18" fmla="*/ 2147483647 w 902"/>
                <a:gd name="T19" fmla="*/ 2147483647 h 1016"/>
                <a:gd name="T20" fmla="*/ 2147483647 w 902"/>
                <a:gd name="T21" fmla="*/ 2147483647 h 1016"/>
                <a:gd name="T22" fmla="*/ 2147483647 w 902"/>
                <a:gd name="T23" fmla="*/ 2147483647 h 1016"/>
                <a:gd name="T24" fmla="*/ 2147483647 w 902"/>
                <a:gd name="T25" fmla="*/ 2147483647 h 1016"/>
                <a:gd name="T26" fmla="*/ 2147483647 w 902"/>
                <a:gd name="T27" fmla="*/ 2147483647 h 1016"/>
                <a:gd name="T28" fmla="*/ 2147483647 w 902"/>
                <a:gd name="T29" fmla="*/ 2147483647 h 1016"/>
                <a:gd name="T30" fmla="*/ 2147483647 w 902"/>
                <a:gd name="T31" fmla="*/ 2147483647 h 1016"/>
                <a:gd name="T32" fmla="*/ 2147483647 w 902"/>
                <a:gd name="T33" fmla="*/ 2147483647 h 1016"/>
                <a:gd name="T34" fmla="*/ 2147483647 w 902"/>
                <a:gd name="T35" fmla="*/ 2147483647 h 1016"/>
                <a:gd name="T36" fmla="*/ 2147483647 w 902"/>
                <a:gd name="T37" fmla="*/ 2147483647 h 1016"/>
                <a:gd name="T38" fmla="*/ 2147483647 w 902"/>
                <a:gd name="T39" fmla="*/ 2147483647 h 1016"/>
                <a:gd name="T40" fmla="*/ 2147483647 w 902"/>
                <a:gd name="T41" fmla="*/ 2147483647 h 1016"/>
                <a:gd name="T42" fmla="*/ 2147483647 w 902"/>
                <a:gd name="T43" fmla="*/ 2147483647 h 1016"/>
                <a:gd name="T44" fmla="*/ 2147483647 w 902"/>
                <a:gd name="T45" fmla="*/ 2147483647 h 1016"/>
                <a:gd name="T46" fmla="*/ 2147483647 w 902"/>
                <a:gd name="T47" fmla="*/ 2147483647 h 1016"/>
                <a:gd name="T48" fmla="*/ 2147483647 w 902"/>
                <a:gd name="T49" fmla="*/ 2147483647 h 1016"/>
                <a:gd name="T50" fmla="*/ 2147483647 w 902"/>
                <a:gd name="T51" fmla="*/ 2147483647 h 1016"/>
                <a:gd name="T52" fmla="*/ 2147483647 w 902"/>
                <a:gd name="T53" fmla="*/ 2147483647 h 1016"/>
                <a:gd name="T54" fmla="*/ 2147483647 w 902"/>
                <a:gd name="T55" fmla="*/ 2147483647 h 1016"/>
                <a:gd name="T56" fmla="*/ 2147483647 w 902"/>
                <a:gd name="T57" fmla="*/ 2147483647 h 1016"/>
                <a:gd name="T58" fmla="*/ 2147483647 w 902"/>
                <a:gd name="T59" fmla="*/ 2147483647 h 1016"/>
                <a:gd name="T60" fmla="*/ 2147483647 w 902"/>
                <a:gd name="T61" fmla="*/ 2147483647 h 1016"/>
                <a:gd name="T62" fmla="*/ 2147483647 w 902"/>
                <a:gd name="T63" fmla="*/ 2147483647 h 1016"/>
                <a:gd name="T64" fmla="*/ 2147483647 w 902"/>
                <a:gd name="T65" fmla="*/ 2147483647 h 1016"/>
                <a:gd name="T66" fmla="*/ 2147483647 w 902"/>
                <a:gd name="T67" fmla="*/ 2147483647 h 1016"/>
                <a:gd name="T68" fmla="*/ 2147483647 w 902"/>
                <a:gd name="T69" fmla="*/ 2147483647 h 1016"/>
                <a:gd name="T70" fmla="*/ 2147483647 w 902"/>
                <a:gd name="T71" fmla="*/ 2147483647 h 1016"/>
                <a:gd name="T72" fmla="*/ 2147483647 w 902"/>
                <a:gd name="T73" fmla="*/ 2147483647 h 1016"/>
                <a:gd name="T74" fmla="*/ 2147483647 w 902"/>
                <a:gd name="T75" fmla="*/ 2147483647 h 1016"/>
                <a:gd name="T76" fmla="*/ 2147483647 w 902"/>
                <a:gd name="T77" fmla="*/ 2147483647 h 1016"/>
                <a:gd name="T78" fmla="*/ 2147483647 w 902"/>
                <a:gd name="T79" fmla="*/ 2147483647 h 1016"/>
                <a:gd name="T80" fmla="*/ 2147483647 w 902"/>
                <a:gd name="T81" fmla="*/ 2147483647 h 1016"/>
                <a:gd name="T82" fmla="*/ 2147483647 w 902"/>
                <a:gd name="T83" fmla="*/ 2147483647 h 1016"/>
                <a:gd name="T84" fmla="*/ 2147483647 w 902"/>
                <a:gd name="T85" fmla="*/ 2147483647 h 1016"/>
                <a:gd name="T86" fmla="*/ 2147483647 w 902"/>
                <a:gd name="T87" fmla="*/ 2147483647 h 1016"/>
                <a:gd name="T88" fmla="*/ 2147483647 w 902"/>
                <a:gd name="T89" fmla="*/ 2147483647 h 1016"/>
                <a:gd name="T90" fmla="*/ 2147483647 w 902"/>
                <a:gd name="T91" fmla="*/ 2147483647 h 1016"/>
                <a:gd name="T92" fmla="*/ 2147483647 w 902"/>
                <a:gd name="T93" fmla="*/ 2147483647 h 1016"/>
                <a:gd name="T94" fmla="*/ 2147483647 w 902"/>
                <a:gd name="T95" fmla="*/ 2147483647 h 1016"/>
                <a:gd name="T96" fmla="*/ 2147483647 w 902"/>
                <a:gd name="T97" fmla="*/ 2147483647 h 1016"/>
                <a:gd name="T98" fmla="*/ 2147483647 w 902"/>
                <a:gd name="T99" fmla="*/ 2147483647 h 1016"/>
                <a:gd name="T100" fmla="*/ 2147483647 w 902"/>
                <a:gd name="T101" fmla="*/ 2147483647 h 1016"/>
                <a:gd name="T102" fmla="*/ 2147483647 w 902"/>
                <a:gd name="T103" fmla="*/ 2147483647 h 1016"/>
                <a:gd name="T104" fmla="*/ 2147483647 w 902"/>
                <a:gd name="T105" fmla="*/ 2147483647 h 1016"/>
                <a:gd name="T106" fmla="*/ 2147483647 w 902"/>
                <a:gd name="T107" fmla="*/ 2147483647 h 1016"/>
                <a:gd name="T108" fmla="*/ 2147483647 w 902"/>
                <a:gd name="T109" fmla="*/ 2147483647 h 1016"/>
                <a:gd name="T110" fmla="*/ 2147483647 w 902"/>
                <a:gd name="T111" fmla="*/ 2147483647 h 1016"/>
                <a:gd name="T112" fmla="*/ 2147483647 w 902"/>
                <a:gd name="T113" fmla="*/ 2147483647 h 1016"/>
                <a:gd name="T114" fmla="*/ 2147483647 w 902"/>
                <a:gd name="T115" fmla="*/ 2147483647 h 1016"/>
                <a:gd name="T116" fmla="*/ 2147483647 w 902"/>
                <a:gd name="T117" fmla="*/ 2147483647 h 1016"/>
                <a:gd name="T118" fmla="*/ 2147483647 w 902"/>
                <a:gd name="T119" fmla="*/ 2147483647 h 1016"/>
                <a:gd name="T120" fmla="*/ 2147483647 w 902"/>
                <a:gd name="T121" fmla="*/ 2147483647 h 1016"/>
                <a:gd name="T122" fmla="*/ 2147483647 w 902"/>
                <a:gd name="T123" fmla="*/ 2147483647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1016"/>
                <a:gd name="T188" fmla="*/ 902 w 902"/>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18" name="Freeform 217"/>
            <p:cNvSpPr>
              <a:spLocks/>
            </p:cNvSpPr>
            <p:nvPr/>
          </p:nvSpPr>
          <p:spPr bwMode="auto">
            <a:xfrm>
              <a:off x="4880856" y="3614044"/>
              <a:ext cx="49443" cy="57150"/>
            </a:xfrm>
            <a:custGeom>
              <a:avLst/>
              <a:gdLst>
                <a:gd name="T0" fmla="*/ 2147483647 w 87"/>
                <a:gd name="T1" fmla="*/ 2147483647 h 112"/>
                <a:gd name="T2" fmla="*/ 2147483647 w 87"/>
                <a:gd name="T3" fmla="*/ 2147483647 h 112"/>
                <a:gd name="T4" fmla="*/ 2147483647 w 87"/>
                <a:gd name="T5" fmla="*/ 2147483647 h 112"/>
                <a:gd name="T6" fmla="*/ 2147483647 w 87"/>
                <a:gd name="T7" fmla="*/ 2147483647 h 112"/>
                <a:gd name="T8" fmla="*/ 2147483647 w 87"/>
                <a:gd name="T9" fmla="*/ 2147483647 h 112"/>
                <a:gd name="T10" fmla="*/ 2147483647 w 87"/>
                <a:gd name="T11" fmla="*/ 2147483647 h 112"/>
                <a:gd name="T12" fmla="*/ 2147483647 w 87"/>
                <a:gd name="T13" fmla="*/ 2147483647 h 112"/>
                <a:gd name="T14" fmla="*/ 2147483647 w 87"/>
                <a:gd name="T15" fmla="*/ 2147483647 h 112"/>
                <a:gd name="T16" fmla="*/ 2147483647 w 87"/>
                <a:gd name="T17" fmla="*/ 2147483647 h 112"/>
                <a:gd name="T18" fmla="*/ 2147483647 w 87"/>
                <a:gd name="T19" fmla="*/ 2147483647 h 112"/>
                <a:gd name="T20" fmla="*/ 2147483647 w 87"/>
                <a:gd name="T21" fmla="*/ 0 h 112"/>
                <a:gd name="T22" fmla="*/ 2147483647 w 87"/>
                <a:gd name="T23" fmla="*/ 0 h 112"/>
                <a:gd name="T24" fmla="*/ 2147483647 w 87"/>
                <a:gd name="T25" fmla="*/ 0 h 112"/>
                <a:gd name="T26" fmla="*/ 2147483647 w 87"/>
                <a:gd name="T27" fmla="*/ 0 h 112"/>
                <a:gd name="T28" fmla="*/ 2147483647 w 87"/>
                <a:gd name="T29" fmla="*/ 2147483647 h 112"/>
                <a:gd name="T30" fmla="*/ 2147483647 w 87"/>
                <a:gd name="T31" fmla="*/ 2147483647 h 112"/>
                <a:gd name="T32" fmla="*/ 2147483647 w 87"/>
                <a:gd name="T33" fmla="*/ 2147483647 h 112"/>
                <a:gd name="T34" fmla="*/ 0 w 87"/>
                <a:gd name="T35" fmla="*/ 2147483647 h 112"/>
                <a:gd name="T36" fmla="*/ 2147483647 w 87"/>
                <a:gd name="T37" fmla="*/ 2147483647 h 112"/>
                <a:gd name="T38" fmla="*/ 2147483647 w 87"/>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12"/>
                <a:gd name="T62" fmla="*/ 87 w 87"/>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19" name="Freeform 218"/>
            <p:cNvSpPr>
              <a:spLocks noEditPoints="1"/>
            </p:cNvSpPr>
            <p:nvPr/>
          </p:nvSpPr>
          <p:spPr bwMode="auto">
            <a:xfrm>
              <a:off x="4895688" y="3575944"/>
              <a:ext cx="290068" cy="300038"/>
            </a:xfrm>
            <a:custGeom>
              <a:avLst/>
              <a:gdLst>
                <a:gd name="T0" fmla="*/ 2147483647 w 510"/>
                <a:gd name="T1" fmla="*/ 2147483647 h 579"/>
                <a:gd name="T2" fmla="*/ 2147483647 w 510"/>
                <a:gd name="T3" fmla="*/ 2147483647 h 579"/>
                <a:gd name="T4" fmla="*/ 2147483647 w 510"/>
                <a:gd name="T5" fmla="*/ 2147483647 h 579"/>
                <a:gd name="T6" fmla="*/ 2147483647 w 510"/>
                <a:gd name="T7" fmla="*/ 2147483647 h 579"/>
                <a:gd name="T8" fmla="*/ 2147483647 w 510"/>
                <a:gd name="T9" fmla="*/ 2147483647 h 579"/>
                <a:gd name="T10" fmla="*/ 2147483647 w 510"/>
                <a:gd name="T11" fmla="*/ 2147483647 h 579"/>
                <a:gd name="T12" fmla="*/ 2147483647 w 510"/>
                <a:gd name="T13" fmla="*/ 2147483647 h 579"/>
                <a:gd name="T14" fmla="*/ 2147483647 w 510"/>
                <a:gd name="T15" fmla="*/ 2147483647 h 579"/>
                <a:gd name="T16" fmla="*/ 2147483647 w 510"/>
                <a:gd name="T17" fmla="*/ 2147483647 h 579"/>
                <a:gd name="T18" fmla="*/ 2147483647 w 510"/>
                <a:gd name="T19" fmla="*/ 2147483647 h 579"/>
                <a:gd name="T20" fmla="*/ 2147483647 w 510"/>
                <a:gd name="T21" fmla="*/ 2147483647 h 579"/>
                <a:gd name="T22" fmla="*/ 2147483647 w 510"/>
                <a:gd name="T23" fmla="*/ 2147483647 h 579"/>
                <a:gd name="T24" fmla="*/ 2147483647 w 510"/>
                <a:gd name="T25" fmla="*/ 2147483647 h 579"/>
                <a:gd name="T26" fmla="*/ 2147483647 w 510"/>
                <a:gd name="T27" fmla="*/ 2147483647 h 579"/>
                <a:gd name="T28" fmla="*/ 2147483647 w 510"/>
                <a:gd name="T29" fmla="*/ 2147483647 h 579"/>
                <a:gd name="T30" fmla="*/ 2147483647 w 510"/>
                <a:gd name="T31" fmla="*/ 2147483647 h 579"/>
                <a:gd name="T32" fmla="*/ 2147483647 w 510"/>
                <a:gd name="T33" fmla="*/ 0 h 579"/>
                <a:gd name="T34" fmla="*/ 2147483647 w 510"/>
                <a:gd name="T35" fmla="*/ 2147483647 h 579"/>
                <a:gd name="T36" fmla="*/ 2147483647 w 510"/>
                <a:gd name="T37" fmla="*/ 2147483647 h 579"/>
                <a:gd name="T38" fmla="*/ 2147483647 w 510"/>
                <a:gd name="T39" fmla="*/ 2147483647 h 579"/>
                <a:gd name="T40" fmla="*/ 2147483647 w 510"/>
                <a:gd name="T41" fmla="*/ 2147483647 h 579"/>
                <a:gd name="T42" fmla="*/ 2147483647 w 510"/>
                <a:gd name="T43" fmla="*/ 2147483647 h 579"/>
                <a:gd name="T44" fmla="*/ 2147483647 w 510"/>
                <a:gd name="T45" fmla="*/ 2147483647 h 579"/>
                <a:gd name="T46" fmla="*/ 0 w 510"/>
                <a:gd name="T47" fmla="*/ 2147483647 h 579"/>
                <a:gd name="T48" fmla="*/ 2147483647 w 510"/>
                <a:gd name="T49" fmla="*/ 2147483647 h 579"/>
                <a:gd name="T50" fmla="*/ 2147483647 w 510"/>
                <a:gd name="T51" fmla="*/ 2147483647 h 579"/>
                <a:gd name="T52" fmla="*/ 2147483647 w 510"/>
                <a:gd name="T53" fmla="*/ 2147483647 h 579"/>
                <a:gd name="T54" fmla="*/ 2147483647 w 510"/>
                <a:gd name="T55" fmla="*/ 2147483647 h 579"/>
                <a:gd name="T56" fmla="*/ 2147483647 w 510"/>
                <a:gd name="T57" fmla="*/ 2147483647 h 579"/>
                <a:gd name="T58" fmla="*/ 2147483647 w 510"/>
                <a:gd name="T59" fmla="*/ 2147483647 h 579"/>
                <a:gd name="T60" fmla="*/ 2147483647 w 510"/>
                <a:gd name="T61" fmla="*/ 2147483647 h 579"/>
                <a:gd name="T62" fmla="*/ 2147483647 w 510"/>
                <a:gd name="T63" fmla="*/ 2147483647 h 579"/>
                <a:gd name="T64" fmla="*/ 2147483647 w 510"/>
                <a:gd name="T65" fmla="*/ 2147483647 h 579"/>
                <a:gd name="T66" fmla="*/ 2147483647 w 510"/>
                <a:gd name="T67" fmla="*/ 2147483647 h 579"/>
                <a:gd name="T68" fmla="*/ 2147483647 w 510"/>
                <a:gd name="T69" fmla="*/ 2147483647 h 579"/>
                <a:gd name="T70" fmla="*/ 2147483647 w 510"/>
                <a:gd name="T71" fmla="*/ 2147483647 h 579"/>
                <a:gd name="T72" fmla="*/ 2147483647 w 510"/>
                <a:gd name="T73" fmla="*/ 2147483647 h 579"/>
                <a:gd name="T74" fmla="*/ 2147483647 w 510"/>
                <a:gd name="T75" fmla="*/ 2147483647 h 579"/>
                <a:gd name="T76" fmla="*/ 2147483647 w 510"/>
                <a:gd name="T77" fmla="*/ 2147483647 h 579"/>
                <a:gd name="T78" fmla="*/ 2147483647 w 510"/>
                <a:gd name="T79" fmla="*/ 2147483647 h 579"/>
                <a:gd name="T80" fmla="*/ 2147483647 w 510"/>
                <a:gd name="T81" fmla="*/ 2147483647 h 579"/>
                <a:gd name="T82" fmla="*/ 2147483647 w 510"/>
                <a:gd name="T83" fmla="*/ 2147483647 h 579"/>
                <a:gd name="T84" fmla="*/ 2147483647 w 510"/>
                <a:gd name="T85" fmla="*/ 2147483647 h 579"/>
                <a:gd name="T86" fmla="*/ 2147483647 w 510"/>
                <a:gd name="T87" fmla="*/ 2147483647 h 579"/>
                <a:gd name="T88" fmla="*/ 2147483647 w 510"/>
                <a:gd name="T89" fmla="*/ 2147483647 h 579"/>
                <a:gd name="T90" fmla="*/ 2147483647 w 510"/>
                <a:gd name="T91" fmla="*/ 2147483647 h 579"/>
                <a:gd name="T92" fmla="*/ 2147483647 w 510"/>
                <a:gd name="T93" fmla="*/ 2147483647 h 579"/>
                <a:gd name="T94" fmla="*/ 2147483647 w 510"/>
                <a:gd name="T95" fmla="*/ 2147483647 h 5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579"/>
                <a:gd name="T146" fmla="*/ 510 w 510"/>
                <a:gd name="T147" fmla="*/ 579 h 5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20" name="Freeform 219"/>
            <p:cNvSpPr>
              <a:spLocks noEditPoints="1"/>
            </p:cNvSpPr>
            <p:nvPr/>
          </p:nvSpPr>
          <p:spPr bwMode="auto">
            <a:xfrm>
              <a:off x="4897337" y="3429894"/>
              <a:ext cx="149978" cy="161925"/>
            </a:xfrm>
            <a:custGeom>
              <a:avLst/>
              <a:gdLst>
                <a:gd name="T0" fmla="*/ 2147483647 w 266"/>
                <a:gd name="T1" fmla="*/ 2147483647 h 314"/>
                <a:gd name="T2" fmla="*/ 2147483647 w 266"/>
                <a:gd name="T3" fmla="*/ 2147483647 h 314"/>
                <a:gd name="T4" fmla="*/ 2147483647 w 266"/>
                <a:gd name="T5" fmla="*/ 2147483647 h 314"/>
                <a:gd name="T6" fmla="*/ 2147483647 w 266"/>
                <a:gd name="T7" fmla="*/ 2147483647 h 314"/>
                <a:gd name="T8" fmla="*/ 2147483647 w 266"/>
                <a:gd name="T9" fmla="*/ 2147483647 h 314"/>
                <a:gd name="T10" fmla="*/ 2147483647 w 266"/>
                <a:gd name="T11" fmla="*/ 2147483647 h 314"/>
                <a:gd name="T12" fmla="*/ 2147483647 w 266"/>
                <a:gd name="T13" fmla="*/ 2147483647 h 314"/>
                <a:gd name="T14" fmla="*/ 2147483647 w 266"/>
                <a:gd name="T15" fmla="*/ 2147483647 h 314"/>
                <a:gd name="T16" fmla="*/ 2147483647 w 266"/>
                <a:gd name="T17" fmla="*/ 2147483647 h 314"/>
                <a:gd name="T18" fmla="*/ 2147483647 w 266"/>
                <a:gd name="T19" fmla="*/ 2147483647 h 314"/>
                <a:gd name="T20" fmla="*/ 2147483647 w 266"/>
                <a:gd name="T21" fmla="*/ 2147483647 h 314"/>
                <a:gd name="T22" fmla="*/ 2147483647 w 266"/>
                <a:gd name="T23" fmla="*/ 2147483647 h 314"/>
                <a:gd name="T24" fmla="*/ 2147483647 w 266"/>
                <a:gd name="T25" fmla="*/ 0 h 314"/>
                <a:gd name="T26" fmla="*/ 2147483647 w 266"/>
                <a:gd name="T27" fmla="*/ 0 h 314"/>
                <a:gd name="T28" fmla="*/ 2147483647 w 266"/>
                <a:gd name="T29" fmla="*/ 2147483647 h 314"/>
                <a:gd name="T30" fmla="*/ 2147483647 w 266"/>
                <a:gd name="T31" fmla="*/ 2147483647 h 314"/>
                <a:gd name="T32" fmla="*/ 2147483647 w 266"/>
                <a:gd name="T33" fmla="*/ 2147483647 h 314"/>
                <a:gd name="T34" fmla="*/ 2147483647 w 266"/>
                <a:gd name="T35" fmla="*/ 2147483647 h 314"/>
                <a:gd name="T36" fmla="*/ 2147483647 w 266"/>
                <a:gd name="T37" fmla="*/ 2147483647 h 314"/>
                <a:gd name="T38" fmla="*/ 2147483647 w 266"/>
                <a:gd name="T39" fmla="*/ 2147483647 h 314"/>
                <a:gd name="T40" fmla="*/ 2147483647 w 266"/>
                <a:gd name="T41" fmla="*/ 2147483647 h 314"/>
                <a:gd name="T42" fmla="*/ 2147483647 w 266"/>
                <a:gd name="T43" fmla="*/ 2147483647 h 314"/>
                <a:gd name="T44" fmla="*/ 2147483647 w 266"/>
                <a:gd name="T45" fmla="*/ 2147483647 h 314"/>
                <a:gd name="T46" fmla="*/ 2147483647 w 266"/>
                <a:gd name="T47" fmla="*/ 2147483647 h 314"/>
                <a:gd name="T48" fmla="*/ 2147483647 w 266"/>
                <a:gd name="T49" fmla="*/ 2147483647 h 314"/>
                <a:gd name="T50" fmla="*/ 2147483647 w 266"/>
                <a:gd name="T51" fmla="*/ 2147483647 h 314"/>
                <a:gd name="T52" fmla="*/ 2147483647 w 266"/>
                <a:gd name="T53" fmla="*/ 2147483647 h 314"/>
                <a:gd name="T54" fmla="*/ 2147483647 w 266"/>
                <a:gd name="T55" fmla="*/ 2147483647 h 314"/>
                <a:gd name="T56" fmla="*/ 2147483647 w 266"/>
                <a:gd name="T57" fmla="*/ 2147483647 h 314"/>
                <a:gd name="T58" fmla="*/ 2147483647 w 266"/>
                <a:gd name="T59" fmla="*/ 2147483647 h 314"/>
                <a:gd name="T60" fmla="*/ 2147483647 w 266"/>
                <a:gd name="T61" fmla="*/ 2147483647 h 314"/>
                <a:gd name="T62" fmla="*/ 2147483647 w 266"/>
                <a:gd name="T63" fmla="*/ 2147483647 h 314"/>
                <a:gd name="T64" fmla="*/ 2147483647 w 266"/>
                <a:gd name="T65" fmla="*/ 2147483647 h 314"/>
                <a:gd name="T66" fmla="*/ 2147483647 w 266"/>
                <a:gd name="T67" fmla="*/ 2147483647 h 314"/>
                <a:gd name="T68" fmla="*/ 2147483647 w 266"/>
                <a:gd name="T69" fmla="*/ 2147483647 h 314"/>
                <a:gd name="T70" fmla="*/ 2147483647 w 266"/>
                <a:gd name="T71" fmla="*/ 2147483647 h 314"/>
                <a:gd name="T72" fmla="*/ 2147483647 w 266"/>
                <a:gd name="T73" fmla="*/ 2147483647 h 314"/>
                <a:gd name="T74" fmla="*/ 0 w 266"/>
                <a:gd name="T75" fmla="*/ 2147483647 h 314"/>
                <a:gd name="T76" fmla="*/ 2147483647 w 266"/>
                <a:gd name="T77" fmla="*/ 2147483647 h 314"/>
                <a:gd name="T78" fmla="*/ 2147483647 w 266"/>
                <a:gd name="T79" fmla="*/ 2147483647 h 314"/>
                <a:gd name="T80" fmla="*/ 2147483647 w 266"/>
                <a:gd name="T81" fmla="*/ 2147483647 h 314"/>
                <a:gd name="T82" fmla="*/ 2147483647 w 266"/>
                <a:gd name="T83" fmla="*/ 2147483647 h 314"/>
                <a:gd name="T84" fmla="*/ 2147483647 w 266"/>
                <a:gd name="T85" fmla="*/ 2147483647 h 314"/>
                <a:gd name="T86" fmla="*/ 2147483647 w 266"/>
                <a:gd name="T87" fmla="*/ 2147483647 h 314"/>
                <a:gd name="T88" fmla="*/ 2147483647 w 266"/>
                <a:gd name="T89" fmla="*/ 2147483647 h 314"/>
                <a:gd name="T90" fmla="*/ 2147483647 w 266"/>
                <a:gd name="T91" fmla="*/ 2147483647 h 314"/>
                <a:gd name="T92" fmla="*/ 2147483647 w 266"/>
                <a:gd name="T93" fmla="*/ 2147483647 h 314"/>
                <a:gd name="T94" fmla="*/ 2147483647 w 266"/>
                <a:gd name="T95" fmla="*/ 2147483647 h 314"/>
                <a:gd name="T96" fmla="*/ 2147483647 w 266"/>
                <a:gd name="T97" fmla="*/ 2147483647 h 314"/>
                <a:gd name="T98" fmla="*/ 2147483647 w 266"/>
                <a:gd name="T99" fmla="*/ 2147483647 h 314"/>
                <a:gd name="T100" fmla="*/ 2147483647 w 266"/>
                <a:gd name="T101" fmla="*/ 2147483647 h 314"/>
                <a:gd name="T102" fmla="*/ 2147483647 w 266"/>
                <a:gd name="T103" fmla="*/ 2147483647 h 314"/>
                <a:gd name="T104" fmla="*/ 2147483647 w 266"/>
                <a:gd name="T105" fmla="*/ 2147483647 h 314"/>
                <a:gd name="T106" fmla="*/ 2147483647 w 266"/>
                <a:gd name="T107" fmla="*/ 2147483647 h 314"/>
                <a:gd name="T108" fmla="*/ 2147483647 w 266"/>
                <a:gd name="T109" fmla="*/ 2147483647 h 314"/>
                <a:gd name="T110" fmla="*/ 2147483647 w 266"/>
                <a:gd name="T111" fmla="*/ 2147483647 h 314"/>
                <a:gd name="T112" fmla="*/ 2147483647 w 266"/>
                <a:gd name="T113" fmla="*/ 2147483647 h 314"/>
                <a:gd name="T114" fmla="*/ 2147483647 w 266"/>
                <a:gd name="T115" fmla="*/ 2147483647 h 314"/>
                <a:gd name="T116" fmla="*/ 2147483647 w 266"/>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
                <a:gd name="T178" fmla="*/ 0 h 314"/>
                <a:gd name="T179" fmla="*/ 266 w 266"/>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21" name="Freeform 220"/>
            <p:cNvSpPr>
              <a:spLocks/>
            </p:cNvSpPr>
            <p:nvPr/>
          </p:nvSpPr>
          <p:spPr bwMode="auto">
            <a:xfrm>
              <a:off x="5012705" y="3414019"/>
              <a:ext cx="217551" cy="263525"/>
            </a:xfrm>
            <a:custGeom>
              <a:avLst/>
              <a:gdLst>
                <a:gd name="T0" fmla="*/ 2147483647 w 378"/>
                <a:gd name="T1" fmla="*/ 2147483647 h 509"/>
                <a:gd name="T2" fmla="*/ 2147483647 w 378"/>
                <a:gd name="T3" fmla="*/ 2147483647 h 509"/>
                <a:gd name="T4" fmla="*/ 2147483647 w 378"/>
                <a:gd name="T5" fmla="*/ 2147483647 h 509"/>
                <a:gd name="T6" fmla="*/ 2147483647 w 378"/>
                <a:gd name="T7" fmla="*/ 2147483647 h 509"/>
                <a:gd name="T8" fmla="*/ 2147483647 w 378"/>
                <a:gd name="T9" fmla="*/ 2147483647 h 509"/>
                <a:gd name="T10" fmla="*/ 2147483647 w 378"/>
                <a:gd name="T11" fmla="*/ 2147483647 h 509"/>
                <a:gd name="T12" fmla="*/ 2147483647 w 378"/>
                <a:gd name="T13" fmla="*/ 2147483647 h 509"/>
                <a:gd name="T14" fmla="*/ 2147483647 w 378"/>
                <a:gd name="T15" fmla="*/ 2147483647 h 509"/>
                <a:gd name="T16" fmla="*/ 2147483647 w 378"/>
                <a:gd name="T17" fmla="*/ 2147483647 h 509"/>
                <a:gd name="T18" fmla="*/ 2147483647 w 378"/>
                <a:gd name="T19" fmla="*/ 2147483647 h 509"/>
                <a:gd name="T20" fmla="*/ 2147483647 w 378"/>
                <a:gd name="T21" fmla="*/ 2147483647 h 509"/>
                <a:gd name="T22" fmla="*/ 2147483647 w 378"/>
                <a:gd name="T23" fmla="*/ 2147483647 h 509"/>
                <a:gd name="T24" fmla="*/ 2147483647 w 378"/>
                <a:gd name="T25" fmla="*/ 2147483647 h 509"/>
                <a:gd name="T26" fmla="*/ 2147483647 w 378"/>
                <a:gd name="T27" fmla="*/ 2147483647 h 509"/>
                <a:gd name="T28" fmla="*/ 2147483647 w 378"/>
                <a:gd name="T29" fmla="*/ 2147483647 h 509"/>
                <a:gd name="T30" fmla="*/ 2147483647 w 378"/>
                <a:gd name="T31" fmla="*/ 0 h 509"/>
                <a:gd name="T32" fmla="*/ 2147483647 w 378"/>
                <a:gd name="T33" fmla="*/ 2147483647 h 509"/>
                <a:gd name="T34" fmla="*/ 2147483647 w 378"/>
                <a:gd name="T35" fmla="*/ 2147483647 h 509"/>
                <a:gd name="T36" fmla="*/ 2147483647 w 378"/>
                <a:gd name="T37" fmla="*/ 2147483647 h 509"/>
                <a:gd name="T38" fmla="*/ 2147483647 w 378"/>
                <a:gd name="T39" fmla="*/ 2147483647 h 509"/>
                <a:gd name="T40" fmla="*/ 2147483647 w 378"/>
                <a:gd name="T41" fmla="*/ 2147483647 h 509"/>
                <a:gd name="T42" fmla="*/ 2147483647 w 378"/>
                <a:gd name="T43" fmla="*/ 2147483647 h 509"/>
                <a:gd name="T44" fmla="*/ 2147483647 w 378"/>
                <a:gd name="T45" fmla="*/ 2147483647 h 509"/>
                <a:gd name="T46" fmla="*/ 2147483647 w 378"/>
                <a:gd name="T47" fmla="*/ 2147483647 h 509"/>
                <a:gd name="T48" fmla="*/ 2147483647 w 378"/>
                <a:gd name="T49" fmla="*/ 2147483647 h 509"/>
                <a:gd name="T50" fmla="*/ 2147483647 w 378"/>
                <a:gd name="T51" fmla="*/ 2147483647 h 509"/>
                <a:gd name="T52" fmla="*/ 2147483647 w 378"/>
                <a:gd name="T53" fmla="*/ 2147483647 h 509"/>
                <a:gd name="T54" fmla="*/ 2147483647 w 378"/>
                <a:gd name="T55" fmla="*/ 2147483647 h 509"/>
                <a:gd name="T56" fmla="*/ 2147483647 w 378"/>
                <a:gd name="T57" fmla="*/ 2147483647 h 509"/>
                <a:gd name="T58" fmla="*/ 2147483647 w 378"/>
                <a:gd name="T59" fmla="*/ 2147483647 h 509"/>
                <a:gd name="T60" fmla="*/ 2147483647 w 378"/>
                <a:gd name="T61" fmla="*/ 2147483647 h 509"/>
                <a:gd name="T62" fmla="*/ 2147483647 w 378"/>
                <a:gd name="T63" fmla="*/ 2147483647 h 509"/>
                <a:gd name="T64" fmla="*/ 2147483647 w 378"/>
                <a:gd name="T65" fmla="*/ 2147483647 h 509"/>
                <a:gd name="T66" fmla="*/ 2147483647 w 378"/>
                <a:gd name="T67" fmla="*/ 2147483647 h 509"/>
                <a:gd name="T68" fmla="*/ 2147483647 w 378"/>
                <a:gd name="T69" fmla="*/ 2147483647 h 509"/>
                <a:gd name="T70" fmla="*/ 2147483647 w 378"/>
                <a:gd name="T71" fmla="*/ 2147483647 h 509"/>
                <a:gd name="T72" fmla="*/ 2147483647 w 378"/>
                <a:gd name="T73" fmla="*/ 2147483647 h 509"/>
                <a:gd name="T74" fmla="*/ 2147483647 w 378"/>
                <a:gd name="T75" fmla="*/ 2147483647 h 509"/>
                <a:gd name="T76" fmla="*/ 2147483647 w 378"/>
                <a:gd name="T77" fmla="*/ 2147483647 h 509"/>
                <a:gd name="T78" fmla="*/ 2147483647 w 378"/>
                <a:gd name="T79" fmla="*/ 2147483647 h 509"/>
                <a:gd name="T80" fmla="*/ 2147483647 w 378"/>
                <a:gd name="T81" fmla="*/ 2147483647 h 509"/>
                <a:gd name="T82" fmla="*/ 2147483647 w 378"/>
                <a:gd name="T83" fmla="*/ 2147483647 h 509"/>
                <a:gd name="T84" fmla="*/ 2147483647 w 378"/>
                <a:gd name="T85" fmla="*/ 2147483647 h 509"/>
                <a:gd name="T86" fmla="*/ 2147483647 w 378"/>
                <a:gd name="T87" fmla="*/ 2147483647 h 509"/>
                <a:gd name="T88" fmla="*/ 2147483647 w 378"/>
                <a:gd name="T89" fmla="*/ 2147483647 h 509"/>
                <a:gd name="T90" fmla="*/ 2147483647 w 378"/>
                <a:gd name="T91" fmla="*/ 2147483647 h 509"/>
                <a:gd name="T92" fmla="*/ 2147483647 w 378"/>
                <a:gd name="T93" fmla="*/ 2147483647 h 509"/>
                <a:gd name="T94" fmla="*/ 2147483647 w 378"/>
                <a:gd name="T95" fmla="*/ 2147483647 h 509"/>
                <a:gd name="T96" fmla="*/ 2147483647 w 378"/>
                <a:gd name="T97" fmla="*/ 2147483647 h 509"/>
                <a:gd name="T98" fmla="*/ 2147483647 w 378"/>
                <a:gd name="T99" fmla="*/ 2147483647 h 509"/>
                <a:gd name="T100" fmla="*/ 2147483647 w 378"/>
                <a:gd name="T101" fmla="*/ 2147483647 h 509"/>
                <a:gd name="T102" fmla="*/ 2147483647 w 378"/>
                <a:gd name="T103" fmla="*/ 2147483647 h 509"/>
                <a:gd name="T104" fmla="*/ 2147483647 w 378"/>
                <a:gd name="T105" fmla="*/ 2147483647 h 509"/>
                <a:gd name="T106" fmla="*/ 2147483647 w 378"/>
                <a:gd name="T107" fmla="*/ 2147483647 h 509"/>
                <a:gd name="T108" fmla="*/ 2147483647 w 378"/>
                <a:gd name="T109" fmla="*/ 2147483647 h 509"/>
                <a:gd name="T110" fmla="*/ 2147483647 w 378"/>
                <a:gd name="T111" fmla="*/ 2147483647 h 509"/>
                <a:gd name="T112" fmla="*/ 2147483647 w 378"/>
                <a:gd name="T113" fmla="*/ 2147483647 h 509"/>
                <a:gd name="T114" fmla="*/ 2147483647 w 378"/>
                <a:gd name="T115" fmla="*/ 2147483647 h 509"/>
                <a:gd name="T116" fmla="*/ 2147483647 w 378"/>
                <a:gd name="T117" fmla="*/ 2147483647 h 5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09"/>
                <a:gd name="T179" fmla="*/ 378 w 378"/>
                <a:gd name="T180" fmla="*/ 509 h 5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22" name="Freeform 221"/>
            <p:cNvSpPr>
              <a:spLocks noEditPoints="1"/>
            </p:cNvSpPr>
            <p:nvPr/>
          </p:nvSpPr>
          <p:spPr bwMode="auto">
            <a:xfrm>
              <a:off x="1739549" y="3129857"/>
              <a:ext cx="126904" cy="115887"/>
            </a:xfrm>
            <a:custGeom>
              <a:avLst/>
              <a:gdLst>
                <a:gd name="T0" fmla="*/ 2147483647 w 220"/>
                <a:gd name="T1" fmla="*/ 2147483647 h 223"/>
                <a:gd name="T2" fmla="*/ 2147483647 w 220"/>
                <a:gd name="T3" fmla="*/ 2147483647 h 223"/>
                <a:gd name="T4" fmla="*/ 2147483647 w 220"/>
                <a:gd name="T5" fmla="*/ 2147483647 h 223"/>
                <a:gd name="T6" fmla="*/ 2147483647 w 220"/>
                <a:gd name="T7" fmla="*/ 2147483647 h 223"/>
                <a:gd name="T8" fmla="*/ 2147483647 w 220"/>
                <a:gd name="T9" fmla="*/ 2147483647 h 223"/>
                <a:gd name="T10" fmla="*/ 2147483647 w 220"/>
                <a:gd name="T11" fmla="*/ 2147483647 h 223"/>
                <a:gd name="T12" fmla="*/ 2147483647 w 220"/>
                <a:gd name="T13" fmla="*/ 2147483647 h 223"/>
                <a:gd name="T14" fmla="*/ 2147483647 w 220"/>
                <a:gd name="T15" fmla="*/ 2147483647 h 223"/>
                <a:gd name="T16" fmla="*/ 2147483647 w 220"/>
                <a:gd name="T17" fmla="*/ 2147483647 h 223"/>
                <a:gd name="T18" fmla="*/ 2147483647 w 220"/>
                <a:gd name="T19" fmla="*/ 2147483647 h 223"/>
                <a:gd name="T20" fmla="*/ 2147483647 w 220"/>
                <a:gd name="T21" fmla="*/ 2147483647 h 223"/>
                <a:gd name="T22" fmla="*/ 2147483647 w 220"/>
                <a:gd name="T23" fmla="*/ 2147483647 h 223"/>
                <a:gd name="T24" fmla="*/ 2147483647 w 220"/>
                <a:gd name="T25" fmla="*/ 2147483647 h 223"/>
                <a:gd name="T26" fmla="*/ 2147483647 w 220"/>
                <a:gd name="T27" fmla="*/ 2147483647 h 223"/>
                <a:gd name="T28" fmla="*/ 2147483647 w 220"/>
                <a:gd name="T29" fmla="*/ 2147483647 h 223"/>
                <a:gd name="T30" fmla="*/ 2147483647 w 220"/>
                <a:gd name="T31" fmla="*/ 2147483647 h 223"/>
                <a:gd name="T32" fmla="*/ 2147483647 w 220"/>
                <a:gd name="T33" fmla="*/ 2147483647 h 223"/>
                <a:gd name="T34" fmla="*/ 2147483647 w 220"/>
                <a:gd name="T35" fmla="*/ 2147483647 h 223"/>
                <a:gd name="T36" fmla="*/ 2147483647 w 220"/>
                <a:gd name="T37" fmla="*/ 2147483647 h 223"/>
                <a:gd name="T38" fmla="*/ 2147483647 w 220"/>
                <a:gd name="T39" fmla="*/ 2147483647 h 223"/>
                <a:gd name="T40" fmla="*/ 2147483647 w 220"/>
                <a:gd name="T41" fmla="*/ 2147483647 h 223"/>
                <a:gd name="T42" fmla="*/ 0 w 220"/>
                <a:gd name="T43" fmla="*/ 2147483647 h 223"/>
                <a:gd name="T44" fmla="*/ 2147483647 w 220"/>
                <a:gd name="T45" fmla="*/ 2147483647 h 223"/>
                <a:gd name="T46" fmla="*/ 2147483647 w 220"/>
                <a:gd name="T47" fmla="*/ 2147483647 h 223"/>
                <a:gd name="T48" fmla="*/ 2147483647 w 220"/>
                <a:gd name="T49" fmla="*/ 2147483647 h 223"/>
                <a:gd name="T50" fmla="*/ 2147483647 w 220"/>
                <a:gd name="T51" fmla="*/ 2147483647 h 223"/>
                <a:gd name="T52" fmla="*/ 2147483647 w 220"/>
                <a:gd name="T53" fmla="*/ 2147483647 h 223"/>
                <a:gd name="T54" fmla="*/ 2147483647 w 220"/>
                <a:gd name="T55" fmla="*/ 2147483647 h 223"/>
                <a:gd name="T56" fmla="*/ 2147483647 w 220"/>
                <a:gd name="T57" fmla="*/ 2147483647 h 223"/>
                <a:gd name="T58" fmla="*/ 2147483647 w 220"/>
                <a:gd name="T59" fmla="*/ 2147483647 h 223"/>
                <a:gd name="T60" fmla="*/ 2147483647 w 220"/>
                <a:gd name="T61" fmla="*/ 2147483647 h 223"/>
                <a:gd name="T62" fmla="*/ 2147483647 w 220"/>
                <a:gd name="T63" fmla="*/ 2147483647 h 223"/>
                <a:gd name="T64" fmla="*/ 2147483647 w 220"/>
                <a:gd name="T65" fmla="*/ 2147483647 h 223"/>
                <a:gd name="T66" fmla="*/ 2147483647 w 220"/>
                <a:gd name="T67" fmla="*/ 2147483647 h 223"/>
                <a:gd name="T68" fmla="*/ 2147483647 w 220"/>
                <a:gd name="T69" fmla="*/ 2147483647 h 223"/>
                <a:gd name="T70" fmla="*/ 2147483647 w 220"/>
                <a:gd name="T71" fmla="*/ 2147483647 h 223"/>
                <a:gd name="T72" fmla="*/ 2147483647 w 220"/>
                <a:gd name="T73" fmla="*/ 2147483647 h 223"/>
                <a:gd name="T74" fmla="*/ 2147483647 w 220"/>
                <a:gd name="T75" fmla="*/ 2147483647 h 223"/>
                <a:gd name="T76" fmla="*/ 2147483647 w 220"/>
                <a:gd name="T77" fmla="*/ 2147483647 h 223"/>
                <a:gd name="T78" fmla="*/ 2147483647 w 220"/>
                <a:gd name="T79" fmla="*/ 2147483647 h 223"/>
                <a:gd name="T80" fmla="*/ 2147483647 w 220"/>
                <a:gd name="T81" fmla="*/ 2147483647 h 223"/>
                <a:gd name="T82" fmla="*/ 2147483647 w 220"/>
                <a:gd name="T83" fmla="*/ 2147483647 h 223"/>
                <a:gd name="T84" fmla="*/ 2147483647 w 220"/>
                <a:gd name="T85" fmla="*/ 2147483647 h 223"/>
                <a:gd name="T86" fmla="*/ 2147483647 w 220"/>
                <a:gd name="T87" fmla="*/ 2147483647 h 223"/>
                <a:gd name="T88" fmla="*/ 2147483647 w 220"/>
                <a:gd name="T89" fmla="*/ 2147483647 h 223"/>
                <a:gd name="T90" fmla="*/ 2147483647 w 220"/>
                <a:gd name="T91" fmla="*/ 2147483647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
                <a:gd name="T139" fmla="*/ 0 h 223"/>
                <a:gd name="T140" fmla="*/ 220 w 220"/>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23" name="Freeform 222"/>
            <p:cNvSpPr>
              <a:spLocks/>
            </p:cNvSpPr>
            <p:nvPr/>
          </p:nvSpPr>
          <p:spPr bwMode="auto">
            <a:xfrm>
              <a:off x="1774159" y="3233044"/>
              <a:ext cx="93943" cy="77788"/>
            </a:xfrm>
            <a:custGeom>
              <a:avLst/>
              <a:gdLst>
                <a:gd name="T0" fmla="*/ 2147483647 w 162"/>
                <a:gd name="T1" fmla="*/ 2147483647 h 152"/>
                <a:gd name="T2" fmla="*/ 2147483647 w 162"/>
                <a:gd name="T3" fmla="*/ 2147483647 h 152"/>
                <a:gd name="T4" fmla="*/ 2147483647 w 162"/>
                <a:gd name="T5" fmla="*/ 2147483647 h 152"/>
                <a:gd name="T6" fmla="*/ 2147483647 w 162"/>
                <a:gd name="T7" fmla="*/ 2147483647 h 152"/>
                <a:gd name="T8" fmla="*/ 2147483647 w 162"/>
                <a:gd name="T9" fmla="*/ 2147483647 h 152"/>
                <a:gd name="T10" fmla="*/ 2147483647 w 162"/>
                <a:gd name="T11" fmla="*/ 2147483647 h 152"/>
                <a:gd name="T12" fmla="*/ 2147483647 w 162"/>
                <a:gd name="T13" fmla="*/ 2147483647 h 152"/>
                <a:gd name="T14" fmla="*/ 2147483647 w 162"/>
                <a:gd name="T15" fmla="*/ 2147483647 h 152"/>
                <a:gd name="T16" fmla="*/ 2147483647 w 162"/>
                <a:gd name="T17" fmla="*/ 2147483647 h 152"/>
                <a:gd name="T18" fmla="*/ 2147483647 w 162"/>
                <a:gd name="T19" fmla="*/ 2147483647 h 152"/>
                <a:gd name="T20" fmla="*/ 2147483647 w 162"/>
                <a:gd name="T21" fmla="*/ 2147483647 h 152"/>
                <a:gd name="T22" fmla="*/ 2147483647 w 162"/>
                <a:gd name="T23" fmla="*/ 2147483647 h 152"/>
                <a:gd name="T24" fmla="*/ 2147483647 w 162"/>
                <a:gd name="T25" fmla="*/ 2147483647 h 152"/>
                <a:gd name="T26" fmla="*/ 2147483647 w 162"/>
                <a:gd name="T27" fmla="*/ 2147483647 h 152"/>
                <a:gd name="T28" fmla="*/ 2147483647 w 162"/>
                <a:gd name="T29" fmla="*/ 2147483647 h 152"/>
                <a:gd name="T30" fmla="*/ 2147483647 w 162"/>
                <a:gd name="T31" fmla="*/ 2147483647 h 152"/>
                <a:gd name="T32" fmla="*/ 2147483647 w 162"/>
                <a:gd name="T33" fmla="*/ 2147483647 h 152"/>
                <a:gd name="T34" fmla="*/ 2147483647 w 162"/>
                <a:gd name="T35" fmla="*/ 2147483647 h 152"/>
                <a:gd name="T36" fmla="*/ 2147483647 w 162"/>
                <a:gd name="T37" fmla="*/ 2147483647 h 152"/>
                <a:gd name="T38" fmla="*/ 2147483647 w 162"/>
                <a:gd name="T39" fmla="*/ 2147483647 h 152"/>
                <a:gd name="T40" fmla="*/ 2147483647 w 162"/>
                <a:gd name="T41" fmla="*/ 2147483647 h 152"/>
                <a:gd name="T42" fmla="*/ 2147483647 w 162"/>
                <a:gd name="T43" fmla="*/ 2147483647 h 152"/>
                <a:gd name="T44" fmla="*/ 2147483647 w 162"/>
                <a:gd name="T45" fmla="*/ 2147483647 h 152"/>
                <a:gd name="T46" fmla="*/ 2147483647 w 162"/>
                <a:gd name="T47" fmla="*/ 2147483647 h 152"/>
                <a:gd name="T48" fmla="*/ 2147483647 w 162"/>
                <a:gd name="T49" fmla="*/ 2147483647 h 152"/>
                <a:gd name="T50" fmla="*/ 2147483647 w 162"/>
                <a:gd name="T51" fmla="*/ 2147483647 h 152"/>
                <a:gd name="T52" fmla="*/ 2147483647 w 162"/>
                <a:gd name="T53" fmla="*/ 2147483647 h 152"/>
                <a:gd name="T54" fmla="*/ 2147483647 w 162"/>
                <a:gd name="T55" fmla="*/ 2147483647 h 152"/>
                <a:gd name="T56" fmla="*/ 2147483647 w 162"/>
                <a:gd name="T57" fmla="*/ 2147483647 h 152"/>
                <a:gd name="T58" fmla="*/ 2147483647 w 162"/>
                <a:gd name="T59" fmla="*/ 2147483647 h 152"/>
                <a:gd name="T60" fmla="*/ 2147483647 w 162"/>
                <a:gd name="T61" fmla="*/ 2147483647 h 152"/>
                <a:gd name="T62" fmla="*/ 2147483647 w 162"/>
                <a:gd name="T63" fmla="*/ 2147483647 h 152"/>
                <a:gd name="T64" fmla="*/ 2147483647 w 162"/>
                <a:gd name="T65" fmla="*/ 2147483647 h 152"/>
                <a:gd name="T66" fmla="*/ 2147483647 w 162"/>
                <a:gd name="T67" fmla="*/ 2147483647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52"/>
                <a:gd name="T104" fmla="*/ 162 w 162"/>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24" name="Freeform 223"/>
            <p:cNvSpPr>
              <a:spLocks/>
            </p:cNvSpPr>
            <p:nvPr/>
          </p:nvSpPr>
          <p:spPr bwMode="auto">
            <a:xfrm>
              <a:off x="4569361" y="2329757"/>
              <a:ext cx="47796" cy="46037"/>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2147483647 w 80"/>
                <a:gd name="T9" fmla="*/ 0 h 90"/>
                <a:gd name="T10" fmla="*/ 2147483647 w 80"/>
                <a:gd name="T11" fmla="*/ 0 h 90"/>
                <a:gd name="T12" fmla="*/ 2147483647 w 80"/>
                <a:gd name="T13" fmla="*/ 2147483647 h 90"/>
                <a:gd name="T14" fmla="*/ 2147483647 w 80"/>
                <a:gd name="T15" fmla="*/ 2147483647 h 90"/>
                <a:gd name="T16" fmla="*/ 2147483647 w 80"/>
                <a:gd name="T17" fmla="*/ 2147483647 h 90"/>
                <a:gd name="T18" fmla="*/ 2147483647 w 80"/>
                <a:gd name="T19" fmla="*/ 2147483647 h 90"/>
                <a:gd name="T20" fmla="*/ 2147483647 w 80"/>
                <a:gd name="T21" fmla="*/ 2147483647 h 90"/>
                <a:gd name="T22" fmla="*/ 2147483647 w 80"/>
                <a:gd name="T23" fmla="*/ 2147483647 h 90"/>
                <a:gd name="T24" fmla="*/ 2147483647 w 80"/>
                <a:gd name="T25" fmla="*/ 2147483647 h 90"/>
                <a:gd name="T26" fmla="*/ 2147483647 w 80"/>
                <a:gd name="T27" fmla="*/ 2147483647 h 90"/>
                <a:gd name="T28" fmla="*/ 2147483647 w 80"/>
                <a:gd name="T29" fmla="*/ 2147483647 h 90"/>
                <a:gd name="T30" fmla="*/ 2147483647 w 80"/>
                <a:gd name="T31" fmla="*/ 2147483647 h 90"/>
                <a:gd name="T32" fmla="*/ 2147483647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2147483647 h 90"/>
                <a:gd name="T48" fmla="*/ 2147483647 w 80"/>
                <a:gd name="T49" fmla="*/ 2147483647 h 90"/>
                <a:gd name="T50" fmla="*/ 2147483647 w 80"/>
                <a:gd name="T51" fmla="*/ 2147483647 h 90"/>
                <a:gd name="T52" fmla="*/ 2147483647 w 80"/>
                <a:gd name="T53" fmla="*/ 2147483647 h 90"/>
                <a:gd name="T54" fmla="*/ 2147483647 w 80"/>
                <a:gd name="T55" fmla="*/ 2147483647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90"/>
                <a:gd name="T86" fmla="*/ 80 w 8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25" name="Freeform 224"/>
            <p:cNvSpPr>
              <a:spLocks noEditPoints="1"/>
            </p:cNvSpPr>
            <p:nvPr/>
          </p:nvSpPr>
          <p:spPr bwMode="auto">
            <a:xfrm>
              <a:off x="4577602" y="2255144"/>
              <a:ext cx="107127" cy="120650"/>
            </a:xfrm>
            <a:custGeom>
              <a:avLst/>
              <a:gdLst>
                <a:gd name="T0" fmla="*/ 2147483647 w 185"/>
                <a:gd name="T1" fmla="*/ 2147483647 h 233"/>
                <a:gd name="T2" fmla="*/ 2147483647 w 185"/>
                <a:gd name="T3" fmla="*/ 2147483647 h 233"/>
                <a:gd name="T4" fmla="*/ 2147483647 w 185"/>
                <a:gd name="T5" fmla="*/ 2147483647 h 233"/>
                <a:gd name="T6" fmla="*/ 2147483647 w 185"/>
                <a:gd name="T7" fmla="*/ 2147483647 h 233"/>
                <a:gd name="T8" fmla="*/ 2147483647 w 185"/>
                <a:gd name="T9" fmla="*/ 2147483647 h 233"/>
                <a:gd name="T10" fmla="*/ 2147483647 w 185"/>
                <a:gd name="T11" fmla="*/ 2147483647 h 233"/>
                <a:gd name="T12" fmla="*/ 2147483647 w 185"/>
                <a:gd name="T13" fmla="*/ 2147483647 h 233"/>
                <a:gd name="T14" fmla="*/ 2147483647 w 185"/>
                <a:gd name="T15" fmla="*/ 2147483647 h 233"/>
                <a:gd name="T16" fmla="*/ 2147483647 w 185"/>
                <a:gd name="T17" fmla="*/ 2147483647 h 233"/>
                <a:gd name="T18" fmla="*/ 2147483647 w 185"/>
                <a:gd name="T19" fmla="*/ 2147483647 h 233"/>
                <a:gd name="T20" fmla="*/ 2147483647 w 185"/>
                <a:gd name="T21" fmla="*/ 2147483647 h 233"/>
                <a:gd name="T22" fmla="*/ 2147483647 w 185"/>
                <a:gd name="T23" fmla="*/ 2147483647 h 233"/>
                <a:gd name="T24" fmla="*/ 0 w 185"/>
                <a:gd name="T25" fmla="*/ 2147483647 h 233"/>
                <a:gd name="T26" fmla="*/ 2147483647 w 185"/>
                <a:gd name="T27" fmla="*/ 2147483647 h 233"/>
                <a:gd name="T28" fmla="*/ 2147483647 w 185"/>
                <a:gd name="T29" fmla="*/ 2147483647 h 233"/>
                <a:gd name="T30" fmla="*/ 2147483647 w 185"/>
                <a:gd name="T31" fmla="*/ 2147483647 h 233"/>
                <a:gd name="T32" fmla="*/ 2147483647 w 185"/>
                <a:gd name="T33" fmla="*/ 2147483647 h 233"/>
                <a:gd name="T34" fmla="*/ 2147483647 w 185"/>
                <a:gd name="T35" fmla="*/ 2147483647 h 233"/>
                <a:gd name="T36" fmla="*/ 2147483647 w 185"/>
                <a:gd name="T37" fmla="*/ 2147483647 h 233"/>
                <a:gd name="T38" fmla="*/ 2147483647 w 185"/>
                <a:gd name="T39" fmla="*/ 2147483647 h 233"/>
                <a:gd name="T40" fmla="*/ 2147483647 w 185"/>
                <a:gd name="T41" fmla="*/ 2147483647 h 233"/>
                <a:gd name="T42" fmla="*/ 2147483647 w 185"/>
                <a:gd name="T43" fmla="*/ 2147483647 h 233"/>
                <a:gd name="T44" fmla="*/ 2147483647 w 185"/>
                <a:gd name="T45" fmla="*/ 2147483647 h 233"/>
                <a:gd name="T46" fmla="*/ 2147483647 w 185"/>
                <a:gd name="T47" fmla="*/ 2147483647 h 233"/>
                <a:gd name="T48" fmla="*/ 2147483647 w 185"/>
                <a:gd name="T49" fmla="*/ 2147483647 h 233"/>
                <a:gd name="T50" fmla="*/ 2147483647 w 185"/>
                <a:gd name="T51" fmla="*/ 2147483647 h 233"/>
                <a:gd name="T52" fmla="*/ 2147483647 w 185"/>
                <a:gd name="T53" fmla="*/ 2147483647 h 233"/>
                <a:gd name="T54" fmla="*/ 2147483647 w 185"/>
                <a:gd name="T55" fmla="*/ 2147483647 h 233"/>
                <a:gd name="T56" fmla="*/ 2147483647 w 185"/>
                <a:gd name="T57" fmla="*/ 2147483647 h 233"/>
                <a:gd name="T58" fmla="*/ 2147483647 w 185"/>
                <a:gd name="T59" fmla="*/ 2147483647 h 233"/>
                <a:gd name="T60" fmla="*/ 2147483647 w 185"/>
                <a:gd name="T61" fmla="*/ 2147483647 h 233"/>
                <a:gd name="T62" fmla="*/ 2147483647 w 185"/>
                <a:gd name="T63" fmla="*/ 2147483647 h 233"/>
                <a:gd name="T64" fmla="*/ 2147483647 w 185"/>
                <a:gd name="T65" fmla="*/ 2147483647 h 233"/>
                <a:gd name="T66" fmla="*/ 2147483647 w 185"/>
                <a:gd name="T67" fmla="*/ 2147483647 h 233"/>
                <a:gd name="T68" fmla="*/ 2147483647 w 185"/>
                <a:gd name="T69" fmla="*/ 2147483647 h 233"/>
                <a:gd name="T70" fmla="*/ 2147483647 w 185"/>
                <a:gd name="T71" fmla="*/ 2147483647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5"/>
                <a:gd name="T109" fmla="*/ 0 h 233"/>
                <a:gd name="T110" fmla="*/ 185 w 185"/>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26" name="Text Box 181"/>
            <p:cNvSpPr txBox="1">
              <a:spLocks noChangeArrowheads="1"/>
            </p:cNvSpPr>
            <p:nvPr/>
          </p:nvSpPr>
          <p:spPr bwMode="auto">
            <a:xfrm>
              <a:off x="3900228" y="1777272"/>
              <a:ext cx="0" cy="109607"/>
            </a:xfrm>
            <a:prstGeom prst="rect">
              <a:avLst/>
            </a:prstGeom>
            <a:grpFill/>
            <a:ln>
              <a:solidFill>
                <a:schemeClr val="bg1"/>
              </a:solidFill>
            </a:ln>
          </p:spPr>
          <p:txBody>
            <a:bodyPr wrap="none" lIns="0" tIns="0" rIns="0" bIns="0" anchor="ctr">
              <a:spAutoFit/>
            </a:bodyPr>
            <a:lstStyle>
              <a:lvl1pPr marL="177800" indent="-177800" defTabSz="801688" eaLnBrk="0" hangingPunct="0">
                <a:defRPr sz="1600" b="1">
                  <a:solidFill>
                    <a:srgbClr val="001965"/>
                  </a:solidFill>
                  <a:latin typeface="Verdana" pitchFamily="34" charset="0"/>
                </a:defRPr>
              </a:lvl1pPr>
              <a:lvl2pPr marL="742950" indent="-285750" defTabSz="801688" eaLnBrk="0" hangingPunct="0">
                <a:defRPr sz="1600" b="1">
                  <a:solidFill>
                    <a:srgbClr val="001965"/>
                  </a:solidFill>
                  <a:latin typeface="Verdana" pitchFamily="34" charset="0"/>
                </a:defRPr>
              </a:lvl2pPr>
              <a:lvl3pPr marL="1143000" indent="-228600" defTabSz="801688" eaLnBrk="0" hangingPunct="0">
                <a:defRPr sz="1600" b="1">
                  <a:solidFill>
                    <a:srgbClr val="001965"/>
                  </a:solidFill>
                  <a:latin typeface="Verdana" pitchFamily="34" charset="0"/>
                </a:defRPr>
              </a:lvl3pPr>
              <a:lvl4pPr marL="1600200" indent="-228600" defTabSz="801688" eaLnBrk="0" hangingPunct="0">
                <a:defRPr sz="1600" b="1">
                  <a:solidFill>
                    <a:srgbClr val="001965"/>
                  </a:solidFill>
                  <a:latin typeface="Verdana" pitchFamily="34" charset="0"/>
                </a:defRPr>
              </a:lvl4pPr>
              <a:lvl5pPr marL="2057400" indent="-228600" defTabSz="801688" eaLnBrk="0" hangingPunct="0">
                <a:defRPr sz="1600" b="1">
                  <a:solidFill>
                    <a:srgbClr val="001965"/>
                  </a:solidFill>
                  <a:latin typeface="Verdana" pitchFamily="34" charset="0"/>
                </a:defRPr>
              </a:lvl5pPr>
              <a:lvl6pPr marL="2514600" indent="-228600" algn="ctr" defTabSz="801688" eaLnBrk="0" fontAlgn="base" hangingPunct="0">
                <a:spcBef>
                  <a:spcPct val="50000"/>
                </a:spcBef>
                <a:spcAft>
                  <a:spcPct val="0"/>
                </a:spcAft>
                <a:defRPr sz="1600" b="1">
                  <a:solidFill>
                    <a:srgbClr val="001965"/>
                  </a:solidFill>
                  <a:latin typeface="Verdana" pitchFamily="34" charset="0"/>
                </a:defRPr>
              </a:lvl6pPr>
              <a:lvl7pPr marL="2971800" indent="-228600" algn="ctr" defTabSz="801688" eaLnBrk="0" fontAlgn="base" hangingPunct="0">
                <a:spcBef>
                  <a:spcPct val="50000"/>
                </a:spcBef>
                <a:spcAft>
                  <a:spcPct val="0"/>
                </a:spcAft>
                <a:defRPr sz="1600" b="1">
                  <a:solidFill>
                    <a:srgbClr val="001965"/>
                  </a:solidFill>
                  <a:latin typeface="Verdana" pitchFamily="34" charset="0"/>
                </a:defRPr>
              </a:lvl7pPr>
              <a:lvl8pPr marL="3429000" indent="-228600" algn="ctr" defTabSz="801688" eaLnBrk="0" fontAlgn="base" hangingPunct="0">
                <a:spcBef>
                  <a:spcPct val="50000"/>
                </a:spcBef>
                <a:spcAft>
                  <a:spcPct val="0"/>
                </a:spcAft>
                <a:defRPr sz="1600" b="1">
                  <a:solidFill>
                    <a:srgbClr val="001965"/>
                  </a:solidFill>
                  <a:latin typeface="Verdana" pitchFamily="34" charset="0"/>
                </a:defRPr>
              </a:lvl8pPr>
              <a:lvl9pPr marL="3886200" indent="-228600" algn="ctr" defTabSz="801688" eaLnBrk="0" fontAlgn="base" hangingPunct="0">
                <a:spcBef>
                  <a:spcPct val="50000"/>
                </a:spcBef>
                <a:spcAft>
                  <a:spcPct val="0"/>
                </a:spcAft>
                <a:defRPr sz="1600" b="1">
                  <a:solidFill>
                    <a:srgbClr val="001965"/>
                  </a:solidFill>
                  <a:latin typeface="Verdana" pitchFamily="34" charset="0"/>
                </a:defRPr>
              </a:lvl9pPr>
            </a:lstStyle>
            <a:p>
              <a:pPr marL="177800" marR="0" lvl="0" indent="-177800" algn="ctr" defTabSz="801688" rtl="0" eaLnBrk="1" fontAlgn="base" latinLnBrk="0" hangingPunct="1">
                <a:lnSpc>
                  <a:spcPct val="100000"/>
                </a:lnSpc>
                <a:spcBef>
                  <a:spcPct val="2000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Verdana"/>
                <a:ea typeface="ヒラギノ角ゴ Pro W3"/>
                <a:cs typeface="Arial" charset="0"/>
              </a:endParaRPr>
            </a:p>
          </p:txBody>
        </p:sp>
        <p:sp>
          <p:nvSpPr>
            <p:cNvPr id="227" name="Line 183"/>
            <p:cNvSpPr>
              <a:spLocks noChangeShapeType="1"/>
            </p:cNvSpPr>
            <p:nvPr/>
          </p:nvSpPr>
          <p:spPr bwMode="auto">
            <a:xfrm>
              <a:off x="4299070" y="1958282"/>
              <a:ext cx="0" cy="0"/>
            </a:xfrm>
            <a:prstGeom prst="line">
              <a:avLst/>
            </a:prstGeom>
            <a:grpFill/>
            <a:ln w="9525">
              <a:solidFill>
                <a:schemeClr val="bg1"/>
              </a:solidFill>
              <a:round/>
              <a:headEnd/>
              <a:tailEnd type="triangle" w="med" len="me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28" name="Freeform 227"/>
            <p:cNvSpPr>
              <a:spLocks/>
            </p:cNvSpPr>
            <p:nvPr/>
          </p:nvSpPr>
          <p:spPr bwMode="auto">
            <a:xfrm>
              <a:off x="4193591" y="2118619"/>
              <a:ext cx="85702" cy="52388"/>
            </a:xfrm>
            <a:custGeom>
              <a:avLst/>
              <a:gdLst>
                <a:gd name="T0" fmla="*/ 0 w 149"/>
                <a:gd name="T1" fmla="*/ 2147483647 h 102"/>
                <a:gd name="T2" fmla="*/ 2147483647 w 149"/>
                <a:gd name="T3" fmla="*/ 2147483647 h 102"/>
                <a:gd name="T4" fmla="*/ 2147483647 w 149"/>
                <a:gd name="T5" fmla="*/ 2147483647 h 102"/>
                <a:gd name="T6" fmla="*/ 2147483647 w 149"/>
                <a:gd name="T7" fmla="*/ 2147483647 h 102"/>
                <a:gd name="T8" fmla="*/ 2147483647 w 149"/>
                <a:gd name="T9" fmla="*/ 2147483647 h 102"/>
                <a:gd name="T10" fmla="*/ 2147483647 w 149"/>
                <a:gd name="T11" fmla="*/ 2147483647 h 102"/>
                <a:gd name="T12" fmla="*/ 2147483647 w 149"/>
                <a:gd name="T13" fmla="*/ 2147483647 h 102"/>
                <a:gd name="T14" fmla="*/ 2147483647 w 149"/>
                <a:gd name="T15" fmla="*/ 2147483647 h 102"/>
                <a:gd name="T16" fmla="*/ 2147483647 w 149"/>
                <a:gd name="T17" fmla="*/ 2147483647 h 102"/>
                <a:gd name="T18" fmla="*/ 2147483647 w 149"/>
                <a:gd name="T19" fmla="*/ 2147483647 h 102"/>
                <a:gd name="T20" fmla="*/ 2147483647 w 149"/>
                <a:gd name="T21" fmla="*/ 2147483647 h 102"/>
                <a:gd name="T22" fmla="*/ 2147483647 w 149"/>
                <a:gd name="T23" fmla="*/ 2147483647 h 102"/>
                <a:gd name="T24" fmla="*/ 2147483647 w 149"/>
                <a:gd name="T25" fmla="*/ 2147483647 h 102"/>
                <a:gd name="T26" fmla="*/ 2147483647 w 149"/>
                <a:gd name="T27" fmla="*/ 2147483647 h 102"/>
                <a:gd name="T28" fmla="*/ 2147483647 w 149"/>
                <a:gd name="T29" fmla="*/ 2147483647 h 102"/>
                <a:gd name="T30" fmla="*/ 2147483647 w 149"/>
                <a:gd name="T31" fmla="*/ 2147483647 h 102"/>
                <a:gd name="T32" fmla="*/ 2147483647 w 149"/>
                <a:gd name="T33" fmla="*/ 2147483647 h 102"/>
                <a:gd name="T34" fmla="*/ 2147483647 w 149"/>
                <a:gd name="T35" fmla="*/ 2147483647 h 102"/>
                <a:gd name="T36" fmla="*/ 2147483647 w 149"/>
                <a:gd name="T37" fmla="*/ 2147483647 h 102"/>
                <a:gd name="T38" fmla="*/ 2147483647 w 149"/>
                <a:gd name="T39" fmla="*/ 2147483647 h 102"/>
                <a:gd name="T40" fmla="*/ 2147483647 w 149"/>
                <a:gd name="T41" fmla="*/ 2147483647 h 102"/>
                <a:gd name="T42" fmla="*/ 2147483647 w 149"/>
                <a:gd name="T43" fmla="*/ 2147483647 h 102"/>
                <a:gd name="T44" fmla="*/ 2147483647 w 149"/>
                <a:gd name="T45" fmla="*/ 2147483647 h 102"/>
                <a:gd name="T46" fmla="*/ 2147483647 w 149"/>
                <a:gd name="T47" fmla="*/ 2147483647 h 102"/>
                <a:gd name="T48" fmla="*/ 2147483647 w 149"/>
                <a:gd name="T49" fmla="*/ 2147483647 h 102"/>
                <a:gd name="T50" fmla="*/ 2147483647 w 149"/>
                <a:gd name="T51" fmla="*/ 2147483647 h 102"/>
                <a:gd name="T52" fmla="*/ 2147483647 w 149"/>
                <a:gd name="T53" fmla="*/ 2147483647 h 102"/>
                <a:gd name="T54" fmla="*/ 2147483647 w 149"/>
                <a:gd name="T55" fmla="*/ 2147483647 h 102"/>
                <a:gd name="T56" fmla="*/ 2147483647 w 149"/>
                <a:gd name="T57" fmla="*/ 2147483647 h 102"/>
                <a:gd name="T58" fmla="*/ 2147483647 w 149"/>
                <a:gd name="T59" fmla="*/ 2147483647 h 102"/>
                <a:gd name="T60" fmla="*/ 2147483647 w 149"/>
                <a:gd name="T61" fmla="*/ 2147483647 h 102"/>
                <a:gd name="T62" fmla="*/ 2147483647 w 149"/>
                <a:gd name="T63" fmla="*/ 2147483647 h 102"/>
                <a:gd name="T64" fmla="*/ 2147483647 w 149"/>
                <a:gd name="T65" fmla="*/ 2147483647 h 102"/>
                <a:gd name="T66" fmla="*/ 2147483647 w 149"/>
                <a:gd name="T67" fmla="*/ 2147483647 h 102"/>
                <a:gd name="T68" fmla="*/ 2147483647 w 149"/>
                <a:gd name="T69" fmla="*/ 2147483647 h 102"/>
                <a:gd name="T70" fmla="*/ 2147483647 w 149"/>
                <a:gd name="T71" fmla="*/ 2147483647 h 102"/>
                <a:gd name="T72" fmla="*/ 2147483647 w 149"/>
                <a:gd name="T73" fmla="*/ 2147483647 h 102"/>
                <a:gd name="T74" fmla="*/ 2147483647 w 149"/>
                <a:gd name="T75" fmla="*/ 2147483647 h 102"/>
                <a:gd name="T76" fmla="*/ 2147483647 w 149"/>
                <a:gd name="T77" fmla="*/ 2147483647 h 102"/>
                <a:gd name="T78" fmla="*/ 2147483647 w 149"/>
                <a:gd name="T79" fmla="*/ 2147483647 h 102"/>
                <a:gd name="T80" fmla="*/ 2147483647 w 149"/>
                <a:gd name="T81" fmla="*/ 2147483647 h 102"/>
                <a:gd name="T82" fmla="*/ 0 w 149"/>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102"/>
                <a:gd name="T128" fmla="*/ 149 w 14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29" name="Freeform 77"/>
            <p:cNvSpPr>
              <a:spLocks/>
            </p:cNvSpPr>
            <p:nvPr/>
          </p:nvSpPr>
          <p:spPr bwMode="auto">
            <a:xfrm>
              <a:off x="4211721" y="2053532"/>
              <a:ext cx="103831" cy="74612"/>
            </a:xfrm>
            <a:custGeom>
              <a:avLst/>
              <a:gdLst>
                <a:gd name="T0" fmla="*/ 2147483647 w 182"/>
                <a:gd name="T1" fmla="*/ 2147483647 h 145"/>
                <a:gd name="T2" fmla="*/ 0 w 182"/>
                <a:gd name="T3" fmla="*/ 2147483647 h 145"/>
                <a:gd name="T4" fmla="*/ 0 w 182"/>
                <a:gd name="T5" fmla="*/ 2147483647 h 145"/>
                <a:gd name="T6" fmla="*/ 2147483647 w 182"/>
                <a:gd name="T7" fmla="*/ 2147483647 h 145"/>
                <a:gd name="T8" fmla="*/ 2147483647 w 182"/>
                <a:gd name="T9" fmla="*/ 2147483647 h 145"/>
                <a:gd name="T10" fmla="*/ 2147483647 w 182"/>
                <a:gd name="T11" fmla="*/ 2147483647 h 145"/>
                <a:gd name="T12" fmla="*/ 2147483647 w 182"/>
                <a:gd name="T13" fmla="*/ 2147483647 h 145"/>
                <a:gd name="T14" fmla="*/ 2147483647 w 182"/>
                <a:gd name="T15" fmla="*/ 2147483647 h 145"/>
                <a:gd name="T16" fmla="*/ 2147483647 w 182"/>
                <a:gd name="T17" fmla="*/ 2147483647 h 145"/>
                <a:gd name="T18" fmla="*/ 2147483647 w 182"/>
                <a:gd name="T19" fmla="*/ 2147483647 h 145"/>
                <a:gd name="T20" fmla="*/ 2147483647 w 182"/>
                <a:gd name="T21" fmla="*/ 2147483647 h 145"/>
                <a:gd name="T22" fmla="*/ 2147483647 w 182"/>
                <a:gd name="T23" fmla="*/ 2147483647 h 145"/>
                <a:gd name="T24" fmla="*/ 2147483647 w 182"/>
                <a:gd name="T25" fmla="*/ 2147483647 h 145"/>
                <a:gd name="T26" fmla="*/ 2147483647 w 182"/>
                <a:gd name="T27" fmla="*/ 2147483647 h 145"/>
                <a:gd name="T28" fmla="*/ 2147483647 w 182"/>
                <a:gd name="T29" fmla="*/ 2147483647 h 145"/>
                <a:gd name="T30" fmla="*/ 2147483647 w 182"/>
                <a:gd name="T31" fmla="*/ 2147483647 h 145"/>
                <a:gd name="T32" fmla="*/ 2147483647 w 182"/>
                <a:gd name="T33" fmla="*/ 2147483647 h 145"/>
                <a:gd name="T34" fmla="*/ 2147483647 w 182"/>
                <a:gd name="T35" fmla="*/ 2147483647 h 145"/>
                <a:gd name="T36" fmla="*/ 2147483647 w 182"/>
                <a:gd name="T37" fmla="*/ 2147483647 h 145"/>
                <a:gd name="T38" fmla="*/ 2147483647 w 182"/>
                <a:gd name="T39" fmla="*/ 2147483647 h 145"/>
                <a:gd name="T40" fmla="*/ 2147483647 w 182"/>
                <a:gd name="T41" fmla="*/ 2147483647 h 145"/>
                <a:gd name="T42" fmla="*/ 2147483647 w 182"/>
                <a:gd name="T43" fmla="*/ 2147483647 h 145"/>
                <a:gd name="T44" fmla="*/ 2147483647 w 182"/>
                <a:gd name="T45" fmla="*/ 2147483647 h 145"/>
                <a:gd name="T46" fmla="*/ 2147483647 w 182"/>
                <a:gd name="T47" fmla="*/ 2147483647 h 145"/>
                <a:gd name="T48" fmla="*/ 2147483647 w 182"/>
                <a:gd name="T49" fmla="*/ 2147483647 h 145"/>
                <a:gd name="T50" fmla="*/ 2147483647 w 182"/>
                <a:gd name="T51" fmla="*/ 2147483647 h 145"/>
                <a:gd name="T52" fmla="*/ 2147483647 w 182"/>
                <a:gd name="T53" fmla="*/ 2147483647 h 145"/>
                <a:gd name="T54" fmla="*/ 2147483647 w 182"/>
                <a:gd name="T55" fmla="*/ 2147483647 h 145"/>
                <a:gd name="T56" fmla="*/ 2147483647 w 182"/>
                <a:gd name="T57" fmla="*/ 2147483647 h 145"/>
                <a:gd name="T58" fmla="*/ 2147483647 w 182"/>
                <a:gd name="T59" fmla="*/ 2147483647 h 145"/>
                <a:gd name="T60" fmla="*/ 2147483647 w 182"/>
                <a:gd name="T61" fmla="*/ 2147483647 h 145"/>
                <a:gd name="T62" fmla="*/ 2147483647 w 182"/>
                <a:gd name="T63" fmla="*/ 2147483647 h 145"/>
                <a:gd name="T64" fmla="*/ 2147483647 w 182"/>
                <a:gd name="T65" fmla="*/ 2147483647 h 145"/>
                <a:gd name="T66" fmla="*/ 2147483647 w 182"/>
                <a:gd name="T67" fmla="*/ 2147483647 h 145"/>
                <a:gd name="T68" fmla="*/ 2147483647 w 182"/>
                <a:gd name="T69" fmla="*/ 2147483647 h 145"/>
                <a:gd name="T70" fmla="*/ 2147483647 w 182"/>
                <a:gd name="T71" fmla="*/ 2147483647 h 145"/>
                <a:gd name="T72" fmla="*/ 2147483647 w 182"/>
                <a:gd name="T73" fmla="*/ 2147483647 h 145"/>
                <a:gd name="T74" fmla="*/ 2147483647 w 182"/>
                <a:gd name="T75" fmla="*/ 2147483647 h 145"/>
                <a:gd name="T76" fmla="*/ 2147483647 w 182"/>
                <a:gd name="T77" fmla="*/ 2147483647 h 145"/>
                <a:gd name="T78" fmla="*/ 2147483647 w 182"/>
                <a:gd name="T79" fmla="*/ 2147483647 h 145"/>
                <a:gd name="T80" fmla="*/ 2147483647 w 182"/>
                <a:gd name="T81" fmla="*/ 0 h 145"/>
                <a:gd name="T82" fmla="*/ 2147483647 w 182"/>
                <a:gd name="T83" fmla="*/ 2147483647 h 145"/>
                <a:gd name="T84" fmla="*/ 2147483647 w 182"/>
                <a:gd name="T85" fmla="*/ 2147483647 h 145"/>
                <a:gd name="T86" fmla="*/ 2147483647 w 182"/>
                <a:gd name="T87" fmla="*/ 2147483647 h 145"/>
                <a:gd name="T88" fmla="*/ 2147483647 w 182"/>
                <a:gd name="T89" fmla="*/ 2147483647 h 145"/>
                <a:gd name="T90" fmla="*/ 2147483647 w 182"/>
                <a:gd name="T91" fmla="*/ 2147483647 h 145"/>
                <a:gd name="T92" fmla="*/ 2147483647 w 182"/>
                <a:gd name="T93" fmla="*/ 2147483647 h 145"/>
                <a:gd name="T94" fmla="*/ 2147483647 w 182"/>
                <a:gd name="T95" fmla="*/ 2147483647 h 145"/>
                <a:gd name="T96" fmla="*/ 2147483647 w 182"/>
                <a:gd name="T97" fmla="*/ 2147483647 h 145"/>
                <a:gd name="T98" fmla="*/ 2147483647 w 182"/>
                <a:gd name="T99" fmla="*/ 2147483647 h 145"/>
                <a:gd name="T100" fmla="*/ 2147483647 w 182"/>
                <a:gd name="T101" fmla="*/ 2147483647 h 145"/>
                <a:gd name="T102" fmla="*/ 2147483647 w 182"/>
                <a:gd name="T103" fmla="*/ 2147483647 h 145"/>
                <a:gd name="T104" fmla="*/ 2147483647 w 182"/>
                <a:gd name="T105" fmla="*/ 2147483647 h 145"/>
                <a:gd name="T106" fmla="*/ 2147483647 w 182"/>
                <a:gd name="T107" fmla="*/ 2147483647 h 145"/>
                <a:gd name="T108" fmla="*/ 2147483647 w 182"/>
                <a:gd name="T109" fmla="*/ 2147483647 h 145"/>
                <a:gd name="T110" fmla="*/ 2147483647 w 182"/>
                <a:gd name="T111" fmla="*/ 2147483647 h 145"/>
                <a:gd name="T112" fmla="*/ 2147483647 w 182"/>
                <a:gd name="T113" fmla="*/ 2147483647 h 145"/>
                <a:gd name="T114" fmla="*/ 2147483647 w 182"/>
                <a:gd name="T115" fmla="*/ 2147483647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45"/>
                <a:gd name="T176" fmla="*/ 182 w 182"/>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30" name="Freeform 187"/>
            <p:cNvSpPr>
              <a:spLocks noEditPoints="1"/>
            </p:cNvSpPr>
            <p:nvPr/>
          </p:nvSpPr>
          <p:spPr bwMode="auto">
            <a:xfrm>
              <a:off x="386843" y="1609164"/>
              <a:ext cx="1044905" cy="439737"/>
            </a:xfrm>
            <a:custGeom>
              <a:avLst/>
              <a:gdLst>
                <a:gd name="T0" fmla="*/ 2147483647 w 2049"/>
                <a:gd name="T1" fmla="*/ 2147483647 h 886"/>
                <a:gd name="T2" fmla="*/ 2147483647 w 2049"/>
                <a:gd name="T3" fmla="*/ 2147483647 h 886"/>
                <a:gd name="T4" fmla="*/ 2147483647 w 2049"/>
                <a:gd name="T5" fmla="*/ 2147483647 h 886"/>
                <a:gd name="T6" fmla="*/ 2147483647 w 2049"/>
                <a:gd name="T7" fmla="*/ 2147483647 h 886"/>
                <a:gd name="T8" fmla="*/ 2147483647 w 2049"/>
                <a:gd name="T9" fmla="*/ 2147483647 h 886"/>
                <a:gd name="T10" fmla="*/ 2147483647 w 2049"/>
                <a:gd name="T11" fmla="*/ 2147483647 h 886"/>
                <a:gd name="T12" fmla="*/ 2147483647 w 2049"/>
                <a:gd name="T13" fmla="*/ 2147483647 h 886"/>
                <a:gd name="T14" fmla="*/ 2147483647 w 2049"/>
                <a:gd name="T15" fmla="*/ 2147483647 h 886"/>
                <a:gd name="T16" fmla="*/ 2147483647 w 2049"/>
                <a:gd name="T17" fmla="*/ 2147483647 h 886"/>
                <a:gd name="T18" fmla="*/ 2147483647 w 2049"/>
                <a:gd name="T19" fmla="*/ 2147483647 h 886"/>
                <a:gd name="T20" fmla="*/ 2147483647 w 2049"/>
                <a:gd name="T21" fmla="*/ 0 h 886"/>
                <a:gd name="T22" fmla="*/ 2147483647 w 2049"/>
                <a:gd name="T23" fmla="*/ 2147483647 h 886"/>
                <a:gd name="T24" fmla="*/ 2147483647 w 2049"/>
                <a:gd name="T25" fmla="*/ 2147483647 h 886"/>
                <a:gd name="T26" fmla="*/ 2147483647 w 2049"/>
                <a:gd name="T27" fmla="*/ 2147483647 h 886"/>
                <a:gd name="T28" fmla="*/ 2147483647 w 2049"/>
                <a:gd name="T29" fmla="*/ 2147483647 h 886"/>
                <a:gd name="T30" fmla="*/ 2147483647 w 2049"/>
                <a:gd name="T31" fmla="*/ 2147483647 h 886"/>
                <a:gd name="T32" fmla="*/ 2147483647 w 2049"/>
                <a:gd name="T33" fmla="*/ 2147483647 h 886"/>
                <a:gd name="T34" fmla="*/ 2147483647 w 2049"/>
                <a:gd name="T35" fmla="*/ 2147483647 h 886"/>
                <a:gd name="T36" fmla="*/ 2147483647 w 2049"/>
                <a:gd name="T37" fmla="*/ 2147483647 h 886"/>
                <a:gd name="T38" fmla="*/ 2147483647 w 2049"/>
                <a:gd name="T39" fmla="*/ 2147483647 h 886"/>
                <a:gd name="T40" fmla="*/ 2147483647 w 2049"/>
                <a:gd name="T41" fmla="*/ 2147483647 h 886"/>
                <a:gd name="T42" fmla="*/ 2147483647 w 2049"/>
                <a:gd name="T43" fmla="*/ 2147483647 h 886"/>
                <a:gd name="T44" fmla="*/ 2147483647 w 2049"/>
                <a:gd name="T45" fmla="*/ 2147483647 h 886"/>
                <a:gd name="T46" fmla="*/ 2147483647 w 2049"/>
                <a:gd name="T47" fmla="*/ 2147483647 h 886"/>
                <a:gd name="T48" fmla="*/ 2147483647 w 2049"/>
                <a:gd name="T49" fmla="*/ 2147483647 h 886"/>
                <a:gd name="T50" fmla="*/ 2147483647 w 2049"/>
                <a:gd name="T51" fmla="*/ 2147483647 h 886"/>
                <a:gd name="T52" fmla="*/ 2147483647 w 2049"/>
                <a:gd name="T53" fmla="*/ 2147483647 h 886"/>
                <a:gd name="T54" fmla="*/ 2147483647 w 2049"/>
                <a:gd name="T55" fmla="*/ 2147483647 h 886"/>
                <a:gd name="T56" fmla="*/ 2147483647 w 2049"/>
                <a:gd name="T57" fmla="*/ 2147483647 h 886"/>
                <a:gd name="T58" fmla="*/ 2147483647 w 2049"/>
                <a:gd name="T59" fmla="*/ 2147483647 h 886"/>
                <a:gd name="T60" fmla="*/ 2147483647 w 2049"/>
                <a:gd name="T61" fmla="*/ 2147483647 h 886"/>
                <a:gd name="T62" fmla="*/ 2147483647 w 2049"/>
                <a:gd name="T63" fmla="*/ 2147483647 h 886"/>
                <a:gd name="T64" fmla="*/ 2147483647 w 2049"/>
                <a:gd name="T65" fmla="*/ 2147483647 h 886"/>
                <a:gd name="T66" fmla="*/ 2147483647 w 2049"/>
                <a:gd name="T67" fmla="*/ 2147483647 h 886"/>
                <a:gd name="T68" fmla="*/ 2147483647 w 2049"/>
                <a:gd name="T69" fmla="*/ 2147483647 h 886"/>
                <a:gd name="T70" fmla="*/ 2147483647 w 2049"/>
                <a:gd name="T71" fmla="*/ 2147483647 h 886"/>
                <a:gd name="T72" fmla="*/ 2147483647 w 2049"/>
                <a:gd name="T73" fmla="*/ 2147483647 h 886"/>
                <a:gd name="T74" fmla="*/ 2147483647 w 2049"/>
                <a:gd name="T75" fmla="*/ 2147483647 h 886"/>
                <a:gd name="T76" fmla="*/ 2147483647 w 2049"/>
                <a:gd name="T77" fmla="*/ 2147483647 h 886"/>
                <a:gd name="T78" fmla="*/ 2147483647 w 2049"/>
                <a:gd name="T79" fmla="*/ 2147483647 h 886"/>
                <a:gd name="T80" fmla="*/ 2147483647 w 2049"/>
                <a:gd name="T81" fmla="*/ 2147483647 h 886"/>
                <a:gd name="T82" fmla="*/ 2147483647 w 2049"/>
                <a:gd name="T83" fmla="*/ 2147483647 h 886"/>
                <a:gd name="T84" fmla="*/ 2147483647 w 2049"/>
                <a:gd name="T85" fmla="*/ 2147483647 h 886"/>
                <a:gd name="T86" fmla="*/ 2147483647 w 2049"/>
                <a:gd name="T87" fmla="*/ 2147483647 h 886"/>
                <a:gd name="T88" fmla="*/ 2147483647 w 2049"/>
                <a:gd name="T89" fmla="*/ 2147483647 h 886"/>
                <a:gd name="T90" fmla="*/ 2147483647 w 2049"/>
                <a:gd name="T91" fmla="*/ 2147483647 h 886"/>
                <a:gd name="T92" fmla="*/ 2147483647 w 2049"/>
                <a:gd name="T93" fmla="*/ 2147483647 h 886"/>
                <a:gd name="T94" fmla="*/ 2147483647 w 2049"/>
                <a:gd name="T95" fmla="*/ 2147483647 h 886"/>
                <a:gd name="T96" fmla="*/ 2147483647 w 2049"/>
                <a:gd name="T97" fmla="*/ 2147483647 h 886"/>
                <a:gd name="T98" fmla="*/ 2147483647 w 2049"/>
                <a:gd name="T99" fmla="*/ 2147483647 h 886"/>
                <a:gd name="T100" fmla="*/ 2147483647 w 2049"/>
                <a:gd name="T101" fmla="*/ 2147483647 h 886"/>
                <a:gd name="T102" fmla="*/ 2147483647 w 2049"/>
                <a:gd name="T103" fmla="*/ 2147483647 h 886"/>
                <a:gd name="T104" fmla="*/ 2147483647 w 2049"/>
                <a:gd name="T105" fmla="*/ 2147483647 h 886"/>
                <a:gd name="T106" fmla="*/ 2147483647 w 2049"/>
                <a:gd name="T107" fmla="*/ 2147483647 h 886"/>
                <a:gd name="T108" fmla="*/ 2147483647 w 2049"/>
                <a:gd name="T109" fmla="*/ 2147483647 h 886"/>
                <a:gd name="T110" fmla="*/ 2147483647 w 2049"/>
                <a:gd name="T111" fmla="*/ 2147483647 h 886"/>
                <a:gd name="T112" fmla="*/ 2147483647 w 2049"/>
                <a:gd name="T113" fmla="*/ 2147483647 h 8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9"/>
                <a:gd name="T172" fmla="*/ 0 h 886"/>
                <a:gd name="T173" fmla="*/ 2049 w 2049"/>
                <a:gd name="T174" fmla="*/ 886 h 8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solidFill>
              <a:srgbClr val="009FDA"/>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grpSp>
      <p:sp>
        <p:nvSpPr>
          <p:cNvPr id="47" name="Rounded Rectangle 46"/>
          <p:cNvSpPr/>
          <p:nvPr/>
        </p:nvSpPr>
        <p:spPr>
          <a:xfrm>
            <a:off x="1279937" y="3479708"/>
            <a:ext cx="891540"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France: 8.0%</a:t>
            </a:r>
          </a:p>
        </p:txBody>
      </p:sp>
      <p:sp>
        <p:nvSpPr>
          <p:cNvPr id="48" name="Rounded Rectangle 47"/>
          <p:cNvSpPr/>
          <p:nvPr/>
        </p:nvSpPr>
        <p:spPr>
          <a:xfrm>
            <a:off x="2176704" y="2719533"/>
            <a:ext cx="921826"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Norway: 7.9%</a:t>
            </a:r>
          </a:p>
        </p:txBody>
      </p:sp>
      <p:sp>
        <p:nvSpPr>
          <p:cNvPr id="49" name="Rounded Rectangle 48"/>
          <p:cNvSpPr/>
          <p:nvPr/>
        </p:nvSpPr>
        <p:spPr>
          <a:xfrm>
            <a:off x="2407179" y="2460153"/>
            <a:ext cx="960120"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Sweden: 8.0%</a:t>
            </a:r>
          </a:p>
        </p:txBody>
      </p:sp>
      <p:sp>
        <p:nvSpPr>
          <p:cNvPr id="50" name="Rounded Rectangle 49"/>
          <p:cNvSpPr/>
          <p:nvPr/>
        </p:nvSpPr>
        <p:spPr>
          <a:xfrm>
            <a:off x="2755806" y="3279895"/>
            <a:ext cx="960120"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Ukraine: 7.4%</a:t>
            </a:r>
          </a:p>
        </p:txBody>
      </p:sp>
      <p:sp>
        <p:nvSpPr>
          <p:cNvPr id="51" name="Rounded Rectangle 50"/>
          <p:cNvSpPr/>
          <p:nvPr/>
        </p:nvSpPr>
        <p:spPr>
          <a:xfrm>
            <a:off x="1697003" y="3708968"/>
            <a:ext cx="774222"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Italy: 7.5%</a:t>
            </a:r>
          </a:p>
        </p:txBody>
      </p:sp>
      <p:sp>
        <p:nvSpPr>
          <p:cNvPr id="52" name="Rounded Rectangle 51"/>
          <p:cNvSpPr/>
          <p:nvPr/>
        </p:nvSpPr>
        <p:spPr>
          <a:xfrm>
            <a:off x="3486715" y="4694436"/>
            <a:ext cx="1234440"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New Zealand: 8.3%</a:t>
            </a:r>
          </a:p>
        </p:txBody>
      </p:sp>
      <p:sp>
        <p:nvSpPr>
          <p:cNvPr id="53" name="Rounded Rectangle 52"/>
          <p:cNvSpPr/>
          <p:nvPr/>
        </p:nvSpPr>
        <p:spPr>
          <a:xfrm>
            <a:off x="487229" y="3688940"/>
            <a:ext cx="774222"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USA: 7.5%</a:t>
            </a:r>
          </a:p>
        </p:txBody>
      </p:sp>
      <p:sp>
        <p:nvSpPr>
          <p:cNvPr id="54" name="Rounded Rectangle 53"/>
          <p:cNvSpPr/>
          <p:nvPr/>
        </p:nvSpPr>
        <p:spPr>
          <a:xfrm>
            <a:off x="2190381" y="3494040"/>
            <a:ext cx="891540"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Greece: 7.6%</a:t>
            </a:r>
          </a:p>
        </p:txBody>
      </p:sp>
      <p:sp>
        <p:nvSpPr>
          <p:cNvPr id="55" name="Rounded Rectangle 54"/>
          <p:cNvSpPr/>
          <p:nvPr/>
        </p:nvSpPr>
        <p:spPr>
          <a:xfrm>
            <a:off x="2380462" y="2968319"/>
            <a:ext cx="1015532"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Denmark: 7.9%</a:t>
            </a:r>
          </a:p>
        </p:txBody>
      </p:sp>
      <p:sp>
        <p:nvSpPr>
          <p:cNvPr id="56" name="Rounded Rectangle 55"/>
          <p:cNvSpPr/>
          <p:nvPr/>
        </p:nvSpPr>
        <p:spPr>
          <a:xfrm>
            <a:off x="1207854" y="3180896"/>
            <a:ext cx="960120"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UK: 8.3–8.5%</a:t>
            </a:r>
          </a:p>
        </p:txBody>
      </p:sp>
      <p:sp>
        <p:nvSpPr>
          <p:cNvPr id="57" name="Rounded Rectangle 56"/>
          <p:cNvSpPr/>
          <p:nvPr/>
        </p:nvSpPr>
        <p:spPr>
          <a:xfrm>
            <a:off x="894585" y="2810520"/>
            <a:ext cx="1234440" cy="243840"/>
          </a:xfrm>
          <a:prstGeom prst="roundRect">
            <a:avLst/>
          </a:prstGeom>
          <a:ln/>
        </p:spPr>
        <p:style>
          <a:lnRef idx="2">
            <a:schemeClr val="accent1"/>
          </a:lnRef>
          <a:fillRef idx="1">
            <a:schemeClr val="lt1"/>
          </a:fillRef>
          <a:effectRef idx="0">
            <a:schemeClr val="accent1"/>
          </a:effectRef>
          <a:fontRef idx="minor">
            <a:schemeClr val="dk1"/>
          </a:fontRef>
        </p:style>
        <p:txBody>
          <a:bodyPr lIns="35988" tIns="35988" rIns="35988" bIns="3598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Netherlands: 7.5%</a:t>
            </a:r>
          </a:p>
        </p:txBody>
      </p:sp>
      <p:pic>
        <p:nvPicPr>
          <p:cNvPr id="58" name="Picture 5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2916" y="3980908"/>
            <a:ext cx="87189" cy="147215"/>
          </a:xfrm>
          <a:prstGeom prst="rect">
            <a:avLst/>
          </a:prstGeom>
        </p:spPr>
      </p:pic>
      <p:grpSp>
        <p:nvGrpSpPr>
          <p:cNvPr id="232" name="Group 231"/>
          <p:cNvGrpSpPr/>
          <p:nvPr/>
        </p:nvGrpSpPr>
        <p:grpSpPr>
          <a:xfrm>
            <a:off x="4368800" y="2331009"/>
            <a:ext cx="4714656" cy="3138659"/>
            <a:chOff x="386843" y="1364557"/>
            <a:chExt cx="8192382" cy="3725862"/>
          </a:xfrm>
          <a:solidFill>
            <a:srgbClr val="99B2FF"/>
          </a:solidFill>
        </p:grpSpPr>
        <p:sp>
          <p:nvSpPr>
            <p:cNvPr id="247" name="Oval 179"/>
            <p:cNvSpPr>
              <a:spLocks noChangeArrowheads="1"/>
            </p:cNvSpPr>
            <p:nvPr/>
          </p:nvSpPr>
          <p:spPr bwMode="auto">
            <a:xfrm>
              <a:off x="4249627" y="2105919"/>
              <a:ext cx="39555" cy="36513"/>
            </a:xfrm>
            <a:prstGeom prst="ellipse">
              <a:avLst/>
            </a:prstGeom>
            <a:grpFill/>
            <a:ln>
              <a:solidFill>
                <a:schemeClr val="bg1"/>
              </a:solidFill>
            </a:ln>
          </p:spPr>
          <p:txBody>
            <a:bodyPr wrap="none" anchor="ct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a:cs typeface="Arial" charset="0"/>
              </a:endParaRPr>
            </a:p>
          </p:txBody>
        </p:sp>
        <p:sp>
          <p:nvSpPr>
            <p:cNvPr id="248" name="Freeform 356"/>
            <p:cNvSpPr>
              <a:spLocks noEditPoints="1"/>
            </p:cNvSpPr>
            <p:nvPr/>
          </p:nvSpPr>
          <p:spPr bwMode="auto">
            <a:xfrm>
              <a:off x="1012730" y="2164657"/>
              <a:ext cx="1488248" cy="679450"/>
            </a:xfrm>
            <a:custGeom>
              <a:avLst/>
              <a:gdLst>
                <a:gd name="T0" fmla="*/ 2147483647 w 2609"/>
                <a:gd name="T1" fmla="*/ 2147483647 h 1304"/>
                <a:gd name="T2" fmla="*/ 2147483647 w 2609"/>
                <a:gd name="T3" fmla="*/ 2147483647 h 1304"/>
                <a:gd name="T4" fmla="*/ 2147483647 w 2609"/>
                <a:gd name="T5" fmla="*/ 2147483647 h 1304"/>
                <a:gd name="T6" fmla="*/ 2147483647 w 2609"/>
                <a:gd name="T7" fmla="*/ 2147483647 h 1304"/>
                <a:gd name="T8" fmla="*/ 2147483647 w 2609"/>
                <a:gd name="T9" fmla="*/ 2147483647 h 1304"/>
                <a:gd name="T10" fmla="*/ 2147483647 w 2609"/>
                <a:gd name="T11" fmla="*/ 2147483647 h 1304"/>
                <a:gd name="T12" fmla="*/ 2147483647 w 2609"/>
                <a:gd name="T13" fmla="*/ 2147483647 h 1304"/>
                <a:gd name="T14" fmla="*/ 2147483647 w 2609"/>
                <a:gd name="T15" fmla="*/ 2147483647 h 1304"/>
                <a:gd name="T16" fmla="*/ 2147483647 w 2609"/>
                <a:gd name="T17" fmla="*/ 2147483647 h 1304"/>
                <a:gd name="T18" fmla="*/ 2147483647 w 2609"/>
                <a:gd name="T19" fmla="*/ 2147483647 h 1304"/>
                <a:gd name="T20" fmla="*/ 2147483647 w 2609"/>
                <a:gd name="T21" fmla="*/ 2147483647 h 1304"/>
                <a:gd name="T22" fmla="*/ 2147483647 w 2609"/>
                <a:gd name="T23" fmla="*/ 2147483647 h 1304"/>
                <a:gd name="T24" fmla="*/ 2147483647 w 2609"/>
                <a:gd name="T25" fmla="*/ 2147483647 h 1304"/>
                <a:gd name="T26" fmla="*/ 2147483647 w 2609"/>
                <a:gd name="T27" fmla="*/ 2147483647 h 1304"/>
                <a:gd name="T28" fmla="*/ 2147483647 w 2609"/>
                <a:gd name="T29" fmla="*/ 2147483647 h 1304"/>
                <a:gd name="T30" fmla="*/ 2147483647 w 2609"/>
                <a:gd name="T31" fmla="*/ 2147483647 h 1304"/>
                <a:gd name="T32" fmla="*/ 2147483647 w 2609"/>
                <a:gd name="T33" fmla="*/ 2147483647 h 1304"/>
                <a:gd name="T34" fmla="*/ 2147483647 w 2609"/>
                <a:gd name="T35" fmla="*/ 2147483647 h 1304"/>
                <a:gd name="T36" fmla="*/ 2147483647 w 2609"/>
                <a:gd name="T37" fmla="*/ 2147483647 h 1304"/>
                <a:gd name="T38" fmla="*/ 2147483647 w 2609"/>
                <a:gd name="T39" fmla="*/ 2147483647 h 1304"/>
                <a:gd name="T40" fmla="*/ 2147483647 w 2609"/>
                <a:gd name="T41" fmla="*/ 2147483647 h 1304"/>
                <a:gd name="T42" fmla="*/ 2147483647 w 2609"/>
                <a:gd name="T43" fmla="*/ 2147483647 h 1304"/>
                <a:gd name="T44" fmla="*/ 2147483647 w 2609"/>
                <a:gd name="T45" fmla="*/ 2147483647 h 1304"/>
                <a:gd name="T46" fmla="*/ 2147483647 w 2609"/>
                <a:gd name="T47" fmla="*/ 2147483647 h 1304"/>
                <a:gd name="T48" fmla="*/ 2147483647 w 2609"/>
                <a:gd name="T49" fmla="*/ 2147483647 h 1304"/>
                <a:gd name="T50" fmla="*/ 2147483647 w 2609"/>
                <a:gd name="T51" fmla="*/ 2147483647 h 1304"/>
                <a:gd name="T52" fmla="*/ 2147483647 w 2609"/>
                <a:gd name="T53" fmla="*/ 2147483647 h 1304"/>
                <a:gd name="T54" fmla="*/ 2147483647 w 2609"/>
                <a:gd name="T55" fmla="*/ 2147483647 h 1304"/>
                <a:gd name="T56" fmla="*/ 2147483647 w 2609"/>
                <a:gd name="T57" fmla="*/ 2147483647 h 1304"/>
                <a:gd name="T58" fmla="*/ 2147483647 w 2609"/>
                <a:gd name="T59" fmla="*/ 2147483647 h 1304"/>
                <a:gd name="T60" fmla="*/ 2147483647 w 2609"/>
                <a:gd name="T61" fmla="*/ 2147483647 h 1304"/>
                <a:gd name="T62" fmla="*/ 2147483647 w 2609"/>
                <a:gd name="T63" fmla="*/ 2147483647 h 1304"/>
                <a:gd name="T64" fmla="*/ 2147483647 w 2609"/>
                <a:gd name="T65" fmla="*/ 2147483647 h 1304"/>
                <a:gd name="T66" fmla="*/ 2147483647 w 2609"/>
                <a:gd name="T67" fmla="*/ 2147483647 h 1304"/>
                <a:gd name="T68" fmla="*/ 2147483647 w 2609"/>
                <a:gd name="T69" fmla="*/ 2147483647 h 1304"/>
                <a:gd name="T70" fmla="*/ 2147483647 w 2609"/>
                <a:gd name="T71" fmla="*/ 2147483647 h 1304"/>
                <a:gd name="T72" fmla="*/ 2147483647 w 2609"/>
                <a:gd name="T73" fmla="*/ 2147483647 h 1304"/>
                <a:gd name="T74" fmla="*/ 2147483647 w 2609"/>
                <a:gd name="T75" fmla="*/ 2147483647 h 1304"/>
                <a:gd name="T76" fmla="*/ 2147483647 w 2609"/>
                <a:gd name="T77" fmla="*/ 2147483647 h 1304"/>
                <a:gd name="T78" fmla="*/ 2147483647 w 2609"/>
                <a:gd name="T79" fmla="*/ 2147483647 h 1304"/>
                <a:gd name="T80" fmla="*/ 2147483647 w 2609"/>
                <a:gd name="T81" fmla="*/ 2147483647 h 1304"/>
                <a:gd name="T82" fmla="*/ 2147483647 w 2609"/>
                <a:gd name="T83" fmla="*/ 2147483647 h 1304"/>
                <a:gd name="T84" fmla="*/ 2147483647 w 2609"/>
                <a:gd name="T85" fmla="*/ 2147483647 h 1304"/>
                <a:gd name="T86" fmla="*/ 2147483647 w 2609"/>
                <a:gd name="T87" fmla="*/ 2147483647 h 1304"/>
                <a:gd name="T88" fmla="*/ 2147483647 w 2609"/>
                <a:gd name="T89" fmla="*/ 2147483647 h 1304"/>
                <a:gd name="T90" fmla="*/ 2147483647 w 2609"/>
                <a:gd name="T91" fmla="*/ 2147483647 h 1304"/>
                <a:gd name="T92" fmla="*/ 2147483647 w 2609"/>
                <a:gd name="T93" fmla="*/ 2147483647 h 1304"/>
                <a:gd name="T94" fmla="*/ 2147483647 w 2609"/>
                <a:gd name="T95" fmla="*/ 2147483647 h 1304"/>
                <a:gd name="T96" fmla="*/ 2147483647 w 2609"/>
                <a:gd name="T97" fmla="*/ 2147483647 h 1304"/>
                <a:gd name="T98" fmla="*/ 2147483647 w 2609"/>
                <a:gd name="T99" fmla="*/ 2147483647 h 1304"/>
                <a:gd name="T100" fmla="*/ 2147483647 w 2609"/>
                <a:gd name="T101" fmla="*/ 2147483647 h 1304"/>
                <a:gd name="T102" fmla="*/ 2147483647 w 2609"/>
                <a:gd name="T103" fmla="*/ 2147483647 h 1304"/>
                <a:gd name="T104" fmla="*/ 2147483647 w 2609"/>
                <a:gd name="T105" fmla="*/ 2147483647 h 1304"/>
                <a:gd name="T106" fmla="*/ 2147483647 w 2609"/>
                <a:gd name="T107" fmla="*/ 2147483647 h 1304"/>
                <a:gd name="T108" fmla="*/ 2147483647 w 2609"/>
                <a:gd name="T109" fmla="*/ 2147483647 h 13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9"/>
                <a:gd name="T166" fmla="*/ 0 h 1304"/>
                <a:gd name="T167" fmla="*/ 2609 w 2609"/>
                <a:gd name="T168" fmla="*/ 1304 h 13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49" name="Freeform 2"/>
            <p:cNvSpPr>
              <a:spLocks/>
            </p:cNvSpPr>
            <p:nvPr/>
          </p:nvSpPr>
          <p:spPr bwMode="auto">
            <a:xfrm>
              <a:off x="4460586" y="2024957"/>
              <a:ext cx="237329" cy="155575"/>
            </a:xfrm>
            <a:custGeom>
              <a:avLst/>
              <a:gdLst>
                <a:gd name="T0" fmla="*/ 2147483647 w 419"/>
                <a:gd name="T1" fmla="*/ 2147483647 h 301"/>
                <a:gd name="T2" fmla="*/ 2147483647 w 419"/>
                <a:gd name="T3" fmla="*/ 2147483647 h 301"/>
                <a:gd name="T4" fmla="*/ 2147483647 w 419"/>
                <a:gd name="T5" fmla="*/ 2147483647 h 301"/>
                <a:gd name="T6" fmla="*/ 2147483647 w 419"/>
                <a:gd name="T7" fmla="*/ 2147483647 h 301"/>
                <a:gd name="T8" fmla="*/ 2147483647 w 419"/>
                <a:gd name="T9" fmla="*/ 2147483647 h 301"/>
                <a:gd name="T10" fmla="*/ 2147483647 w 419"/>
                <a:gd name="T11" fmla="*/ 2147483647 h 301"/>
                <a:gd name="T12" fmla="*/ 2147483647 w 419"/>
                <a:gd name="T13" fmla="*/ 2147483647 h 301"/>
                <a:gd name="T14" fmla="*/ 2147483647 w 419"/>
                <a:gd name="T15" fmla="*/ 2147483647 h 301"/>
                <a:gd name="T16" fmla="*/ 2147483647 w 419"/>
                <a:gd name="T17" fmla="*/ 2147483647 h 301"/>
                <a:gd name="T18" fmla="*/ 2147483647 w 419"/>
                <a:gd name="T19" fmla="*/ 2147483647 h 301"/>
                <a:gd name="T20" fmla="*/ 2147483647 w 419"/>
                <a:gd name="T21" fmla="*/ 2147483647 h 301"/>
                <a:gd name="T22" fmla="*/ 2147483647 w 419"/>
                <a:gd name="T23" fmla="*/ 2147483647 h 301"/>
                <a:gd name="T24" fmla="*/ 2147483647 w 419"/>
                <a:gd name="T25" fmla="*/ 2147483647 h 301"/>
                <a:gd name="T26" fmla="*/ 2147483647 w 419"/>
                <a:gd name="T27" fmla="*/ 2147483647 h 301"/>
                <a:gd name="T28" fmla="*/ 2147483647 w 419"/>
                <a:gd name="T29" fmla="*/ 2147483647 h 301"/>
                <a:gd name="T30" fmla="*/ 2147483647 w 419"/>
                <a:gd name="T31" fmla="*/ 2147483647 h 301"/>
                <a:gd name="T32" fmla="*/ 2147483647 w 419"/>
                <a:gd name="T33" fmla="*/ 2147483647 h 301"/>
                <a:gd name="T34" fmla="*/ 2147483647 w 419"/>
                <a:gd name="T35" fmla="*/ 2147483647 h 301"/>
                <a:gd name="T36" fmla="*/ 2147483647 w 419"/>
                <a:gd name="T37" fmla="*/ 0 h 301"/>
                <a:gd name="T38" fmla="*/ 2147483647 w 419"/>
                <a:gd name="T39" fmla="*/ 2147483647 h 301"/>
                <a:gd name="T40" fmla="*/ 2147483647 w 419"/>
                <a:gd name="T41" fmla="*/ 2147483647 h 301"/>
                <a:gd name="T42" fmla="*/ 2147483647 w 419"/>
                <a:gd name="T43" fmla="*/ 2147483647 h 301"/>
                <a:gd name="T44" fmla="*/ 2147483647 w 419"/>
                <a:gd name="T45" fmla="*/ 2147483647 h 301"/>
                <a:gd name="T46" fmla="*/ 2147483647 w 419"/>
                <a:gd name="T47" fmla="*/ 2147483647 h 301"/>
                <a:gd name="T48" fmla="*/ 2147483647 w 419"/>
                <a:gd name="T49" fmla="*/ 2147483647 h 301"/>
                <a:gd name="T50" fmla="*/ 2147483647 w 419"/>
                <a:gd name="T51" fmla="*/ 2147483647 h 301"/>
                <a:gd name="T52" fmla="*/ 2147483647 w 419"/>
                <a:gd name="T53" fmla="*/ 2147483647 h 301"/>
                <a:gd name="T54" fmla="*/ 2147483647 w 419"/>
                <a:gd name="T55" fmla="*/ 2147483647 h 301"/>
                <a:gd name="T56" fmla="*/ 2147483647 w 419"/>
                <a:gd name="T57" fmla="*/ 2147483647 h 301"/>
                <a:gd name="T58" fmla="*/ 2147483647 w 419"/>
                <a:gd name="T59" fmla="*/ 2147483647 h 301"/>
                <a:gd name="T60" fmla="*/ 2147483647 w 419"/>
                <a:gd name="T61" fmla="*/ 2147483647 h 301"/>
                <a:gd name="T62" fmla="*/ 2147483647 w 419"/>
                <a:gd name="T63" fmla="*/ 2147483647 h 301"/>
                <a:gd name="T64" fmla="*/ 2147483647 w 419"/>
                <a:gd name="T65" fmla="*/ 2147483647 h 301"/>
                <a:gd name="T66" fmla="*/ 2147483647 w 419"/>
                <a:gd name="T67" fmla="*/ 2147483647 h 301"/>
                <a:gd name="T68" fmla="*/ 2147483647 w 419"/>
                <a:gd name="T69" fmla="*/ 2147483647 h 301"/>
                <a:gd name="T70" fmla="*/ 2147483647 w 419"/>
                <a:gd name="T71" fmla="*/ 2147483647 h 301"/>
                <a:gd name="T72" fmla="*/ 2147483647 w 419"/>
                <a:gd name="T73" fmla="*/ 2147483647 h 301"/>
                <a:gd name="T74" fmla="*/ 2147483647 w 419"/>
                <a:gd name="T75" fmla="*/ 2147483647 h 301"/>
                <a:gd name="T76" fmla="*/ 2147483647 w 419"/>
                <a:gd name="T77" fmla="*/ 2147483647 h 301"/>
                <a:gd name="T78" fmla="*/ 2147483647 w 419"/>
                <a:gd name="T79" fmla="*/ 2147483647 h 301"/>
                <a:gd name="T80" fmla="*/ 2147483647 w 419"/>
                <a:gd name="T81" fmla="*/ 2147483647 h 301"/>
                <a:gd name="T82" fmla="*/ 2147483647 w 419"/>
                <a:gd name="T83" fmla="*/ 2147483647 h 301"/>
                <a:gd name="T84" fmla="*/ 2147483647 w 419"/>
                <a:gd name="T85" fmla="*/ 2147483647 h 301"/>
                <a:gd name="T86" fmla="*/ 2147483647 w 419"/>
                <a:gd name="T87" fmla="*/ 2147483647 h 301"/>
                <a:gd name="T88" fmla="*/ 2147483647 w 419"/>
                <a:gd name="T89" fmla="*/ 2147483647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301"/>
                <a:gd name="T137" fmla="*/ 419 w 419"/>
                <a:gd name="T138" fmla="*/ 301 h 3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50" name="Freeform 5"/>
            <p:cNvSpPr>
              <a:spLocks/>
            </p:cNvSpPr>
            <p:nvPr/>
          </p:nvSpPr>
          <p:spPr bwMode="auto">
            <a:xfrm>
              <a:off x="4587491" y="2355157"/>
              <a:ext cx="56036" cy="85725"/>
            </a:xfrm>
            <a:custGeom>
              <a:avLst/>
              <a:gdLst>
                <a:gd name="T0" fmla="*/ 2147483647 w 100"/>
                <a:gd name="T1" fmla="*/ 2147483647 h 165"/>
                <a:gd name="T2" fmla="*/ 2147483647 w 100"/>
                <a:gd name="T3" fmla="*/ 2147483647 h 165"/>
                <a:gd name="T4" fmla="*/ 2147483647 w 100"/>
                <a:gd name="T5" fmla="*/ 2147483647 h 165"/>
                <a:gd name="T6" fmla="*/ 2147483647 w 100"/>
                <a:gd name="T7" fmla="*/ 2147483647 h 165"/>
                <a:gd name="T8" fmla="*/ 2147483647 w 100"/>
                <a:gd name="T9" fmla="*/ 2147483647 h 165"/>
                <a:gd name="T10" fmla="*/ 2147483647 w 100"/>
                <a:gd name="T11" fmla="*/ 2147483647 h 165"/>
                <a:gd name="T12" fmla="*/ 2147483647 w 100"/>
                <a:gd name="T13" fmla="*/ 2147483647 h 165"/>
                <a:gd name="T14" fmla="*/ 2147483647 w 100"/>
                <a:gd name="T15" fmla="*/ 2147483647 h 165"/>
                <a:gd name="T16" fmla="*/ 2147483647 w 100"/>
                <a:gd name="T17" fmla="*/ 2147483647 h 165"/>
                <a:gd name="T18" fmla="*/ 2147483647 w 100"/>
                <a:gd name="T19" fmla="*/ 2147483647 h 165"/>
                <a:gd name="T20" fmla="*/ 2147483647 w 100"/>
                <a:gd name="T21" fmla="*/ 2147483647 h 165"/>
                <a:gd name="T22" fmla="*/ 2147483647 w 100"/>
                <a:gd name="T23" fmla="*/ 2147483647 h 165"/>
                <a:gd name="T24" fmla="*/ 2147483647 w 100"/>
                <a:gd name="T25" fmla="*/ 2147483647 h 165"/>
                <a:gd name="T26" fmla="*/ 2147483647 w 100"/>
                <a:gd name="T27" fmla="*/ 2147483647 h 165"/>
                <a:gd name="T28" fmla="*/ 2147483647 w 100"/>
                <a:gd name="T29" fmla="*/ 2147483647 h 165"/>
                <a:gd name="T30" fmla="*/ 2147483647 w 100"/>
                <a:gd name="T31" fmla="*/ 2147483647 h 165"/>
                <a:gd name="T32" fmla="*/ 2147483647 w 100"/>
                <a:gd name="T33" fmla="*/ 2147483647 h 165"/>
                <a:gd name="T34" fmla="*/ 2147483647 w 100"/>
                <a:gd name="T35" fmla="*/ 0 h 165"/>
                <a:gd name="T36" fmla="*/ 2147483647 w 100"/>
                <a:gd name="T37" fmla="*/ 2147483647 h 165"/>
                <a:gd name="T38" fmla="*/ 2147483647 w 100"/>
                <a:gd name="T39" fmla="*/ 2147483647 h 165"/>
                <a:gd name="T40" fmla="*/ 0 w 100"/>
                <a:gd name="T41" fmla="*/ 2147483647 h 165"/>
                <a:gd name="T42" fmla="*/ 2147483647 w 100"/>
                <a:gd name="T43" fmla="*/ 2147483647 h 165"/>
                <a:gd name="T44" fmla="*/ 2147483647 w 100"/>
                <a:gd name="T45" fmla="*/ 2147483647 h 165"/>
                <a:gd name="T46" fmla="*/ 2147483647 w 100"/>
                <a:gd name="T47" fmla="*/ 2147483647 h 165"/>
                <a:gd name="T48" fmla="*/ 2147483647 w 100"/>
                <a:gd name="T49" fmla="*/ 2147483647 h 165"/>
                <a:gd name="T50" fmla="*/ 2147483647 w 100"/>
                <a:gd name="T51" fmla="*/ 2147483647 h 165"/>
                <a:gd name="T52" fmla="*/ 2147483647 w 100"/>
                <a:gd name="T53" fmla="*/ 2147483647 h 165"/>
                <a:gd name="T54" fmla="*/ 2147483647 w 100"/>
                <a:gd name="T55" fmla="*/ 2147483647 h 165"/>
                <a:gd name="T56" fmla="*/ 2147483647 w 100"/>
                <a:gd name="T57" fmla="*/ 2147483647 h 165"/>
                <a:gd name="T58" fmla="*/ 2147483647 w 100"/>
                <a:gd name="T59" fmla="*/ 2147483647 h 165"/>
                <a:gd name="T60" fmla="*/ 2147483647 w 100"/>
                <a:gd name="T61" fmla="*/ 2147483647 h 165"/>
                <a:gd name="T62" fmla="*/ 2147483647 w 100"/>
                <a:gd name="T63" fmla="*/ 2147483647 h 165"/>
                <a:gd name="T64" fmla="*/ 2147483647 w 100"/>
                <a:gd name="T65" fmla="*/ 2147483647 h 165"/>
                <a:gd name="T66" fmla="*/ 2147483647 w 100"/>
                <a:gd name="T67" fmla="*/ 2147483647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65"/>
                <a:gd name="T104" fmla="*/ 100 w 100"/>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51" name="Freeform 250"/>
            <p:cNvSpPr>
              <a:spLocks noEditPoints="1"/>
            </p:cNvSpPr>
            <p:nvPr/>
          </p:nvSpPr>
          <p:spPr bwMode="auto">
            <a:xfrm>
              <a:off x="4620453" y="2378969"/>
              <a:ext cx="209310" cy="190500"/>
            </a:xfrm>
            <a:custGeom>
              <a:avLst/>
              <a:gdLst>
                <a:gd name="T0" fmla="*/ 2147483647 w 365"/>
                <a:gd name="T1" fmla="*/ 2147483647 h 367"/>
                <a:gd name="T2" fmla="*/ 2147483647 w 365"/>
                <a:gd name="T3" fmla="*/ 2147483647 h 367"/>
                <a:gd name="T4" fmla="*/ 2147483647 w 365"/>
                <a:gd name="T5" fmla="*/ 2147483647 h 367"/>
                <a:gd name="T6" fmla="*/ 2147483647 w 365"/>
                <a:gd name="T7" fmla="*/ 2147483647 h 367"/>
                <a:gd name="T8" fmla="*/ 2147483647 w 365"/>
                <a:gd name="T9" fmla="*/ 2147483647 h 367"/>
                <a:gd name="T10" fmla="*/ 2147483647 w 365"/>
                <a:gd name="T11" fmla="*/ 2147483647 h 367"/>
                <a:gd name="T12" fmla="*/ 2147483647 w 365"/>
                <a:gd name="T13" fmla="*/ 2147483647 h 367"/>
                <a:gd name="T14" fmla="*/ 2147483647 w 365"/>
                <a:gd name="T15" fmla="*/ 2147483647 h 367"/>
                <a:gd name="T16" fmla="*/ 2147483647 w 365"/>
                <a:gd name="T17" fmla="*/ 2147483647 h 367"/>
                <a:gd name="T18" fmla="*/ 2147483647 w 365"/>
                <a:gd name="T19" fmla="*/ 2147483647 h 367"/>
                <a:gd name="T20" fmla="*/ 2147483647 w 365"/>
                <a:gd name="T21" fmla="*/ 2147483647 h 367"/>
                <a:gd name="T22" fmla="*/ 2147483647 w 365"/>
                <a:gd name="T23" fmla="*/ 2147483647 h 367"/>
                <a:gd name="T24" fmla="*/ 2147483647 w 365"/>
                <a:gd name="T25" fmla="*/ 2147483647 h 367"/>
                <a:gd name="T26" fmla="*/ 2147483647 w 365"/>
                <a:gd name="T27" fmla="*/ 2147483647 h 367"/>
                <a:gd name="T28" fmla="*/ 2147483647 w 365"/>
                <a:gd name="T29" fmla="*/ 2147483647 h 367"/>
                <a:gd name="T30" fmla="*/ 2147483647 w 365"/>
                <a:gd name="T31" fmla="*/ 2147483647 h 367"/>
                <a:gd name="T32" fmla="*/ 2147483647 w 365"/>
                <a:gd name="T33" fmla="*/ 2147483647 h 367"/>
                <a:gd name="T34" fmla="*/ 2147483647 w 365"/>
                <a:gd name="T35" fmla="*/ 0 h 367"/>
                <a:gd name="T36" fmla="*/ 2147483647 w 365"/>
                <a:gd name="T37" fmla="*/ 2147483647 h 367"/>
                <a:gd name="T38" fmla="*/ 2147483647 w 365"/>
                <a:gd name="T39" fmla="*/ 2147483647 h 367"/>
                <a:gd name="T40" fmla="*/ 2147483647 w 365"/>
                <a:gd name="T41" fmla="*/ 2147483647 h 367"/>
                <a:gd name="T42" fmla="*/ 2147483647 w 365"/>
                <a:gd name="T43" fmla="*/ 2147483647 h 367"/>
                <a:gd name="T44" fmla="*/ 2147483647 w 365"/>
                <a:gd name="T45" fmla="*/ 2147483647 h 367"/>
                <a:gd name="T46" fmla="*/ 2147483647 w 365"/>
                <a:gd name="T47" fmla="*/ 2147483647 h 367"/>
                <a:gd name="T48" fmla="*/ 2147483647 w 365"/>
                <a:gd name="T49" fmla="*/ 2147483647 h 367"/>
                <a:gd name="T50" fmla="*/ 2147483647 w 365"/>
                <a:gd name="T51" fmla="*/ 2147483647 h 367"/>
                <a:gd name="T52" fmla="*/ 2147483647 w 365"/>
                <a:gd name="T53" fmla="*/ 2147483647 h 367"/>
                <a:gd name="T54" fmla="*/ 2147483647 w 365"/>
                <a:gd name="T55" fmla="*/ 2147483647 h 367"/>
                <a:gd name="T56" fmla="*/ 2147483647 w 365"/>
                <a:gd name="T57" fmla="*/ 2147483647 h 367"/>
                <a:gd name="T58" fmla="*/ 2147483647 w 365"/>
                <a:gd name="T59" fmla="*/ 2147483647 h 367"/>
                <a:gd name="T60" fmla="*/ 2147483647 w 365"/>
                <a:gd name="T61" fmla="*/ 2147483647 h 367"/>
                <a:gd name="T62" fmla="*/ 2147483647 w 365"/>
                <a:gd name="T63" fmla="*/ 2147483647 h 367"/>
                <a:gd name="T64" fmla="*/ 2147483647 w 365"/>
                <a:gd name="T65" fmla="*/ 2147483647 h 367"/>
                <a:gd name="T66" fmla="*/ 2147483647 w 365"/>
                <a:gd name="T67" fmla="*/ 2147483647 h 367"/>
                <a:gd name="T68" fmla="*/ 2147483647 w 365"/>
                <a:gd name="T69" fmla="*/ 2147483647 h 367"/>
                <a:gd name="T70" fmla="*/ 2147483647 w 365"/>
                <a:gd name="T71" fmla="*/ 2147483647 h 367"/>
                <a:gd name="T72" fmla="*/ 2147483647 w 365"/>
                <a:gd name="T73" fmla="*/ 2147483647 h 367"/>
                <a:gd name="T74" fmla="*/ 2147483647 w 365"/>
                <a:gd name="T75" fmla="*/ 2147483647 h 367"/>
                <a:gd name="T76" fmla="*/ 2147483647 w 365"/>
                <a:gd name="T77" fmla="*/ 2147483647 h 367"/>
                <a:gd name="T78" fmla="*/ 2147483647 w 365"/>
                <a:gd name="T79" fmla="*/ 2147483647 h 367"/>
                <a:gd name="T80" fmla="*/ 2147483647 w 365"/>
                <a:gd name="T81" fmla="*/ 2147483647 h 367"/>
                <a:gd name="T82" fmla="*/ 2147483647 w 365"/>
                <a:gd name="T83" fmla="*/ 2147483647 h 367"/>
                <a:gd name="T84" fmla="*/ 2147483647 w 365"/>
                <a:gd name="T85" fmla="*/ 2147483647 h 367"/>
                <a:gd name="T86" fmla="*/ 2147483647 w 365"/>
                <a:gd name="T87" fmla="*/ 2147483647 h 367"/>
                <a:gd name="T88" fmla="*/ 2147483647 w 365"/>
                <a:gd name="T89" fmla="*/ 2147483647 h 367"/>
                <a:gd name="T90" fmla="*/ 2147483647 w 365"/>
                <a:gd name="T91" fmla="*/ 2147483647 h 367"/>
                <a:gd name="T92" fmla="*/ 2147483647 w 365"/>
                <a:gd name="T93" fmla="*/ 2147483647 h 367"/>
                <a:gd name="T94" fmla="*/ 2147483647 w 365"/>
                <a:gd name="T95" fmla="*/ 2147483647 h 367"/>
                <a:gd name="T96" fmla="*/ 2147483647 w 365"/>
                <a:gd name="T97" fmla="*/ 2147483647 h 367"/>
                <a:gd name="T98" fmla="*/ 2147483647 w 365"/>
                <a:gd name="T99" fmla="*/ 2147483647 h 367"/>
                <a:gd name="T100" fmla="*/ 2147483647 w 365"/>
                <a:gd name="T101" fmla="*/ 2147483647 h 367"/>
                <a:gd name="T102" fmla="*/ 2147483647 w 365"/>
                <a:gd name="T103" fmla="*/ 2147483647 h 367"/>
                <a:gd name="T104" fmla="*/ 2147483647 w 365"/>
                <a:gd name="T105" fmla="*/ 2147483647 h 367"/>
                <a:gd name="T106" fmla="*/ 2147483647 w 365"/>
                <a:gd name="T107" fmla="*/ 2147483647 h 367"/>
                <a:gd name="T108" fmla="*/ 2147483647 w 365"/>
                <a:gd name="T109" fmla="*/ 2147483647 h 367"/>
                <a:gd name="T110" fmla="*/ 2147483647 w 365"/>
                <a:gd name="T111" fmla="*/ 2147483647 h 367"/>
                <a:gd name="T112" fmla="*/ 2147483647 w 365"/>
                <a:gd name="T113" fmla="*/ 2147483647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67"/>
                <a:gd name="T173" fmla="*/ 365 w 365"/>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52" name="Freeform 192"/>
            <p:cNvSpPr>
              <a:spLocks noEditPoints="1"/>
            </p:cNvSpPr>
            <p:nvPr/>
          </p:nvSpPr>
          <p:spPr bwMode="auto">
            <a:xfrm>
              <a:off x="3948023" y="1867794"/>
              <a:ext cx="225791" cy="287338"/>
            </a:xfrm>
            <a:custGeom>
              <a:avLst/>
              <a:gdLst>
                <a:gd name="T0" fmla="*/ 2147483647 w 395"/>
                <a:gd name="T1" fmla="*/ 2147483647 h 549"/>
                <a:gd name="T2" fmla="*/ 2147483647 w 395"/>
                <a:gd name="T3" fmla="*/ 2147483647 h 549"/>
                <a:gd name="T4" fmla="*/ 2147483647 w 395"/>
                <a:gd name="T5" fmla="*/ 2147483647 h 549"/>
                <a:gd name="T6" fmla="*/ 2147483647 w 395"/>
                <a:gd name="T7" fmla="*/ 2147483647 h 549"/>
                <a:gd name="T8" fmla="*/ 2147483647 w 395"/>
                <a:gd name="T9" fmla="*/ 2147483647 h 549"/>
                <a:gd name="T10" fmla="*/ 2147483647 w 395"/>
                <a:gd name="T11" fmla="*/ 2147483647 h 549"/>
                <a:gd name="T12" fmla="*/ 2147483647 w 395"/>
                <a:gd name="T13" fmla="*/ 2147483647 h 549"/>
                <a:gd name="T14" fmla="*/ 2147483647 w 395"/>
                <a:gd name="T15" fmla="*/ 2147483647 h 549"/>
                <a:gd name="T16" fmla="*/ 2147483647 w 395"/>
                <a:gd name="T17" fmla="*/ 2147483647 h 549"/>
                <a:gd name="T18" fmla="*/ 2147483647 w 395"/>
                <a:gd name="T19" fmla="*/ 2147483647 h 549"/>
                <a:gd name="T20" fmla="*/ 2147483647 w 395"/>
                <a:gd name="T21" fmla="*/ 2147483647 h 549"/>
                <a:gd name="T22" fmla="*/ 2147483647 w 395"/>
                <a:gd name="T23" fmla="*/ 2147483647 h 549"/>
                <a:gd name="T24" fmla="*/ 2147483647 w 395"/>
                <a:gd name="T25" fmla="*/ 2147483647 h 549"/>
                <a:gd name="T26" fmla="*/ 2147483647 w 395"/>
                <a:gd name="T27" fmla="*/ 2147483647 h 549"/>
                <a:gd name="T28" fmla="*/ 2147483647 w 395"/>
                <a:gd name="T29" fmla="*/ 2147483647 h 549"/>
                <a:gd name="T30" fmla="*/ 2147483647 w 395"/>
                <a:gd name="T31" fmla="*/ 2147483647 h 549"/>
                <a:gd name="T32" fmla="*/ 2147483647 w 395"/>
                <a:gd name="T33" fmla="*/ 2147483647 h 549"/>
                <a:gd name="T34" fmla="*/ 2147483647 w 395"/>
                <a:gd name="T35" fmla="*/ 2147483647 h 549"/>
                <a:gd name="T36" fmla="*/ 2147483647 w 395"/>
                <a:gd name="T37" fmla="*/ 2147483647 h 549"/>
                <a:gd name="T38" fmla="*/ 2147483647 w 395"/>
                <a:gd name="T39" fmla="*/ 2147483647 h 549"/>
                <a:gd name="T40" fmla="*/ 2147483647 w 395"/>
                <a:gd name="T41" fmla="*/ 2147483647 h 549"/>
                <a:gd name="T42" fmla="*/ 2147483647 w 395"/>
                <a:gd name="T43" fmla="*/ 2147483647 h 549"/>
                <a:gd name="T44" fmla="*/ 2147483647 w 395"/>
                <a:gd name="T45" fmla="*/ 2147483647 h 549"/>
                <a:gd name="T46" fmla="*/ 2147483647 w 395"/>
                <a:gd name="T47" fmla="*/ 2147483647 h 549"/>
                <a:gd name="T48" fmla="*/ 2147483647 w 395"/>
                <a:gd name="T49" fmla="*/ 2147483647 h 549"/>
                <a:gd name="T50" fmla="*/ 2147483647 w 395"/>
                <a:gd name="T51" fmla="*/ 2147483647 h 549"/>
                <a:gd name="T52" fmla="*/ 2147483647 w 395"/>
                <a:gd name="T53" fmla="*/ 2147483647 h 549"/>
                <a:gd name="T54" fmla="*/ 2147483647 w 395"/>
                <a:gd name="T55" fmla="*/ 2147483647 h 549"/>
                <a:gd name="T56" fmla="*/ 2147483647 w 395"/>
                <a:gd name="T57" fmla="*/ 2147483647 h 549"/>
                <a:gd name="T58" fmla="*/ 2147483647 w 395"/>
                <a:gd name="T59" fmla="*/ 2147483647 h 549"/>
                <a:gd name="T60" fmla="*/ 2147483647 w 395"/>
                <a:gd name="T61" fmla="*/ 2147483647 h 549"/>
                <a:gd name="T62" fmla="*/ 2147483647 w 395"/>
                <a:gd name="T63" fmla="*/ 2147483647 h 549"/>
                <a:gd name="T64" fmla="*/ 2147483647 w 395"/>
                <a:gd name="T65" fmla="*/ 2147483647 h 549"/>
                <a:gd name="T66" fmla="*/ 2147483647 w 395"/>
                <a:gd name="T67" fmla="*/ 2147483647 h 549"/>
                <a:gd name="T68" fmla="*/ 2147483647 w 395"/>
                <a:gd name="T69" fmla="*/ 2147483647 h 549"/>
                <a:gd name="T70" fmla="*/ 2147483647 w 395"/>
                <a:gd name="T71" fmla="*/ 2147483647 h 549"/>
                <a:gd name="T72" fmla="*/ 2147483647 w 395"/>
                <a:gd name="T73" fmla="*/ 2147483647 h 549"/>
                <a:gd name="T74" fmla="*/ 2147483647 w 395"/>
                <a:gd name="T75" fmla="*/ 2147483647 h 549"/>
                <a:gd name="T76" fmla="*/ 2147483647 w 395"/>
                <a:gd name="T77" fmla="*/ 2147483647 h 549"/>
                <a:gd name="T78" fmla="*/ 2147483647 w 395"/>
                <a:gd name="T79" fmla="*/ 2147483647 h 549"/>
                <a:gd name="T80" fmla="*/ 2147483647 w 395"/>
                <a:gd name="T81" fmla="*/ 2147483647 h 549"/>
                <a:gd name="T82" fmla="*/ 2147483647 w 395"/>
                <a:gd name="T83" fmla="*/ 2147483647 h 549"/>
                <a:gd name="T84" fmla="*/ 2147483647 w 395"/>
                <a:gd name="T85" fmla="*/ 2147483647 h 549"/>
                <a:gd name="T86" fmla="*/ 2147483647 w 395"/>
                <a:gd name="T87" fmla="*/ 2147483647 h 549"/>
                <a:gd name="T88" fmla="*/ 2147483647 w 395"/>
                <a:gd name="T89" fmla="*/ 2147483647 h 549"/>
                <a:gd name="T90" fmla="*/ 2147483647 w 395"/>
                <a:gd name="T91" fmla="*/ 2147483647 h 549"/>
                <a:gd name="T92" fmla="*/ 2147483647 w 395"/>
                <a:gd name="T93" fmla="*/ 2147483647 h 549"/>
                <a:gd name="T94" fmla="*/ 2147483647 w 395"/>
                <a:gd name="T95" fmla="*/ 2147483647 h 549"/>
                <a:gd name="T96" fmla="*/ 2147483647 w 395"/>
                <a:gd name="T97" fmla="*/ 2147483647 h 549"/>
                <a:gd name="T98" fmla="*/ 2147483647 w 395"/>
                <a:gd name="T99" fmla="*/ 2147483647 h 549"/>
                <a:gd name="T100" fmla="*/ 2147483647 w 395"/>
                <a:gd name="T101" fmla="*/ 2147483647 h 549"/>
                <a:gd name="T102" fmla="*/ 2147483647 w 395"/>
                <a:gd name="T103" fmla="*/ 2147483647 h 549"/>
                <a:gd name="T104" fmla="*/ 2147483647 w 395"/>
                <a:gd name="T105" fmla="*/ 2147483647 h 549"/>
                <a:gd name="T106" fmla="*/ 2147483647 w 395"/>
                <a:gd name="T107" fmla="*/ 2147483647 h 549"/>
                <a:gd name="T108" fmla="*/ 2147483647 w 395"/>
                <a:gd name="T109" fmla="*/ 2147483647 h 549"/>
                <a:gd name="T110" fmla="*/ 2147483647 w 395"/>
                <a:gd name="T111" fmla="*/ 2147483647 h 549"/>
                <a:gd name="T112" fmla="*/ 2147483647 w 395"/>
                <a:gd name="T113" fmla="*/ 2147483647 h 549"/>
                <a:gd name="T114" fmla="*/ 2147483647 w 395"/>
                <a:gd name="T115" fmla="*/ 2147483647 h 549"/>
                <a:gd name="T116" fmla="*/ 2147483647 w 395"/>
                <a:gd name="T117" fmla="*/ 2147483647 h 5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5"/>
                <a:gd name="T178" fmla="*/ 0 h 549"/>
                <a:gd name="T179" fmla="*/ 395 w 395"/>
                <a:gd name="T180" fmla="*/ 549 h 5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53" name="Freeform 193"/>
            <p:cNvSpPr>
              <a:spLocks noEditPoints="1"/>
            </p:cNvSpPr>
            <p:nvPr/>
          </p:nvSpPr>
          <p:spPr bwMode="auto">
            <a:xfrm>
              <a:off x="4282589" y="2231332"/>
              <a:ext cx="296661" cy="288925"/>
            </a:xfrm>
            <a:custGeom>
              <a:avLst/>
              <a:gdLst>
                <a:gd name="T0" fmla="*/ 2147483647 w 523"/>
                <a:gd name="T1" fmla="*/ 2147483647 h 554"/>
                <a:gd name="T2" fmla="*/ 2147483647 w 523"/>
                <a:gd name="T3" fmla="*/ 2147483647 h 554"/>
                <a:gd name="T4" fmla="*/ 2147483647 w 523"/>
                <a:gd name="T5" fmla="*/ 2147483647 h 554"/>
                <a:gd name="T6" fmla="*/ 2147483647 w 523"/>
                <a:gd name="T7" fmla="*/ 2147483647 h 554"/>
                <a:gd name="T8" fmla="*/ 2147483647 w 523"/>
                <a:gd name="T9" fmla="*/ 2147483647 h 554"/>
                <a:gd name="T10" fmla="*/ 2147483647 w 523"/>
                <a:gd name="T11" fmla="*/ 2147483647 h 554"/>
                <a:gd name="T12" fmla="*/ 2147483647 w 523"/>
                <a:gd name="T13" fmla="*/ 2147483647 h 554"/>
                <a:gd name="T14" fmla="*/ 2147483647 w 523"/>
                <a:gd name="T15" fmla="*/ 2147483647 h 554"/>
                <a:gd name="T16" fmla="*/ 2147483647 w 523"/>
                <a:gd name="T17" fmla="*/ 2147483647 h 554"/>
                <a:gd name="T18" fmla="*/ 2147483647 w 523"/>
                <a:gd name="T19" fmla="*/ 2147483647 h 554"/>
                <a:gd name="T20" fmla="*/ 2147483647 w 523"/>
                <a:gd name="T21" fmla="*/ 2147483647 h 554"/>
                <a:gd name="T22" fmla="*/ 2147483647 w 523"/>
                <a:gd name="T23" fmla="*/ 2147483647 h 554"/>
                <a:gd name="T24" fmla="*/ 2147483647 w 523"/>
                <a:gd name="T25" fmla="*/ 2147483647 h 554"/>
                <a:gd name="T26" fmla="*/ 2147483647 w 523"/>
                <a:gd name="T27" fmla="*/ 2147483647 h 554"/>
                <a:gd name="T28" fmla="*/ 2147483647 w 523"/>
                <a:gd name="T29" fmla="*/ 2147483647 h 554"/>
                <a:gd name="T30" fmla="*/ 2147483647 w 523"/>
                <a:gd name="T31" fmla="*/ 2147483647 h 554"/>
                <a:gd name="T32" fmla="*/ 2147483647 w 523"/>
                <a:gd name="T33" fmla="*/ 2147483647 h 554"/>
                <a:gd name="T34" fmla="*/ 2147483647 w 523"/>
                <a:gd name="T35" fmla="*/ 2147483647 h 554"/>
                <a:gd name="T36" fmla="*/ 2147483647 w 523"/>
                <a:gd name="T37" fmla="*/ 2147483647 h 554"/>
                <a:gd name="T38" fmla="*/ 2147483647 w 523"/>
                <a:gd name="T39" fmla="*/ 2147483647 h 554"/>
                <a:gd name="T40" fmla="*/ 2147483647 w 523"/>
                <a:gd name="T41" fmla="*/ 2147483647 h 554"/>
                <a:gd name="T42" fmla="*/ 2147483647 w 523"/>
                <a:gd name="T43" fmla="*/ 2147483647 h 554"/>
                <a:gd name="T44" fmla="*/ 2147483647 w 523"/>
                <a:gd name="T45" fmla="*/ 2147483647 h 554"/>
                <a:gd name="T46" fmla="*/ 2147483647 w 523"/>
                <a:gd name="T47" fmla="*/ 2147483647 h 554"/>
                <a:gd name="T48" fmla="*/ 2147483647 w 523"/>
                <a:gd name="T49" fmla="*/ 2147483647 h 554"/>
                <a:gd name="T50" fmla="*/ 2147483647 w 523"/>
                <a:gd name="T51" fmla="*/ 2147483647 h 554"/>
                <a:gd name="T52" fmla="*/ 2147483647 w 523"/>
                <a:gd name="T53" fmla="*/ 2147483647 h 554"/>
                <a:gd name="T54" fmla="*/ 2147483647 w 523"/>
                <a:gd name="T55" fmla="*/ 2147483647 h 554"/>
                <a:gd name="T56" fmla="*/ 2147483647 w 523"/>
                <a:gd name="T57" fmla="*/ 2147483647 h 554"/>
                <a:gd name="T58" fmla="*/ 2147483647 w 523"/>
                <a:gd name="T59" fmla="*/ 2147483647 h 554"/>
                <a:gd name="T60" fmla="*/ 2147483647 w 523"/>
                <a:gd name="T61" fmla="*/ 2147483647 h 554"/>
                <a:gd name="T62" fmla="*/ 2147483647 w 523"/>
                <a:gd name="T63" fmla="*/ 2147483647 h 554"/>
                <a:gd name="T64" fmla="*/ 2147483647 w 523"/>
                <a:gd name="T65" fmla="*/ 2147483647 h 554"/>
                <a:gd name="T66" fmla="*/ 2147483647 w 523"/>
                <a:gd name="T67" fmla="*/ 2147483647 h 554"/>
                <a:gd name="T68" fmla="*/ 2147483647 w 523"/>
                <a:gd name="T69" fmla="*/ 2147483647 h 554"/>
                <a:gd name="T70" fmla="*/ 2147483647 w 523"/>
                <a:gd name="T71" fmla="*/ 2147483647 h 554"/>
                <a:gd name="T72" fmla="*/ 2147483647 w 523"/>
                <a:gd name="T73" fmla="*/ 2147483647 h 554"/>
                <a:gd name="T74" fmla="*/ 2147483647 w 523"/>
                <a:gd name="T75" fmla="*/ 2147483647 h 554"/>
                <a:gd name="T76" fmla="*/ 2147483647 w 523"/>
                <a:gd name="T77" fmla="*/ 2147483647 h 554"/>
                <a:gd name="T78" fmla="*/ 2147483647 w 523"/>
                <a:gd name="T79" fmla="*/ 2147483647 h 554"/>
                <a:gd name="T80" fmla="*/ 2147483647 w 523"/>
                <a:gd name="T81" fmla="*/ 2147483647 h 554"/>
                <a:gd name="T82" fmla="*/ 2147483647 w 523"/>
                <a:gd name="T83" fmla="*/ 2147483647 h 554"/>
                <a:gd name="T84" fmla="*/ 2147483647 w 523"/>
                <a:gd name="T85" fmla="*/ 2147483647 h 554"/>
                <a:gd name="T86" fmla="*/ 2147483647 w 523"/>
                <a:gd name="T87" fmla="*/ 2147483647 h 5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3"/>
                <a:gd name="T133" fmla="*/ 0 h 554"/>
                <a:gd name="T134" fmla="*/ 523 w 523"/>
                <a:gd name="T135" fmla="*/ 554 h 5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54" name="Freeform 253"/>
            <p:cNvSpPr>
              <a:spLocks/>
            </p:cNvSpPr>
            <p:nvPr/>
          </p:nvSpPr>
          <p:spPr bwMode="auto">
            <a:xfrm>
              <a:off x="4653416" y="2090044"/>
              <a:ext cx="428510" cy="217488"/>
            </a:xfrm>
            <a:custGeom>
              <a:avLst/>
              <a:gdLst>
                <a:gd name="T0" fmla="*/ 2147483647 w 750"/>
                <a:gd name="T1" fmla="*/ 2147483647 h 415"/>
                <a:gd name="T2" fmla="*/ 2147483647 w 750"/>
                <a:gd name="T3" fmla="*/ 2147483647 h 415"/>
                <a:gd name="T4" fmla="*/ 2147483647 w 750"/>
                <a:gd name="T5" fmla="*/ 2147483647 h 415"/>
                <a:gd name="T6" fmla="*/ 2147483647 w 750"/>
                <a:gd name="T7" fmla="*/ 2147483647 h 415"/>
                <a:gd name="T8" fmla="*/ 2147483647 w 750"/>
                <a:gd name="T9" fmla="*/ 2147483647 h 415"/>
                <a:gd name="T10" fmla="*/ 2147483647 w 750"/>
                <a:gd name="T11" fmla="*/ 2147483647 h 415"/>
                <a:gd name="T12" fmla="*/ 2147483647 w 750"/>
                <a:gd name="T13" fmla="*/ 2147483647 h 415"/>
                <a:gd name="T14" fmla="*/ 2147483647 w 750"/>
                <a:gd name="T15" fmla="*/ 2147483647 h 415"/>
                <a:gd name="T16" fmla="*/ 2147483647 w 750"/>
                <a:gd name="T17" fmla="*/ 2147483647 h 415"/>
                <a:gd name="T18" fmla="*/ 2147483647 w 750"/>
                <a:gd name="T19" fmla="*/ 2147483647 h 415"/>
                <a:gd name="T20" fmla="*/ 2147483647 w 750"/>
                <a:gd name="T21" fmla="*/ 2147483647 h 415"/>
                <a:gd name="T22" fmla="*/ 2147483647 w 750"/>
                <a:gd name="T23" fmla="*/ 2147483647 h 415"/>
                <a:gd name="T24" fmla="*/ 2147483647 w 750"/>
                <a:gd name="T25" fmla="*/ 2147483647 h 415"/>
                <a:gd name="T26" fmla="*/ 2147483647 w 750"/>
                <a:gd name="T27" fmla="*/ 2147483647 h 415"/>
                <a:gd name="T28" fmla="*/ 2147483647 w 750"/>
                <a:gd name="T29" fmla="*/ 2147483647 h 415"/>
                <a:gd name="T30" fmla="*/ 2147483647 w 750"/>
                <a:gd name="T31" fmla="*/ 2147483647 h 415"/>
                <a:gd name="T32" fmla="*/ 2147483647 w 750"/>
                <a:gd name="T33" fmla="*/ 2147483647 h 415"/>
                <a:gd name="T34" fmla="*/ 2147483647 w 750"/>
                <a:gd name="T35" fmla="*/ 2147483647 h 415"/>
                <a:gd name="T36" fmla="*/ 2147483647 w 750"/>
                <a:gd name="T37" fmla="*/ 2147483647 h 415"/>
                <a:gd name="T38" fmla="*/ 2147483647 w 750"/>
                <a:gd name="T39" fmla="*/ 2147483647 h 415"/>
                <a:gd name="T40" fmla="*/ 2147483647 w 750"/>
                <a:gd name="T41" fmla="*/ 2147483647 h 415"/>
                <a:gd name="T42" fmla="*/ 2147483647 w 750"/>
                <a:gd name="T43" fmla="*/ 2147483647 h 415"/>
                <a:gd name="T44" fmla="*/ 2147483647 w 750"/>
                <a:gd name="T45" fmla="*/ 2147483647 h 415"/>
                <a:gd name="T46" fmla="*/ 2147483647 w 750"/>
                <a:gd name="T47" fmla="*/ 2147483647 h 415"/>
                <a:gd name="T48" fmla="*/ 2147483647 w 750"/>
                <a:gd name="T49" fmla="*/ 2147483647 h 415"/>
                <a:gd name="T50" fmla="*/ 2147483647 w 750"/>
                <a:gd name="T51" fmla="*/ 2147483647 h 415"/>
                <a:gd name="T52" fmla="*/ 2147483647 w 750"/>
                <a:gd name="T53" fmla="*/ 2147483647 h 415"/>
                <a:gd name="T54" fmla="*/ 2147483647 w 750"/>
                <a:gd name="T55" fmla="*/ 2147483647 h 415"/>
                <a:gd name="T56" fmla="*/ 2147483647 w 750"/>
                <a:gd name="T57" fmla="*/ 2147483647 h 415"/>
                <a:gd name="T58" fmla="*/ 2147483647 w 750"/>
                <a:gd name="T59" fmla="*/ 2147483647 h 415"/>
                <a:gd name="T60" fmla="*/ 2147483647 w 750"/>
                <a:gd name="T61" fmla="*/ 2147483647 h 415"/>
                <a:gd name="T62" fmla="*/ 2147483647 w 750"/>
                <a:gd name="T63" fmla="*/ 2147483647 h 415"/>
                <a:gd name="T64" fmla="*/ 2147483647 w 750"/>
                <a:gd name="T65" fmla="*/ 2147483647 h 415"/>
                <a:gd name="T66" fmla="*/ 2147483647 w 750"/>
                <a:gd name="T67" fmla="*/ 2147483647 h 415"/>
                <a:gd name="T68" fmla="*/ 2147483647 w 750"/>
                <a:gd name="T69" fmla="*/ 2147483647 h 415"/>
                <a:gd name="T70" fmla="*/ 2147483647 w 750"/>
                <a:gd name="T71" fmla="*/ 2147483647 h 415"/>
                <a:gd name="T72" fmla="*/ 2147483647 w 750"/>
                <a:gd name="T73" fmla="*/ 2147483647 h 415"/>
                <a:gd name="T74" fmla="*/ 2147483647 w 750"/>
                <a:gd name="T75" fmla="*/ 2147483647 h 415"/>
                <a:gd name="T76" fmla="*/ 2147483647 w 750"/>
                <a:gd name="T77" fmla="*/ 2147483647 h 415"/>
                <a:gd name="T78" fmla="*/ 2147483647 w 750"/>
                <a:gd name="T79" fmla="*/ 2147483647 h 415"/>
                <a:gd name="T80" fmla="*/ 2147483647 w 750"/>
                <a:gd name="T81" fmla="*/ 2147483647 h 415"/>
                <a:gd name="T82" fmla="*/ 2147483647 w 750"/>
                <a:gd name="T83" fmla="*/ 2147483647 h 415"/>
                <a:gd name="T84" fmla="*/ 2147483647 w 750"/>
                <a:gd name="T85" fmla="*/ 2147483647 h 415"/>
                <a:gd name="T86" fmla="*/ 2147483647 w 750"/>
                <a:gd name="T87" fmla="*/ 2147483647 h 415"/>
                <a:gd name="T88" fmla="*/ 2147483647 w 750"/>
                <a:gd name="T89" fmla="*/ 2147483647 h 415"/>
                <a:gd name="T90" fmla="*/ 2147483647 w 750"/>
                <a:gd name="T91" fmla="*/ 2147483647 h 415"/>
                <a:gd name="T92" fmla="*/ 2147483647 w 750"/>
                <a:gd name="T93" fmla="*/ 2147483647 h 415"/>
                <a:gd name="T94" fmla="*/ 2147483647 w 750"/>
                <a:gd name="T95" fmla="*/ 2147483647 h 415"/>
                <a:gd name="T96" fmla="*/ 2147483647 w 750"/>
                <a:gd name="T97" fmla="*/ 2147483647 h 415"/>
                <a:gd name="T98" fmla="*/ 2147483647 w 750"/>
                <a:gd name="T99" fmla="*/ 2147483647 h 415"/>
                <a:gd name="T100" fmla="*/ 2147483647 w 750"/>
                <a:gd name="T101" fmla="*/ 2147483647 h 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0"/>
                <a:gd name="T154" fmla="*/ 0 h 415"/>
                <a:gd name="T155" fmla="*/ 750 w 750"/>
                <a:gd name="T156" fmla="*/ 415 h 4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55" name="Freeform 10"/>
            <p:cNvSpPr>
              <a:spLocks/>
            </p:cNvSpPr>
            <p:nvPr/>
          </p:nvSpPr>
          <p:spPr bwMode="auto">
            <a:xfrm>
              <a:off x="5231903" y="3888682"/>
              <a:ext cx="232385" cy="388937"/>
            </a:xfrm>
            <a:custGeom>
              <a:avLst/>
              <a:gdLst>
                <a:gd name="T0" fmla="*/ 2147483647 w 409"/>
                <a:gd name="T1" fmla="*/ 2147483647 h 746"/>
                <a:gd name="T2" fmla="*/ 2147483647 w 409"/>
                <a:gd name="T3" fmla="*/ 2147483647 h 746"/>
                <a:gd name="T4" fmla="*/ 2147483647 w 409"/>
                <a:gd name="T5" fmla="*/ 2147483647 h 746"/>
                <a:gd name="T6" fmla="*/ 2147483647 w 409"/>
                <a:gd name="T7" fmla="*/ 2147483647 h 746"/>
                <a:gd name="T8" fmla="*/ 2147483647 w 409"/>
                <a:gd name="T9" fmla="*/ 2147483647 h 746"/>
                <a:gd name="T10" fmla="*/ 2147483647 w 409"/>
                <a:gd name="T11" fmla="*/ 2147483647 h 746"/>
                <a:gd name="T12" fmla="*/ 2147483647 w 409"/>
                <a:gd name="T13" fmla="*/ 2147483647 h 746"/>
                <a:gd name="T14" fmla="*/ 2147483647 w 409"/>
                <a:gd name="T15" fmla="*/ 2147483647 h 746"/>
                <a:gd name="T16" fmla="*/ 2147483647 w 409"/>
                <a:gd name="T17" fmla="*/ 2147483647 h 746"/>
                <a:gd name="T18" fmla="*/ 2147483647 w 409"/>
                <a:gd name="T19" fmla="*/ 2147483647 h 746"/>
                <a:gd name="T20" fmla="*/ 2147483647 w 409"/>
                <a:gd name="T21" fmla="*/ 2147483647 h 746"/>
                <a:gd name="T22" fmla="*/ 2147483647 w 409"/>
                <a:gd name="T23" fmla="*/ 2147483647 h 746"/>
                <a:gd name="T24" fmla="*/ 2147483647 w 409"/>
                <a:gd name="T25" fmla="*/ 2147483647 h 746"/>
                <a:gd name="T26" fmla="*/ 2147483647 w 409"/>
                <a:gd name="T27" fmla="*/ 2147483647 h 746"/>
                <a:gd name="T28" fmla="*/ 2147483647 w 409"/>
                <a:gd name="T29" fmla="*/ 2147483647 h 746"/>
                <a:gd name="T30" fmla="*/ 2147483647 w 409"/>
                <a:gd name="T31" fmla="*/ 2147483647 h 746"/>
                <a:gd name="T32" fmla="*/ 2147483647 w 409"/>
                <a:gd name="T33" fmla="*/ 2147483647 h 746"/>
                <a:gd name="T34" fmla="*/ 2147483647 w 409"/>
                <a:gd name="T35" fmla="*/ 2147483647 h 746"/>
                <a:gd name="T36" fmla="*/ 2147483647 w 409"/>
                <a:gd name="T37" fmla="*/ 2147483647 h 746"/>
                <a:gd name="T38" fmla="*/ 2147483647 w 409"/>
                <a:gd name="T39" fmla="*/ 0 h 746"/>
                <a:gd name="T40" fmla="*/ 2147483647 w 409"/>
                <a:gd name="T41" fmla="*/ 2147483647 h 746"/>
                <a:gd name="T42" fmla="*/ 2147483647 w 409"/>
                <a:gd name="T43" fmla="*/ 2147483647 h 746"/>
                <a:gd name="T44" fmla="*/ 2147483647 w 409"/>
                <a:gd name="T45" fmla="*/ 2147483647 h 746"/>
                <a:gd name="T46" fmla="*/ 2147483647 w 409"/>
                <a:gd name="T47" fmla="*/ 2147483647 h 746"/>
                <a:gd name="T48" fmla="*/ 2147483647 w 409"/>
                <a:gd name="T49" fmla="*/ 2147483647 h 746"/>
                <a:gd name="T50" fmla="*/ 2147483647 w 409"/>
                <a:gd name="T51" fmla="*/ 2147483647 h 746"/>
                <a:gd name="T52" fmla="*/ 2147483647 w 409"/>
                <a:gd name="T53" fmla="*/ 2147483647 h 746"/>
                <a:gd name="T54" fmla="*/ 2147483647 w 409"/>
                <a:gd name="T55" fmla="*/ 2147483647 h 746"/>
                <a:gd name="T56" fmla="*/ 2147483647 w 409"/>
                <a:gd name="T57" fmla="*/ 2147483647 h 746"/>
                <a:gd name="T58" fmla="*/ 2147483647 w 409"/>
                <a:gd name="T59" fmla="*/ 2147483647 h 746"/>
                <a:gd name="T60" fmla="*/ 2147483647 w 409"/>
                <a:gd name="T61" fmla="*/ 2147483647 h 746"/>
                <a:gd name="T62" fmla="*/ 2147483647 w 409"/>
                <a:gd name="T63" fmla="*/ 2147483647 h 746"/>
                <a:gd name="T64" fmla="*/ 2147483647 w 409"/>
                <a:gd name="T65" fmla="*/ 2147483647 h 746"/>
                <a:gd name="T66" fmla="*/ 2147483647 w 409"/>
                <a:gd name="T67" fmla="*/ 2147483647 h 746"/>
                <a:gd name="T68" fmla="*/ 2147483647 w 409"/>
                <a:gd name="T69" fmla="*/ 2147483647 h 746"/>
                <a:gd name="T70" fmla="*/ 2147483647 w 409"/>
                <a:gd name="T71" fmla="*/ 2147483647 h 746"/>
                <a:gd name="T72" fmla="*/ 2147483647 w 409"/>
                <a:gd name="T73" fmla="*/ 2147483647 h 746"/>
                <a:gd name="T74" fmla="*/ 2147483647 w 409"/>
                <a:gd name="T75" fmla="*/ 2147483647 h 746"/>
                <a:gd name="T76" fmla="*/ 2147483647 w 409"/>
                <a:gd name="T77" fmla="*/ 2147483647 h 746"/>
                <a:gd name="T78" fmla="*/ 2147483647 w 409"/>
                <a:gd name="T79" fmla="*/ 2147483647 h 746"/>
                <a:gd name="T80" fmla="*/ 2147483647 w 409"/>
                <a:gd name="T81" fmla="*/ 2147483647 h 746"/>
                <a:gd name="T82" fmla="*/ 2147483647 w 409"/>
                <a:gd name="T83" fmla="*/ 2147483647 h 746"/>
                <a:gd name="T84" fmla="*/ 2147483647 w 409"/>
                <a:gd name="T85" fmla="*/ 2147483647 h 746"/>
                <a:gd name="T86" fmla="*/ 2147483647 w 409"/>
                <a:gd name="T87" fmla="*/ 2147483647 h 746"/>
                <a:gd name="T88" fmla="*/ 2147483647 w 409"/>
                <a:gd name="T89" fmla="*/ 2147483647 h 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746"/>
                <a:gd name="T137" fmla="*/ 409 w 409"/>
                <a:gd name="T138" fmla="*/ 746 h 7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56" name="Freeform 11"/>
            <p:cNvSpPr>
              <a:spLocks noEditPoints="1"/>
            </p:cNvSpPr>
            <p:nvPr/>
          </p:nvSpPr>
          <p:spPr bwMode="auto">
            <a:xfrm>
              <a:off x="1848324" y="2894907"/>
              <a:ext cx="280180" cy="96837"/>
            </a:xfrm>
            <a:custGeom>
              <a:avLst/>
              <a:gdLst>
                <a:gd name="T0" fmla="*/ 2147483647 w 493"/>
                <a:gd name="T1" fmla="*/ 2147483647 h 185"/>
                <a:gd name="T2" fmla="*/ 2147483647 w 493"/>
                <a:gd name="T3" fmla="*/ 2147483647 h 185"/>
                <a:gd name="T4" fmla="*/ 2147483647 w 493"/>
                <a:gd name="T5" fmla="*/ 2147483647 h 185"/>
                <a:gd name="T6" fmla="*/ 2147483647 w 493"/>
                <a:gd name="T7" fmla="*/ 2147483647 h 185"/>
                <a:gd name="T8" fmla="*/ 2147483647 w 493"/>
                <a:gd name="T9" fmla="*/ 2147483647 h 185"/>
                <a:gd name="T10" fmla="*/ 2147483647 w 493"/>
                <a:gd name="T11" fmla="*/ 2147483647 h 185"/>
                <a:gd name="T12" fmla="*/ 2147483647 w 493"/>
                <a:gd name="T13" fmla="*/ 2147483647 h 185"/>
                <a:gd name="T14" fmla="*/ 2147483647 w 493"/>
                <a:gd name="T15" fmla="*/ 2147483647 h 185"/>
                <a:gd name="T16" fmla="*/ 2147483647 w 493"/>
                <a:gd name="T17" fmla="*/ 2147483647 h 185"/>
                <a:gd name="T18" fmla="*/ 2147483647 w 493"/>
                <a:gd name="T19" fmla="*/ 2147483647 h 185"/>
                <a:gd name="T20" fmla="*/ 2147483647 w 493"/>
                <a:gd name="T21" fmla="*/ 2147483647 h 185"/>
                <a:gd name="T22" fmla="*/ 2147483647 w 493"/>
                <a:gd name="T23" fmla="*/ 2147483647 h 185"/>
                <a:gd name="T24" fmla="*/ 2147483647 w 493"/>
                <a:gd name="T25" fmla="*/ 2147483647 h 185"/>
                <a:gd name="T26" fmla="*/ 2147483647 w 493"/>
                <a:gd name="T27" fmla="*/ 2147483647 h 185"/>
                <a:gd name="T28" fmla="*/ 2147483647 w 493"/>
                <a:gd name="T29" fmla="*/ 0 h 185"/>
                <a:gd name="T30" fmla="*/ 2147483647 w 493"/>
                <a:gd name="T31" fmla="*/ 2147483647 h 185"/>
                <a:gd name="T32" fmla="*/ 0 w 493"/>
                <a:gd name="T33" fmla="*/ 2147483647 h 185"/>
                <a:gd name="T34" fmla="*/ 2147483647 w 493"/>
                <a:gd name="T35" fmla="*/ 2147483647 h 185"/>
                <a:gd name="T36" fmla="*/ 2147483647 w 493"/>
                <a:gd name="T37" fmla="*/ 2147483647 h 185"/>
                <a:gd name="T38" fmla="*/ 2147483647 w 493"/>
                <a:gd name="T39" fmla="*/ 2147483647 h 185"/>
                <a:gd name="T40" fmla="*/ 2147483647 w 493"/>
                <a:gd name="T41" fmla="*/ 2147483647 h 185"/>
                <a:gd name="T42" fmla="*/ 2147483647 w 493"/>
                <a:gd name="T43" fmla="*/ 2147483647 h 185"/>
                <a:gd name="T44" fmla="*/ 2147483647 w 493"/>
                <a:gd name="T45" fmla="*/ 2147483647 h 185"/>
                <a:gd name="T46" fmla="*/ 2147483647 w 493"/>
                <a:gd name="T47" fmla="*/ 2147483647 h 185"/>
                <a:gd name="T48" fmla="*/ 2147483647 w 493"/>
                <a:gd name="T49" fmla="*/ 2147483647 h 185"/>
                <a:gd name="T50" fmla="*/ 2147483647 w 493"/>
                <a:gd name="T51" fmla="*/ 2147483647 h 185"/>
                <a:gd name="T52" fmla="*/ 2147483647 w 493"/>
                <a:gd name="T53" fmla="*/ 2147483647 h 185"/>
                <a:gd name="T54" fmla="*/ 2147483647 w 493"/>
                <a:gd name="T55" fmla="*/ 2147483647 h 185"/>
                <a:gd name="T56" fmla="*/ 2147483647 w 493"/>
                <a:gd name="T57" fmla="*/ 2147483647 h 185"/>
                <a:gd name="T58" fmla="*/ 2147483647 w 493"/>
                <a:gd name="T59" fmla="*/ 2147483647 h 185"/>
                <a:gd name="T60" fmla="*/ 2147483647 w 493"/>
                <a:gd name="T61" fmla="*/ 2147483647 h 185"/>
                <a:gd name="T62" fmla="*/ 2147483647 w 493"/>
                <a:gd name="T63" fmla="*/ 2147483647 h 185"/>
                <a:gd name="T64" fmla="*/ 2147483647 w 493"/>
                <a:gd name="T65" fmla="*/ 2147483647 h 185"/>
                <a:gd name="T66" fmla="*/ 2147483647 w 493"/>
                <a:gd name="T67" fmla="*/ 2147483647 h 185"/>
                <a:gd name="T68" fmla="*/ 2147483647 w 493"/>
                <a:gd name="T69" fmla="*/ 2147483647 h 185"/>
                <a:gd name="T70" fmla="*/ 2147483647 w 493"/>
                <a:gd name="T71" fmla="*/ 2147483647 h 185"/>
                <a:gd name="T72" fmla="*/ 2147483647 w 493"/>
                <a:gd name="T73" fmla="*/ 2147483647 h 185"/>
                <a:gd name="T74" fmla="*/ 2147483647 w 493"/>
                <a:gd name="T75" fmla="*/ 2147483647 h 185"/>
                <a:gd name="T76" fmla="*/ 2147483647 w 493"/>
                <a:gd name="T77" fmla="*/ 2147483647 h 185"/>
                <a:gd name="T78" fmla="*/ 2147483647 w 493"/>
                <a:gd name="T79" fmla="*/ 2147483647 h 185"/>
                <a:gd name="T80" fmla="*/ 2147483647 w 493"/>
                <a:gd name="T81" fmla="*/ 2147483647 h 185"/>
                <a:gd name="T82" fmla="*/ 2147483647 w 4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3"/>
                <a:gd name="T127" fmla="*/ 0 h 185"/>
                <a:gd name="T128" fmla="*/ 493 w 4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57" name="Freeform 12"/>
            <p:cNvSpPr>
              <a:spLocks/>
            </p:cNvSpPr>
            <p:nvPr/>
          </p:nvSpPr>
          <p:spPr bwMode="auto">
            <a:xfrm>
              <a:off x="2001599" y="3029844"/>
              <a:ext cx="60981" cy="20638"/>
            </a:xfrm>
            <a:custGeom>
              <a:avLst/>
              <a:gdLst>
                <a:gd name="T0" fmla="*/ 2147483647 w 108"/>
                <a:gd name="T1" fmla="*/ 2147483647 h 42"/>
                <a:gd name="T2" fmla="*/ 2147483647 w 108"/>
                <a:gd name="T3" fmla="*/ 2147483647 h 42"/>
                <a:gd name="T4" fmla="*/ 2147483647 w 108"/>
                <a:gd name="T5" fmla="*/ 2147483647 h 42"/>
                <a:gd name="T6" fmla="*/ 2147483647 w 108"/>
                <a:gd name="T7" fmla="*/ 2147483647 h 42"/>
                <a:gd name="T8" fmla="*/ 2147483647 w 108"/>
                <a:gd name="T9" fmla="*/ 2147483647 h 42"/>
                <a:gd name="T10" fmla="*/ 2147483647 w 108"/>
                <a:gd name="T11" fmla="*/ 2147483647 h 42"/>
                <a:gd name="T12" fmla="*/ 0 w 108"/>
                <a:gd name="T13" fmla="*/ 2147483647 h 42"/>
                <a:gd name="T14" fmla="*/ 2147483647 w 108"/>
                <a:gd name="T15" fmla="*/ 2147483647 h 42"/>
                <a:gd name="T16" fmla="*/ 2147483647 w 108"/>
                <a:gd name="T17" fmla="*/ 2147483647 h 42"/>
                <a:gd name="T18" fmla="*/ 2147483647 w 108"/>
                <a:gd name="T19" fmla="*/ 2147483647 h 42"/>
                <a:gd name="T20" fmla="*/ 2147483647 w 108"/>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42"/>
                <a:gd name="T35" fmla="*/ 108 w 108"/>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58" name="Freeform 13"/>
            <p:cNvSpPr>
              <a:spLocks/>
            </p:cNvSpPr>
            <p:nvPr/>
          </p:nvSpPr>
          <p:spPr bwMode="auto">
            <a:xfrm>
              <a:off x="2304852" y="3031432"/>
              <a:ext cx="54388" cy="20637"/>
            </a:xfrm>
            <a:custGeom>
              <a:avLst/>
              <a:gdLst>
                <a:gd name="T0" fmla="*/ 2147483647 w 97"/>
                <a:gd name="T1" fmla="*/ 2147483647 h 40"/>
                <a:gd name="T2" fmla="*/ 2147483647 w 97"/>
                <a:gd name="T3" fmla="*/ 0 h 40"/>
                <a:gd name="T4" fmla="*/ 2147483647 w 97"/>
                <a:gd name="T5" fmla="*/ 2147483647 h 40"/>
                <a:gd name="T6" fmla="*/ 2147483647 w 97"/>
                <a:gd name="T7" fmla="*/ 2147483647 h 40"/>
                <a:gd name="T8" fmla="*/ 2147483647 w 97"/>
                <a:gd name="T9" fmla="*/ 2147483647 h 40"/>
                <a:gd name="T10" fmla="*/ 2147483647 w 97"/>
                <a:gd name="T11" fmla="*/ 2147483647 h 40"/>
                <a:gd name="T12" fmla="*/ 2147483647 w 97"/>
                <a:gd name="T13" fmla="*/ 2147483647 h 40"/>
                <a:gd name="T14" fmla="*/ 2147483647 w 97"/>
                <a:gd name="T15" fmla="*/ 2147483647 h 40"/>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40"/>
                <a:gd name="T26" fmla="*/ 97 w 97"/>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59" name="Freeform 14"/>
            <p:cNvSpPr>
              <a:spLocks/>
            </p:cNvSpPr>
            <p:nvPr/>
          </p:nvSpPr>
          <p:spPr bwMode="auto">
            <a:xfrm>
              <a:off x="2708640" y="2112269"/>
              <a:ext cx="164811" cy="134938"/>
            </a:xfrm>
            <a:custGeom>
              <a:avLst/>
              <a:gdLst>
                <a:gd name="T0" fmla="*/ 2147483647 w 291"/>
                <a:gd name="T1" fmla="*/ 2147483647 h 260"/>
                <a:gd name="T2" fmla="*/ 2147483647 w 291"/>
                <a:gd name="T3" fmla="*/ 2147483647 h 260"/>
                <a:gd name="T4" fmla="*/ 2147483647 w 291"/>
                <a:gd name="T5" fmla="*/ 2147483647 h 260"/>
                <a:gd name="T6" fmla="*/ 2147483647 w 291"/>
                <a:gd name="T7" fmla="*/ 2147483647 h 260"/>
                <a:gd name="T8" fmla="*/ 2147483647 w 291"/>
                <a:gd name="T9" fmla="*/ 2147483647 h 260"/>
                <a:gd name="T10" fmla="*/ 2147483647 w 291"/>
                <a:gd name="T11" fmla="*/ 2147483647 h 260"/>
                <a:gd name="T12" fmla="*/ 2147483647 w 291"/>
                <a:gd name="T13" fmla="*/ 2147483647 h 260"/>
                <a:gd name="T14" fmla="*/ 2147483647 w 291"/>
                <a:gd name="T15" fmla="*/ 2147483647 h 260"/>
                <a:gd name="T16" fmla="*/ 2147483647 w 291"/>
                <a:gd name="T17" fmla="*/ 2147483647 h 260"/>
                <a:gd name="T18" fmla="*/ 2147483647 w 291"/>
                <a:gd name="T19" fmla="*/ 2147483647 h 260"/>
                <a:gd name="T20" fmla="*/ 2147483647 w 291"/>
                <a:gd name="T21" fmla="*/ 2147483647 h 260"/>
                <a:gd name="T22" fmla="*/ 2147483647 w 291"/>
                <a:gd name="T23" fmla="*/ 2147483647 h 260"/>
                <a:gd name="T24" fmla="*/ 2147483647 w 291"/>
                <a:gd name="T25" fmla="*/ 2147483647 h 260"/>
                <a:gd name="T26" fmla="*/ 2147483647 w 291"/>
                <a:gd name="T27" fmla="*/ 2147483647 h 260"/>
                <a:gd name="T28" fmla="*/ 2147483647 w 291"/>
                <a:gd name="T29" fmla="*/ 2147483647 h 260"/>
                <a:gd name="T30" fmla="*/ 2147483647 w 291"/>
                <a:gd name="T31" fmla="*/ 2147483647 h 260"/>
                <a:gd name="T32" fmla="*/ 2147483647 w 291"/>
                <a:gd name="T33" fmla="*/ 2147483647 h 260"/>
                <a:gd name="T34" fmla="*/ 2147483647 w 291"/>
                <a:gd name="T35" fmla="*/ 2147483647 h 260"/>
                <a:gd name="T36" fmla="*/ 2147483647 w 291"/>
                <a:gd name="T37" fmla="*/ 2147483647 h 260"/>
                <a:gd name="T38" fmla="*/ 2147483647 w 291"/>
                <a:gd name="T39" fmla="*/ 2147483647 h 260"/>
                <a:gd name="T40" fmla="*/ 2147483647 w 291"/>
                <a:gd name="T41" fmla="*/ 2147483647 h 260"/>
                <a:gd name="T42" fmla="*/ 2147483647 w 291"/>
                <a:gd name="T43" fmla="*/ 2147483647 h 260"/>
                <a:gd name="T44" fmla="*/ 2147483647 w 291"/>
                <a:gd name="T45" fmla="*/ 2147483647 h 260"/>
                <a:gd name="T46" fmla="*/ 2147483647 w 291"/>
                <a:gd name="T47" fmla="*/ 2147483647 h 260"/>
                <a:gd name="T48" fmla="*/ 2147483647 w 291"/>
                <a:gd name="T49" fmla="*/ 2147483647 h 260"/>
                <a:gd name="T50" fmla="*/ 2147483647 w 291"/>
                <a:gd name="T51" fmla="*/ 2147483647 h 260"/>
                <a:gd name="T52" fmla="*/ 2147483647 w 291"/>
                <a:gd name="T53" fmla="*/ 2147483647 h 260"/>
                <a:gd name="T54" fmla="*/ 2147483647 w 291"/>
                <a:gd name="T55" fmla="*/ 2147483647 h 260"/>
                <a:gd name="T56" fmla="*/ 2147483647 w 291"/>
                <a:gd name="T57" fmla="*/ 2147483647 h 260"/>
                <a:gd name="T58" fmla="*/ 2147483647 w 291"/>
                <a:gd name="T59" fmla="*/ 2147483647 h 260"/>
                <a:gd name="T60" fmla="*/ 2147483647 w 291"/>
                <a:gd name="T61" fmla="*/ 2147483647 h 260"/>
                <a:gd name="T62" fmla="*/ 2147483647 w 291"/>
                <a:gd name="T63" fmla="*/ 2147483647 h 260"/>
                <a:gd name="T64" fmla="*/ 2147483647 w 291"/>
                <a:gd name="T65" fmla="*/ 2147483647 h 260"/>
                <a:gd name="T66" fmla="*/ 2147483647 w 291"/>
                <a:gd name="T67" fmla="*/ 2147483647 h 260"/>
                <a:gd name="T68" fmla="*/ 2147483647 w 291"/>
                <a:gd name="T69" fmla="*/ 2147483647 h 260"/>
                <a:gd name="T70" fmla="*/ 2147483647 w 291"/>
                <a:gd name="T71" fmla="*/ 2147483647 h 260"/>
                <a:gd name="T72" fmla="*/ 2147483647 w 291"/>
                <a:gd name="T73" fmla="*/ 2147483647 h 260"/>
                <a:gd name="T74" fmla="*/ 2147483647 w 291"/>
                <a:gd name="T75" fmla="*/ 2147483647 h 260"/>
                <a:gd name="T76" fmla="*/ 2147483647 w 291"/>
                <a:gd name="T77" fmla="*/ 2147483647 h 260"/>
                <a:gd name="T78" fmla="*/ 2147483647 w 291"/>
                <a:gd name="T79" fmla="*/ 2147483647 h 260"/>
                <a:gd name="T80" fmla="*/ 2147483647 w 291"/>
                <a:gd name="T81" fmla="*/ 2147483647 h 260"/>
                <a:gd name="T82" fmla="*/ 2147483647 w 291"/>
                <a:gd name="T83" fmla="*/ 2147483647 h 260"/>
                <a:gd name="T84" fmla="*/ 2147483647 w 291"/>
                <a:gd name="T85" fmla="*/ 2147483647 h 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1"/>
                <a:gd name="T130" fmla="*/ 0 h 260"/>
                <a:gd name="T131" fmla="*/ 291 w 291"/>
                <a:gd name="T132" fmla="*/ 260 h 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0" name="Freeform 15"/>
            <p:cNvSpPr>
              <a:spLocks/>
            </p:cNvSpPr>
            <p:nvPr/>
          </p:nvSpPr>
          <p:spPr bwMode="auto">
            <a:xfrm>
              <a:off x="1086895" y="2632969"/>
              <a:ext cx="711986" cy="508000"/>
            </a:xfrm>
            <a:custGeom>
              <a:avLst/>
              <a:gdLst>
                <a:gd name="T0" fmla="*/ 2147483647 w 1247"/>
                <a:gd name="T1" fmla="*/ 2147483647 h 976"/>
                <a:gd name="T2" fmla="*/ 2147483647 w 1247"/>
                <a:gd name="T3" fmla="*/ 2147483647 h 976"/>
                <a:gd name="T4" fmla="*/ 2147483647 w 1247"/>
                <a:gd name="T5" fmla="*/ 2147483647 h 976"/>
                <a:gd name="T6" fmla="*/ 2147483647 w 1247"/>
                <a:gd name="T7" fmla="*/ 2147483647 h 976"/>
                <a:gd name="T8" fmla="*/ 2147483647 w 1247"/>
                <a:gd name="T9" fmla="*/ 2147483647 h 976"/>
                <a:gd name="T10" fmla="*/ 2147483647 w 1247"/>
                <a:gd name="T11" fmla="*/ 2147483647 h 976"/>
                <a:gd name="T12" fmla="*/ 2147483647 w 1247"/>
                <a:gd name="T13" fmla="*/ 2147483647 h 976"/>
                <a:gd name="T14" fmla="*/ 2147483647 w 1247"/>
                <a:gd name="T15" fmla="*/ 2147483647 h 976"/>
                <a:gd name="T16" fmla="*/ 2147483647 w 1247"/>
                <a:gd name="T17" fmla="*/ 2147483647 h 976"/>
                <a:gd name="T18" fmla="*/ 2147483647 w 1247"/>
                <a:gd name="T19" fmla="*/ 2147483647 h 976"/>
                <a:gd name="T20" fmla="*/ 2147483647 w 1247"/>
                <a:gd name="T21" fmla="*/ 2147483647 h 976"/>
                <a:gd name="T22" fmla="*/ 2147483647 w 1247"/>
                <a:gd name="T23" fmla="*/ 2147483647 h 976"/>
                <a:gd name="T24" fmla="*/ 2147483647 w 1247"/>
                <a:gd name="T25" fmla="*/ 2147483647 h 976"/>
                <a:gd name="T26" fmla="*/ 2147483647 w 1247"/>
                <a:gd name="T27" fmla="*/ 2147483647 h 976"/>
                <a:gd name="T28" fmla="*/ 2147483647 w 1247"/>
                <a:gd name="T29" fmla="*/ 2147483647 h 976"/>
                <a:gd name="T30" fmla="*/ 2147483647 w 1247"/>
                <a:gd name="T31" fmla="*/ 2147483647 h 976"/>
                <a:gd name="T32" fmla="*/ 2147483647 w 1247"/>
                <a:gd name="T33" fmla="*/ 2147483647 h 976"/>
                <a:gd name="T34" fmla="*/ 2147483647 w 1247"/>
                <a:gd name="T35" fmla="*/ 2147483647 h 976"/>
                <a:gd name="T36" fmla="*/ 2147483647 w 1247"/>
                <a:gd name="T37" fmla="*/ 2147483647 h 976"/>
                <a:gd name="T38" fmla="*/ 2147483647 w 1247"/>
                <a:gd name="T39" fmla="*/ 2147483647 h 976"/>
                <a:gd name="T40" fmla="*/ 2147483647 w 1247"/>
                <a:gd name="T41" fmla="*/ 2147483647 h 976"/>
                <a:gd name="T42" fmla="*/ 2147483647 w 1247"/>
                <a:gd name="T43" fmla="*/ 2147483647 h 976"/>
                <a:gd name="T44" fmla="*/ 2147483647 w 1247"/>
                <a:gd name="T45" fmla="*/ 2147483647 h 976"/>
                <a:gd name="T46" fmla="*/ 2147483647 w 1247"/>
                <a:gd name="T47" fmla="*/ 2147483647 h 976"/>
                <a:gd name="T48" fmla="*/ 2147483647 w 1247"/>
                <a:gd name="T49" fmla="*/ 2147483647 h 976"/>
                <a:gd name="T50" fmla="*/ 2147483647 w 1247"/>
                <a:gd name="T51" fmla="*/ 2147483647 h 976"/>
                <a:gd name="T52" fmla="*/ 2147483647 w 1247"/>
                <a:gd name="T53" fmla="*/ 2147483647 h 976"/>
                <a:gd name="T54" fmla="*/ 2147483647 w 1247"/>
                <a:gd name="T55" fmla="*/ 2147483647 h 976"/>
                <a:gd name="T56" fmla="*/ 2147483647 w 1247"/>
                <a:gd name="T57" fmla="*/ 2147483647 h 976"/>
                <a:gd name="T58" fmla="*/ 2147483647 w 1247"/>
                <a:gd name="T59" fmla="*/ 2147483647 h 976"/>
                <a:gd name="T60" fmla="*/ 2147483647 w 1247"/>
                <a:gd name="T61" fmla="*/ 0 h 976"/>
                <a:gd name="T62" fmla="*/ 0 w 1247"/>
                <a:gd name="T63" fmla="*/ 2147483647 h 976"/>
                <a:gd name="T64" fmla="*/ 2147483647 w 1247"/>
                <a:gd name="T65" fmla="*/ 2147483647 h 976"/>
                <a:gd name="T66" fmla="*/ 2147483647 w 1247"/>
                <a:gd name="T67" fmla="*/ 2147483647 h 976"/>
                <a:gd name="T68" fmla="*/ 2147483647 w 1247"/>
                <a:gd name="T69" fmla="*/ 2147483647 h 976"/>
                <a:gd name="T70" fmla="*/ 2147483647 w 1247"/>
                <a:gd name="T71" fmla="*/ 2147483647 h 976"/>
                <a:gd name="T72" fmla="*/ 2147483647 w 1247"/>
                <a:gd name="T73" fmla="*/ 2147483647 h 976"/>
                <a:gd name="T74" fmla="*/ 2147483647 w 1247"/>
                <a:gd name="T75" fmla="*/ 2147483647 h 976"/>
                <a:gd name="T76" fmla="*/ 2147483647 w 1247"/>
                <a:gd name="T77" fmla="*/ 2147483647 h 976"/>
                <a:gd name="T78" fmla="*/ 2147483647 w 1247"/>
                <a:gd name="T79" fmla="*/ 2147483647 h 976"/>
                <a:gd name="T80" fmla="*/ 2147483647 w 1247"/>
                <a:gd name="T81" fmla="*/ 2147483647 h 976"/>
                <a:gd name="T82" fmla="*/ 2147483647 w 1247"/>
                <a:gd name="T83" fmla="*/ 2147483647 h 976"/>
                <a:gd name="T84" fmla="*/ 2147483647 w 1247"/>
                <a:gd name="T85" fmla="*/ 2147483647 h 976"/>
                <a:gd name="T86" fmla="*/ 2147483647 w 1247"/>
                <a:gd name="T87" fmla="*/ 2147483647 h 976"/>
                <a:gd name="T88" fmla="*/ 2147483647 w 1247"/>
                <a:gd name="T89" fmla="*/ 2147483647 h 976"/>
                <a:gd name="T90" fmla="*/ 2147483647 w 1247"/>
                <a:gd name="T91" fmla="*/ 2147483647 h 976"/>
                <a:gd name="T92" fmla="*/ 2147483647 w 1247"/>
                <a:gd name="T93" fmla="*/ 2147483647 h 976"/>
                <a:gd name="T94" fmla="*/ 2147483647 w 1247"/>
                <a:gd name="T95" fmla="*/ 2147483647 h 976"/>
                <a:gd name="T96" fmla="*/ 2147483647 w 1247"/>
                <a:gd name="T97" fmla="*/ 2147483647 h 976"/>
                <a:gd name="T98" fmla="*/ 2147483647 w 1247"/>
                <a:gd name="T99" fmla="*/ 2147483647 h 976"/>
                <a:gd name="T100" fmla="*/ 2147483647 w 1247"/>
                <a:gd name="T101" fmla="*/ 2147483647 h 976"/>
                <a:gd name="T102" fmla="*/ 2147483647 w 1247"/>
                <a:gd name="T103" fmla="*/ 2147483647 h 976"/>
                <a:gd name="T104" fmla="*/ 2147483647 w 1247"/>
                <a:gd name="T105" fmla="*/ 2147483647 h 976"/>
                <a:gd name="T106" fmla="*/ 2147483647 w 1247"/>
                <a:gd name="T107" fmla="*/ 2147483647 h 976"/>
                <a:gd name="T108" fmla="*/ 2147483647 w 1247"/>
                <a:gd name="T109" fmla="*/ 2147483647 h 976"/>
                <a:gd name="T110" fmla="*/ 2147483647 w 1247"/>
                <a:gd name="T111" fmla="*/ 2147483647 h 976"/>
                <a:gd name="T112" fmla="*/ 2147483647 w 1247"/>
                <a:gd name="T113" fmla="*/ 2147483647 h 976"/>
                <a:gd name="T114" fmla="*/ 2147483647 w 1247"/>
                <a:gd name="T115" fmla="*/ 2147483647 h 976"/>
                <a:gd name="T116" fmla="*/ 2147483647 w 1247"/>
                <a:gd name="T117" fmla="*/ 2147483647 h 976"/>
                <a:gd name="T118" fmla="*/ 2147483647 w 1247"/>
                <a:gd name="T119" fmla="*/ 2147483647 h 976"/>
                <a:gd name="T120" fmla="*/ 2147483647 w 1247"/>
                <a:gd name="T121" fmla="*/ 2147483647 h 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7"/>
                <a:gd name="T184" fmla="*/ 0 h 976"/>
                <a:gd name="T185" fmla="*/ 1247 w 1247"/>
                <a:gd name="T186" fmla="*/ 976 h 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61" name="Freeform 16"/>
            <p:cNvSpPr>
              <a:spLocks/>
            </p:cNvSpPr>
            <p:nvPr/>
          </p:nvSpPr>
          <p:spPr bwMode="auto">
            <a:xfrm>
              <a:off x="1699994" y="3096519"/>
              <a:ext cx="169755" cy="87313"/>
            </a:xfrm>
            <a:custGeom>
              <a:avLst/>
              <a:gdLst>
                <a:gd name="T0" fmla="*/ 2147483647 w 296"/>
                <a:gd name="T1" fmla="*/ 2147483647 h 166"/>
                <a:gd name="T2" fmla="*/ 2147483647 w 296"/>
                <a:gd name="T3" fmla="*/ 2147483647 h 166"/>
                <a:gd name="T4" fmla="*/ 2147483647 w 296"/>
                <a:gd name="T5" fmla="*/ 2147483647 h 166"/>
                <a:gd name="T6" fmla="*/ 2147483647 w 296"/>
                <a:gd name="T7" fmla="*/ 2147483647 h 166"/>
                <a:gd name="T8" fmla="*/ 2147483647 w 296"/>
                <a:gd name="T9" fmla="*/ 2147483647 h 166"/>
                <a:gd name="T10" fmla="*/ 2147483647 w 296"/>
                <a:gd name="T11" fmla="*/ 2147483647 h 166"/>
                <a:gd name="T12" fmla="*/ 2147483647 w 296"/>
                <a:gd name="T13" fmla="*/ 2147483647 h 166"/>
                <a:gd name="T14" fmla="*/ 2147483647 w 296"/>
                <a:gd name="T15" fmla="*/ 2147483647 h 166"/>
                <a:gd name="T16" fmla="*/ 2147483647 w 296"/>
                <a:gd name="T17" fmla="*/ 2147483647 h 166"/>
                <a:gd name="T18" fmla="*/ 2147483647 w 296"/>
                <a:gd name="T19" fmla="*/ 2147483647 h 166"/>
                <a:gd name="T20" fmla="*/ 2147483647 w 296"/>
                <a:gd name="T21" fmla="*/ 2147483647 h 166"/>
                <a:gd name="T22" fmla="*/ 2147483647 w 296"/>
                <a:gd name="T23" fmla="*/ 2147483647 h 166"/>
                <a:gd name="T24" fmla="*/ 2147483647 w 296"/>
                <a:gd name="T25" fmla="*/ 2147483647 h 166"/>
                <a:gd name="T26" fmla="*/ 2147483647 w 296"/>
                <a:gd name="T27" fmla="*/ 2147483647 h 166"/>
                <a:gd name="T28" fmla="*/ 2147483647 w 296"/>
                <a:gd name="T29" fmla="*/ 2147483647 h 166"/>
                <a:gd name="T30" fmla="*/ 2147483647 w 296"/>
                <a:gd name="T31" fmla="*/ 2147483647 h 166"/>
                <a:gd name="T32" fmla="*/ 2147483647 w 296"/>
                <a:gd name="T33" fmla="*/ 2147483647 h 166"/>
                <a:gd name="T34" fmla="*/ 2147483647 w 296"/>
                <a:gd name="T35" fmla="*/ 2147483647 h 166"/>
                <a:gd name="T36" fmla="*/ 2147483647 w 296"/>
                <a:gd name="T37" fmla="*/ 2147483647 h 166"/>
                <a:gd name="T38" fmla="*/ 2147483647 w 296"/>
                <a:gd name="T39" fmla="*/ 2147483647 h 166"/>
                <a:gd name="T40" fmla="*/ 2147483647 w 296"/>
                <a:gd name="T41" fmla="*/ 2147483647 h 166"/>
                <a:gd name="T42" fmla="*/ 2147483647 w 296"/>
                <a:gd name="T43" fmla="*/ 2147483647 h 166"/>
                <a:gd name="T44" fmla="*/ 2147483647 w 296"/>
                <a:gd name="T45" fmla="*/ 0 h 166"/>
                <a:gd name="T46" fmla="*/ 2147483647 w 296"/>
                <a:gd name="T47" fmla="*/ 2147483647 h 166"/>
                <a:gd name="T48" fmla="*/ 2147483647 w 296"/>
                <a:gd name="T49" fmla="*/ 2147483647 h 166"/>
                <a:gd name="T50" fmla="*/ 2147483647 w 296"/>
                <a:gd name="T51" fmla="*/ 2147483647 h 166"/>
                <a:gd name="T52" fmla="*/ 2147483647 w 296"/>
                <a:gd name="T53" fmla="*/ 2147483647 h 166"/>
                <a:gd name="T54" fmla="*/ 2147483647 w 296"/>
                <a:gd name="T55" fmla="*/ 2147483647 h 166"/>
                <a:gd name="T56" fmla="*/ 2147483647 w 296"/>
                <a:gd name="T57" fmla="*/ 2147483647 h 166"/>
                <a:gd name="T58" fmla="*/ 2147483647 w 296"/>
                <a:gd name="T59" fmla="*/ 2147483647 h 166"/>
                <a:gd name="T60" fmla="*/ 2147483647 w 296"/>
                <a:gd name="T61" fmla="*/ 2147483647 h 166"/>
                <a:gd name="T62" fmla="*/ 2147483647 w 296"/>
                <a:gd name="T63" fmla="*/ 2147483647 h 166"/>
                <a:gd name="T64" fmla="*/ 0 w 296"/>
                <a:gd name="T65" fmla="*/ 2147483647 h 166"/>
                <a:gd name="T66" fmla="*/ 2147483647 w 296"/>
                <a:gd name="T67" fmla="*/ 2147483647 h 166"/>
                <a:gd name="T68" fmla="*/ 2147483647 w 296"/>
                <a:gd name="T69" fmla="*/ 2147483647 h 166"/>
                <a:gd name="T70" fmla="*/ 2147483647 w 296"/>
                <a:gd name="T71" fmla="*/ 2147483647 h 166"/>
                <a:gd name="T72" fmla="*/ 2147483647 w 296"/>
                <a:gd name="T73" fmla="*/ 2147483647 h 166"/>
                <a:gd name="T74" fmla="*/ 2147483647 w 296"/>
                <a:gd name="T75" fmla="*/ 2147483647 h 166"/>
                <a:gd name="T76" fmla="*/ 2147483647 w 296"/>
                <a:gd name="T77" fmla="*/ 2147483647 h 166"/>
                <a:gd name="T78" fmla="*/ 2147483647 w 296"/>
                <a:gd name="T79" fmla="*/ 2147483647 h 166"/>
                <a:gd name="T80" fmla="*/ 2147483647 w 296"/>
                <a:gd name="T81" fmla="*/ 2147483647 h 166"/>
                <a:gd name="T82" fmla="*/ 2147483647 w 296"/>
                <a:gd name="T83" fmla="*/ 2147483647 h 1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6"/>
                <a:gd name="T127" fmla="*/ 0 h 166"/>
                <a:gd name="T128" fmla="*/ 296 w 296"/>
                <a:gd name="T129" fmla="*/ 166 h 1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2" name="Freeform 17"/>
            <p:cNvSpPr>
              <a:spLocks/>
            </p:cNvSpPr>
            <p:nvPr/>
          </p:nvSpPr>
          <p:spPr bwMode="auto">
            <a:xfrm>
              <a:off x="2524051" y="3377507"/>
              <a:ext cx="110423" cy="119062"/>
            </a:xfrm>
            <a:custGeom>
              <a:avLst/>
              <a:gdLst>
                <a:gd name="T0" fmla="*/ 2147483647 w 199"/>
                <a:gd name="T1" fmla="*/ 2147483647 h 228"/>
                <a:gd name="T2" fmla="*/ 2147483647 w 199"/>
                <a:gd name="T3" fmla="*/ 2147483647 h 228"/>
                <a:gd name="T4" fmla="*/ 2147483647 w 199"/>
                <a:gd name="T5" fmla="*/ 2147483647 h 228"/>
                <a:gd name="T6" fmla="*/ 2147483647 w 199"/>
                <a:gd name="T7" fmla="*/ 2147483647 h 228"/>
                <a:gd name="T8" fmla="*/ 2147483647 w 199"/>
                <a:gd name="T9" fmla="*/ 2147483647 h 228"/>
                <a:gd name="T10" fmla="*/ 2147483647 w 199"/>
                <a:gd name="T11" fmla="*/ 2147483647 h 228"/>
                <a:gd name="T12" fmla="*/ 2147483647 w 199"/>
                <a:gd name="T13" fmla="*/ 2147483647 h 228"/>
                <a:gd name="T14" fmla="*/ 2147483647 w 199"/>
                <a:gd name="T15" fmla="*/ 2147483647 h 228"/>
                <a:gd name="T16" fmla="*/ 2147483647 w 199"/>
                <a:gd name="T17" fmla="*/ 2147483647 h 228"/>
                <a:gd name="T18" fmla="*/ 2147483647 w 199"/>
                <a:gd name="T19" fmla="*/ 2147483647 h 228"/>
                <a:gd name="T20" fmla="*/ 2147483647 w 199"/>
                <a:gd name="T21" fmla="*/ 2147483647 h 228"/>
                <a:gd name="T22" fmla="*/ 2147483647 w 199"/>
                <a:gd name="T23" fmla="*/ 2147483647 h 228"/>
                <a:gd name="T24" fmla="*/ 2147483647 w 199"/>
                <a:gd name="T25" fmla="*/ 2147483647 h 228"/>
                <a:gd name="T26" fmla="*/ 2147483647 w 199"/>
                <a:gd name="T27" fmla="*/ 2147483647 h 228"/>
                <a:gd name="T28" fmla="*/ 2147483647 w 199"/>
                <a:gd name="T29" fmla="*/ 2147483647 h 228"/>
                <a:gd name="T30" fmla="*/ 2147483647 w 199"/>
                <a:gd name="T31" fmla="*/ 2147483647 h 228"/>
                <a:gd name="T32" fmla="*/ 2147483647 w 199"/>
                <a:gd name="T33" fmla="*/ 2147483647 h 228"/>
                <a:gd name="T34" fmla="*/ 2147483647 w 199"/>
                <a:gd name="T35" fmla="*/ 2147483647 h 228"/>
                <a:gd name="T36" fmla="*/ 2147483647 w 199"/>
                <a:gd name="T37" fmla="*/ 2147483647 h 228"/>
                <a:gd name="T38" fmla="*/ 2147483647 w 199"/>
                <a:gd name="T39" fmla="*/ 2147483647 h 228"/>
                <a:gd name="T40" fmla="*/ 2147483647 w 199"/>
                <a:gd name="T41" fmla="*/ 2147483647 h 228"/>
                <a:gd name="T42" fmla="*/ 2147483647 w 199"/>
                <a:gd name="T43" fmla="*/ 2147483647 h 228"/>
                <a:gd name="T44" fmla="*/ 2147483647 w 199"/>
                <a:gd name="T45" fmla="*/ 2147483647 h 228"/>
                <a:gd name="T46" fmla="*/ 2147483647 w 199"/>
                <a:gd name="T47" fmla="*/ 2147483647 h 228"/>
                <a:gd name="T48" fmla="*/ 2147483647 w 199"/>
                <a:gd name="T49" fmla="*/ 2147483647 h 228"/>
                <a:gd name="T50" fmla="*/ 2147483647 w 199"/>
                <a:gd name="T51" fmla="*/ 2147483647 h 228"/>
                <a:gd name="T52" fmla="*/ 2147483647 w 199"/>
                <a:gd name="T53" fmla="*/ 2147483647 h 228"/>
                <a:gd name="T54" fmla="*/ 2147483647 w 199"/>
                <a:gd name="T55" fmla="*/ 0 h 228"/>
                <a:gd name="T56" fmla="*/ 2147483647 w 199"/>
                <a:gd name="T57" fmla="*/ 2147483647 h 228"/>
                <a:gd name="T58" fmla="*/ 2147483647 w 199"/>
                <a:gd name="T59" fmla="*/ 2147483647 h 228"/>
                <a:gd name="T60" fmla="*/ 2147483647 w 199"/>
                <a:gd name="T61" fmla="*/ 2147483647 h 228"/>
                <a:gd name="T62" fmla="*/ 2147483647 w 199"/>
                <a:gd name="T63" fmla="*/ 2147483647 h 228"/>
                <a:gd name="T64" fmla="*/ 2147483647 w 199"/>
                <a:gd name="T65" fmla="*/ 2147483647 h 228"/>
                <a:gd name="T66" fmla="*/ 2147483647 w 199"/>
                <a:gd name="T67" fmla="*/ 2147483647 h 228"/>
                <a:gd name="T68" fmla="*/ 2147483647 w 199"/>
                <a:gd name="T69" fmla="*/ 2147483647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228"/>
                <a:gd name="T107" fmla="*/ 199 w 199"/>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3" name="Freeform 18"/>
            <p:cNvSpPr>
              <a:spLocks/>
            </p:cNvSpPr>
            <p:nvPr/>
          </p:nvSpPr>
          <p:spPr bwMode="auto">
            <a:xfrm>
              <a:off x="2435053" y="3310832"/>
              <a:ext cx="126904" cy="201612"/>
            </a:xfrm>
            <a:custGeom>
              <a:avLst/>
              <a:gdLst>
                <a:gd name="T0" fmla="*/ 2147483647 w 225"/>
                <a:gd name="T1" fmla="*/ 2147483647 h 388"/>
                <a:gd name="T2" fmla="*/ 2147483647 w 225"/>
                <a:gd name="T3" fmla="*/ 2147483647 h 388"/>
                <a:gd name="T4" fmla="*/ 2147483647 w 225"/>
                <a:gd name="T5" fmla="*/ 2147483647 h 388"/>
                <a:gd name="T6" fmla="*/ 2147483647 w 225"/>
                <a:gd name="T7" fmla="*/ 2147483647 h 388"/>
                <a:gd name="T8" fmla="*/ 2147483647 w 225"/>
                <a:gd name="T9" fmla="*/ 2147483647 h 388"/>
                <a:gd name="T10" fmla="*/ 2147483647 w 225"/>
                <a:gd name="T11" fmla="*/ 2147483647 h 388"/>
                <a:gd name="T12" fmla="*/ 2147483647 w 225"/>
                <a:gd name="T13" fmla="*/ 2147483647 h 388"/>
                <a:gd name="T14" fmla="*/ 2147483647 w 225"/>
                <a:gd name="T15" fmla="*/ 2147483647 h 388"/>
                <a:gd name="T16" fmla="*/ 2147483647 w 225"/>
                <a:gd name="T17" fmla="*/ 2147483647 h 388"/>
                <a:gd name="T18" fmla="*/ 2147483647 w 225"/>
                <a:gd name="T19" fmla="*/ 2147483647 h 388"/>
                <a:gd name="T20" fmla="*/ 2147483647 w 225"/>
                <a:gd name="T21" fmla="*/ 2147483647 h 388"/>
                <a:gd name="T22" fmla="*/ 2147483647 w 225"/>
                <a:gd name="T23" fmla="*/ 2147483647 h 388"/>
                <a:gd name="T24" fmla="*/ 2147483647 w 225"/>
                <a:gd name="T25" fmla="*/ 2147483647 h 388"/>
                <a:gd name="T26" fmla="*/ 2147483647 w 225"/>
                <a:gd name="T27" fmla="*/ 2147483647 h 388"/>
                <a:gd name="T28" fmla="*/ 2147483647 w 225"/>
                <a:gd name="T29" fmla="*/ 2147483647 h 388"/>
                <a:gd name="T30" fmla="*/ 2147483647 w 225"/>
                <a:gd name="T31" fmla="*/ 2147483647 h 388"/>
                <a:gd name="T32" fmla="*/ 2147483647 w 225"/>
                <a:gd name="T33" fmla="*/ 2147483647 h 388"/>
                <a:gd name="T34" fmla="*/ 2147483647 w 225"/>
                <a:gd name="T35" fmla="*/ 2147483647 h 388"/>
                <a:gd name="T36" fmla="*/ 2147483647 w 225"/>
                <a:gd name="T37" fmla="*/ 2147483647 h 388"/>
                <a:gd name="T38" fmla="*/ 2147483647 w 225"/>
                <a:gd name="T39" fmla="*/ 2147483647 h 388"/>
                <a:gd name="T40" fmla="*/ 2147483647 w 225"/>
                <a:gd name="T41" fmla="*/ 2147483647 h 388"/>
                <a:gd name="T42" fmla="*/ 2147483647 w 225"/>
                <a:gd name="T43" fmla="*/ 2147483647 h 388"/>
                <a:gd name="T44" fmla="*/ 2147483647 w 225"/>
                <a:gd name="T45" fmla="*/ 2147483647 h 388"/>
                <a:gd name="T46" fmla="*/ 2147483647 w 225"/>
                <a:gd name="T47" fmla="*/ 2147483647 h 388"/>
                <a:gd name="T48" fmla="*/ 2147483647 w 225"/>
                <a:gd name="T49" fmla="*/ 2147483647 h 388"/>
                <a:gd name="T50" fmla="*/ 2147483647 w 225"/>
                <a:gd name="T51" fmla="*/ 2147483647 h 388"/>
                <a:gd name="T52" fmla="*/ 2147483647 w 225"/>
                <a:gd name="T53" fmla="*/ 2147483647 h 388"/>
                <a:gd name="T54" fmla="*/ 2147483647 w 225"/>
                <a:gd name="T55" fmla="*/ 2147483647 h 388"/>
                <a:gd name="T56" fmla="*/ 2147483647 w 225"/>
                <a:gd name="T57" fmla="*/ 2147483647 h 388"/>
                <a:gd name="T58" fmla="*/ 2147483647 w 225"/>
                <a:gd name="T59" fmla="*/ 2147483647 h 388"/>
                <a:gd name="T60" fmla="*/ 2147483647 w 225"/>
                <a:gd name="T61" fmla="*/ 2147483647 h 388"/>
                <a:gd name="T62" fmla="*/ 2147483647 w 225"/>
                <a:gd name="T63" fmla="*/ 2147483647 h 388"/>
                <a:gd name="T64" fmla="*/ 2147483647 w 225"/>
                <a:gd name="T65" fmla="*/ 2147483647 h 388"/>
                <a:gd name="T66" fmla="*/ 2147483647 w 225"/>
                <a:gd name="T67" fmla="*/ 2147483647 h 388"/>
                <a:gd name="T68" fmla="*/ 2147483647 w 225"/>
                <a:gd name="T69" fmla="*/ 2147483647 h 388"/>
                <a:gd name="T70" fmla="*/ 2147483647 w 225"/>
                <a:gd name="T71" fmla="*/ 2147483647 h 388"/>
                <a:gd name="T72" fmla="*/ 2147483647 w 225"/>
                <a:gd name="T73" fmla="*/ 2147483647 h 388"/>
                <a:gd name="T74" fmla="*/ 2147483647 w 225"/>
                <a:gd name="T75" fmla="*/ 2147483647 h 388"/>
                <a:gd name="T76" fmla="*/ 2147483647 w 225"/>
                <a:gd name="T77" fmla="*/ 2147483647 h 388"/>
                <a:gd name="T78" fmla="*/ 2147483647 w 225"/>
                <a:gd name="T79" fmla="*/ 2147483647 h 388"/>
                <a:gd name="T80" fmla="*/ 2147483647 w 225"/>
                <a:gd name="T81" fmla="*/ 2147483647 h 388"/>
                <a:gd name="T82" fmla="*/ 2147483647 w 225"/>
                <a:gd name="T83" fmla="*/ 2147483647 h 388"/>
                <a:gd name="T84" fmla="*/ 2147483647 w 225"/>
                <a:gd name="T85" fmla="*/ 2147483647 h 388"/>
                <a:gd name="T86" fmla="*/ 2147483647 w 225"/>
                <a:gd name="T87" fmla="*/ 2147483647 h 388"/>
                <a:gd name="T88" fmla="*/ 2147483647 w 225"/>
                <a:gd name="T89" fmla="*/ 2147483647 h 388"/>
                <a:gd name="T90" fmla="*/ 2147483647 w 225"/>
                <a:gd name="T91" fmla="*/ 2147483647 h 388"/>
                <a:gd name="T92" fmla="*/ 2147483647 w 225"/>
                <a:gd name="T93" fmla="*/ 2147483647 h 388"/>
                <a:gd name="T94" fmla="*/ 2147483647 w 225"/>
                <a:gd name="T95" fmla="*/ 2147483647 h 388"/>
                <a:gd name="T96" fmla="*/ 2147483647 w 225"/>
                <a:gd name="T97" fmla="*/ 2147483647 h 388"/>
                <a:gd name="T98" fmla="*/ 2147483647 w 225"/>
                <a:gd name="T99" fmla="*/ 0 h 388"/>
                <a:gd name="T100" fmla="*/ 2147483647 w 225"/>
                <a:gd name="T101" fmla="*/ 2147483647 h 388"/>
                <a:gd name="T102" fmla="*/ 2147483647 w 225"/>
                <a:gd name="T103" fmla="*/ 2147483647 h 3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5"/>
                <a:gd name="T157" fmla="*/ 0 h 388"/>
                <a:gd name="T158" fmla="*/ 225 w 225"/>
                <a:gd name="T159" fmla="*/ 388 h 3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4" name="Freeform 19"/>
            <p:cNvSpPr>
              <a:spLocks noEditPoints="1"/>
            </p:cNvSpPr>
            <p:nvPr/>
          </p:nvSpPr>
          <p:spPr bwMode="auto">
            <a:xfrm>
              <a:off x="2115319" y="3202882"/>
              <a:ext cx="364233" cy="327025"/>
            </a:xfrm>
            <a:custGeom>
              <a:avLst/>
              <a:gdLst>
                <a:gd name="T0" fmla="*/ 2147483647 w 642"/>
                <a:gd name="T1" fmla="*/ 2147483647 h 625"/>
                <a:gd name="T2" fmla="*/ 2147483647 w 642"/>
                <a:gd name="T3" fmla="*/ 2147483647 h 625"/>
                <a:gd name="T4" fmla="*/ 2147483647 w 642"/>
                <a:gd name="T5" fmla="*/ 2147483647 h 625"/>
                <a:gd name="T6" fmla="*/ 2147483647 w 642"/>
                <a:gd name="T7" fmla="*/ 2147483647 h 625"/>
                <a:gd name="T8" fmla="*/ 2147483647 w 642"/>
                <a:gd name="T9" fmla="*/ 2147483647 h 625"/>
                <a:gd name="T10" fmla="*/ 2147483647 w 642"/>
                <a:gd name="T11" fmla="*/ 2147483647 h 625"/>
                <a:gd name="T12" fmla="*/ 2147483647 w 642"/>
                <a:gd name="T13" fmla="*/ 2147483647 h 625"/>
                <a:gd name="T14" fmla="*/ 2147483647 w 642"/>
                <a:gd name="T15" fmla="*/ 2147483647 h 625"/>
                <a:gd name="T16" fmla="*/ 2147483647 w 642"/>
                <a:gd name="T17" fmla="*/ 2147483647 h 625"/>
                <a:gd name="T18" fmla="*/ 2147483647 w 642"/>
                <a:gd name="T19" fmla="*/ 2147483647 h 625"/>
                <a:gd name="T20" fmla="*/ 2147483647 w 642"/>
                <a:gd name="T21" fmla="*/ 2147483647 h 625"/>
                <a:gd name="T22" fmla="*/ 2147483647 w 642"/>
                <a:gd name="T23" fmla="*/ 2147483647 h 625"/>
                <a:gd name="T24" fmla="*/ 2147483647 w 642"/>
                <a:gd name="T25" fmla="*/ 2147483647 h 625"/>
                <a:gd name="T26" fmla="*/ 2147483647 w 642"/>
                <a:gd name="T27" fmla="*/ 2147483647 h 625"/>
                <a:gd name="T28" fmla="*/ 2147483647 w 642"/>
                <a:gd name="T29" fmla="*/ 2147483647 h 625"/>
                <a:gd name="T30" fmla="*/ 2147483647 w 642"/>
                <a:gd name="T31" fmla="*/ 2147483647 h 625"/>
                <a:gd name="T32" fmla="*/ 2147483647 w 642"/>
                <a:gd name="T33" fmla="*/ 2147483647 h 625"/>
                <a:gd name="T34" fmla="*/ 2147483647 w 642"/>
                <a:gd name="T35" fmla="*/ 2147483647 h 625"/>
                <a:gd name="T36" fmla="*/ 2147483647 w 642"/>
                <a:gd name="T37" fmla="*/ 2147483647 h 625"/>
                <a:gd name="T38" fmla="*/ 2147483647 w 642"/>
                <a:gd name="T39" fmla="*/ 2147483647 h 625"/>
                <a:gd name="T40" fmla="*/ 2147483647 w 642"/>
                <a:gd name="T41" fmla="*/ 2147483647 h 625"/>
                <a:gd name="T42" fmla="*/ 2147483647 w 642"/>
                <a:gd name="T43" fmla="*/ 2147483647 h 625"/>
                <a:gd name="T44" fmla="*/ 2147483647 w 642"/>
                <a:gd name="T45" fmla="*/ 2147483647 h 625"/>
                <a:gd name="T46" fmla="*/ 2147483647 w 642"/>
                <a:gd name="T47" fmla="*/ 2147483647 h 625"/>
                <a:gd name="T48" fmla="*/ 2147483647 w 642"/>
                <a:gd name="T49" fmla="*/ 2147483647 h 625"/>
                <a:gd name="T50" fmla="*/ 2147483647 w 642"/>
                <a:gd name="T51" fmla="*/ 2147483647 h 625"/>
                <a:gd name="T52" fmla="*/ 2147483647 w 642"/>
                <a:gd name="T53" fmla="*/ 2147483647 h 625"/>
                <a:gd name="T54" fmla="*/ 2147483647 w 642"/>
                <a:gd name="T55" fmla="*/ 2147483647 h 625"/>
                <a:gd name="T56" fmla="*/ 2147483647 w 642"/>
                <a:gd name="T57" fmla="*/ 2147483647 h 625"/>
                <a:gd name="T58" fmla="*/ 2147483647 w 642"/>
                <a:gd name="T59" fmla="*/ 2147483647 h 625"/>
                <a:gd name="T60" fmla="*/ 2147483647 w 642"/>
                <a:gd name="T61" fmla="*/ 2147483647 h 625"/>
                <a:gd name="T62" fmla="*/ 2147483647 w 642"/>
                <a:gd name="T63" fmla="*/ 2147483647 h 625"/>
                <a:gd name="T64" fmla="*/ 2147483647 w 642"/>
                <a:gd name="T65" fmla="*/ 2147483647 h 625"/>
                <a:gd name="T66" fmla="*/ 2147483647 w 642"/>
                <a:gd name="T67" fmla="*/ 2147483647 h 625"/>
                <a:gd name="T68" fmla="*/ 2147483647 w 642"/>
                <a:gd name="T69" fmla="*/ 2147483647 h 625"/>
                <a:gd name="T70" fmla="*/ 2147483647 w 642"/>
                <a:gd name="T71" fmla="*/ 2147483647 h 625"/>
                <a:gd name="T72" fmla="*/ 2147483647 w 642"/>
                <a:gd name="T73" fmla="*/ 2147483647 h 625"/>
                <a:gd name="T74" fmla="*/ 2147483647 w 642"/>
                <a:gd name="T75" fmla="*/ 2147483647 h 625"/>
                <a:gd name="T76" fmla="*/ 2147483647 w 642"/>
                <a:gd name="T77" fmla="*/ 2147483647 h 625"/>
                <a:gd name="T78" fmla="*/ 2147483647 w 642"/>
                <a:gd name="T79" fmla="*/ 2147483647 h 625"/>
                <a:gd name="T80" fmla="*/ 2147483647 w 642"/>
                <a:gd name="T81" fmla="*/ 2147483647 h 625"/>
                <a:gd name="T82" fmla="*/ 2147483647 w 642"/>
                <a:gd name="T83" fmla="*/ 2147483647 h 625"/>
                <a:gd name="T84" fmla="*/ 2147483647 w 642"/>
                <a:gd name="T85" fmla="*/ 2147483647 h 625"/>
                <a:gd name="T86" fmla="*/ 2147483647 w 642"/>
                <a:gd name="T87" fmla="*/ 2147483647 h 625"/>
                <a:gd name="T88" fmla="*/ 2147483647 w 642"/>
                <a:gd name="T89" fmla="*/ 2147483647 h 625"/>
                <a:gd name="T90" fmla="*/ 2147483647 w 642"/>
                <a:gd name="T91" fmla="*/ 2147483647 h 625"/>
                <a:gd name="T92" fmla="*/ 2147483647 w 642"/>
                <a:gd name="T93" fmla="*/ 2147483647 h 625"/>
                <a:gd name="T94" fmla="*/ 2147483647 w 642"/>
                <a:gd name="T95" fmla="*/ 2147483647 h 625"/>
                <a:gd name="T96" fmla="*/ 2147483647 w 642"/>
                <a:gd name="T97" fmla="*/ 2147483647 h 625"/>
                <a:gd name="T98" fmla="*/ 2147483647 w 642"/>
                <a:gd name="T99" fmla="*/ 2147483647 h 625"/>
                <a:gd name="T100" fmla="*/ 2147483647 w 642"/>
                <a:gd name="T101" fmla="*/ 2147483647 h 625"/>
                <a:gd name="T102" fmla="*/ 2147483647 w 642"/>
                <a:gd name="T103" fmla="*/ 2147483647 h 625"/>
                <a:gd name="T104" fmla="*/ 2147483647 w 642"/>
                <a:gd name="T105" fmla="*/ 2147483647 h 625"/>
                <a:gd name="T106" fmla="*/ 2147483647 w 642"/>
                <a:gd name="T107" fmla="*/ 2147483647 h 625"/>
                <a:gd name="T108" fmla="*/ 2147483647 w 642"/>
                <a:gd name="T109" fmla="*/ 2147483647 h 625"/>
                <a:gd name="T110" fmla="*/ 2147483647 w 642"/>
                <a:gd name="T111" fmla="*/ 2147483647 h 625"/>
                <a:gd name="T112" fmla="*/ 2147483647 w 642"/>
                <a:gd name="T113" fmla="*/ 2147483647 h 625"/>
                <a:gd name="T114" fmla="*/ 2147483647 w 642"/>
                <a:gd name="T115" fmla="*/ 2147483647 h 625"/>
                <a:gd name="T116" fmla="*/ 2147483647 w 642"/>
                <a:gd name="T117" fmla="*/ 2147483647 h 625"/>
                <a:gd name="T118" fmla="*/ 2147483647 w 642"/>
                <a:gd name="T119" fmla="*/ 2147483647 h 625"/>
                <a:gd name="T120" fmla="*/ 2147483647 w 642"/>
                <a:gd name="T121" fmla="*/ 2147483647 h 625"/>
                <a:gd name="T122" fmla="*/ 2147483647 w 642"/>
                <a:gd name="T123" fmla="*/ 2147483647 h 6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2"/>
                <a:gd name="T187" fmla="*/ 0 h 625"/>
                <a:gd name="T188" fmla="*/ 642 w 642"/>
                <a:gd name="T189" fmla="*/ 625 h 6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5" name="Freeform 20"/>
            <p:cNvSpPr>
              <a:spLocks/>
            </p:cNvSpPr>
            <p:nvPr/>
          </p:nvSpPr>
          <p:spPr bwMode="auto">
            <a:xfrm>
              <a:off x="1853268" y="3274319"/>
              <a:ext cx="156571" cy="76200"/>
            </a:xfrm>
            <a:custGeom>
              <a:avLst/>
              <a:gdLst>
                <a:gd name="T0" fmla="*/ 2147483647 w 279"/>
                <a:gd name="T1" fmla="*/ 2147483647 h 141"/>
                <a:gd name="T2" fmla="*/ 2147483647 w 279"/>
                <a:gd name="T3" fmla="*/ 2147483647 h 141"/>
                <a:gd name="T4" fmla="*/ 2147483647 w 279"/>
                <a:gd name="T5" fmla="*/ 2147483647 h 141"/>
                <a:gd name="T6" fmla="*/ 2147483647 w 279"/>
                <a:gd name="T7" fmla="*/ 2147483647 h 141"/>
                <a:gd name="T8" fmla="*/ 2147483647 w 279"/>
                <a:gd name="T9" fmla="*/ 2147483647 h 141"/>
                <a:gd name="T10" fmla="*/ 2147483647 w 279"/>
                <a:gd name="T11" fmla="*/ 2147483647 h 141"/>
                <a:gd name="T12" fmla="*/ 2147483647 w 279"/>
                <a:gd name="T13" fmla="*/ 2147483647 h 141"/>
                <a:gd name="T14" fmla="*/ 2147483647 w 279"/>
                <a:gd name="T15" fmla="*/ 2147483647 h 141"/>
                <a:gd name="T16" fmla="*/ 2147483647 w 279"/>
                <a:gd name="T17" fmla="*/ 2147483647 h 141"/>
                <a:gd name="T18" fmla="*/ 2147483647 w 279"/>
                <a:gd name="T19" fmla="*/ 2147483647 h 141"/>
                <a:gd name="T20" fmla="*/ 2147483647 w 279"/>
                <a:gd name="T21" fmla="*/ 2147483647 h 141"/>
                <a:gd name="T22" fmla="*/ 2147483647 w 279"/>
                <a:gd name="T23" fmla="*/ 2147483647 h 141"/>
                <a:gd name="T24" fmla="*/ 2147483647 w 279"/>
                <a:gd name="T25" fmla="*/ 2147483647 h 141"/>
                <a:gd name="T26" fmla="*/ 2147483647 w 279"/>
                <a:gd name="T27" fmla="*/ 2147483647 h 141"/>
                <a:gd name="T28" fmla="*/ 2147483647 w 279"/>
                <a:gd name="T29" fmla="*/ 2147483647 h 141"/>
                <a:gd name="T30" fmla="*/ 2147483647 w 279"/>
                <a:gd name="T31" fmla="*/ 2147483647 h 141"/>
                <a:gd name="T32" fmla="*/ 2147483647 w 279"/>
                <a:gd name="T33" fmla="*/ 2147483647 h 141"/>
                <a:gd name="T34" fmla="*/ 2147483647 w 279"/>
                <a:gd name="T35" fmla="*/ 2147483647 h 141"/>
                <a:gd name="T36" fmla="*/ 2147483647 w 279"/>
                <a:gd name="T37" fmla="*/ 2147483647 h 141"/>
                <a:gd name="T38" fmla="*/ 2147483647 w 279"/>
                <a:gd name="T39" fmla="*/ 2147483647 h 141"/>
                <a:gd name="T40" fmla="*/ 2147483647 w 279"/>
                <a:gd name="T41" fmla="*/ 2147483647 h 141"/>
                <a:gd name="T42" fmla="*/ 2147483647 w 279"/>
                <a:gd name="T43" fmla="*/ 2147483647 h 141"/>
                <a:gd name="T44" fmla="*/ 2147483647 w 279"/>
                <a:gd name="T45" fmla="*/ 2147483647 h 141"/>
                <a:gd name="T46" fmla="*/ 2147483647 w 279"/>
                <a:gd name="T47" fmla="*/ 2147483647 h 141"/>
                <a:gd name="T48" fmla="*/ 2147483647 w 279"/>
                <a:gd name="T49" fmla="*/ 2147483647 h 141"/>
                <a:gd name="T50" fmla="*/ 2147483647 w 279"/>
                <a:gd name="T51" fmla="*/ 2147483647 h 141"/>
                <a:gd name="T52" fmla="*/ 2147483647 w 279"/>
                <a:gd name="T53" fmla="*/ 2147483647 h 141"/>
                <a:gd name="T54" fmla="*/ 2147483647 w 279"/>
                <a:gd name="T55" fmla="*/ 2147483647 h 141"/>
                <a:gd name="T56" fmla="*/ 2147483647 w 279"/>
                <a:gd name="T57" fmla="*/ 2147483647 h 141"/>
                <a:gd name="T58" fmla="*/ 2147483647 w 279"/>
                <a:gd name="T59" fmla="*/ 2147483647 h 141"/>
                <a:gd name="T60" fmla="*/ 2147483647 w 279"/>
                <a:gd name="T61" fmla="*/ 2147483647 h 141"/>
                <a:gd name="T62" fmla="*/ 2147483647 w 279"/>
                <a:gd name="T63" fmla="*/ 2147483647 h 141"/>
                <a:gd name="T64" fmla="*/ 2147483647 w 279"/>
                <a:gd name="T65" fmla="*/ 2147483647 h 141"/>
                <a:gd name="T66" fmla="*/ 2147483647 w 279"/>
                <a:gd name="T67" fmla="*/ 2147483647 h 141"/>
                <a:gd name="T68" fmla="*/ 2147483647 w 279"/>
                <a:gd name="T69" fmla="*/ 2147483647 h 141"/>
                <a:gd name="T70" fmla="*/ 2147483647 w 279"/>
                <a:gd name="T71" fmla="*/ 2147483647 h 141"/>
                <a:gd name="T72" fmla="*/ 2147483647 w 279"/>
                <a:gd name="T73" fmla="*/ 2147483647 h 141"/>
                <a:gd name="T74" fmla="*/ 2147483647 w 279"/>
                <a:gd name="T75" fmla="*/ 2147483647 h 141"/>
                <a:gd name="T76" fmla="*/ 2147483647 w 279"/>
                <a:gd name="T77" fmla="*/ 2147483647 h 141"/>
                <a:gd name="T78" fmla="*/ 2147483647 w 279"/>
                <a:gd name="T79" fmla="*/ 2147483647 h 141"/>
                <a:gd name="T80" fmla="*/ 2147483647 w 279"/>
                <a:gd name="T81" fmla="*/ 2147483647 h 141"/>
                <a:gd name="T82" fmla="*/ 2147483647 w 279"/>
                <a:gd name="T83" fmla="*/ 2147483647 h 141"/>
                <a:gd name="T84" fmla="*/ 2147483647 w 279"/>
                <a:gd name="T85" fmla="*/ 2147483647 h 141"/>
                <a:gd name="T86" fmla="*/ 2147483647 w 279"/>
                <a:gd name="T87" fmla="*/ 2147483647 h 141"/>
                <a:gd name="T88" fmla="*/ 2147483647 w 279"/>
                <a:gd name="T89" fmla="*/ 2147483647 h 141"/>
                <a:gd name="T90" fmla="*/ 2147483647 w 279"/>
                <a:gd name="T91" fmla="*/ 2147483647 h 141"/>
                <a:gd name="T92" fmla="*/ 2147483647 w 279"/>
                <a:gd name="T93" fmla="*/ 2147483647 h 1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79"/>
                <a:gd name="T142" fmla="*/ 0 h 141"/>
                <a:gd name="T143" fmla="*/ 279 w 279"/>
                <a:gd name="T144" fmla="*/ 141 h 1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6" name="Freeform 21"/>
            <p:cNvSpPr>
              <a:spLocks/>
            </p:cNvSpPr>
            <p:nvPr/>
          </p:nvSpPr>
          <p:spPr bwMode="auto">
            <a:xfrm>
              <a:off x="1953804" y="3193357"/>
              <a:ext cx="331271" cy="468312"/>
            </a:xfrm>
            <a:custGeom>
              <a:avLst/>
              <a:gdLst>
                <a:gd name="T0" fmla="*/ 2147483647 w 581"/>
                <a:gd name="T1" fmla="*/ 2147483647 h 902"/>
                <a:gd name="T2" fmla="*/ 2147483647 w 581"/>
                <a:gd name="T3" fmla="*/ 2147483647 h 902"/>
                <a:gd name="T4" fmla="*/ 2147483647 w 581"/>
                <a:gd name="T5" fmla="*/ 2147483647 h 902"/>
                <a:gd name="T6" fmla="*/ 2147483647 w 581"/>
                <a:gd name="T7" fmla="*/ 2147483647 h 902"/>
                <a:gd name="T8" fmla="*/ 2147483647 w 581"/>
                <a:gd name="T9" fmla="*/ 2147483647 h 902"/>
                <a:gd name="T10" fmla="*/ 2147483647 w 581"/>
                <a:gd name="T11" fmla="*/ 2147483647 h 902"/>
                <a:gd name="T12" fmla="*/ 2147483647 w 581"/>
                <a:gd name="T13" fmla="*/ 2147483647 h 902"/>
                <a:gd name="T14" fmla="*/ 2147483647 w 581"/>
                <a:gd name="T15" fmla="*/ 2147483647 h 902"/>
                <a:gd name="T16" fmla="*/ 2147483647 w 581"/>
                <a:gd name="T17" fmla="*/ 2147483647 h 902"/>
                <a:gd name="T18" fmla="*/ 2147483647 w 581"/>
                <a:gd name="T19" fmla="*/ 2147483647 h 902"/>
                <a:gd name="T20" fmla="*/ 2147483647 w 581"/>
                <a:gd name="T21" fmla="*/ 2147483647 h 902"/>
                <a:gd name="T22" fmla="*/ 2147483647 w 581"/>
                <a:gd name="T23" fmla="*/ 2147483647 h 902"/>
                <a:gd name="T24" fmla="*/ 2147483647 w 581"/>
                <a:gd name="T25" fmla="*/ 2147483647 h 902"/>
                <a:gd name="T26" fmla="*/ 2147483647 w 581"/>
                <a:gd name="T27" fmla="*/ 2147483647 h 902"/>
                <a:gd name="T28" fmla="*/ 2147483647 w 581"/>
                <a:gd name="T29" fmla="*/ 2147483647 h 902"/>
                <a:gd name="T30" fmla="*/ 2147483647 w 581"/>
                <a:gd name="T31" fmla="*/ 2147483647 h 902"/>
                <a:gd name="T32" fmla="*/ 2147483647 w 581"/>
                <a:gd name="T33" fmla="*/ 2147483647 h 902"/>
                <a:gd name="T34" fmla="*/ 2147483647 w 581"/>
                <a:gd name="T35" fmla="*/ 2147483647 h 902"/>
                <a:gd name="T36" fmla="*/ 2147483647 w 581"/>
                <a:gd name="T37" fmla="*/ 2147483647 h 902"/>
                <a:gd name="T38" fmla="*/ 2147483647 w 581"/>
                <a:gd name="T39" fmla="*/ 2147483647 h 902"/>
                <a:gd name="T40" fmla="*/ 2147483647 w 581"/>
                <a:gd name="T41" fmla="*/ 2147483647 h 902"/>
                <a:gd name="T42" fmla="*/ 2147483647 w 581"/>
                <a:gd name="T43" fmla="*/ 2147483647 h 902"/>
                <a:gd name="T44" fmla="*/ 2147483647 w 581"/>
                <a:gd name="T45" fmla="*/ 2147483647 h 902"/>
                <a:gd name="T46" fmla="*/ 2147483647 w 581"/>
                <a:gd name="T47" fmla="*/ 2147483647 h 902"/>
                <a:gd name="T48" fmla="*/ 2147483647 w 581"/>
                <a:gd name="T49" fmla="*/ 2147483647 h 902"/>
                <a:gd name="T50" fmla="*/ 2147483647 w 581"/>
                <a:gd name="T51" fmla="*/ 2147483647 h 902"/>
                <a:gd name="T52" fmla="*/ 2147483647 w 581"/>
                <a:gd name="T53" fmla="*/ 2147483647 h 902"/>
                <a:gd name="T54" fmla="*/ 2147483647 w 581"/>
                <a:gd name="T55" fmla="*/ 2147483647 h 902"/>
                <a:gd name="T56" fmla="*/ 2147483647 w 581"/>
                <a:gd name="T57" fmla="*/ 2147483647 h 902"/>
                <a:gd name="T58" fmla="*/ 2147483647 w 581"/>
                <a:gd name="T59" fmla="*/ 2147483647 h 902"/>
                <a:gd name="T60" fmla="*/ 2147483647 w 581"/>
                <a:gd name="T61" fmla="*/ 2147483647 h 902"/>
                <a:gd name="T62" fmla="*/ 2147483647 w 581"/>
                <a:gd name="T63" fmla="*/ 2147483647 h 902"/>
                <a:gd name="T64" fmla="*/ 2147483647 w 581"/>
                <a:gd name="T65" fmla="*/ 2147483647 h 902"/>
                <a:gd name="T66" fmla="*/ 2147483647 w 581"/>
                <a:gd name="T67" fmla="*/ 2147483647 h 902"/>
                <a:gd name="T68" fmla="*/ 2147483647 w 581"/>
                <a:gd name="T69" fmla="*/ 2147483647 h 902"/>
                <a:gd name="T70" fmla="*/ 2147483647 w 581"/>
                <a:gd name="T71" fmla="*/ 2147483647 h 902"/>
                <a:gd name="T72" fmla="*/ 2147483647 w 581"/>
                <a:gd name="T73" fmla="*/ 2147483647 h 902"/>
                <a:gd name="T74" fmla="*/ 2147483647 w 581"/>
                <a:gd name="T75" fmla="*/ 2147483647 h 902"/>
                <a:gd name="T76" fmla="*/ 2147483647 w 581"/>
                <a:gd name="T77" fmla="*/ 2147483647 h 902"/>
                <a:gd name="T78" fmla="*/ 2147483647 w 581"/>
                <a:gd name="T79" fmla="*/ 2147483647 h 902"/>
                <a:gd name="T80" fmla="*/ 2147483647 w 581"/>
                <a:gd name="T81" fmla="*/ 2147483647 h 902"/>
                <a:gd name="T82" fmla="*/ 2147483647 w 581"/>
                <a:gd name="T83" fmla="*/ 2147483647 h 902"/>
                <a:gd name="T84" fmla="*/ 2147483647 w 581"/>
                <a:gd name="T85" fmla="*/ 2147483647 h 902"/>
                <a:gd name="T86" fmla="*/ 2147483647 w 581"/>
                <a:gd name="T87" fmla="*/ 2147483647 h 902"/>
                <a:gd name="T88" fmla="*/ 2147483647 w 581"/>
                <a:gd name="T89" fmla="*/ 2147483647 h 902"/>
                <a:gd name="T90" fmla="*/ 2147483647 w 581"/>
                <a:gd name="T91" fmla="*/ 2147483647 h 902"/>
                <a:gd name="T92" fmla="*/ 2147483647 w 581"/>
                <a:gd name="T93" fmla="*/ 2147483647 h 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1"/>
                <a:gd name="T142" fmla="*/ 0 h 902"/>
                <a:gd name="T143" fmla="*/ 581 w 581"/>
                <a:gd name="T144" fmla="*/ 902 h 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7" name="Freeform 22"/>
            <p:cNvSpPr>
              <a:spLocks/>
            </p:cNvSpPr>
            <p:nvPr/>
          </p:nvSpPr>
          <p:spPr bwMode="auto">
            <a:xfrm>
              <a:off x="2438349" y="4085532"/>
              <a:ext cx="230736" cy="234950"/>
            </a:xfrm>
            <a:custGeom>
              <a:avLst/>
              <a:gdLst>
                <a:gd name="T0" fmla="*/ 2147483647 w 407"/>
                <a:gd name="T1" fmla="*/ 2147483647 h 452"/>
                <a:gd name="T2" fmla="*/ 2147483647 w 407"/>
                <a:gd name="T3" fmla="*/ 2147483647 h 452"/>
                <a:gd name="T4" fmla="*/ 2147483647 w 407"/>
                <a:gd name="T5" fmla="*/ 2147483647 h 452"/>
                <a:gd name="T6" fmla="*/ 2147483647 w 407"/>
                <a:gd name="T7" fmla="*/ 2147483647 h 452"/>
                <a:gd name="T8" fmla="*/ 2147483647 w 407"/>
                <a:gd name="T9" fmla="*/ 2147483647 h 452"/>
                <a:gd name="T10" fmla="*/ 2147483647 w 407"/>
                <a:gd name="T11" fmla="*/ 2147483647 h 452"/>
                <a:gd name="T12" fmla="*/ 2147483647 w 407"/>
                <a:gd name="T13" fmla="*/ 2147483647 h 452"/>
                <a:gd name="T14" fmla="*/ 2147483647 w 407"/>
                <a:gd name="T15" fmla="*/ 2147483647 h 452"/>
                <a:gd name="T16" fmla="*/ 2147483647 w 407"/>
                <a:gd name="T17" fmla="*/ 2147483647 h 452"/>
                <a:gd name="T18" fmla="*/ 2147483647 w 407"/>
                <a:gd name="T19" fmla="*/ 2147483647 h 452"/>
                <a:gd name="T20" fmla="*/ 2147483647 w 407"/>
                <a:gd name="T21" fmla="*/ 2147483647 h 452"/>
                <a:gd name="T22" fmla="*/ 2147483647 w 407"/>
                <a:gd name="T23" fmla="*/ 2147483647 h 452"/>
                <a:gd name="T24" fmla="*/ 2147483647 w 407"/>
                <a:gd name="T25" fmla="*/ 2147483647 h 452"/>
                <a:gd name="T26" fmla="*/ 2147483647 w 407"/>
                <a:gd name="T27" fmla="*/ 2147483647 h 452"/>
                <a:gd name="T28" fmla="*/ 2147483647 w 407"/>
                <a:gd name="T29" fmla="*/ 2147483647 h 452"/>
                <a:gd name="T30" fmla="*/ 2147483647 w 407"/>
                <a:gd name="T31" fmla="*/ 2147483647 h 452"/>
                <a:gd name="T32" fmla="*/ 2147483647 w 407"/>
                <a:gd name="T33" fmla="*/ 2147483647 h 452"/>
                <a:gd name="T34" fmla="*/ 2147483647 w 407"/>
                <a:gd name="T35" fmla="*/ 2147483647 h 452"/>
                <a:gd name="T36" fmla="*/ 2147483647 w 407"/>
                <a:gd name="T37" fmla="*/ 2147483647 h 452"/>
                <a:gd name="T38" fmla="*/ 2147483647 w 407"/>
                <a:gd name="T39" fmla="*/ 2147483647 h 452"/>
                <a:gd name="T40" fmla="*/ 2147483647 w 407"/>
                <a:gd name="T41" fmla="*/ 2147483647 h 452"/>
                <a:gd name="T42" fmla="*/ 2147483647 w 407"/>
                <a:gd name="T43" fmla="*/ 0 h 452"/>
                <a:gd name="T44" fmla="*/ 2147483647 w 407"/>
                <a:gd name="T45" fmla="*/ 2147483647 h 452"/>
                <a:gd name="T46" fmla="*/ 2147483647 w 407"/>
                <a:gd name="T47" fmla="*/ 2147483647 h 452"/>
                <a:gd name="T48" fmla="*/ 2147483647 w 407"/>
                <a:gd name="T49" fmla="*/ 2147483647 h 452"/>
                <a:gd name="T50" fmla="*/ 2147483647 w 407"/>
                <a:gd name="T51" fmla="*/ 2147483647 h 452"/>
                <a:gd name="T52" fmla="*/ 2147483647 w 407"/>
                <a:gd name="T53" fmla="*/ 2147483647 h 452"/>
                <a:gd name="T54" fmla="*/ 2147483647 w 407"/>
                <a:gd name="T55" fmla="*/ 2147483647 h 452"/>
                <a:gd name="T56" fmla="*/ 2147483647 w 407"/>
                <a:gd name="T57" fmla="*/ 2147483647 h 452"/>
                <a:gd name="T58" fmla="*/ 2147483647 w 407"/>
                <a:gd name="T59" fmla="*/ 2147483647 h 452"/>
                <a:gd name="T60" fmla="*/ 2147483647 w 407"/>
                <a:gd name="T61" fmla="*/ 2147483647 h 452"/>
                <a:gd name="T62" fmla="*/ 2147483647 w 407"/>
                <a:gd name="T63" fmla="*/ 2147483647 h 452"/>
                <a:gd name="T64" fmla="*/ 2147483647 w 407"/>
                <a:gd name="T65" fmla="*/ 2147483647 h 452"/>
                <a:gd name="T66" fmla="*/ 2147483647 w 407"/>
                <a:gd name="T67" fmla="*/ 2147483647 h 452"/>
                <a:gd name="T68" fmla="*/ 2147483647 w 407"/>
                <a:gd name="T69" fmla="*/ 2147483647 h 452"/>
                <a:gd name="T70" fmla="*/ 2147483647 w 407"/>
                <a:gd name="T71" fmla="*/ 2147483647 h 452"/>
                <a:gd name="T72" fmla="*/ 2147483647 w 407"/>
                <a:gd name="T73" fmla="*/ 2147483647 h 452"/>
                <a:gd name="T74" fmla="*/ 2147483647 w 407"/>
                <a:gd name="T75" fmla="*/ 2147483647 h 452"/>
                <a:gd name="T76" fmla="*/ 2147483647 w 407"/>
                <a:gd name="T77" fmla="*/ 2147483647 h 452"/>
                <a:gd name="T78" fmla="*/ 2147483647 w 407"/>
                <a:gd name="T79" fmla="*/ 2147483647 h 452"/>
                <a:gd name="T80" fmla="*/ 2147483647 w 407"/>
                <a:gd name="T81" fmla="*/ 2147483647 h 452"/>
                <a:gd name="T82" fmla="*/ 2147483647 w 407"/>
                <a:gd name="T83" fmla="*/ 2147483647 h 452"/>
                <a:gd name="T84" fmla="*/ 2147483647 w 407"/>
                <a:gd name="T85" fmla="*/ 2147483647 h 452"/>
                <a:gd name="T86" fmla="*/ 2147483647 w 407"/>
                <a:gd name="T87" fmla="*/ 2147483647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7"/>
                <a:gd name="T133" fmla="*/ 0 h 452"/>
                <a:gd name="T134" fmla="*/ 407 w 407"/>
                <a:gd name="T135" fmla="*/ 452 h 4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8" name="Freeform 23"/>
            <p:cNvSpPr>
              <a:spLocks/>
            </p:cNvSpPr>
            <p:nvPr/>
          </p:nvSpPr>
          <p:spPr bwMode="auto">
            <a:xfrm>
              <a:off x="2590654" y="4387157"/>
              <a:ext cx="143387" cy="134937"/>
            </a:xfrm>
            <a:custGeom>
              <a:avLst/>
              <a:gdLst>
                <a:gd name="T0" fmla="*/ 2147483647 w 246"/>
                <a:gd name="T1" fmla="*/ 2147483647 h 258"/>
                <a:gd name="T2" fmla="*/ 2147483647 w 246"/>
                <a:gd name="T3" fmla="*/ 2147483647 h 258"/>
                <a:gd name="T4" fmla="*/ 2147483647 w 246"/>
                <a:gd name="T5" fmla="*/ 2147483647 h 258"/>
                <a:gd name="T6" fmla="*/ 2147483647 w 246"/>
                <a:gd name="T7" fmla="*/ 2147483647 h 258"/>
                <a:gd name="T8" fmla="*/ 2147483647 w 246"/>
                <a:gd name="T9" fmla="*/ 2147483647 h 258"/>
                <a:gd name="T10" fmla="*/ 2147483647 w 246"/>
                <a:gd name="T11" fmla="*/ 2147483647 h 258"/>
                <a:gd name="T12" fmla="*/ 2147483647 w 246"/>
                <a:gd name="T13" fmla="*/ 2147483647 h 258"/>
                <a:gd name="T14" fmla="*/ 2147483647 w 246"/>
                <a:gd name="T15" fmla="*/ 2147483647 h 258"/>
                <a:gd name="T16" fmla="*/ 2147483647 w 246"/>
                <a:gd name="T17" fmla="*/ 2147483647 h 258"/>
                <a:gd name="T18" fmla="*/ 2147483647 w 246"/>
                <a:gd name="T19" fmla="*/ 2147483647 h 258"/>
                <a:gd name="T20" fmla="*/ 2147483647 w 246"/>
                <a:gd name="T21" fmla="*/ 2147483647 h 258"/>
                <a:gd name="T22" fmla="*/ 2147483647 w 246"/>
                <a:gd name="T23" fmla="*/ 2147483647 h 258"/>
                <a:gd name="T24" fmla="*/ 2147483647 w 246"/>
                <a:gd name="T25" fmla="*/ 2147483647 h 258"/>
                <a:gd name="T26" fmla="*/ 2147483647 w 246"/>
                <a:gd name="T27" fmla="*/ 2147483647 h 258"/>
                <a:gd name="T28" fmla="*/ 2147483647 w 246"/>
                <a:gd name="T29" fmla="*/ 2147483647 h 258"/>
                <a:gd name="T30" fmla="*/ 2147483647 w 246"/>
                <a:gd name="T31" fmla="*/ 2147483647 h 258"/>
                <a:gd name="T32" fmla="*/ 2147483647 w 246"/>
                <a:gd name="T33" fmla="*/ 2147483647 h 258"/>
                <a:gd name="T34" fmla="*/ 2147483647 w 246"/>
                <a:gd name="T35" fmla="*/ 2147483647 h 258"/>
                <a:gd name="T36" fmla="*/ 2147483647 w 246"/>
                <a:gd name="T37" fmla="*/ 2147483647 h 258"/>
                <a:gd name="T38" fmla="*/ 2147483647 w 246"/>
                <a:gd name="T39" fmla="*/ 2147483647 h 258"/>
                <a:gd name="T40" fmla="*/ 0 w 246"/>
                <a:gd name="T41" fmla="*/ 2147483647 h 258"/>
                <a:gd name="T42" fmla="*/ 2147483647 w 246"/>
                <a:gd name="T43" fmla="*/ 2147483647 h 258"/>
                <a:gd name="T44" fmla="*/ 2147483647 w 246"/>
                <a:gd name="T45" fmla="*/ 2147483647 h 258"/>
                <a:gd name="T46" fmla="*/ 2147483647 w 246"/>
                <a:gd name="T47" fmla="*/ 2147483647 h 258"/>
                <a:gd name="T48" fmla="*/ 2147483647 w 246"/>
                <a:gd name="T49" fmla="*/ 2147483647 h 258"/>
                <a:gd name="T50" fmla="*/ 2147483647 w 246"/>
                <a:gd name="T51" fmla="*/ 2147483647 h 258"/>
                <a:gd name="T52" fmla="*/ 2147483647 w 246"/>
                <a:gd name="T53" fmla="*/ 2147483647 h 258"/>
                <a:gd name="T54" fmla="*/ 2147483647 w 246"/>
                <a:gd name="T55" fmla="*/ 2147483647 h 258"/>
                <a:gd name="T56" fmla="*/ 2147483647 w 246"/>
                <a:gd name="T57" fmla="*/ 2147483647 h 258"/>
                <a:gd name="T58" fmla="*/ 2147483647 w 246"/>
                <a:gd name="T59" fmla="*/ 2147483647 h 258"/>
                <a:gd name="T60" fmla="*/ 2147483647 w 246"/>
                <a:gd name="T61" fmla="*/ 2147483647 h 258"/>
                <a:gd name="T62" fmla="*/ 2147483647 w 246"/>
                <a:gd name="T63" fmla="*/ 2147483647 h 258"/>
                <a:gd name="T64" fmla="*/ 2147483647 w 246"/>
                <a:gd name="T65" fmla="*/ 2147483647 h 258"/>
                <a:gd name="T66" fmla="*/ 2147483647 w 246"/>
                <a:gd name="T67" fmla="*/ 2147483647 h 258"/>
                <a:gd name="T68" fmla="*/ 2147483647 w 246"/>
                <a:gd name="T69" fmla="*/ 2147483647 h 258"/>
                <a:gd name="T70" fmla="*/ 2147483647 w 246"/>
                <a:gd name="T71" fmla="*/ 2147483647 h 2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6"/>
                <a:gd name="T109" fmla="*/ 0 h 258"/>
                <a:gd name="T110" fmla="*/ 246 w 246"/>
                <a:gd name="T111" fmla="*/ 258 h 2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69" name="Freeform 268"/>
            <p:cNvSpPr>
              <a:spLocks noEditPoints="1"/>
            </p:cNvSpPr>
            <p:nvPr/>
          </p:nvSpPr>
          <p:spPr bwMode="auto">
            <a:xfrm>
              <a:off x="2278482" y="4156969"/>
              <a:ext cx="416974" cy="846138"/>
            </a:xfrm>
            <a:custGeom>
              <a:avLst/>
              <a:gdLst>
                <a:gd name="T0" fmla="*/ 2147483647 w 732"/>
                <a:gd name="T1" fmla="*/ 2147483647 h 1628"/>
                <a:gd name="T2" fmla="*/ 2147483647 w 732"/>
                <a:gd name="T3" fmla="*/ 2147483647 h 1628"/>
                <a:gd name="T4" fmla="*/ 2147483647 w 732"/>
                <a:gd name="T5" fmla="*/ 2147483647 h 1628"/>
                <a:gd name="T6" fmla="*/ 2147483647 w 732"/>
                <a:gd name="T7" fmla="*/ 2147483647 h 1628"/>
                <a:gd name="T8" fmla="*/ 2147483647 w 732"/>
                <a:gd name="T9" fmla="*/ 2147483647 h 1628"/>
                <a:gd name="T10" fmla="*/ 2147483647 w 732"/>
                <a:gd name="T11" fmla="*/ 2147483647 h 1628"/>
                <a:gd name="T12" fmla="*/ 2147483647 w 732"/>
                <a:gd name="T13" fmla="*/ 2147483647 h 1628"/>
                <a:gd name="T14" fmla="*/ 2147483647 w 732"/>
                <a:gd name="T15" fmla="*/ 2147483647 h 1628"/>
                <a:gd name="T16" fmla="*/ 2147483647 w 732"/>
                <a:gd name="T17" fmla="*/ 2147483647 h 1628"/>
                <a:gd name="T18" fmla="*/ 2147483647 w 732"/>
                <a:gd name="T19" fmla="*/ 0 h 1628"/>
                <a:gd name="T20" fmla="*/ 2147483647 w 732"/>
                <a:gd name="T21" fmla="*/ 2147483647 h 1628"/>
                <a:gd name="T22" fmla="*/ 2147483647 w 732"/>
                <a:gd name="T23" fmla="*/ 2147483647 h 1628"/>
                <a:gd name="T24" fmla="*/ 2147483647 w 732"/>
                <a:gd name="T25" fmla="*/ 2147483647 h 1628"/>
                <a:gd name="T26" fmla="*/ 2147483647 w 732"/>
                <a:gd name="T27" fmla="*/ 2147483647 h 1628"/>
                <a:gd name="T28" fmla="*/ 2147483647 w 732"/>
                <a:gd name="T29" fmla="*/ 2147483647 h 1628"/>
                <a:gd name="T30" fmla="*/ 0 w 732"/>
                <a:gd name="T31" fmla="*/ 2147483647 h 1628"/>
                <a:gd name="T32" fmla="*/ 2147483647 w 732"/>
                <a:gd name="T33" fmla="*/ 2147483647 h 1628"/>
                <a:gd name="T34" fmla="*/ 2147483647 w 732"/>
                <a:gd name="T35" fmla="*/ 2147483647 h 1628"/>
                <a:gd name="T36" fmla="*/ 2147483647 w 732"/>
                <a:gd name="T37" fmla="*/ 2147483647 h 1628"/>
                <a:gd name="T38" fmla="*/ 2147483647 w 732"/>
                <a:gd name="T39" fmla="*/ 2147483647 h 1628"/>
                <a:gd name="T40" fmla="*/ 2147483647 w 732"/>
                <a:gd name="T41" fmla="*/ 2147483647 h 1628"/>
                <a:gd name="T42" fmla="*/ 2147483647 w 732"/>
                <a:gd name="T43" fmla="*/ 2147483647 h 1628"/>
                <a:gd name="T44" fmla="*/ 2147483647 w 732"/>
                <a:gd name="T45" fmla="*/ 2147483647 h 1628"/>
                <a:gd name="T46" fmla="*/ 2147483647 w 732"/>
                <a:gd name="T47" fmla="*/ 2147483647 h 1628"/>
                <a:gd name="T48" fmla="*/ 2147483647 w 732"/>
                <a:gd name="T49" fmla="*/ 2147483647 h 1628"/>
                <a:gd name="T50" fmla="*/ 2147483647 w 732"/>
                <a:gd name="T51" fmla="*/ 2147483647 h 1628"/>
                <a:gd name="T52" fmla="*/ 2147483647 w 732"/>
                <a:gd name="T53" fmla="*/ 2147483647 h 1628"/>
                <a:gd name="T54" fmla="*/ 2147483647 w 732"/>
                <a:gd name="T55" fmla="*/ 2147483647 h 1628"/>
                <a:gd name="T56" fmla="*/ 2147483647 w 732"/>
                <a:gd name="T57" fmla="*/ 2147483647 h 1628"/>
                <a:gd name="T58" fmla="*/ 2147483647 w 732"/>
                <a:gd name="T59" fmla="*/ 2147483647 h 1628"/>
                <a:gd name="T60" fmla="*/ 2147483647 w 732"/>
                <a:gd name="T61" fmla="*/ 2147483647 h 1628"/>
                <a:gd name="T62" fmla="*/ 2147483647 w 732"/>
                <a:gd name="T63" fmla="*/ 2147483647 h 1628"/>
                <a:gd name="T64" fmla="*/ 2147483647 w 732"/>
                <a:gd name="T65" fmla="*/ 2147483647 h 1628"/>
                <a:gd name="T66" fmla="*/ 2147483647 w 732"/>
                <a:gd name="T67" fmla="*/ 2147483647 h 1628"/>
                <a:gd name="T68" fmla="*/ 2147483647 w 732"/>
                <a:gd name="T69" fmla="*/ 2147483647 h 1628"/>
                <a:gd name="T70" fmla="*/ 2147483647 w 732"/>
                <a:gd name="T71" fmla="*/ 2147483647 h 1628"/>
                <a:gd name="T72" fmla="*/ 2147483647 w 732"/>
                <a:gd name="T73" fmla="*/ 2147483647 h 1628"/>
                <a:gd name="T74" fmla="*/ 2147483647 w 732"/>
                <a:gd name="T75" fmla="*/ 2147483647 h 1628"/>
                <a:gd name="T76" fmla="*/ 2147483647 w 732"/>
                <a:gd name="T77" fmla="*/ 2147483647 h 1628"/>
                <a:gd name="T78" fmla="*/ 2147483647 w 732"/>
                <a:gd name="T79" fmla="*/ 2147483647 h 1628"/>
                <a:gd name="T80" fmla="*/ 2147483647 w 732"/>
                <a:gd name="T81" fmla="*/ 2147483647 h 1628"/>
                <a:gd name="T82" fmla="*/ 2147483647 w 732"/>
                <a:gd name="T83" fmla="*/ 2147483647 h 1628"/>
                <a:gd name="T84" fmla="*/ 2147483647 w 732"/>
                <a:gd name="T85" fmla="*/ 2147483647 h 1628"/>
                <a:gd name="T86" fmla="*/ 2147483647 w 732"/>
                <a:gd name="T87" fmla="*/ 2147483647 h 1628"/>
                <a:gd name="T88" fmla="*/ 2147483647 w 732"/>
                <a:gd name="T89" fmla="*/ 2147483647 h 1628"/>
                <a:gd name="T90" fmla="*/ 2147483647 w 732"/>
                <a:gd name="T91" fmla="*/ 2147483647 h 1628"/>
                <a:gd name="T92" fmla="*/ 2147483647 w 732"/>
                <a:gd name="T93" fmla="*/ 2147483647 h 1628"/>
                <a:gd name="T94" fmla="*/ 2147483647 w 732"/>
                <a:gd name="T95" fmla="*/ 2147483647 h 1628"/>
                <a:gd name="T96" fmla="*/ 2147483647 w 732"/>
                <a:gd name="T97" fmla="*/ 2147483647 h 1628"/>
                <a:gd name="T98" fmla="*/ 2147483647 w 732"/>
                <a:gd name="T99" fmla="*/ 2147483647 h 1628"/>
                <a:gd name="T100" fmla="*/ 2147483647 w 732"/>
                <a:gd name="T101" fmla="*/ 2147483647 h 1628"/>
                <a:gd name="T102" fmla="*/ 2147483647 w 732"/>
                <a:gd name="T103" fmla="*/ 2147483647 h 1628"/>
                <a:gd name="T104" fmla="*/ 2147483647 w 732"/>
                <a:gd name="T105" fmla="*/ 2147483647 h 1628"/>
                <a:gd name="T106" fmla="*/ 2147483647 w 732"/>
                <a:gd name="T107" fmla="*/ 2147483647 h 1628"/>
                <a:gd name="T108" fmla="*/ 2147483647 w 732"/>
                <a:gd name="T109" fmla="*/ 2147483647 h 1628"/>
                <a:gd name="T110" fmla="*/ 2147483647 w 732"/>
                <a:gd name="T111" fmla="*/ 2147483647 h 1628"/>
                <a:gd name="T112" fmla="*/ 2147483647 w 732"/>
                <a:gd name="T113" fmla="*/ 2147483647 h 1628"/>
                <a:gd name="T114" fmla="*/ 2147483647 w 732"/>
                <a:gd name="T115" fmla="*/ 2147483647 h 16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2"/>
                <a:gd name="T175" fmla="*/ 0 h 1628"/>
                <a:gd name="T176" fmla="*/ 732 w 732"/>
                <a:gd name="T177" fmla="*/ 1628 h 16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70" name="Freeform 25"/>
            <p:cNvSpPr>
              <a:spLocks noEditPoints="1"/>
            </p:cNvSpPr>
            <p:nvPr/>
          </p:nvSpPr>
          <p:spPr bwMode="auto">
            <a:xfrm>
              <a:off x="1897768" y="3501332"/>
              <a:ext cx="159867" cy="184150"/>
            </a:xfrm>
            <a:custGeom>
              <a:avLst/>
              <a:gdLst>
                <a:gd name="T0" fmla="*/ 2147483647 w 280"/>
                <a:gd name="T1" fmla="*/ 2147483647 h 353"/>
                <a:gd name="T2" fmla="*/ 2147483647 w 280"/>
                <a:gd name="T3" fmla="*/ 2147483647 h 353"/>
                <a:gd name="T4" fmla="*/ 2147483647 w 280"/>
                <a:gd name="T5" fmla="*/ 2147483647 h 353"/>
                <a:gd name="T6" fmla="*/ 2147483647 w 280"/>
                <a:gd name="T7" fmla="*/ 2147483647 h 353"/>
                <a:gd name="T8" fmla="*/ 2147483647 w 280"/>
                <a:gd name="T9" fmla="*/ 2147483647 h 353"/>
                <a:gd name="T10" fmla="*/ 2147483647 w 280"/>
                <a:gd name="T11" fmla="*/ 2147483647 h 353"/>
                <a:gd name="T12" fmla="*/ 2147483647 w 280"/>
                <a:gd name="T13" fmla="*/ 2147483647 h 353"/>
                <a:gd name="T14" fmla="*/ 2147483647 w 280"/>
                <a:gd name="T15" fmla="*/ 2147483647 h 353"/>
                <a:gd name="T16" fmla="*/ 2147483647 w 280"/>
                <a:gd name="T17" fmla="*/ 2147483647 h 353"/>
                <a:gd name="T18" fmla="*/ 2147483647 w 280"/>
                <a:gd name="T19" fmla="*/ 2147483647 h 353"/>
                <a:gd name="T20" fmla="*/ 2147483647 w 280"/>
                <a:gd name="T21" fmla="*/ 2147483647 h 353"/>
                <a:gd name="T22" fmla="*/ 2147483647 w 280"/>
                <a:gd name="T23" fmla="*/ 2147483647 h 353"/>
                <a:gd name="T24" fmla="*/ 2147483647 w 280"/>
                <a:gd name="T25" fmla="*/ 2147483647 h 353"/>
                <a:gd name="T26" fmla="*/ 2147483647 w 280"/>
                <a:gd name="T27" fmla="*/ 2147483647 h 353"/>
                <a:gd name="T28" fmla="*/ 2147483647 w 280"/>
                <a:gd name="T29" fmla="*/ 0 h 353"/>
                <a:gd name="T30" fmla="*/ 2147483647 w 280"/>
                <a:gd name="T31" fmla="*/ 2147483647 h 353"/>
                <a:gd name="T32" fmla="*/ 2147483647 w 280"/>
                <a:gd name="T33" fmla="*/ 2147483647 h 353"/>
                <a:gd name="T34" fmla="*/ 2147483647 w 280"/>
                <a:gd name="T35" fmla="*/ 2147483647 h 353"/>
                <a:gd name="T36" fmla="*/ 2147483647 w 280"/>
                <a:gd name="T37" fmla="*/ 2147483647 h 353"/>
                <a:gd name="T38" fmla="*/ 2147483647 w 280"/>
                <a:gd name="T39" fmla="*/ 2147483647 h 353"/>
                <a:gd name="T40" fmla="*/ 2147483647 w 280"/>
                <a:gd name="T41" fmla="*/ 2147483647 h 353"/>
                <a:gd name="T42" fmla="*/ 2147483647 w 280"/>
                <a:gd name="T43" fmla="*/ 2147483647 h 353"/>
                <a:gd name="T44" fmla="*/ 2147483647 w 280"/>
                <a:gd name="T45" fmla="*/ 2147483647 h 353"/>
                <a:gd name="T46" fmla="*/ 2147483647 w 280"/>
                <a:gd name="T47" fmla="*/ 2147483647 h 353"/>
                <a:gd name="T48" fmla="*/ 2147483647 w 280"/>
                <a:gd name="T49" fmla="*/ 2147483647 h 353"/>
                <a:gd name="T50" fmla="*/ 2147483647 w 280"/>
                <a:gd name="T51" fmla="*/ 2147483647 h 353"/>
                <a:gd name="T52" fmla="*/ 2147483647 w 280"/>
                <a:gd name="T53" fmla="*/ 2147483647 h 353"/>
                <a:gd name="T54" fmla="*/ 2147483647 w 280"/>
                <a:gd name="T55" fmla="*/ 2147483647 h 353"/>
                <a:gd name="T56" fmla="*/ 2147483647 w 280"/>
                <a:gd name="T57" fmla="*/ 2147483647 h 353"/>
                <a:gd name="T58" fmla="*/ 2147483647 w 280"/>
                <a:gd name="T59" fmla="*/ 2147483647 h 353"/>
                <a:gd name="T60" fmla="*/ 2147483647 w 280"/>
                <a:gd name="T61" fmla="*/ 2147483647 h 353"/>
                <a:gd name="T62" fmla="*/ 2147483647 w 280"/>
                <a:gd name="T63" fmla="*/ 2147483647 h 353"/>
                <a:gd name="T64" fmla="*/ 2147483647 w 280"/>
                <a:gd name="T65" fmla="*/ 2147483647 h 353"/>
                <a:gd name="T66" fmla="*/ 2147483647 w 280"/>
                <a:gd name="T67" fmla="*/ 2147483647 h 353"/>
                <a:gd name="T68" fmla="*/ 2147483647 w 280"/>
                <a:gd name="T69" fmla="*/ 2147483647 h 353"/>
                <a:gd name="T70" fmla="*/ 2147483647 w 280"/>
                <a:gd name="T71" fmla="*/ 2147483647 h 353"/>
                <a:gd name="T72" fmla="*/ 2147483647 w 280"/>
                <a:gd name="T73" fmla="*/ 2147483647 h 353"/>
                <a:gd name="T74" fmla="*/ 2147483647 w 280"/>
                <a:gd name="T75" fmla="*/ 2147483647 h 353"/>
                <a:gd name="T76" fmla="*/ 2147483647 w 280"/>
                <a:gd name="T77" fmla="*/ 2147483647 h 353"/>
                <a:gd name="T78" fmla="*/ 2147483647 w 280"/>
                <a:gd name="T79" fmla="*/ 2147483647 h 353"/>
                <a:gd name="T80" fmla="*/ 2147483647 w 280"/>
                <a:gd name="T81" fmla="*/ 2147483647 h 353"/>
                <a:gd name="T82" fmla="*/ 2147483647 w 280"/>
                <a:gd name="T83" fmla="*/ 2147483647 h 353"/>
                <a:gd name="T84" fmla="*/ 2147483647 w 280"/>
                <a:gd name="T85" fmla="*/ 2147483647 h 353"/>
                <a:gd name="T86" fmla="*/ 2147483647 w 280"/>
                <a:gd name="T87" fmla="*/ 2147483647 h 353"/>
                <a:gd name="T88" fmla="*/ 2147483647 w 280"/>
                <a:gd name="T89" fmla="*/ 2147483647 h 353"/>
                <a:gd name="T90" fmla="*/ 2147483647 w 280"/>
                <a:gd name="T91" fmla="*/ 2147483647 h 353"/>
                <a:gd name="T92" fmla="*/ 2147483647 w 280"/>
                <a:gd name="T93" fmla="*/ 2147483647 h 353"/>
                <a:gd name="T94" fmla="*/ 2147483647 w 280"/>
                <a:gd name="T95" fmla="*/ 2147483647 h 353"/>
                <a:gd name="T96" fmla="*/ 2147483647 w 280"/>
                <a:gd name="T97" fmla="*/ 2147483647 h 353"/>
                <a:gd name="T98" fmla="*/ 2147483647 w 280"/>
                <a:gd name="T99" fmla="*/ 2147483647 h 353"/>
                <a:gd name="T100" fmla="*/ 2147483647 w 280"/>
                <a:gd name="T101" fmla="*/ 2147483647 h 353"/>
                <a:gd name="T102" fmla="*/ 2147483647 w 280"/>
                <a:gd name="T103" fmla="*/ 2147483647 h 353"/>
                <a:gd name="T104" fmla="*/ 2147483647 w 280"/>
                <a:gd name="T105" fmla="*/ 2147483647 h 353"/>
                <a:gd name="T106" fmla="*/ 2147483647 w 280"/>
                <a:gd name="T107" fmla="*/ 2147483647 h 353"/>
                <a:gd name="T108" fmla="*/ 2147483647 w 280"/>
                <a:gd name="T109" fmla="*/ 2147483647 h 3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0"/>
                <a:gd name="T166" fmla="*/ 0 h 353"/>
                <a:gd name="T167" fmla="*/ 280 w 280"/>
                <a:gd name="T168" fmla="*/ 353 h 3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1" name="Freeform 26"/>
            <p:cNvSpPr>
              <a:spLocks/>
            </p:cNvSpPr>
            <p:nvPr/>
          </p:nvSpPr>
          <p:spPr bwMode="auto">
            <a:xfrm>
              <a:off x="6245495" y="3272732"/>
              <a:ext cx="75813" cy="119062"/>
            </a:xfrm>
            <a:custGeom>
              <a:avLst/>
              <a:gdLst>
                <a:gd name="T0" fmla="*/ 2147483647 w 136"/>
                <a:gd name="T1" fmla="*/ 2147483647 h 228"/>
                <a:gd name="T2" fmla="*/ 2147483647 w 136"/>
                <a:gd name="T3" fmla="*/ 2147483647 h 228"/>
                <a:gd name="T4" fmla="*/ 2147483647 w 136"/>
                <a:gd name="T5" fmla="*/ 2147483647 h 228"/>
                <a:gd name="T6" fmla="*/ 2147483647 w 136"/>
                <a:gd name="T7" fmla="*/ 2147483647 h 228"/>
                <a:gd name="T8" fmla="*/ 2147483647 w 136"/>
                <a:gd name="T9" fmla="*/ 2147483647 h 228"/>
                <a:gd name="T10" fmla="*/ 2147483647 w 136"/>
                <a:gd name="T11" fmla="*/ 2147483647 h 228"/>
                <a:gd name="T12" fmla="*/ 2147483647 w 136"/>
                <a:gd name="T13" fmla="*/ 2147483647 h 228"/>
                <a:gd name="T14" fmla="*/ 2147483647 w 136"/>
                <a:gd name="T15" fmla="*/ 2147483647 h 228"/>
                <a:gd name="T16" fmla="*/ 2147483647 w 136"/>
                <a:gd name="T17" fmla="*/ 2147483647 h 228"/>
                <a:gd name="T18" fmla="*/ 2147483647 w 136"/>
                <a:gd name="T19" fmla="*/ 2147483647 h 228"/>
                <a:gd name="T20" fmla="*/ 2147483647 w 136"/>
                <a:gd name="T21" fmla="*/ 2147483647 h 228"/>
                <a:gd name="T22" fmla="*/ 2147483647 w 136"/>
                <a:gd name="T23" fmla="*/ 2147483647 h 228"/>
                <a:gd name="T24" fmla="*/ 2147483647 w 136"/>
                <a:gd name="T25" fmla="*/ 2147483647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28"/>
                <a:gd name="T41" fmla="*/ 136 w 136"/>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2" name="Freeform 27"/>
            <p:cNvSpPr>
              <a:spLocks noEditPoints="1"/>
            </p:cNvSpPr>
            <p:nvPr/>
          </p:nvSpPr>
          <p:spPr bwMode="auto">
            <a:xfrm>
              <a:off x="7254141" y="3023494"/>
              <a:ext cx="276883" cy="414338"/>
            </a:xfrm>
            <a:custGeom>
              <a:avLst/>
              <a:gdLst>
                <a:gd name="T0" fmla="*/ 2147483647 w 487"/>
                <a:gd name="T1" fmla="*/ 2147483647 h 801"/>
                <a:gd name="T2" fmla="*/ 2147483647 w 487"/>
                <a:gd name="T3" fmla="*/ 2147483647 h 801"/>
                <a:gd name="T4" fmla="*/ 2147483647 w 487"/>
                <a:gd name="T5" fmla="*/ 2147483647 h 801"/>
                <a:gd name="T6" fmla="*/ 2147483647 w 487"/>
                <a:gd name="T7" fmla="*/ 2147483647 h 801"/>
                <a:gd name="T8" fmla="*/ 2147483647 w 487"/>
                <a:gd name="T9" fmla="*/ 2147483647 h 801"/>
                <a:gd name="T10" fmla="*/ 2147483647 w 487"/>
                <a:gd name="T11" fmla="*/ 2147483647 h 801"/>
                <a:gd name="T12" fmla="*/ 2147483647 w 487"/>
                <a:gd name="T13" fmla="*/ 2147483647 h 801"/>
                <a:gd name="T14" fmla="*/ 2147483647 w 487"/>
                <a:gd name="T15" fmla="*/ 2147483647 h 801"/>
                <a:gd name="T16" fmla="*/ 2147483647 w 487"/>
                <a:gd name="T17" fmla="*/ 2147483647 h 801"/>
                <a:gd name="T18" fmla="*/ 2147483647 w 487"/>
                <a:gd name="T19" fmla="*/ 2147483647 h 801"/>
                <a:gd name="T20" fmla="*/ 2147483647 w 487"/>
                <a:gd name="T21" fmla="*/ 2147483647 h 801"/>
                <a:gd name="T22" fmla="*/ 2147483647 w 487"/>
                <a:gd name="T23" fmla="*/ 2147483647 h 801"/>
                <a:gd name="T24" fmla="*/ 2147483647 w 487"/>
                <a:gd name="T25" fmla="*/ 2147483647 h 801"/>
                <a:gd name="T26" fmla="*/ 2147483647 w 487"/>
                <a:gd name="T27" fmla="*/ 2147483647 h 801"/>
                <a:gd name="T28" fmla="*/ 2147483647 w 487"/>
                <a:gd name="T29" fmla="*/ 2147483647 h 801"/>
                <a:gd name="T30" fmla="*/ 2147483647 w 487"/>
                <a:gd name="T31" fmla="*/ 2147483647 h 801"/>
                <a:gd name="T32" fmla="*/ 2147483647 w 487"/>
                <a:gd name="T33" fmla="*/ 2147483647 h 801"/>
                <a:gd name="T34" fmla="*/ 2147483647 w 487"/>
                <a:gd name="T35" fmla="*/ 2147483647 h 801"/>
                <a:gd name="T36" fmla="*/ 2147483647 w 487"/>
                <a:gd name="T37" fmla="*/ 2147483647 h 801"/>
                <a:gd name="T38" fmla="*/ 2147483647 w 487"/>
                <a:gd name="T39" fmla="*/ 2147483647 h 801"/>
                <a:gd name="T40" fmla="*/ 2147483647 w 487"/>
                <a:gd name="T41" fmla="*/ 2147483647 h 801"/>
                <a:gd name="T42" fmla="*/ 2147483647 w 487"/>
                <a:gd name="T43" fmla="*/ 2147483647 h 801"/>
                <a:gd name="T44" fmla="*/ 2147483647 w 487"/>
                <a:gd name="T45" fmla="*/ 2147483647 h 801"/>
                <a:gd name="T46" fmla="*/ 2147483647 w 487"/>
                <a:gd name="T47" fmla="*/ 2147483647 h 801"/>
                <a:gd name="T48" fmla="*/ 2147483647 w 487"/>
                <a:gd name="T49" fmla="*/ 2147483647 h 801"/>
                <a:gd name="T50" fmla="*/ 2147483647 w 487"/>
                <a:gd name="T51" fmla="*/ 2147483647 h 801"/>
                <a:gd name="T52" fmla="*/ 2147483647 w 487"/>
                <a:gd name="T53" fmla="*/ 2147483647 h 801"/>
                <a:gd name="T54" fmla="*/ 2147483647 w 487"/>
                <a:gd name="T55" fmla="*/ 2147483647 h 801"/>
                <a:gd name="T56" fmla="*/ 2147483647 w 487"/>
                <a:gd name="T57" fmla="*/ 2147483647 h 801"/>
                <a:gd name="T58" fmla="*/ 2147483647 w 487"/>
                <a:gd name="T59" fmla="*/ 2147483647 h 801"/>
                <a:gd name="T60" fmla="*/ 2147483647 w 487"/>
                <a:gd name="T61" fmla="*/ 2147483647 h 801"/>
                <a:gd name="T62" fmla="*/ 2147483647 w 487"/>
                <a:gd name="T63" fmla="*/ 2147483647 h 801"/>
                <a:gd name="T64" fmla="*/ 2147483647 w 487"/>
                <a:gd name="T65" fmla="*/ 2147483647 h 801"/>
                <a:gd name="T66" fmla="*/ 2147483647 w 487"/>
                <a:gd name="T67" fmla="*/ 2147483647 h 801"/>
                <a:gd name="T68" fmla="*/ 2147483647 w 487"/>
                <a:gd name="T69" fmla="*/ 2147483647 h 801"/>
                <a:gd name="T70" fmla="*/ 2147483647 w 487"/>
                <a:gd name="T71" fmla="*/ 2147483647 h 801"/>
                <a:gd name="T72" fmla="*/ 2147483647 w 487"/>
                <a:gd name="T73" fmla="*/ 2147483647 h 801"/>
                <a:gd name="T74" fmla="*/ 2147483647 w 487"/>
                <a:gd name="T75" fmla="*/ 2147483647 h 801"/>
                <a:gd name="T76" fmla="*/ 2147483647 w 487"/>
                <a:gd name="T77" fmla="*/ 2147483647 h 801"/>
                <a:gd name="T78" fmla="*/ 2147483647 w 487"/>
                <a:gd name="T79" fmla="*/ 2147483647 h 801"/>
                <a:gd name="T80" fmla="*/ 2147483647 w 487"/>
                <a:gd name="T81" fmla="*/ 2147483647 h 801"/>
                <a:gd name="T82" fmla="*/ 2147483647 w 487"/>
                <a:gd name="T83" fmla="*/ 2147483647 h 801"/>
                <a:gd name="T84" fmla="*/ 2147483647 w 487"/>
                <a:gd name="T85" fmla="*/ 2147483647 h 801"/>
                <a:gd name="T86" fmla="*/ 2147483647 w 487"/>
                <a:gd name="T87" fmla="*/ 2147483647 h 801"/>
                <a:gd name="T88" fmla="*/ 2147483647 w 487"/>
                <a:gd name="T89" fmla="*/ 2147483647 h 801"/>
                <a:gd name="T90" fmla="*/ 2147483647 w 487"/>
                <a:gd name="T91" fmla="*/ 2147483647 h 801"/>
                <a:gd name="T92" fmla="*/ 2147483647 w 487"/>
                <a:gd name="T93" fmla="*/ 2147483647 h 801"/>
                <a:gd name="T94" fmla="*/ 2147483647 w 487"/>
                <a:gd name="T95" fmla="*/ 2147483647 h 801"/>
                <a:gd name="T96" fmla="*/ 2147483647 w 487"/>
                <a:gd name="T97" fmla="*/ 2147483647 h 801"/>
                <a:gd name="T98" fmla="*/ 2147483647 w 487"/>
                <a:gd name="T99" fmla="*/ 2147483647 h 801"/>
                <a:gd name="T100" fmla="*/ 2147483647 w 487"/>
                <a:gd name="T101" fmla="*/ 2147483647 h 801"/>
                <a:gd name="T102" fmla="*/ 2147483647 w 487"/>
                <a:gd name="T103" fmla="*/ 2147483647 h 8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801"/>
                <a:gd name="T158" fmla="*/ 487 w 487"/>
                <a:gd name="T159" fmla="*/ 801 h 8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3" name="Freeform 28"/>
            <p:cNvSpPr>
              <a:spLocks/>
            </p:cNvSpPr>
            <p:nvPr/>
          </p:nvSpPr>
          <p:spPr bwMode="auto">
            <a:xfrm>
              <a:off x="7268973" y="2837757"/>
              <a:ext cx="47796" cy="93662"/>
            </a:xfrm>
            <a:custGeom>
              <a:avLst/>
              <a:gdLst>
                <a:gd name="T0" fmla="*/ 2147483647 w 85"/>
                <a:gd name="T1" fmla="*/ 2147483647 h 181"/>
                <a:gd name="T2" fmla="*/ 2147483647 w 85"/>
                <a:gd name="T3" fmla="*/ 2147483647 h 181"/>
                <a:gd name="T4" fmla="*/ 2147483647 w 85"/>
                <a:gd name="T5" fmla="*/ 2147483647 h 181"/>
                <a:gd name="T6" fmla="*/ 2147483647 w 85"/>
                <a:gd name="T7" fmla="*/ 2147483647 h 181"/>
                <a:gd name="T8" fmla="*/ 2147483647 w 85"/>
                <a:gd name="T9" fmla="*/ 2147483647 h 181"/>
                <a:gd name="T10" fmla="*/ 2147483647 w 85"/>
                <a:gd name="T11" fmla="*/ 2147483647 h 181"/>
                <a:gd name="T12" fmla="*/ 2147483647 w 85"/>
                <a:gd name="T13" fmla="*/ 0 h 181"/>
                <a:gd name="T14" fmla="*/ 2147483647 w 85"/>
                <a:gd name="T15" fmla="*/ 2147483647 h 181"/>
                <a:gd name="T16" fmla="*/ 2147483647 w 85"/>
                <a:gd name="T17" fmla="*/ 2147483647 h 181"/>
                <a:gd name="T18" fmla="*/ 2147483647 w 85"/>
                <a:gd name="T19" fmla="*/ 2147483647 h 181"/>
                <a:gd name="T20" fmla="*/ 2147483647 w 85"/>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81"/>
                <a:gd name="T35" fmla="*/ 85 w 85"/>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4" name="Freeform 29"/>
            <p:cNvSpPr>
              <a:spLocks noEditPoints="1"/>
            </p:cNvSpPr>
            <p:nvPr/>
          </p:nvSpPr>
          <p:spPr bwMode="auto">
            <a:xfrm>
              <a:off x="8327063" y="3733107"/>
              <a:ext cx="141738" cy="120650"/>
            </a:xfrm>
            <a:custGeom>
              <a:avLst/>
              <a:gdLst>
                <a:gd name="T0" fmla="*/ 2147483647 w 247"/>
                <a:gd name="T1" fmla="*/ 2147483647 h 235"/>
                <a:gd name="T2" fmla="*/ 2147483647 w 247"/>
                <a:gd name="T3" fmla="*/ 0 h 235"/>
                <a:gd name="T4" fmla="*/ 2147483647 w 247"/>
                <a:gd name="T5" fmla="*/ 2147483647 h 235"/>
                <a:gd name="T6" fmla="*/ 2147483647 w 247"/>
                <a:gd name="T7" fmla="*/ 2147483647 h 235"/>
                <a:gd name="T8" fmla="*/ 2147483647 w 247"/>
                <a:gd name="T9" fmla="*/ 2147483647 h 235"/>
                <a:gd name="T10" fmla="*/ 0 w 247"/>
                <a:gd name="T11" fmla="*/ 2147483647 h 235"/>
                <a:gd name="T12" fmla="*/ 2147483647 w 247"/>
                <a:gd name="T13" fmla="*/ 2147483647 h 235"/>
                <a:gd name="T14" fmla="*/ 2147483647 w 247"/>
                <a:gd name="T15" fmla="*/ 2147483647 h 235"/>
                <a:gd name="T16" fmla="*/ 0 w 247"/>
                <a:gd name="T17" fmla="*/ 2147483647 h 235"/>
                <a:gd name="T18" fmla="*/ 0 w 247"/>
                <a:gd name="T19" fmla="*/ 2147483647 h 235"/>
                <a:gd name="T20" fmla="*/ 2147483647 w 247"/>
                <a:gd name="T21" fmla="*/ 2147483647 h 235"/>
                <a:gd name="T22" fmla="*/ 2147483647 w 247"/>
                <a:gd name="T23" fmla="*/ 2147483647 h 235"/>
                <a:gd name="T24" fmla="*/ 2147483647 w 247"/>
                <a:gd name="T25" fmla="*/ 2147483647 h 235"/>
                <a:gd name="T26" fmla="*/ 2147483647 w 247"/>
                <a:gd name="T27" fmla="*/ 2147483647 h 235"/>
                <a:gd name="T28" fmla="*/ 2147483647 w 247"/>
                <a:gd name="T29" fmla="*/ 2147483647 h 235"/>
                <a:gd name="T30" fmla="*/ 2147483647 w 247"/>
                <a:gd name="T31" fmla="*/ 2147483647 h 235"/>
                <a:gd name="T32" fmla="*/ 2147483647 w 247"/>
                <a:gd name="T33" fmla="*/ 2147483647 h 235"/>
                <a:gd name="T34" fmla="*/ 2147483647 w 247"/>
                <a:gd name="T35" fmla="*/ 2147483647 h 235"/>
                <a:gd name="T36" fmla="*/ 2147483647 w 247"/>
                <a:gd name="T37" fmla="*/ 2147483647 h 235"/>
                <a:gd name="T38" fmla="*/ 2147483647 w 247"/>
                <a:gd name="T39" fmla="*/ 2147483647 h 235"/>
                <a:gd name="T40" fmla="*/ 2147483647 w 247"/>
                <a:gd name="T41" fmla="*/ 2147483647 h 235"/>
                <a:gd name="T42" fmla="*/ 2147483647 w 247"/>
                <a:gd name="T43" fmla="*/ 2147483647 h 235"/>
                <a:gd name="T44" fmla="*/ 2147483647 w 247"/>
                <a:gd name="T45" fmla="*/ 2147483647 h 235"/>
                <a:gd name="T46" fmla="*/ 2147483647 w 247"/>
                <a:gd name="T47" fmla="*/ 2147483647 h 235"/>
                <a:gd name="T48" fmla="*/ 2147483647 w 247"/>
                <a:gd name="T49" fmla="*/ 2147483647 h 235"/>
                <a:gd name="T50" fmla="*/ 2147483647 w 247"/>
                <a:gd name="T51" fmla="*/ 2147483647 h 235"/>
                <a:gd name="T52" fmla="*/ 2147483647 w 247"/>
                <a:gd name="T53" fmla="*/ 2147483647 h 235"/>
                <a:gd name="T54" fmla="*/ 2147483647 w 247"/>
                <a:gd name="T55" fmla="*/ 2147483647 h 235"/>
                <a:gd name="T56" fmla="*/ 2147483647 w 247"/>
                <a:gd name="T57" fmla="*/ 2147483647 h 235"/>
                <a:gd name="T58" fmla="*/ 2147483647 w 247"/>
                <a:gd name="T59" fmla="*/ 2147483647 h 235"/>
                <a:gd name="T60" fmla="*/ 2147483647 w 247"/>
                <a:gd name="T61" fmla="*/ 2147483647 h 235"/>
                <a:gd name="T62" fmla="*/ 2147483647 w 247"/>
                <a:gd name="T63" fmla="*/ 2147483647 h 235"/>
                <a:gd name="T64" fmla="*/ 2147483647 w 247"/>
                <a:gd name="T65" fmla="*/ 2147483647 h 235"/>
                <a:gd name="T66" fmla="*/ 2147483647 w 247"/>
                <a:gd name="T67" fmla="*/ 2147483647 h 235"/>
                <a:gd name="T68" fmla="*/ 2147483647 w 247"/>
                <a:gd name="T69" fmla="*/ 2147483647 h 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7"/>
                <a:gd name="T106" fmla="*/ 0 h 235"/>
                <a:gd name="T107" fmla="*/ 247 w 247"/>
                <a:gd name="T108" fmla="*/ 235 h 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5" name="Freeform 215"/>
            <p:cNvSpPr>
              <a:spLocks/>
            </p:cNvSpPr>
            <p:nvPr/>
          </p:nvSpPr>
          <p:spPr bwMode="auto">
            <a:xfrm>
              <a:off x="6799261" y="3358457"/>
              <a:ext cx="117016" cy="152400"/>
            </a:xfrm>
            <a:custGeom>
              <a:avLst/>
              <a:gdLst>
                <a:gd name="T0" fmla="*/ 2147483647 w 207"/>
                <a:gd name="T1" fmla="*/ 2147483647 h 293"/>
                <a:gd name="T2" fmla="*/ 2147483647 w 207"/>
                <a:gd name="T3" fmla="*/ 2147483647 h 293"/>
                <a:gd name="T4" fmla="*/ 2147483647 w 207"/>
                <a:gd name="T5" fmla="*/ 2147483647 h 293"/>
                <a:gd name="T6" fmla="*/ 2147483647 w 207"/>
                <a:gd name="T7" fmla="*/ 2147483647 h 293"/>
                <a:gd name="T8" fmla="*/ 2147483647 w 207"/>
                <a:gd name="T9" fmla="*/ 2147483647 h 293"/>
                <a:gd name="T10" fmla="*/ 2147483647 w 207"/>
                <a:gd name="T11" fmla="*/ 2147483647 h 293"/>
                <a:gd name="T12" fmla="*/ 2147483647 w 207"/>
                <a:gd name="T13" fmla="*/ 2147483647 h 293"/>
                <a:gd name="T14" fmla="*/ 2147483647 w 207"/>
                <a:gd name="T15" fmla="*/ 2147483647 h 293"/>
                <a:gd name="T16" fmla="*/ 2147483647 w 207"/>
                <a:gd name="T17" fmla="*/ 2147483647 h 293"/>
                <a:gd name="T18" fmla="*/ 2147483647 w 207"/>
                <a:gd name="T19" fmla="*/ 2147483647 h 293"/>
                <a:gd name="T20" fmla="*/ 2147483647 w 207"/>
                <a:gd name="T21" fmla="*/ 2147483647 h 293"/>
                <a:gd name="T22" fmla="*/ 2147483647 w 207"/>
                <a:gd name="T23" fmla="*/ 2147483647 h 293"/>
                <a:gd name="T24" fmla="*/ 2147483647 w 207"/>
                <a:gd name="T25" fmla="*/ 2147483647 h 293"/>
                <a:gd name="T26" fmla="*/ 2147483647 w 207"/>
                <a:gd name="T27" fmla="*/ 2147483647 h 293"/>
                <a:gd name="T28" fmla="*/ 2147483647 w 207"/>
                <a:gd name="T29" fmla="*/ 2147483647 h 293"/>
                <a:gd name="T30" fmla="*/ 2147483647 w 207"/>
                <a:gd name="T31" fmla="*/ 2147483647 h 293"/>
                <a:gd name="T32" fmla="*/ 2147483647 w 207"/>
                <a:gd name="T33" fmla="*/ 2147483647 h 293"/>
                <a:gd name="T34" fmla="*/ 2147483647 w 207"/>
                <a:gd name="T35" fmla="*/ 2147483647 h 293"/>
                <a:gd name="T36" fmla="*/ 2147483647 w 207"/>
                <a:gd name="T37" fmla="*/ 2147483647 h 293"/>
                <a:gd name="T38" fmla="*/ 2147483647 w 207"/>
                <a:gd name="T39" fmla="*/ 2147483647 h 293"/>
                <a:gd name="T40" fmla="*/ 2147483647 w 207"/>
                <a:gd name="T41" fmla="*/ 2147483647 h 293"/>
                <a:gd name="T42" fmla="*/ 2147483647 w 207"/>
                <a:gd name="T43" fmla="*/ 2147483647 h 293"/>
                <a:gd name="T44" fmla="*/ 2147483647 w 207"/>
                <a:gd name="T45" fmla="*/ 2147483647 h 293"/>
                <a:gd name="T46" fmla="*/ 2147483647 w 207"/>
                <a:gd name="T47" fmla="*/ 2147483647 h 293"/>
                <a:gd name="T48" fmla="*/ 2147483647 w 207"/>
                <a:gd name="T49" fmla="*/ 2147483647 h 293"/>
                <a:gd name="T50" fmla="*/ 2147483647 w 207"/>
                <a:gd name="T51" fmla="*/ 2147483647 h 293"/>
                <a:gd name="T52" fmla="*/ 2147483647 w 207"/>
                <a:gd name="T53" fmla="*/ 2147483647 h 293"/>
                <a:gd name="T54" fmla="*/ 0 w 207"/>
                <a:gd name="T55" fmla="*/ 2147483647 h 293"/>
                <a:gd name="T56" fmla="*/ 2147483647 w 207"/>
                <a:gd name="T57" fmla="*/ 2147483647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293"/>
                <a:gd name="T89" fmla="*/ 207 w 207"/>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6" name="Freeform 31"/>
            <p:cNvSpPr>
              <a:spLocks/>
            </p:cNvSpPr>
            <p:nvPr/>
          </p:nvSpPr>
          <p:spPr bwMode="auto">
            <a:xfrm>
              <a:off x="6850352" y="3140969"/>
              <a:ext cx="141738" cy="112713"/>
            </a:xfrm>
            <a:custGeom>
              <a:avLst/>
              <a:gdLst>
                <a:gd name="T0" fmla="*/ 2147483647 w 252"/>
                <a:gd name="T1" fmla="*/ 0 h 224"/>
                <a:gd name="T2" fmla="*/ 2147483647 w 252"/>
                <a:gd name="T3" fmla="*/ 2147483647 h 224"/>
                <a:gd name="T4" fmla="*/ 2147483647 w 252"/>
                <a:gd name="T5" fmla="*/ 0 h 224"/>
                <a:gd name="T6" fmla="*/ 2147483647 w 252"/>
                <a:gd name="T7" fmla="*/ 2147483647 h 224"/>
                <a:gd name="T8" fmla="*/ 2147483647 w 252"/>
                <a:gd name="T9" fmla="*/ 2147483647 h 224"/>
                <a:gd name="T10" fmla="*/ 2147483647 w 252"/>
                <a:gd name="T11" fmla="*/ 2147483647 h 224"/>
                <a:gd name="T12" fmla="*/ 2147483647 w 252"/>
                <a:gd name="T13" fmla="*/ 2147483647 h 224"/>
                <a:gd name="T14" fmla="*/ 2147483647 w 252"/>
                <a:gd name="T15" fmla="*/ 2147483647 h 224"/>
                <a:gd name="T16" fmla="*/ 2147483647 w 252"/>
                <a:gd name="T17" fmla="*/ 2147483647 h 224"/>
                <a:gd name="T18" fmla="*/ 2147483647 w 252"/>
                <a:gd name="T19" fmla="*/ 2147483647 h 224"/>
                <a:gd name="T20" fmla="*/ 2147483647 w 252"/>
                <a:gd name="T21" fmla="*/ 2147483647 h 224"/>
                <a:gd name="T22" fmla="*/ 2147483647 w 252"/>
                <a:gd name="T23" fmla="*/ 2147483647 h 224"/>
                <a:gd name="T24" fmla="*/ 2147483647 w 252"/>
                <a:gd name="T25" fmla="*/ 2147483647 h 224"/>
                <a:gd name="T26" fmla="*/ 2147483647 w 252"/>
                <a:gd name="T27" fmla="*/ 2147483647 h 224"/>
                <a:gd name="T28" fmla="*/ 0 w 252"/>
                <a:gd name="T29" fmla="*/ 2147483647 h 224"/>
                <a:gd name="T30" fmla="*/ 2147483647 w 252"/>
                <a:gd name="T31" fmla="*/ 2147483647 h 224"/>
                <a:gd name="T32" fmla="*/ 2147483647 w 252"/>
                <a:gd name="T33" fmla="*/ 2147483647 h 224"/>
                <a:gd name="T34" fmla="*/ 2147483647 w 252"/>
                <a:gd name="T35" fmla="*/ 2147483647 h 224"/>
                <a:gd name="T36" fmla="*/ 2147483647 w 252"/>
                <a:gd name="T37" fmla="*/ 2147483647 h 224"/>
                <a:gd name="T38" fmla="*/ 2147483647 w 252"/>
                <a:gd name="T39" fmla="*/ 2147483647 h 224"/>
                <a:gd name="T40" fmla="*/ 2147483647 w 252"/>
                <a:gd name="T41" fmla="*/ 2147483647 h 224"/>
                <a:gd name="T42" fmla="*/ 2147483647 w 252"/>
                <a:gd name="T43" fmla="*/ 2147483647 h 224"/>
                <a:gd name="T44" fmla="*/ 2147483647 w 252"/>
                <a:gd name="T45" fmla="*/ 2147483647 h 224"/>
                <a:gd name="T46" fmla="*/ 2147483647 w 252"/>
                <a:gd name="T47" fmla="*/ 2147483647 h 224"/>
                <a:gd name="T48" fmla="*/ 2147483647 w 252"/>
                <a:gd name="T49" fmla="*/ 2147483647 h 224"/>
                <a:gd name="T50" fmla="*/ 2147483647 w 252"/>
                <a:gd name="T51" fmla="*/ 2147483647 h 224"/>
                <a:gd name="T52" fmla="*/ 2147483647 w 252"/>
                <a:gd name="T53" fmla="*/ 2147483647 h 224"/>
                <a:gd name="T54" fmla="*/ 2147483647 w 252"/>
                <a:gd name="T55" fmla="*/ 2147483647 h 224"/>
                <a:gd name="T56" fmla="*/ 2147483647 w 252"/>
                <a:gd name="T57" fmla="*/ 2147483647 h 224"/>
                <a:gd name="T58" fmla="*/ 2147483647 w 252"/>
                <a:gd name="T59" fmla="*/ 2147483647 h 224"/>
                <a:gd name="T60" fmla="*/ 2147483647 w 252"/>
                <a:gd name="T61" fmla="*/ 2147483647 h 224"/>
                <a:gd name="T62" fmla="*/ 2147483647 w 252"/>
                <a:gd name="T63" fmla="*/ 2147483647 h 224"/>
                <a:gd name="T64" fmla="*/ 2147483647 w 252"/>
                <a:gd name="T65" fmla="*/ 2147483647 h 224"/>
                <a:gd name="T66" fmla="*/ 2147483647 w 252"/>
                <a:gd name="T67" fmla="*/ 2147483647 h 224"/>
                <a:gd name="T68" fmla="*/ 2147483647 w 252"/>
                <a:gd name="T69" fmla="*/ 2147483647 h 224"/>
                <a:gd name="T70" fmla="*/ 2147483647 w 252"/>
                <a:gd name="T71" fmla="*/ 2147483647 h 224"/>
                <a:gd name="T72" fmla="*/ 2147483647 w 252"/>
                <a:gd name="T73" fmla="*/ 2147483647 h 224"/>
                <a:gd name="T74" fmla="*/ 2147483647 w 252"/>
                <a:gd name="T75" fmla="*/ 2147483647 h 224"/>
                <a:gd name="T76" fmla="*/ 2147483647 w 252"/>
                <a:gd name="T77" fmla="*/ 2147483647 h 224"/>
                <a:gd name="T78" fmla="*/ 2147483647 w 252"/>
                <a:gd name="T79" fmla="*/ 2147483647 h 224"/>
                <a:gd name="T80" fmla="*/ 2147483647 w 252"/>
                <a:gd name="T81" fmla="*/ 2147483647 h 224"/>
                <a:gd name="T82" fmla="*/ 2147483647 w 252"/>
                <a:gd name="T83" fmla="*/ 2147483647 h 224"/>
                <a:gd name="T84" fmla="*/ 2147483647 w 252"/>
                <a:gd name="T85" fmla="*/ 2147483647 h 224"/>
                <a:gd name="T86" fmla="*/ 2147483647 w 252"/>
                <a:gd name="T87" fmla="*/ 2147483647 h 224"/>
                <a:gd name="T88" fmla="*/ 2147483647 w 252"/>
                <a:gd name="T89" fmla="*/ 2147483647 h 224"/>
                <a:gd name="T90" fmla="*/ 2147483647 w 252"/>
                <a:gd name="T91" fmla="*/ 0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
                <a:gd name="T139" fmla="*/ 0 h 224"/>
                <a:gd name="T140" fmla="*/ 252 w 252"/>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7" name="Freeform 276"/>
            <p:cNvSpPr>
              <a:spLocks noEditPoints="1"/>
            </p:cNvSpPr>
            <p:nvPr/>
          </p:nvSpPr>
          <p:spPr bwMode="auto">
            <a:xfrm>
              <a:off x="7303584" y="2469457"/>
              <a:ext cx="110423" cy="149225"/>
            </a:xfrm>
            <a:custGeom>
              <a:avLst/>
              <a:gdLst>
                <a:gd name="T0" fmla="*/ 2147483647 w 191"/>
                <a:gd name="T1" fmla="*/ 2147483647 h 284"/>
                <a:gd name="T2" fmla="*/ 2147483647 w 191"/>
                <a:gd name="T3" fmla="*/ 2147483647 h 284"/>
                <a:gd name="T4" fmla="*/ 2147483647 w 191"/>
                <a:gd name="T5" fmla="*/ 2147483647 h 284"/>
                <a:gd name="T6" fmla="*/ 2147483647 w 191"/>
                <a:gd name="T7" fmla="*/ 2147483647 h 284"/>
                <a:gd name="T8" fmla="*/ 2147483647 w 191"/>
                <a:gd name="T9" fmla="*/ 2147483647 h 284"/>
                <a:gd name="T10" fmla="*/ 2147483647 w 191"/>
                <a:gd name="T11" fmla="*/ 2147483647 h 284"/>
                <a:gd name="T12" fmla="*/ 2147483647 w 191"/>
                <a:gd name="T13" fmla="*/ 2147483647 h 284"/>
                <a:gd name="T14" fmla="*/ 2147483647 w 191"/>
                <a:gd name="T15" fmla="*/ 2147483647 h 284"/>
                <a:gd name="T16" fmla="*/ 2147483647 w 191"/>
                <a:gd name="T17" fmla="*/ 2147483647 h 284"/>
                <a:gd name="T18" fmla="*/ 2147483647 w 191"/>
                <a:gd name="T19" fmla="*/ 0 h 284"/>
                <a:gd name="T20" fmla="*/ 2147483647 w 191"/>
                <a:gd name="T21" fmla="*/ 2147483647 h 284"/>
                <a:gd name="T22" fmla="*/ 2147483647 w 191"/>
                <a:gd name="T23" fmla="*/ 2147483647 h 284"/>
                <a:gd name="T24" fmla="*/ 2147483647 w 191"/>
                <a:gd name="T25" fmla="*/ 2147483647 h 284"/>
                <a:gd name="T26" fmla="*/ 0 w 191"/>
                <a:gd name="T27" fmla="*/ 2147483647 h 284"/>
                <a:gd name="T28" fmla="*/ 2147483647 w 191"/>
                <a:gd name="T29" fmla="*/ 2147483647 h 284"/>
                <a:gd name="T30" fmla="*/ 2147483647 w 191"/>
                <a:gd name="T31" fmla="*/ 2147483647 h 284"/>
                <a:gd name="T32" fmla="*/ 2147483647 w 191"/>
                <a:gd name="T33" fmla="*/ 2147483647 h 284"/>
                <a:gd name="T34" fmla="*/ 2147483647 w 191"/>
                <a:gd name="T35" fmla="*/ 2147483647 h 284"/>
                <a:gd name="T36" fmla="*/ 2147483647 w 191"/>
                <a:gd name="T37" fmla="*/ 2147483647 h 284"/>
                <a:gd name="T38" fmla="*/ 2147483647 w 191"/>
                <a:gd name="T39" fmla="*/ 2147483647 h 284"/>
                <a:gd name="T40" fmla="*/ 2147483647 w 191"/>
                <a:gd name="T41" fmla="*/ 2147483647 h 284"/>
                <a:gd name="T42" fmla="*/ 2147483647 w 191"/>
                <a:gd name="T43" fmla="*/ 2147483647 h 284"/>
                <a:gd name="T44" fmla="*/ 2147483647 w 191"/>
                <a:gd name="T45" fmla="*/ 2147483647 h 284"/>
                <a:gd name="T46" fmla="*/ 2147483647 w 191"/>
                <a:gd name="T47" fmla="*/ 2147483647 h 284"/>
                <a:gd name="T48" fmla="*/ 2147483647 w 191"/>
                <a:gd name="T49" fmla="*/ 2147483647 h 284"/>
                <a:gd name="T50" fmla="*/ 2147483647 w 191"/>
                <a:gd name="T51" fmla="*/ 2147483647 h 284"/>
                <a:gd name="T52" fmla="*/ 2147483647 w 191"/>
                <a:gd name="T53" fmla="*/ 2147483647 h 284"/>
                <a:gd name="T54" fmla="*/ 2147483647 w 191"/>
                <a:gd name="T55" fmla="*/ 2147483647 h 284"/>
                <a:gd name="T56" fmla="*/ 2147483647 w 191"/>
                <a:gd name="T57" fmla="*/ 2147483647 h 284"/>
                <a:gd name="T58" fmla="*/ 2147483647 w 191"/>
                <a:gd name="T59" fmla="*/ 2147483647 h 2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1"/>
                <a:gd name="T91" fmla="*/ 0 h 284"/>
                <a:gd name="T92" fmla="*/ 191 w 191"/>
                <a:gd name="T93" fmla="*/ 284 h 2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78" name="Freeform 33"/>
            <p:cNvSpPr>
              <a:spLocks/>
            </p:cNvSpPr>
            <p:nvPr/>
          </p:nvSpPr>
          <p:spPr bwMode="auto">
            <a:xfrm>
              <a:off x="6758058" y="2917132"/>
              <a:ext cx="230736" cy="244475"/>
            </a:xfrm>
            <a:custGeom>
              <a:avLst/>
              <a:gdLst>
                <a:gd name="T0" fmla="*/ 2147483647 w 404"/>
                <a:gd name="T1" fmla="*/ 2147483647 h 470"/>
                <a:gd name="T2" fmla="*/ 2147483647 w 404"/>
                <a:gd name="T3" fmla="*/ 2147483647 h 470"/>
                <a:gd name="T4" fmla="*/ 2147483647 w 404"/>
                <a:gd name="T5" fmla="*/ 2147483647 h 470"/>
                <a:gd name="T6" fmla="*/ 2147483647 w 404"/>
                <a:gd name="T7" fmla="*/ 2147483647 h 470"/>
                <a:gd name="T8" fmla="*/ 2147483647 w 404"/>
                <a:gd name="T9" fmla="*/ 2147483647 h 470"/>
                <a:gd name="T10" fmla="*/ 2147483647 w 404"/>
                <a:gd name="T11" fmla="*/ 2147483647 h 470"/>
                <a:gd name="T12" fmla="*/ 2147483647 w 404"/>
                <a:gd name="T13" fmla="*/ 2147483647 h 470"/>
                <a:gd name="T14" fmla="*/ 2147483647 w 404"/>
                <a:gd name="T15" fmla="*/ 2147483647 h 470"/>
                <a:gd name="T16" fmla="*/ 2147483647 w 404"/>
                <a:gd name="T17" fmla="*/ 2147483647 h 470"/>
                <a:gd name="T18" fmla="*/ 2147483647 w 404"/>
                <a:gd name="T19" fmla="*/ 2147483647 h 470"/>
                <a:gd name="T20" fmla="*/ 2147483647 w 404"/>
                <a:gd name="T21" fmla="*/ 2147483647 h 470"/>
                <a:gd name="T22" fmla="*/ 2147483647 w 404"/>
                <a:gd name="T23" fmla="*/ 2147483647 h 470"/>
                <a:gd name="T24" fmla="*/ 2147483647 w 404"/>
                <a:gd name="T25" fmla="*/ 2147483647 h 470"/>
                <a:gd name="T26" fmla="*/ 2147483647 w 404"/>
                <a:gd name="T27" fmla="*/ 2147483647 h 470"/>
                <a:gd name="T28" fmla="*/ 2147483647 w 404"/>
                <a:gd name="T29" fmla="*/ 2147483647 h 470"/>
                <a:gd name="T30" fmla="*/ 2147483647 w 404"/>
                <a:gd name="T31" fmla="*/ 2147483647 h 470"/>
                <a:gd name="T32" fmla="*/ 2147483647 w 404"/>
                <a:gd name="T33" fmla="*/ 2147483647 h 470"/>
                <a:gd name="T34" fmla="*/ 2147483647 w 404"/>
                <a:gd name="T35" fmla="*/ 2147483647 h 470"/>
                <a:gd name="T36" fmla="*/ 2147483647 w 404"/>
                <a:gd name="T37" fmla="*/ 2147483647 h 470"/>
                <a:gd name="T38" fmla="*/ 2147483647 w 404"/>
                <a:gd name="T39" fmla="*/ 2147483647 h 470"/>
                <a:gd name="T40" fmla="*/ 2147483647 w 404"/>
                <a:gd name="T41" fmla="*/ 2147483647 h 470"/>
                <a:gd name="T42" fmla="*/ 2147483647 w 404"/>
                <a:gd name="T43" fmla="*/ 2147483647 h 470"/>
                <a:gd name="T44" fmla="*/ 2147483647 w 404"/>
                <a:gd name="T45" fmla="*/ 2147483647 h 470"/>
                <a:gd name="T46" fmla="*/ 2147483647 w 404"/>
                <a:gd name="T47" fmla="*/ 2147483647 h 470"/>
                <a:gd name="T48" fmla="*/ 2147483647 w 404"/>
                <a:gd name="T49" fmla="*/ 2147483647 h 470"/>
                <a:gd name="T50" fmla="*/ 2147483647 w 404"/>
                <a:gd name="T51" fmla="*/ 2147483647 h 470"/>
                <a:gd name="T52" fmla="*/ 2147483647 w 404"/>
                <a:gd name="T53" fmla="*/ 2147483647 h 470"/>
                <a:gd name="T54" fmla="*/ 2147483647 w 404"/>
                <a:gd name="T55" fmla="*/ 2147483647 h 470"/>
                <a:gd name="T56" fmla="*/ 2147483647 w 404"/>
                <a:gd name="T57" fmla="*/ 2147483647 h 470"/>
                <a:gd name="T58" fmla="*/ 2147483647 w 404"/>
                <a:gd name="T59" fmla="*/ 2147483647 h 470"/>
                <a:gd name="T60" fmla="*/ 2147483647 w 404"/>
                <a:gd name="T61" fmla="*/ 2147483647 h 470"/>
                <a:gd name="T62" fmla="*/ 2147483647 w 404"/>
                <a:gd name="T63" fmla="*/ 2147483647 h 470"/>
                <a:gd name="T64" fmla="*/ 2147483647 w 404"/>
                <a:gd name="T65" fmla="*/ 2147483647 h 470"/>
                <a:gd name="T66" fmla="*/ 2147483647 w 404"/>
                <a:gd name="T67" fmla="*/ 2147483647 h 470"/>
                <a:gd name="T68" fmla="*/ 2147483647 w 404"/>
                <a:gd name="T69" fmla="*/ 2147483647 h 470"/>
                <a:gd name="T70" fmla="*/ 2147483647 w 404"/>
                <a:gd name="T71" fmla="*/ 2147483647 h 470"/>
                <a:gd name="T72" fmla="*/ 2147483647 w 404"/>
                <a:gd name="T73" fmla="*/ 2147483647 h 470"/>
                <a:gd name="T74" fmla="*/ 2147483647 w 404"/>
                <a:gd name="T75" fmla="*/ 2147483647 h 470"/>
                <a:gd name="T76" fmla="*/ 2147483647 w 404"/>
                <a:gd name="T77" fmla="*/ 2147483647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4"/>
                <a:gd name="T118" fmla="*/ 0 h 470"/>
                <a:gd name="T119" fmla="*/ 404 w 404"/>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79" name="Freeform 278"/>
            <p:cNvSpPr>
              <a:spLocks/>
            </p:cNvSpPr>
            <p:nvPr/>
          </p:nvSpPr>
          <p:spPr bwMode="auto">
            <a:xfrm>
              <a:off x="6695429" y="2974282"/>
              <a:ext cx="240625" cy="415925"/>
            </a:xfrm>
            <a:custGeom>
              <a:avLst/>
              <a:gdLst>
                <a:gd name="T0" fmla="*/ 2147483647 w 420"/>
                <a:gd name="T1" fmla="*/ 2147483647 h 800"/>
                <a:gd name="T2" fmla="*/ 2147483647 w 420"/>
                <a:gd name="T3" fmla="*/ 2147483647 h 800"/>
                <a:gd name="T4" fmla="*/ 2147483647 w 420"/>
                <a:gd name="T5" fmla="*/ 2147483647 h 800"/>
                <a:gd name="T6" fmla="*/ 2147483647 w 420"/>
                <a:gd name="T7" fmla="*/ 2147483647 h 800"/>
                <a:gd name="T8" fmla="*/ 2147483647 w 420"/>
                <a:gd name="T9" fmla="*/ 2147483647 h 800"/>
                <a:gd name="T10" fmla="*/ 2147483647 w 420"/>
                <a:gd name="T11" fmla="*/ 2147483647 h 800"/>
                <a:gd name="T12" fmla="*/ 2147483647 w 420"/>
                <a:gd name="T13" fmla="*/ 2147483647 h 800"/>
                <a:gd name="T14" fmla="*/ 2147483647 w 420"/>
                <a:gd name="T15" fmla="*/ 2147483647 h 800"/>
                <a:gd name="T16" fmla="*/ 2147483647 w 420"/>
                <a:gd name="T17" fmla="*/ 2147483647 h 800"/>
                <a:gd name="T18" fmla="*/ 2147483647 w 420"/>
                <a:gd name="T19" fmla="*/ 2147483647 h 800"/>
                <a:gd name="T20" fmla="*/ 2147483647 w 420"/>
                <a:gd name="T21" fmla="*/ 2147483647 h 800"/>
                <a:gd name="T22" fmla="*/ 2147483647 w 420"/>
                <a:gd name="T23" fmla="*/ 2147483647 h 800"/>
                <a:gd name="T24" fmla="*/ 2147483647 w 420"/>
                <a:gd name="T25" fmla="*/ 2147483647 h 800"/>
                <a:gd name="T26" fmla="*/ 2147483647 w 420"/>
                <a:gd name="T27" fmla="*/ 2147483647 h 800"/>
                <a:gd name="T28" fmla="*/ 2147483647 w 420"/>
                <a:gd name="T29" fmla="*/ 2147483647 h 800"/>
                <a:gd name="T30" fmla="*/ 2147483647 w 420"/>
                <a:gd name="T31" fmla="*/ 2147483647 h 800"/>
                <a:gd name="T32" fmla="*/ 2147483647 w 420"/>
                <a:gd name="T33" fmla="*/ 2147483647 h 800"/>
                <a:gd name="T34" fmla="*/ 2147483647 w 420"/>
                <a:gd name="T35" fmla="*/ 2147483647 h 800"/>
                <a:gd name="T36" fmla="*/ 2147483647 w 420"/>
                <a:gd name="T37" fmla="*/ 2147483647 h 800"/>
                <a:gd name="T38" fmla="*/ 2147483647 w 420"/>
                <a:gd name="T39" fmla="*/ 2147483647 h 800"/>
                <a:gd name="T40" fmla="*/ 2147483647 w 420"/>
                <a:gd name="T41" fmla="*/ 2147483647 h 800"/>
                <a:gd name="T42" fmla="*/ 2147483647 w 420"/>
                <a:gd name="T43" fmla="*/ 2147483647 h 800"/>
                <a:gd name="T44" fmla="*/ 2147483647 w 420"/>
                <a:gd name="T45" fmla="*/ 2147483647 h 800"/>
                <a:gd name="T46" fmla="*/ 2147483647 w 420"/>
                <a:gd name="T47" fmla="*/ 2147483647 h 800"/>
                <a:gd name="T48" fmla="*/ 2147483647 w 420"/>
                <a:gd name="T49" fmla="*/ 2147483647 h 800"/>
                <a:gd name="T50" fmla="*/ 2147483647 w 420"/>
                <a:gd name="T51" fmla="*/ 2147483647 h 800"/>
                <a:gd name="T52" fmla="*/ 2147483647 w 420"/>
                <a:gd name="T53" fmla="*/ 2147483647 h 800"/>
                <a:gd name="T54" fmla="*/ 2147483647 w 420"/>
                <a:gd name="T55" fmla="*/ 2147483647 h 800"/>
                <a:gd name="T56" fmla="*/ 2147483647 w 420"/>
                <a:gd name="T57" fmla="*/ 2147483647 h 800"/>
                <a:gd name="T58" fmla="*/ 2147483647 w 420"/>
                <a:gd name="T59" fmla="*/ 2147483647 h 800"/>
                <a:gd name="T60" fmla="*/ 2147483647 w 420"/>
                <a:gd name="T61" fmla="*/ 2147483647 h 800"/>
                <a:gd name="T62" fmla="*/ 2147483647 w 420"/>
                <a:gd name="T63" fmla="*/ 2147483647 h 800"/>
                <a:gd name="T64" fmla="*/ 2147483647 w 420"/>
                <a:gd name="T65" fmla="*/ 2147483647 h 800"/>
                <a:gd name="T66" fmla="*/ 2147483647 w 420"/>
                <a:gd name="T67" fmla="*/ 2147483647 h 800"/>
                <a:gd name="T68" fmla="*/ 2147483647 w 420"/>
                <a:gd name="T69" fmla="*/ 2147483647 h 800"/>
                <a:gd name="T70" fmla="*/ 2147483647 w 420"/>
                <a:gd name="T71" fmla="*/ 2147483647 h 800"/>
                <a:gd name="T72" fmla="*/ 2147483647 w 420"/>
                <a:gd name="T73" fmla="*/ 2147483647 h 800"/>
                <a:gd name="T74" fmla="*/ 2147483647 w 420"/>
                <a:gd name="T75" fmla="*/ 2147483647 h 800"/>
                <a:gd name="T76" fmla="*/ 2147483647 w 420"/>
                <a:gd name="T77" fmla="*/ 2147483647 h 800"/>
                <a:gd name="T78" fmla="*/ 2147483647 w 420"/>
                <a:gd name="T79" fmla="*/ 2147483647 h 800"/>
                <a:gd name="T80" fmla="*/ 2147483647 w 420"/>
                <a:gd name="T81" fmla="*/ 2147483647 h 800"/>
                <a:gd name="T82" fmla="*/ 2147483647 w 420"/>
                <a:gd name="T83" fmla="*/ 2147483647 h 800"/>
                <a:gd name="T84" fmla="*/ 2147483647 w 420"/>
                <a:gd name="T85" fmla="*/ 2147483647 h 800"/>
                <a:gd name="T86" fmla="*/ 2147483647 w 420"/>
                <a:gd name="T87" fmla="*/ 2147483647 h 800"/>
                <a:gd name="T88" fmla="*/ 2147483647 w 420"/>
                <a:gd name="T89" fmla="*/ 2147483647 h 800"/>
                <a:gd name="T90" fmla="*/ 2147483647 w 420"/>
                <a:gd name="T91" fmla="*/ 2147483647 h 800"/>
                <a:gd name="T92" fmla="*/ 2147483647 w 420"/>
                <a:gd name="T93" fmla="*/ 2147483647 h 800"/>
                <a:gd name="T94" fmla="*/ 2147483647 w 420"/>
                <a:gd name="T95" fmla="*/ 2147483647 h 800"/>
                <a:gd name="T96" fmla="*/ 2147483647 w 420"/>
                <a:gd name="T97" fmla="*/ 2147483647 h 800"/>
                <a:gd name="T98" fmla="*/ 2147483647 w 420"/>
                <a:gd name="T99" fmla="*/ 2147483647 h 800"/>
                <a:gd name="T100" fmla="*/ 2147483647 w 420"/>
                <a:gd name="T101" fmla="*/ 2147483647 h 800"/>
                <a:gd name="T102" fmla="*/ 2147483647 w 420"/>
                <a:gd name="T103" fmla="*/ 2147483647 h 800"/>
                <a:gd name="T104" fmla="*/ 2147483647 w 420"/>
                <a:gd name="T105" fmla="*/ 2147483647 h 800"/>
                <a:gd name="T106" fmla="*/ 2147483647 w 420"/>
                <a:gd name="T107" fmla="*/ 2147483647 h 800"/>
                <a:gd name="T108" fmla="*/ 2147483647 w 420"/>
                <a:gd name="T109" fmla="*/ 2147483647 h 800"/>
                <a:gd name="T110" fmla="*/ 2147483647 w 420"/>
                <a:gd name="T111" fmla="*/ 2147483647 h 8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800"/>
                <a:gd name="T170" fmla="*/ 420 w 420"/>
                <a:gd name="T171" fmla="*/ 800 h 8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80" name="Freeform 35"/>
            <p:cNvSpPr>
              <a:spLocks/>
            </p:cNvSpPr>
            <p:nvPr/>
          </p:nvSpPr>
          <p:spPr bwMode="auto">
            <a:xfrm>
              <a:off x="6809150" y="2891732"/>
              <a:ext cx="232384" cy="414337"/>
            </a:xfrm>
            <a:custGeom>
              <a:avLst/>
              <a:gdLst>
                <a:gd name="T0" fmla="*/ 2147483647 w 407"/>
                <a:gd name="T1" fmla="*/ 2147483647 h 795"/>
                <a:gd name="T2" fmla="*/ 2147483647 w 407"/>
                <a:gd name="T3" fmla="*/ 2147483647 h 795"/>
                <a:gd name="T4" fmla="*/ 2147483647 w 407"/>
                <a:gd name="T5" fmla="*/ 2147483647 h 795"/>
                <a:gd name="T6" fmla="*/ 2147483647 w 407"/>
                <a:gd name="T7" fmla="*/ 2147483647 h 795"/>
                <a:gd name="T8" fmla="*/ 2147483647 w 407"/>
                <a:gd name="T9" fmla="*/ 2147483647 h 795"/>
                <a:gd name="T10" fmla="*/ 2147483647 w 407"/>
                <a:gd name="T11" fmla="*/ 2147483647 h 795"/>
                <a:gd name="T12" fmla="*/ 2147483647 w 407"/>
                <a:gd name="T13" fmla="*/ 2147483647 h 795"/>
                <a:gd name="T14" fmla="*/ 2147483647 w 407"/>
                <a:gd name="T15" fmla="*/ 2147483647 h 795"/>
                <a:gd name="T16" fmla="*/ 2147483647 w 407"/>
                <a:gd name="T17" fmla="*/ 2147483647 h 795"/>
                <a:gd name="T18" fmla="*/ 2147483647 w 407"/>
                <a:gd name="T19" fmla="*/ 2147483647 h 795"/>
                <a:gd name="T20" fmla="*/ 2147483647 w 407"/>
                <a:gd name="T21" fmla="*/ 2147483647 h 795"/>
                <a:gd name="T22" fmla="*/ 2147483647 w 407"/>
                <a:gd name="T23" fmla="*/ 2147483647 h 795"/>
                <a:gd name="T24" fmla="*/ 2147483647 w 407"/>
                <a:gd name="T25" fmla="*/ 2147483647 h 795"/>
                <a:gd name="T26" fmla="*/ 2147483647 w 407"/>
                <a:gd name="T27" fmla="*/ 2147483647 h 795"/>
                <a:gd name="T28" fmla="*/ 2147483647 w 407"/>
                <a:gd name="T29" fmla="*/ 2147483647 h 795"/>
                <a:gd name="T30" fmla="*/ 2147483647 w 407"/>
                <a:gd name="T31" fmla="*/ 2147483647 h 795"/>
                <a:gd name="T32" fmla="*/ 2147483647 w 407"/>
                <a:gd name="T33" fmla="*/ 2147483647 h 795"/>
                <a:gd name="T34" fmla="*/ 2147483647 w 407"/>
                <a:gd name="T35" fmla="*/ 2147483647 h 795"/>
                <a:gd name="T36" fmla="*/ 2147483647 w 407"/>
                <a:gd name="T37" fmla="*/ 2147483647 h 795"/>
                <a:gd name="T38" fmla="*/ 2147483647 w 407"/>
                <a:gd name="T39" fmla="*/ 2147483647 h 795"/>
                <a:gd name="T40" fmla="*/ 2147483647 w 407"/>
                <a:gd name="T41" fmla="*/ 2147483647 h 795"/>
                <a:gd name="T42" fmla="*/ 2147483647 w 407"/>
                <a:gd name="T43" fmla="*/ 2147483647 h 795"/>
                <a:gd name="T44" fmla="*/ 2147483647 w 407"/>
                <a:gd name="T45" fmla="*/ 2147483647 h 795"/>
                <a:gd name="T46" fmla="*/ 2147483647 w 407"/>
                <a:gd name="T47" fmla="*/ 2147483647 h 795"/>
                <a:gd name="T48" fmla="*/ 2147483647 w 407"/>
                <a:gd name="T49" fmla="*/ 2147483647 h 795"/>
                <a:gd name="T50" fmla="*/ 2147483647 w 407"/>
                <a:gd name="T51" fmla="*/ 2147483647 h 795"/>
                <a:gd name="T52" fmla="*/ 2147483647 w 407"/>
                <a:gd name="T53" fmla="*/ 2147483647 h 795"/>
                <a:gd name="T54" fmla="*/ 2147483647 w 407"/>
                <a:gd name="T55" fmla="*/ 2147483647 h 795"/>
                <a:gd name="T56" fmla="*/ 2147483647 w 407"/>
                <a:gd name="T57" fmla="*/ 2147483647 h 795"/>
                <a:gd name="T58" fmla="*/ 2147483647 w 407"/>
                <a:gd name="T59" fmla="*/ 2147483647 h 795"/>
                <a:gd name="T60" fmla="*/ 2147483647 w 407"/>
                <a:gd name="T61" fmla="*/ 2147483647 h 795"/>
                <a:gd name="T62" fmla="*/ 2147483647 w 407"/>
                <a:gd name="T63" fmla="*/ 2147483647 h 795"/>
                <a:gd name="T64" fmla="*/ 2147483647 w 407"/>
                <a:gd name="T65" fmla="*/ 2147483647 h 795"/>
                <a:gd name="T66" fmla="*/ 2147483647 w 407"/>
                <a:gd name="T67" fmla="*/ 2147483647 h 795"/>
                <a:gd name="T68" fmla="*/ 2147483647 w 407"/>
                <a:gd name="T69" fmla="*/ 2147483647 h 795"/>
                <a:gd name="T70" fmla="*/ 2147483647 w 407"/>
                <a:gd name="T71" fmla="*/ 2147483647 h 795"/>
                <a:gd name="T72" fmla="*/ 2147483647 w 407"/>
                <a:gd name="T73" fmla="*/ 2147483647 h 795"/>
                <a:gd name="T74" fmla="*/ 2147483647 w 407"/>
                <a:gd name="T75" fmla="*/ 2147483647 h 795"/>
                <a:gd name="T76" fmla="*/ 2147483647 w 407"/>
                <a:gd name="T77" fmla="*/ 2147483647 h 795"/>
                <a:gd name="T78" fmla="*/ 2147483647 w 407"/>
                <a:gd name="T79" fmla="*/ 2147483647 h 795"/>
                <a:gd name="T80" fmla="*/ 2147483647 w 407"/>
                <a:gd name="T81" fmla="*/ 2147483647 h 795"/>
                <a:gd name="T82" fmla="*/ 2147483647 w 407"/>
                <a:gd name="T83" fmla="*/ 2147483647 h 795"/>
                <a:gd name="T84" fmla="*/ 2147483647 w 407"/>
                <a:gd name="T85" fmla="*/ 2147483647 h 795"/>
                <a:gd name="T86" fmla="*/ 2147483647 w 407"/>
                <a:gd name="T87" fmla="*/ 2147483647 h 795"/>
                <a:gd name="T88" fmla="*/ 2147483647 w 407"/>
                <a:gd name="T89" fmla="*/ 2147483647 h 795"/>
                <a:gd name="T90" fmla="*/ 2147483647 w 407"/>
                <a:gd name="T91" fmla="*/ 2147483647 h 795"/>
                <a:gd name="T92" fmla="*/ 2147483647 w 407"/>
                <a:gd name="T93" fmla="*/ 2147483647 h 795"/>
                <a:gd name="T94" fmla="*/ 2147483647 w 407"/>
                <a:gd name="T95" fmla="*/ 2147483647 h 795"/>
                <a:gd name="T96" fmla="*/ 2147483647 w 407"/>
                <a:gd name="T97" fmla="*/ 2147483647 h 795"/>
                <a:gd name="T98" fmla="*/ 2147483647 w 407"/>
                <a:gd name="T99" fmla="*/ 2147483647 h 795"/>
                <a:gd name="T100" fmla="*/ 2147483647 w 407"/>
                <a:gd name="T101" fmla="*/ 2147483647 h 795"/>
                <a:gd name="T102" fmla="*/ 2147483647 w 407"/>
                <a:gd name="T103" fmla="*/ 2147483647 h 7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7"/>
                <a:gd name="T157" fmla="*/ 0 h 795"/>
                <a:gd name="T158" fmla="*/ 407 w 407"/>
                <a:gd name="T159" fmla="*/ 795 h 7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81" name="Freeform 36"/>
            <p:cNvSpPr>
              <a:spLocks/>
            </p:cNvSpPr>
            <p:nvPr/>
          </p:nvSpPr>
          <p:spPr bwMode="auto">
            <a:xfrm>
              <a:off x="6189459" y="2688532"/>
              <a:ext cx="227440" cy="122237"/>
            </a:xfrm>
            <a:custGeom>
              <a:avLst/>
              <a:gdLst>
                <a:gd name="T0" fmla="*/ 2147483647 w 400"/>
                <a:gd name="T1" fmla="*/ 2147483647 h 233"/>
                <a:gd name="T2" fmla="*/ 2147483647 w 400"/>
                <a:gd name="T3" fmla="*/ 2147483647 h 233"/>
                <a:gd name="T4" fmla="*/ 2147483647 w 400"/>
                <a:gd name="T5" fmla="*/ 2147483647 h 233"/>
                <a:gd name="T6" fmla="*/ 2147483647 w 400"/>
                <a:gd name="T7" fmla="*/ 2147483647 h 233"/>
                <a:gd name="T8" fmla="*/ 2147483647 w 400"/>
                <a:gd name="T9" fmla="*/ 2147483647 h 233"/>
                <a:gd name="T10" fmla="*/ 2147483647 w 400"/>
                <a:gd name="T11" fmla="*/ 2147483647 h 233"/>
                <a:gd name="T12" fmla="*/ 2147483647 w 400"/>
                <a:gd name="T13" fmla="*/ 2147483647 h 233"/>
                <a:gd name="T14" fmla="*/ 2147483647 w 400"/>
                <a:gd name="T15" fmla="*/ 2147483647 h 233"/>
                <a:gd name="T16" fmla="*/ 2147483647 w 400"/>
                <a:gd name="T17" fmla="*/ 2147483647 h 233"/>
                <a:gd name="T18" fmla="*/ 2147483647 w 400"/>
                <a:gd name="T19" fmla="*/ 2147483647 h 233"/>
                <a:gd name="T20" fmla="*/ 2147483647 w 400"/>
                <a:gd name="T21" fmla="*/ 2147483647 h 233"/>
                <a:gd name="T22" fmla="*/ 2147483647 w 400"/>
                <a:gd name="T23" fmla="*/ 2147483647 h 233"/>
                <a:gd name="T24" fmla="*/ 2147483647 w 400"/>
                <a:gd name="T25" fmla="*/ 2147483647 h 233"/>
                <a:gd name="T26" fmla="*/ 2147483647 w 400"/>
                <a:gd name="T27" fmla="*/ 2147483647 h 233"/>
                <a:gd name="T28" fmla="*/ 2147483647 w 400"/>
                <a:gd name="T29" fmla="*/ 2147483647 h 233"/>
                <a:gd name="T30" fmla="*/ 2147483647 w 400"/>
                <a:gd name="T31" fmla="*/ 2147483647 h 233"/>
                <a:gd name="T32" fmla="*/ 2147483647 w 400"/>
                <a:gd name="T33" fmla="*/ 2147483647 h 233"/>
                <a:gd name="T34" fmla="*/ 2147483647 w 400"/>
                <a:gd name="T35" fmla="*/ 2147483647 h 233"/>
                <a:gd name="T36" fmla="*/ 2147483647 w 400"/>
                <a:gd name="T37" fmla="*/ 2147483647 h 233"/>
                <a:gd name="T38" fmla="*/ 2147483647 w 400"/>
                <a:gd name="T39" fmla="*/ 2147483647 h 233"/>
                <a:gd name="T40" fmla="*/ 2147483647 w 400"/>
                <a:gd name="T41" fmla="*/ 2147483647 h 233"/>
                <a:gd name="T42" fmla="*/ 2147483647 w 400"/>
                <a:gd name="T43" fmla="*/ 2147483647 h 233"/>
                <a:gd name="T44" fmla="*/ 2147483647 w 400"/>
                <a:gd name="T45" fmla="*/ 2147483647 h 233"/>
                <a:gd name="T46" fmla="*/ 2147483647 w 400"/>
                <a:gd name="T47" fmla="*/ 2147483647 h 233"/>
                <a:gd name="T48" fmla="*/ 2147483647 w 400"/>
                <a:gd name="T49" fmla="*/ 2147483647 h 233"/>
                <a:gd name="T50" fmla="*/ 2147483647 w 400"/>
                <a:gd name="T51" fmla="*/ 2147483647 h 233"/>
                <a:gd name="T52" fmla="*/ 2147483647 w 400"/>
                <a:gd name="T53" fmla="*/ 2147483647 h 233"/>
                <a:gd name="T54" fmla="*/ 2147483647 w 400"/>
                <a:gd name="T55" fmla="*/ 2147483647 h 233"/>
                <a:gd name="T56" fmla="*/ 2147483647 w 400"/>
                <a:gd name="T57" fmla="*/ 2147483647 h 233"/>
                <a:gd name="T58" fmla="*/ 2147483647 w 400"/>
                <a:gd name="T59" fmla="*/ 2147483647 h 233"/>
                <a:gd name="T60" fmla="*/ 2147483647 w 400"/>
                <a:gd name="T61" fmla="*/ 2147483647 h 233"/>
                <a:gd name="T62" fmla="*/ 2147483647 w 400"/>
                <a:gd name="T63" fmla="*/ 2147483647 h 233"/>
                <a:gd name="T64" fmla="*/ 2147483647 w 400"/>
                <a:gd name="T65" fmla="*/ 2147483647 h 233"/>
                <a:gd name="T66" fmla="*/ 2147483647 w 400"/>
                <a:gd name="T67" fmla="*/ 2147483647 h 233"/>
                <a:gd name="T68" fmla="*/ 2147483647 w 400"/>
                <a:gd name="T69" fmla="*/ 2147483647 h 233"/>
                <a:gd name="T70" fmla="*/ 2147483647 w 400"/>
                <a:gd name="T71" fmla="*/ 2147483647 h 233"/>
                <a:gd name="T72" fmla="*/ 2147483647 w 400"/>
                <a:gd name="T73" fmla="*/ 2147483647 h 233"/>
                <a:gd name="T74" fmla="*/ 2147483647 w 400"/>
                <a:gd name="T75" fmla="*/ 2147483647 h 233"/>
                <a:gd name="T76" fmla="*/ 2147483647 w 400"/>
                <a:gd name="T77" fmla="*/ 2147483647 h 233"/>
                <a:gd name="T78" fmla="*/ 2147483647 w 400"/>
                <a:gd name="T79" fmla="*/ 2147483647 h 233"/>
                <a:gd name="T80" fmla="*/ 2147483647 w 400"/>
                <a:gd name="T81" fmla="*/ 2147483647 h 233"/>
                <a:gd name="T82" fmla="*/ 2147483647 w 400"/>
                <a:gd name="T83" fmla="*/ 2147483647 h 233"/>
                <a:gd name="T84" fmla="*/ 2147483647 w 400"/>
                <a:gd name="T85" fmla="*/ 2147483647 h 233"/>
                <a:gd name="T86" fmla="*/ 2147483647 w 400"/>
                <a:gd name="T87" fmla="*/ 2147483647 h 233"/>
                <a:gd name="T88" fmla="*/ 2147483647 w 400"/>
                <a:gd name="T89" fmla="*/ 2147483647 h 233"/>
                <a:gd name="T90" fmla="*/ 2147483647 w 400"/>
                <a:gd name="T91" fmla="*/ 2147483647 h 233"/>
                <a:gd name="T92" fmla="*/ 2147483647 w 400"/>
                <a:gd name="T93" fmla="*/ 2147483647 h 233"/>
                <a:gd name="T94" fmla="*/ 2147483647 w 400"/>
                <a:gd name="T95" fmla="*/ 2147483647 h 233"/>
                <a:gd name="T96" fmla="*/ 2147483647 w 400"/>
                <a:gd name="T97" fmla="*/ 2147483647 h 233"/>
                <a:gd name="T98" fmla="*/ 2147483647 w 400"/>
                <a:gd name="T99" fmla="*/ 2147483647 h 233"/>
                <a:gd name="T100" fmla="*/ 2147483647 w 400"/>
                <a:gd name="T101" fmla="*/ 2147483647 h 233"/>
                <a:gd name="T102" fmla="*/ 2147483647 w 400"/>
                <a:gd name="T103" fmla="*/ 2147483647 h 233"/>
                <a:gd name="T104" fmla="*/ 2147483647 w 400"/>
                <a:gd name="T105" fmla="*/ 2147483647 h 233"/>
                <a:gd name="T106" fmla="*/ 2147483647 w 400"/>
                <a:gd name="T107" fmla="*/ 2147483647 h 233"/>
                <a:gd name="T108" fmla="*/ 2147483647 w 400"/>
                <a:gd name="T109" fmla="*/ 2147483647 h 233"/>
                <a:gd name="T110" fmla="*/ 2147483647 w 400"/>
                <a:gd name="T111" fmla="*/ 2147483647 h 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0"/>
                <a:gd name="T169" fmla="*/ 0 h 233"/>
                <a:gd name="T170" fmla="*/ 400 w 400"/>
                <a:gd name="T171" fmla="*/ 233 h 2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82" name="Freeform 37"/>
            <p:cNvSpPr>
              <a:spLocks/>
            </p:cNvSpPr>
            <p:nvPr/>
          </p:nvSpPr>
          <p:spPr bwMode="auto">
            <a:xfrm>
              <a:off x="6423491" y="2750444"/>
              <a:ext cx="100534" cy="50800"/>
            </a:xfrm>
            <a:custGeom>
              <a:avLst/>
              <a:gdLst>
                <a:gd name="T0" fmla="*/ 2147483647 w 176"/>
                <a:gd name="T1" fmla="*/ 2147483647 h 93"/>
                <a:gd name="T2" fmla="*/ 2147483647 w 176"/>
                <a:gd name="T3" fmla="*/ 2147483647 h 93"/>
                <a:gd name="T4" fmla="*/ 2147483647 w 176"/>
                <a:gd name="T5" fmla="*/ 2147483647 h 93"/>
                <a:gd name="T6" fmla="*/ 2147483647 w 176"/>
                <a:gd name="T7" fmla="*/ 2147483647 h 93"/>
                <a:gd name="T8" fmla="*/ 2147483647 w 176"/>
                <a:gd name="T9" fmla="*/ 2147483647 h 93"/>
                <a:gd name="T10" fmla="*/ 2147483647 w 176"/>
                <a:gd name="T11" fmla="*/ 2147483647 h 93"/>
                <a:gd name="T12" fmla="*/ 2147483647 w 176"/>
                <a:gd name="T13" fmla="*/ 2147483647 h 93"/>
                <a:gd name="T14" fmla="*/ 2147483647 w 176"/>
                <a:gd name="T15" fmla="*/ 2147483647 h 93"/>
                <a:gd name="T16" fmla="*/ 2147483647 w 176"/>
                <a:gd name="T17" fmla="*/ 2147483647 h 93"/>
                <a:gd name="T18" fmla="*/ 2147483647 w 176"/>
                <a:gd name="T19" fmla="*/ 2147483647 h 93"/>
                <a:gd name="T20" fmla="*/ 2147483647 w 176"/>
                <a:gd name="T21" fmla="*/ 2147483647 h 93"/>
                <a:gd name="T22" fmla="*/ 2147483647 w 176"/>
                <a:gd name="T23" fmla="*/ 2147483647 h 93"/>
                <a:gd name="T24" fmla="*/ 2147483647 w 176"/>
                <a:gd name="T25" fmla="*/ 2147483647 h 93"/>
                <a:gd name="T26" fmla="*/ 2147483647 w 176"/>
                <a:gd name="T27" fmla="*/ 2147483647 h 93"/>
                <a:gd name="T28" fmla="*/ 2147483647 w 176"/>
                <a:gd name="T29" fmla="*/ 2147483647 h 93"/>
                <a:gd name="T30" fmla="*/ 2147483647 w 176"/>
                <a:gd name="T31" fmla="*/ 2147483647 h 93"/>
                <a:gd name="T32" fmla="*/ 2147483647 w 176"/>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93"/>
                <a:gd name="T53" fmla="*/ 176 w 17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83" name="Freeform 38"/>
            <p:cNvSpPr>
              <a:spLocks/>
            </p:cNvSpPr>
            <p:nvPr/>
          </p:nvSpPr>
          <p:spPr bwMode="auto">
            <a:xfrm>
              <a:off x="6418546" y="2802832"/>
              <a:ext cx="141738" cy="149225"/>
            </a:xfrm>
            <a:custGeom>
              <a:avLst/>
              <a:gdLst>
                <a:gd name="T0" fmla="*/ 2147483647 w 247"/>
                <a:gd name="T1" fmla="*/ 2147483647 h 284"/>
                <a:gd name="T2" fmla="*/ 2147483647 w 247"/>
                <a:gd name="T3" fmla="*/ 2147483647 h 284"/>
                <a:gd name="T4" fmla="*/ 2147483647 w 247"/>
                <a:gd name="T5" fmla="*/ 2147483647 h 284"/>
                <a:gd name="T6" fmla="*/ 2147483647 w 247"/>
                <a:gd name="T7" fmla="*/ 2147483647 h 284"/>
                <a:gd name="T8" fmla="*/ 2147483647 w 247"/>
                <a:gd name="T9" fmla="*/ 2147483647 h 284"/>
                <a:gd name="T10" fmla="*/ 2147483647 w 247"/>
                <a:gd name="T11" fmla="*/ 2147483647 h 284"/>
                <a:gd name="T12" fmla="*/ 2147483647 w 247"/>
                <a:gd name="T13" fmla="*/ 2147483647 h 284"/>
                <a:gd name="T14" fmla="*/ 2147483647 w 247"/>
                <a:gd name="T15" fmla="*/ 2147483647 h 284"/>
                <a:gd name="T16" fmla="*/ 2147483647 w 247"/>
                <a:gd name="T17" fmla="*/ 2147483647 h 284"/>
                <a:gd name="T18" fmla="*/ 2147483647 w 247"/>
                <a:gd name="T19" fmla="*/ 2147483647 h 284"/>
                <a:gd name="T20" fmla="*/ 2147483647 w 247"/>
                <a:gd name="T21" fmla="*/ 2147483647 h 284"/>
                <a:gd name="T22" fmla="*/ 2147483647 w 247"/>
                <a:gd name="T23" fmla="*/ 2147483647 h 284"/>
                <a:gd name="T24" fmla="*/ 2147483647 w 247"/>
                <a:gd name="T25" fmla="*/ 2147483647 h 284"/>
                <a:gd name="T26" fmla="*/ 2147483647 w 247"/>
                <a:gd name="T27" fmla="*/ 2147483647 h 284"/>
                <a:gd name="T28" fmla="*/ 2147483647 w 247"/>
                <a:gd name="T29" fmla="*/ 2147483647 h 284"/>
                <a:gd name="T30" fmla="*/ 2147483647 w 247"/>
                <a:gd name="T31" fmla="*/ 2147483647 h 284"/>
                <a:gd name="T32" fmla="*/ 2147483647 w 247"/>
                <a:gd name="T33" fmla="*/ 2147483647 h 284"/>
                <a:gd name="T34" fmla="*/ 2147483647 w 247"/>
                <a:gd name="T35" fmla="*/ 2147483647 h 284"/>
                <a:gd name="T36" fmla="*/ 2147483647 w 247"/>
                <a:gd name="T37" fmla="*/ 2147483647 h 284"/>
                <a:gd name="T38" fmla="*/ 2147483647 w 247"/>
                <a:gd name="T39" fmla="*/ 2147483647 h 284"/>
                <a:gd name="T40" fmla="*/ 2147483647 w 247"/>
                <a:gd name="T41" fmla="*/ 2147483647 h 284"/>
                <a:gd name="T42" fmla="*/ 2147483647 w 247"/>
                <a:gd name="T43" fmla="*/ 2147483647 h 284"/>
                <a:gd name="T44" fmla="*/ 2147483647 w 247"/>
                <a:gd name="T45" fmla="*/ 2147483647 h 284"/>
                <a:gd name="T46" fmla="*/ 2147483647 w 247"/>
                <a:gd name="T47" fmla="*/ 2147483647 h 284"/>
                <a:gd name="T48" fmla="*/ 2147483647 w 247"/>
                <a:gd name="T49" fmla="*/ 2147483647 h 284"/>
                <a:gd name="T50" fmla="*/ 2147483647 w 247"/>
                <a:gd name="T51" fmla="*/ 2147483647 h 284"/>
                <a:gd name="T52" fmla="*/ 2147483647 w 247"/>
                <a:gd name="T53" fmla="*/ 2147483647 h 284"/>
                <a:gd name="T54" fmla="*/ 2147483647 w 247"/>
                <a:gd name="T55" fmla="*/ 2147483647 h 284"/>
                <a:gd name="T56" fmla="*/ 2147483647 w 247"/>
                <a:gd name="T57" fmla="*/ 2147483647 h 284"/>
                <a:gd name="T58" fmla="*/ 2147483647 w 247"/>
                <a:gd name="T59" fmla="*/ 2147483647 h 284"/>
                <a:gd name="T60" fmla="*/ 2147483647 w 247"/>
                <a:gd name="T61" fmla="*/ 2147483647 h 284"/>
                <a:gd name="T62" fmla="*/ 2147483647 w 247"/>
                <a:gd name="T63" fmla="*/ 2147483647 h 284"/>
                <a:gd name="T64" fmla="*/ 2147483647 w 247"/>
                <a:gd name="T65" fmla="*/ 2147483647 h 284"/>
                <a:gd name="T66" fmla="*/ 2147483647 w 247"/>
                <a:gd name="T67" fmla="*/ 2147483647 h 284"/>
                <a:gd name="T68" fmla="*/ 2147483647 w 247"/>
                <a:gd name="T69" fmla="*/ 2147483647 h 284"/>
                <a:gd name="T70" fmla="*/ 2147483647 w 247"/>
                <a:gd name="T71" fmla="*/ 2147483647 h 284"/>
                <a:gd name="T72" fmla="*/ 2147483647 w 247"/>
                <a:gd name="T73" fmla="*/ 2147483647 h 284"/>
                <a:gd name="T74" fmla="*/ 2147483647 w 247"/>
                <a:gd name="T75" fmla="*/ 0 h 284"/>
                <a:gd name="T76" fmla="*/ 2147483647 w 247"/>
                <a:gd name="T77" fmla="*/ 2147483647 h 284"/>
                <a:gd name="T78" fmla="*/ 2147483647 w 247"/>
                <a:gd name="T79" fmla="*/ 2147483647 h 284"/>
                <a:gd name="T80" fmla="*/ 2147483647 w 247"/>
                <a:gd name="T81" fmla="*/ 2147483647 h 284"/>
                <a:gd name="T82" fmla="*/ 2147483647 w 247"/>
                <a:gd name="T83" fmla="*/ 2147483647 h 284"/>
                <a:gd name="T84" fmla="*/ 2147483647 w 247"/>
                <a:gd name="T85" fmla="*/ 2147483647 h 284"/>
                <a:gd name="T86" fmla="*/ 2147483647 w 247"/>
                <a:gd name="T87" fmla="*/ 2147483647 h 284"/>
                <a:gd name="T88" fmla="*/ 2147483647 w 247"/>
                <a:gd name="T89" fmla="*/ 2147483647 h 284"/>
                <a:gd name="T90" fmla="*/ 2147483647 w 247"/>
                <a:gd name="T91" fmla="*/ 2147483647 h 284"/>
                <a:gd name="T92" fmla="*/ 2147483647 w 247"/>
                <a:gd name="T93" fmla="*/ 2147483647 h 284"/>
                <a:gd name="T94" fmla="*/ 2147483647 w 247"/>
                <a:gd name="T95" fmla="*/ 2147483647 h 284"/>
                <a:gd name="T96" fmla="*/ 2147483647 w 247"/>
                <a:gd name="T97" fmla="*/ 2147483647 h 284"/>
                <a:gd name="T98" fmla="*/ 2147483647 w 247"/>
                <a:gd name="T99" fmla="*/ 2147483647 h 284"/>
                <a:gd name="T100" fmla="*/ 2147483647 w 247"/>
                <a:gd name="T101" fmla="*/ 2147483647 h 284"/>
                <a:gd name="T102" fmla="*/ 2147483647 w 247"/>
                <a:gd name="T103" fmla="*/ 2147483647 h 284"/>
                <a:gd name="T104" fmla="*/ 2147483647 w 247"/>
                <a:gd name="T105" fmla="*/ 2147483647 h 284"/>
                <a:gd name="T106" fmla="*/ 2147483647 w 247"/>
                <a:gd name="T107" fmla="*/ 2147483647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7"/>
                <a:gd name="T163" fmla="*/ 0 h 284"/>
                <a:gd name="T164" fmla="*/ 247 w 247"/>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84" name="Freeform 283"/>
            <p:cNvSpPr>
              <a:spLocks noEditPoints="1"/>
            </p:cNvSpPr>
            <p:nvPr/>
          </p:nvSpPr>
          <p:spPr bwMode="auto">
            <a:xfrm>
              <a:off x="5909279" y="2536132"/>
              <a:ext cx="743299" cy="823912"/>
            </a:xfrm>
            <a:custGeom>
              <a:avLst/>
              <a:gdLst>
                <a:gd name="T0" fmla="*/ 2147483647 w 1304"/>
                <a:gd name="T1" fmla="*/ 2147483647 h 1578"/>
                <a:gd name="T2" fmla="*/ 2147483647 w 1304"/>
                <a:gd name="T3" fmla="*/ 2147483647 h 1578"/>
                <a:gd name="T4" fmla="*/ 2147483647 w 1304"/>
                <a:gd name="T5" fmla="*/ 2147483647 h 1578"/>
                <a:gd name="T6" fmla="*/ 2147483647 w 1304"/>
                <a:gd name="T7" fmla="*/ 2147483647 h 1578"/>
                <a:gd name="T8" fmla="*/ 2147483647 w 1304"/>
                <a:gd name="T9" fmla="*/ 2147483647 h 1578"/>
                <a:gd name="T10" fmla="*/ 2147483647 w 1304"/>
                <a:gd name="T11" fmla="*/ 2147483647 h 1578"/>
                <a:gd name="T12" fmla="*/ 2147483647 w 1304"/>
                <a:gd name="T13" fmla="*/ 2147483647 h 1578"/>
                <a:gd name="T14" fmla="*/ 2147483647 w 1304"/>
                <a:gd name="T15" fmla="*/ 2147483647 h 1578"/>
                <a:gd name="T16" fmla="*/ 2147483647 w 1304"/>
                <a:gd name="T17" fmla="*/ 2147483647 h 1578"/>
                <a:gd name="T18" fmla="*/ 2147483647 w 1304"/>
                <a:gd name="T19" fmla="*/ 2147483647 h 1578"/>
                <a:gd name="T20" fmla="*/ 2147483647 w 1304"/>
                <a:gd name="T21" fmla="*/ 2147483647 h 1578"/>
                <a:gd name="T22" fmla="*/ 2147483647 w 1304"/>
                <a:gd name="T23" fmla="*/ 2147483647 h 1578"/>
                <a:gd name="T24" fmla="*/ 2147483647 w 1304"/>
                <a:gd name="T25" fmla="*/ 2147483647 h 1578"/>
                <a:gd name="T26" fmla="*/ 2147483647 w 1304"/>
                <a:gd name="T27" fmla="*/ 2147483647 h 1578"/>
                <a:gd name="T28" fmla="*/ 2147483647 w 1304"/>
                <a:gd name="T29" fmla="*/ 2147483647 h 1578"/>
                <a:gd name="T30" fmla="*/ 2147483647 w 1304"/>
                <a:gd name="T31" fmla="*/ 2147483647 h 1578"/>
                <a:gd name="T32" fmla="*/ 2147483647 w 1304"/>
                <a:gd name="T33" fmla="*/ 2147483647 h 1578"/>
                <a:gd name="T34" fmla="*/ 2147483647 w 1304"/>
                <a:gd name="T35" fmla="*/ 2147483647 h 1578"/>
                <a:gd name="T36" fmla="*/ 2147483647 w 1304"/>
                <a:gd name="T37" fmla="*/ 2147483647 h 1578"/>
                <a:gd name="T38" fmla="*/ 2147483647 w 1304"/>
                <a:gd name="T39" fmla="*/ 2147483647 h 1578"/>
                <a:gd name="T40" fmla="*/ 2147483647 w 1304"/>
                <a:gd name="T41" fmla="*/ 2147483647 h 1578"/>
                <a:gd name="T42" fmla="*/ 2147483647 w 1304"/>
                <a:gd name="T43" fmla="*/ 2147483647 h 1578"/>
                <a:gd name="T44" fmla="*/ 2147483647 w 1304"/>
                <a:gd name="T45" fmla="*/ 2147483647 h 1578"/>
                <a:gd name="T46" fmla="*/ 2147483647 w 1304"/>
                <a:gd name="T47" fmla="*/ 2147483647 h 1578"/>
                <a:gd name="T48" fmla="*/ 2147483647 w 1304"/>
                <a:gd name="T49" fmla="*/ 2147483647 h 1578"/>
                <a:gd name="T50" fmla="*/ 2147483647 w 1304"/>
                <a:gd name="T51" fmla="*/ 2147483647 h 1578"/>
                <a:gd name="T52" fmla="*/ 2147483647 w 1304"/>
                <a:gd name="T53" fmla="*/ 2147483647 h 1578"/>
                <a:gd name="T54" fmla="*/ 2147483647 w 1304"/>
                <a:gd name="T55" fmla="*/ 2147483647 h 1578"/>
                <a:gd name="T56" fmla="*/ 2147483647 w 1304"/>
                <a:gd name="T57" fmla="*/ 2147483647 h 1578"/>
                <a:gd name="T58" fmla="*/ 2147483647 w 1304"/>
                <a:gd name="T59" fmla="*/ 2147483647 h 1578"/>
                <a:gd name="T60" fmla="*/ 2147483647 w 1304"/>
                <a:gd name="T61" fmla="*/ 2147483647 h 1578"/>
                <a:gd name="T62" fmla="*/ 2147483647 w 1304"/>
                <a:gd name="T63" fmla="*/ 2147483647 h 1578"/>
                <a:gd name="T64" fmla="*/ 2147483647 w 1304"/>
                <a:gd name="T65" fmla="*/ 2147483647 h 1578"/>
                <a:gd name="T66" fmla="*/ 2147483647 w 1304"/>
                <a:gd name="T67" fmla="*/ 2147483647 h 1578"/>
                <a:gd name="T68" fmla="*/ 2147483647 w 1304"/>
                <a:gd name="T69" fmla="*/ 2147483647 h 1578"/>
                <a:gd name="T70" fmla="*/ 2147483647 w 1304"/>
                <a:gd name="T71" fmla="*/ 2147483647 h 1578"/>
                <a:gd name="T72" fmla="*/ 2147483647 w 1304"/>
                <a:gd name="T73" fmla="*/ 2147483647 h 1578"/>
                <a:gd name="T74" fmla="*/ 2147483647 w 1304"/>
                <a:gd name="T75" fmla="*/ 2147483647 h 1578"/>
                <a:gd name="T76" fmla="*/ 2147483647 w 1304"/>
                <a:gd name="T77" fmla="*/ 2147483647 h 1578"/>
                <a:gd name="T78" fmla="*/ 2147483647 w 1304"/>
                <a:gd name="T79" fmla="*/ 2147483647 h 1578"/>
                <a:gd name="T80" fmla="*/ 2147483647 w 1304"/>
                <a:gd name="T81" fmla="*/ 2147483647 h 1578"/>
                <a:gd name="T82" fmla="*/ 2147483647 w 1304"/>
                <a:gd name="T83" fmla="*/ 2147483647 h 1578"/>
                <a:gd name="T84" fmla="*/ 2147483647 w 1304"/>
                <a:gd name="T85" fmla="*/ 2147483647 h 1578"/>
                <a:gd name="T86" fmla="*/ 2147483647 w 1304"/>
                <a:gd name="T87" fmla="*/ 2147483647 h 1578"/>
                <a:gd name="T88" fmla="*/ 2147483647 w 1304"/>
                <a:gd name="T89" fmla="*/ 2147483647 h 1578"/>
                <a:gd name="T90" fmla="*/ 2147483647 w 1304"/>
                <a:gd name="T91" fmla="*/ 2147483647 h 1578"/>
                <a:gd name="T92" fmla="*/ 2147483647 w 1304"/>
                <a:gd name="T93" fmla="*/ 2147483647 h 1578"/>
                <a:gd name="T94" fmla="*/ 2147483647 w 1304"/>
                <a:gd name="T95" fmla="*/ 2147483647 h 1578"/>
                <a:gd name="T96" fmla="*/ 2147483647 w 1304"/>
                <a:gd name="T97" fmla="*/ 2147483647 h 1578"/>
                <a:gd name="T98" fmla="*/ 2147483647 w 1304"/>
                <a:gd name="T99" fmla="*/ 2147483647 h 1578"/>
                <a:gd name="T100" fmla="*/ 2147483647 w 1304"/>
                <a:gd name="T101" fmla="*/ 2147483647 h 1578"/>
                <a:gd name="T102" fmla="*/ 2147483647 w 1304"/>
                <a:gd name="T103" fmla="*/ 2147483647 h 1578"/>
                <a:gd name="T104" fmla="*/ 2147483647 w 1304"/>
                <a:gd name="T105" fmla="*/ 2147483647 h 1578"/>
                <a:gd name="T106" fmla="*/ 2147483647 w 1304"/>
                <a:gd name="T107" fmla="*/ 2147483647 h 1578"/>
                <a:gd name="T108" fmla="*/ 2147483647 w 1304"/>
                <a:gd name="T109" fmla="*/ 2147483647 h 1578"/>
                <a:gd name="T110" fmla="*/ 2147483647 w 1304"/>
                <a:gd name="T111" fmla="*/ 2147483647 h 1578"/>
                <a:gd name="T112" fmla="*/ 2147483647 w 1304"/>
                <a:gd name="T113" fmla="*/ 2147483647 h 15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4"/>
                <a:gd name="T172" fmla="*/ 0 h 1578"/>
                <a:gd name="T173" fmla="*/ 1304 w 1304"/>
                <a:gd name="T174" fmla="*/ 1578 h 15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85" name="Freeform 40"/>
            <p:cNvSpPr>
              <a:spLocks/>
            </p:cNvSpPr>
            <p:nvPr/>
          </p:nvSpPr>
          <p:spPr bwMode="auto">
            <a:xfrm>
              <a:off x="6547099" y="2747269"/>
              <a:ext cx="242273" cy="520700"/>
            </a:xfrm>
            <a:custGeom>
              <a:avLst/>
              <a:gdLst>
                <a:gd name="T0" fmla="*/ 2147483647 w 426"/>
                <a:gd name="T1" fmla="*/ 2147483647 h 1001"/>
                <a:gd name="T2" fmla="*/ 2147483647 w 426"/>
                <a:gd name="T3" fmla="*/ 2147483647 h 1001"/>
                <a:gd name="T4" fmla="*/ 2147483647 w 426"/>
                <a:gd name="T5" fmla="*/ 2147483647 h 1001"/>
                <a:gd name="T6" fmla="*/ 2147483647 w 426"/>
                <a:gd name="T7" fmla="*/ 2147483647 h 1001"/>
                <a:gd name="T8" fmla="*/ 2147483647 w 426"/>
                <a:gd name="T9" fmla="*/ 2147483647 h 1001"/>
                <a:gd name="T10" fmla="*/ 2147483647 w 426"/>
                <a:gd name="T11" fmla="*/ 2147483647 h 1001"/>
                <a:gd name="T12" fmla="*/ 2147483647 w 426"/>
                <a:gd name="T13" fmla="*/ 2147483647 h 1001"/>
                <a:gd name="T14" fmla="*/ 2147483647 w 426"/>
                <a:gd name="T15" fmla="*/ 2147483647 h 1001"/>
                <a:gd name="T16" fmla="*/ 2147483647 w 426"/>
                <a:gd name="T17" fmla="*/ 2147483647 h 1001"/>
                <a:gd name="T18" fmla="*/ 2147483647 w 426"/>
                <a:gd name="T19" fmla="*/ 2147483647 h 1001"/>
                <a:gd name="T20" fmla="*/ 2147483647 w 426"/>
                <a:gd name="T21" fmla="*/ 2147483647 h 1001"/>
                <a:gd name="T22" fmla="*/ 2147483647 w 426"/>
                <a:gd name="T23" fmla="*/ 2147483647 h 1001"/>
                <a:gd name="T24" fmla="*/ 2147483647 w 426"/>
                <a:gd name="T25" fmla="*/ 2147483647 h 1001"/>
                <a:gd name="T26" fmla="*/ 2147483647 w 426"/>
                <a:gd name="T27" fmla="*/ 2147483647 h 1001"/>
                <a:gd name="T28" fmla="*/ 2147483647 w 426"/>
                <a:gd name="T29" fmla="*/ 2147483647 h 1001"/>
                <a:gd name="T30" fmla="*/ 2147483647 w 426"/>
                <a:gd name="T31" fmla="*/ 2147483647 h 1001"/>
                <a:gd name="T32" fmla="*/ 2147483647 w 426"/>
                <a:gd name="T33" fmla="*/ 2147483647 h 1001"/>
                <a:gd name="T34" fmla="*/ 2147483647 w 426"/>
                <a:gd name="T35" fmla="*/ 2147483647 h 1001"/>
                <a:gd name="T36" fmla="*/ 2147483647 w 426"/>
                <a:gd name="T37" fmla="*/ 2147483647 h 1001"/>
                <a:gd name="T38" fmla="*/ 2147483647 w 426"/>
                <a:gd name="T39" fmla="*/ 2147483647 h 1001"/>
                <a:gd name="T40" fmla="*/ 2147483647 w 426"/>
                <a:gd name="T41" fmla="*/ 2147483647 h 1001"/>
                <a:gd name="T42" fmla="*/ 2147483647 w 426"/>
                <a:gd name="T43" fmla="*/ 2147483647 h 1001"/>
                <a:gd name="T44" fmla="*/ 2147483647 w 426"/>
                <a:gd name="T45" fmla="*/ 2147483647 h 1001"/>
                <a:gd name="T46" fmla="*/ 2147483647 w 426"/>
                <a:gd name="T47" fmla="*/ 2147483647 h 1001"/>
                <a:gd name="T48" fmla="*/ 2147483647 w 426"/>
                <a:gd name="T49" fmla="*/ 2147483647 h 1001"/>
                <a:gd name="T50" fmla="*/ 2147483647 w 426"/>
                <a:gd name="T51" fmla="*/ 2147483647 h 1001"/>
                <a:gd name="T52" fmla="*/ 2147483647 w 426"/>
                <a:gd name="T53" fmla="*/ 2147483647 h 1001"/>
                <a:gd name="T54" fmla="*/ 2147483647 w 426"/>
                <a:gd name="T55" fmla="*/ 2147483647 h 1001"/>
                <a:gd name="T56" fmla="*/ 2147483647 w 426"/>
                <a:gd name="T57" fmla="*/ 2147483647 h 1001"/>
                <a:gd name="T58" fmla="*/ 2147483647 w 426"/>
                <a:gd name="T59" fmla="*/ 2147483647 h 1001"/>
                <a:gd name="T60" fmla="*/ 2147483647 w 426"/>
                <a:gd name="T61" fmla="*/ 2147483647 h 1001"/>
                <a:gd name="T62" fmla="*/ 2147483647 w 426"/>
                <a:gd name="T63" fmla="*/ 2147483647 h 1001"/>
                <a:gd name="T64" fmla="*/ 2147483647 w 426"/>
                <a:gd name="T65" fmla="*/ 2147483647 h 1001"/>
                <a:gd name="T66" fmla="*/ 2147483647 w 426"/>
                <a:gd name="T67" fmla="*/ 2147483647 h 1001"/>
                <a:gd name="T68" fmla="*/ 2147483647 w 426"/>
                <a:gd name="T69" fmla="*/ 2147483647 h 1001"/>
                <a:gd name="T70" fmla="*/ 2147483647 w 426"/>
                <a:gd name="T71" fmla="*/ 2147483647 h 1001"/>
                <a:gd name="T72" fmla="*/ 2147483647 w 426"/>
                <a:gd name="T73" fmla="*/ 2147483647 h 1001"/>
                <a:gd name="T74" fmla="*/ 2147483647 w 426"/>
                <a:gd name="T75" fmla="*/ 2147483647 h 1001"/>
                <a:gd name="T76" fmla="*/ 2147483647 w 426"/>
                <a:gd name="T77" fmla="*/ 2147483647 h 1001"/>
                <a:gd name="T78" fmla="*/ 2147483647 w 426"/>
                <a:gd name="T79" fmla="*/ 2147483647 h 1001"/>
                <a:gd name="T80" fmla="*/ 2147483647 w 426"/>
                <a:gd name="T81" fmla="*/ 2147483647 h 1001"/>
                <a:gd name="T82" fmla="*/ 2147483647 w 426"/>
                <a:gd name="T83" fmla="*/ 2147483647 h 1001"/>
                <a:gd name="T84" fmla="*/ 2147483647 w 426"/>
                <a:gd name="T85" fmla="*/ 2147483647 h 10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
                <a:gd name="T130" fmla="*/ 0 h 1001"/>
                <a:gd name="T131" fmla="*/ 426 w 426"/>
                <a:gd name="T132" fmla="*/ 1001 h 10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86" name="Freeform 285"/>
            <p:cNvSpPr>
              <a:spLocks/>
            </p:cNvSpPr>
            <p:nvPr/>
          </p:nvSpPr>
          <p:spPr bwMode="auto">
            <a:xfrm>
              <a:off x="7216234" y="2345632"/>
              <a:ext cx="126905" cy="146050"/>
            </a:xfrm>
            <a:custGeom>
              <a:avLst/>
              <a:gdLst>
                <a:gd name="T0" fmla="*/ 2147483647 w 220"/>
                <a:gd name="T1" fmla="*/ 0 h 280"/>
                <a:gd name="T2" fmla="*/ 2147483647 w 220"/>
                <a:gd name="T3" fmla="*/ 0 h 280"/>
                <a:gd name="T4" fmla="*/ 2147483647 w 220"/>
                <a:gd name="T5" fmla="*/ 2147483647 h 280"/>
                <a:gd name="T6" fmla="*/ 2147483647 w 220"/>
                <a:gd name="T7" fmla="*/ 2147483647 h 280"/>
                <a:gd name="T8" fmla="*/ 2147483647 w 220"/>
                <a:gd name="T9" fmla="*/ 2147483647 h 280"/>
                <a:gd name="T10" fmla="*/ 2147483647 w 220"/>
                <a:gd name="T11" fmla="*/ 2147483647 h 280"/>
                <a:gd name="T12" fmla="*/ 2147483647 w 220"/>
                <a:gd name="T13" fmla="*/ 2147483647 h 280"/>
                <a:gd name="T14" fmla="*/ 2147483647 w 220"/>
                <a:gd name="T15" fmla="*/ 2147483647 h 280"/>
                <a:gd name="T16" fmla="*/ 2147483647 w 220"/>
                <a:gd name="T17" fmla="*/ 2147483647 h 280"/>
                <a:gd name="T18" fmla="*/ 2147483647 w 220"/>
                <a:gd name="T19" fmla="*/ 2147483647 h 280"/>
                <a:gd name="T20" fmla="*/ 2147483647 w 220"/>
                <a:gd name="T21" fmla="*/ 2147483647 h 280"/>
                <a:gd name="T22" fmla="*/ 2147483647 w 220"/>
                <a:gd name="T23" fmla="*/ 2147483647 h 280"/>
                <a:gd name="T24" fmla="*/ 2147483647 w 220"/>
                <a:gd name="T25" fmla="*/ 2147483647 h 280"/>
                <a:gd name="T26" fmla="*/ 0 w 220"/>
                <a:gd name="T27" fmla="*/ 2147483647 h 280"/>
                <a:gd name="T28" fmla="*/ 2147483647 w 220"/>
                <a:gd name="T29" fmla="*/ 2147483647 h 280"/>
                <a:gd name="T30" fmla="*/ 2147483647 w 220"/>
                <a:gd name="T31" fmla="*/ 2147483647 h 280"/>
                <a:gd name="T32" fmla="*/ 2147483647 w 220"/>
                <a:gd name="T33" fmla="*/ 2147483647 h 280"/>
                <a:gd name="T34" fmla="*/ 2147483647 w 220"/>
                <a:gd name="T35" fmla="*/ 2147483647 h 280"/>
                <a:gd name="T36" fmla="*/ 2147483647 w 220"/>
                <a:gd name="T37" fmla="*/ 2147483647 h 280"/>
                <a:gd name="T38" fmla="*/ 2147483647 w 220"/>
                <a:gd name="T39" fmla="*/ 2147483647 h 280"/>
                <a:gd name="T40" fmla="*/ 2147483647 w 220"/>
                <a:gd name="T41" fmla="*/ 2147483647 h 280"/>
                <a:gd name="T42" fmla="*/ 2147483647 w 220"/>
                <a:gd name="T43" fmla="*/ 2147483647 h 280"/>
                <a:gd name="T44" fmla="*/ 2147483647 w 220"/>
                <a:gd name="T45" fmla="*/ 2147483647 h 280"/>
                <a:gd name="T46" fmla="*/ 2147483647 w 220"/>
                <a:gd name="T47" fmla="*/ 2147483647 h 280"/>
                <a:gd name="T48" fmla="*/ 2147483647 w 220"/>
                <a:gd name="T49" fmla="*/ 2147483647 h 280"/>
                <a:gd name="T50" fmla="*/ 2147483647 w 220"/>
                <a:gd name="T51" fmla="*/ 2147483647 h 280"/>
                <a:gd name="T52" fmla="*/ 2147483647 w 220"/>
                <a:gd name="T53" fmla="*/ 2147483647 h 280"/>
                <a:gd name="T54" fmla="*/ 2147483647 w 220"/>
                <a:gd name="T55" fmla="*/ 2147483647 h 280"/>
                <a:gd name="T56" fmla="*/ 2147483647 w 220"/>
                <a:gd name="T57" fmla="*/ 2147483647 h 280"/>
                <a:gd name="T58" fmla="*/ 2147483647 w 220"/>
                <a:gd name="T59" fmla="*/ 2147483647 h 280"/>
                <a:gd name="T60" fmla="*/ 2147483647 w 220"/>
                <a:gd name="T61" fmla="*/ 2147483647 h 280"/>
                <a:gd name="T62" fmla="*/ 2147483647 w 220"/>
                <a:gd name="T63" fmla="*/ 2147483647 h 280"/>
                <a:gd name="T64" fmla="*/ 2147483647 w 220"/>
                <a:gd name="T65" fmla="*/ 2147483647 h 280"/>
                <a:gd name="T66" fmla="*/ 2147483647 w 220"/>
                <a:gd name="T67" fmla="*/ 2147483647 h 280"/>
                <a:gd name="T68" fmla="*/ 2147483647 w 220"/>
                <a:gd name="T69" fmla="*/ 2147483647 h 280"/>
                <a:gd name="T70" fmla="*/ 2147483647 w 220"/>
                <a:gd name="T71" fmla="*/ 2147483647 h 280"/>
                <a:gd name="T72" fmla="*/ 2147483647 w 220"/>
                <a:gd name="T73" fmla="*/ 2147483647 h 280"/>
                <a:gd name="T74" fmla="*/ 2147483647 w 220"/>
                <a:gd name="T75" fmla="*/ 2147483647 h 280"/>
                <a:gd name="T76" fmla="*/ 2147483647 w 220"/>
                <a:gd name="T77" fmla="*/ 2147483647 h 280"/>
                <a:gd name="T78" fmla="*/ 2147483647 w 220"/>
                <a:gd name="T79" fmla="*/ 2147483647 h 280"/>
                <a:gd name="T80" fmla="*/ 2147483647 w 220"/>
                <a:gd name="T81" fmla="*/ 2147483647 h 280"/>
                <a:gd name="T82" fmla="*/ 2147483647 w 220"/>
                <a:gd name="T83" fmla="*/ 2147483647 h 280"/>
                <a:gd name="T84" fmla="*/ 2147483647 w 220"/>
                <a:gd name="T85" fmla="*/ 2147483647 h 280"/>
                <a:gd name="T86" fmla="*/ 2147483647 w 220"/>
                <a:gd name="T87" fmla="*/ 2147483647 h 280"/>
                <a:gd name="T88" fmla="*/ 2147483647 w 220"/>
                <a:gd name="T89" fmla="*/ 2147483647 h 280"/>
                <a:gd name="T90" fmla="*/ 2147483647 w 220"/>
                <a:gd name="T91" fmla="*/ 2147483647 h 280"/>
                <a:gd name="T92" fmla="*/ 2147483647 w 220"/>
                <a:gd name="T93" fmla="*/ 0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0"/>
                <a:gd name="T142" fmla="*/ 0 h 280"/>
                <a:gd name="T143" fmla="*/ 220 w 220"/>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87" name="Freeform 42"/>
            <p:cNvSpPr>
              <a:spLocks noEditPoints="1"/>
            </p:cNvSpPr>
            <p:nvPr/>
          </p:nvSpPr>
          <p:spPr bwMode="auto">
            <a:xfrm>
              <a:off x="5958723" y="2055119"/>
              <a:ext cx="1394305" cy="977900"/>
            </a:xfrm>
            <a:custGeom>
              <a:avLst/>
              <a:gdLst>
                <a:gd name="T0" fmla="*/ 2147483647 w 2441"/>
                <a:gd name="T1" fmla="*/ 2147483647 h 1882"/>
                <a:gd name="T2" fmla="*/ 2147483647 w 2441"/>
                <a:gd name="T3" fmla="*/ 2147483647 h 1882"/>
                <a:gd name="T4" fmla="*/ 2147483647 w 2441"/>
                <a:gd name="T5" fmla="*/ 2147483647 h 1882"/>
                <a:gd name="T6" fmla="*/ 2147483647 w 2441"/>
                <a:gd name="T7" fmla="*/ 2147483647 h 1882"/>
                <a:gd name="T8" fmla="*/ 2147483647 w 2441"/>
                <a:gd name="T9" fmla="*/ 2147483647 h 1882"/>
                <a:gd name="T10" fmla="*/ 2147483647 w 2441"/>
                <a:gd name="T11" fmla="*/ 2147483647 h 1882"/>
                <a:gd name="T12" fmla="*/ 2147483647 w 2441"/>
                <a:gd name="T13" fmla="*/ 0 h 1882"/>
                <a:gd name="T14" fmla="*/ 2147483647 w 2441"/>
                <a:gd name="T15" fmla="*/ 2147483647 h 1882"/>
                <a:gd name="T16" fmla="*/ 2147483647 w 2441"/>
                <a:gd name="T17" fmla="*/ 2147483647 h 1882"/>
                <a:gd name="T18" fmla="*/ 2147483647 w 2441"/>
                <a:gd name="T19" fmla="*/ 2147483647 h 1882"/>
                <a:gd name="T20" fmla="*/ 2147483647 w 2441"/>
                <a:gd name="T21" fmla="*/ 2147483647 h 1882"/>
                <a:gd name="T22" fmla="*/ 2147483647 w 2441"/>
                <a:gd name="T23" fmla="*/ 2147483647 h 1882"/>
                <a:gd name="T24" fmla="*/ 2147483647 w 2441"/>
                <a:gd name="T25" fmla="*/ 2147483647 h 1882"/>
                <a:gd name="T26" fmla="*/ 2147483647 w 2441"/>
                <a:gd name="T27" fmla="*/ 2147483647 h 1882"/>
                <a:gd name="T28" fmla="*/ 2147483647 w 2441"/>
                <a:gd name="T29" fmla="*/ 2147483647 h 1882"/>
                <a:gd name="T30" fmla="*/ 2147483647 w 2441"/>
                <a:gd name="T31" fmla="*/ 2147483647 h 1882"/>
                <a:gd name="T32" fmla="*/ 2147483647 w 2441"/>
                <a:gd name="T33" fmla="*/ 2147483647 h 1882"/>
                <a:gd name="T34" fmla="*/ 2147483647 w 2441"/>
                <a:gd name="T35" fmla="*/ 2147483647 h 1882"/>
                <a:gd name="T36" fmla="*/ 2147483647 w 2441"/>
                <a:gd name="T37" fmla="*/ 2147483647 h 1882"/>
                <a:gd name="T38" fmla="*/ 2147483647 w 2441"/>
                <a:gd name="T39" fmla="*/ 2147483647 h 1882"/>
                <a:gd name="T40" fmla="*/ 2147483647 w 2441"/>
                <a:gd name="T41" fmla="*/ 2147483647 h 1882"/>
                <a:gd name="T42" fmla="*/ 2147483647 w 2441"/>
                <a:gd name="T43" fmla="*/ 2147483647 h 1882"/>
                <a:gd name="T44" fmla="*/ 2147483647 w 2441"/>
                <a:gd name="T45" fmla="*/ 2147483647 h 1882"/>
                <a:gd name="T46" fmla="*/ 2147483647 w 2441"/>
                <a:gd name="T47" fmla="*/ 2147483647 h 1882"/>
                <a:gd name="T48" fmla="*/ 2147483647 w 2441"/>
                <a:gd name="T49" fmla="*/ 2147483647 h 1882"/>
                <a:gd name="T50" fmla="*/ 2147483647 w 2441"/>
                <a:gd name="T51" fmla="*/ 2147483647 h 1882"/>
                <a:gd name="T52" fmla="*/ 2147483647 w 2441"/>
                <a:gd name="T53" fmla="*/ 2147483647 h 1882"/>
                <a:gd name="T54" fmla="*/ 2147483647 w 2441"/>
                <a:gd name="T55" fmla="*/ 2147483647 h 1882"/>
                <a:gd name="T56" fmla="*/ 2147483647 w 2441"/>
                <a:gd name="T57" fmla="*/ 2147483647 h 1882"/>
                <a:gd name="T58" fmla="*/ 2147483647 w 2441"/>
                <a:gd name="T59" fmla="*/ 2147483647 h 1882"/>
                <a:gd name="T60" fmla="*/ 2147483647 w 2441"/>
                <a:gd name="T61" fmla="*/ 2147483647 h 1882"/>
                <a:gd name="T62" fmla="*/ 2147483647 w 2441"/>
                <a:gd name="T63" fmla="*/ 2147483647 h 1882"/>
                <a:gd name="T64" fmla="*/ 2147483647 w 2441"/>
                <a:gd name="T65" fmla="*/ 2147483647 h 1882"/>
                <a:gd name="T66" fmla="*/ 2147483647 w 2441"/>
                <a:gd name="T67" fmla="*/ 2147483647 h 1882"/>
                <a:gd name="T68" fmla="*/ 2147483647 w 2441"/>
                <a:gd name="T69" fmla="*/ 2147483647 h 1882"/>
                <a:gd name="T70" fmla="*/ 2147483647 w 2441"/>
                <a:gd name="T71" fmla="*/ 2147483647 h 1882"/>
                <a:gd name="T72" fmla="*/ 2147483647 w 2441"/>
                <a:gd name="T73" fmla="*/ 2147483647 h 1882"/>
                <a:gd name="T74" fmla="*/ 2147483647 w 2441"/>
                <a:gd name="T75" fmla="*/ 2147483647 h 1882"/>
                <a:gd name="T76" fmla="*/ 2147483647 w 2441"/>
                <a:gd name="T77" fmla="*/ 2147483647 h 1882"/>
                <a:gd name="T78" fmla="*/ 2147483647 w 2441"/>
                <a:gd name="T79" fmla="*/ 2147483647 h 1882"/>
                <a:gd name="T80" fmla="*/ 2147483647 w 2441"/>
                <a:gd name="T81" fmla="*/ 2147483647 h 1882"/>
                <a:gd name="T82" fmla="*/ 2147483647 w 2441"/>
                <a:gd name="T83" fmla="*/ 2147483647 h 1882"/>
                <a:gd name="T84" fmla="*/ 2147483647 w 2441"/>
                <a:gd name="T85" fmla="*/ 2147483647 h 1882"/>
                <a:gd name="T86" fmla="*/ 2147483647 w 2441"/>
                <a:gd name="T87" fmla="*/ 2147483647 h 1882"/>
                <a:gd name="T88" fmla="*/ 2147483647 w 2441"/>
                <a:gd name="T89" fmla="*/ 2147483647 h 1882"/>
                <a:gd name="T90" fmla="*/ 2147483647 w 2441"/>
                <a:gd name="T91" fmla="*/ 2147483647 h 1882"/>
                <a:gd name="T92" fmla="*/ 2147483647 w 2441"/>
                <a:gd name="T93" fmla="*/ 2147483647 h 1882"/>
                <a:gd name="T94" fmla="*/ 2147483647 w 2441"/>
                <a:gd name="T95" fmla="*/ 2147483647 h 1882"/>
                <a:gd name="T96" fmla="*/ 2147483647 w 2441"/>
                <a:gd name="T97" fmla="*/ 2147483647 h 1882"/>
                <a:gd name="T98" fmla="*/ 2147483647 w 2441"/>
                <a:gd name="T99" fmla="*/ 2147483647 h 1882"/>
                <a:gd name="T100" fmla="*/ 2147483647 w 2441"/>
                <a:gd name="T101" fmla="*/ 2147483647 h 1882"/>
                <a:gd name="T102" fmla="*/ 2147483647 w 2441"/>
                <a:gd name="T103" fmla="*/ 2147483647 h 1882"/>
                <a:gd name="T104" fmla="*/ 2147483647 w 2441"/>
                <a:gd name="T105" fmla="*/ 2147483647 h 1882"/>
                <a:gd name="T106" fmla="*/ 2147483647 w 2441"/>
                <a:gd name="T107" fmla="*/ 2147483647 h 1882"/>
                <a:gd name="T108" fmla="*/ 2147483647 w 2441"/>
                <a:gd name="T109" fmla="*/ 2147483647 h 1882"/>
                <a:gd name="T110" fmla="*/ 2147483647 w 2441"/>
                <a:gd name="T111" fmla="*/ 2147483647 h 1882"/>
                <a:gd name="T112" fmla="*/ 2147483647 w 2441"/>
                <a:gd name="T113" fmla="*/ 2147483647 h 1882"/>
                <a:gd name="T114" fmla="*/ 2147483647 w 2441"/>
                <a:gd name="T115" fmla="*/ 2147483647 h 1882"/>
                <a:gd name="T116" fmla="*/ 2147483647 w 2441"/>
                <a:gd name="T117" fmla="*/ 2147483647 h 1882"/>
                <a:gd name="T118" fmla="*/ 2147483647 w 2441"/>
                <a:gd name="T119" fmla="*/ 2147483647 h 1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1"/>
                <a:gd name="T181" fmla="*/ 0 h 1882"/>
                <a:gd name="T182" fmla="*/ 2441 w 2441"/>
                <a:gd name="T183" fmla="*/ 1882 h 1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88" name="Freeform 43"/>
            <p:cNvSpPr>
              <a:spLocks/>
            </p:cNvSpPr>
            <p:nvPr/>
          </p:nvSpPr>
          <p:spPr bwMode="auto">
            <a:xfrm>
              <a:off x="4467178" y="2528194"/>
              <a:ext cx="19777" cy="17463"/>
            </a:xfrm>
            <a:custGeom>
              <a:avLst/>
              <a:gdLst>
                <a:gd name="T0" fmla="*/ 2147483647 w 34"/>
                <a:gd name="T1" fmla="*/ 2147483647 h 33"/>
                <a:gd name="T2" fmla="*/ 2147483647 w 34"/>
                <a:gd name="T3" fmla="*/ 2147483647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23" y="33"/>
                  </a:moveTo>
                  <a:cubicBezTo>
                    <a:pt x="34" y="20"/>
                    <a:pt x="16" y="0"/>
                    <a:pt x="8" y="14"/>
                  </a:cubicBezTo>
                  <a:cubicBezTo>
                    <a:pt x="0" y="28"/>
                    <a:pt x="23" y="33"/>
                    <a:pt x="23" y="3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89" name="Freeform 44"/>
            <p:cNvSpPr>
              <a:spLocks/>
            </p:cNvSpPr>
            <p:nvPr/>
          </p:nvSpPr>
          <p:spPr bwMode="auto">
            <a:xfrm>
              <a:off x="4931947" y="2550419"/>
              <a:ext cx="56036" cy="30163"/>
            </a:xfrm>
            <a:custGeom>
              <a:avLst/>
              <a:gdLst>
                <a:gd name="T0" fmla="*/ 2147483647 w 98"/>
                <a:gd name="T1" fmla="*/ 2147483647 h 60"/>
                <a:gd name="T2" fmla="*/ 2147483647 w 98"/>
                <a:gd name="T3" fmla="*/ 2147483647 h 60"/>
                <a:gd name="T4" fmla="*/ 2147483647 w 98"/>
                <a:gd name="T5" fmla="*/ 2147483647 h 60"/>
                <a:gd name="T6" fmla="*/ 2147483647 w 98"/>
                <a:gd name="T7" fmla="*/ 2147483647 h 60"/>
                <a:gd name="T8" fmla="*/ 2147483647 w 98"/>
                <a:gd name="T9" fmla="*/ 2147483647 h 60"/>
                <a:gd name="T10" fmla="*/ 2147483647 w 98"/>
                <a:gd name="T11" fmla="*/ 0 h 60"/>
                <a:gd name="T12" fmla="*/ 2147483647 w 98"/>
                <a:gd name="T13" fmla="*/ 2147483647 h 60"/>
                <a:gd name="T14" fmla="*/ 2147483647 w 98"/>
                <a:gd name="T15" fmla="*/ 2147483647 h 60"/>
                <a:gd name="T16" fmla="*/ 2147483647 w 98"/>
                <a:gd name="T17" fmla="*/ 2147483647 h 60"/>
                <a:gd name="T18" fmla="*/ 2147483647 w 98"/>
                <a:gd name="T19" fmla="*/ 214748364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0"/>
                <a:gd name="T32" fmla="*/ 98 w 98"/>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90" name="Freeform 45"/>
            <p:cNvSpPr>
              <a:spLocks/>
            </p:cNvSpPr>
            <p:nvPr/>
          </p:nvSpPr>
          <p:spPr bwMode="auto">
            <a:xfrm>
              <a:off x="3662898" y="1724919"/>
              <a:ext cx="225792" cy="79375"/>
            </a:xfrm>
            <a:custGeom>
              <a:avLst/>
              <a:gdLst>
                <a:gd name="T0" fmla="*/ 2147483647 w 396"/>
                <a:gd name="T1" fmla="*/ 2147483647 h 152"/>
                <a:gd name="T2" fmla="*/ 2147483647 w 396"/>
                <a:gd name="T3" fmla="*/ 2147483647 h 152"/>
                <a:gd name="T4" fmla="*/ 2147483647 w 396"/>
                <a:gd name="T5" fmla="*/ 2147483647 h 152"/>
                <a:gd name="T6" fmla="*/ 2147483647 w 396"/>
                <a:gd name="T7" fmla="*/ 2147483647 h 152"/>
                <a:gd name="T8" fmla="*/ 2147483647 w 396"/>
                <a:gd name="T9" fmla="*/ 2147483647 h 152"/>
                <a:gd name="T10" fmla="*/ 2147483647 w 396"/>
                <a:gd name="T11" fmla="*/ 2147483647 h 152"/>
                <a:gd name="T12" fmla="*/ 2147483647 w 396"/>
                <a:gd name="T13" fmla="*/ 2147483647 h 152"/>
                <a:gd name="T14" fmla="*/ 2147483647 w 396"/>
                <a:gd name="T15" fmla="*/ 2147483647 h 152"/>
                <a:gd name="T16" fmla="*/ 2147483647 w 396"/>
                <a:gd name="T17" fmla="*/ 2147483647 h 152"/>
                <a:gd name="T18" fmla="*/ 2147483647 w 396"/>
                <a:gd name="T19" fmla="*/ 2147483647 h 152"/>
                <a:gd name="T20" fmla="*/ 2147483647 w 396"/>
                <a:gd name="T21" fmla="*/ 2147483647 h 152"/>
                <a:gd name="T22" fmla="*/ 2147483647 w 396"/>
                <a:gd name="T23" fmla="*/ 2147483647 h 152"/>
                <a:gd name="T24" fmla="*/ 2147483647 w 396"/>
                <a:gd name="T25" fmla="*/ 2147483647 h 152"/>
                <a:gd name="T26" fmla="*/ 2147483647 w 396"/>
                <a:gd name="T27" fmla="*/ 2147483647 h 152"/>
                <a:gd name="T28" fmla="*/ 2147483647 w 396"/>
                <a:gd name="T29" fmla="*/ 2147483647 h 152"/>
                <a:gd name="T30" fmla="*/ 2147483647 w 396"/>
                <a:gd name="T31" fmla="*/ 2147483647 h 152"/>
                <a:gd name="T32" fmla="*/ 2147483647 w 396"/>
                <a:gd name="T33" fmla="*/ 2147483647 h 152"/>
                <a:gd name="T34" fmla="*/ 2147483647 w 396"/>
                <a:gd name="T35" fmla="*/ 2147483647 h 152"/>
                <a:gd name="T36" fmla="*/ 2147483647 w 396"/>
                <a:gd name="T37" fmla="*/ 2147483647 h 152"/>
                <a:gd name="T38" fmla="*/ 2147483647 w 396"/>
                <a:gd name="T39" fmla="*/ 2147483647 h 152"/>
                <a:gd name="T40" fmla="*/ 2147483647 w 396"/>
                <a:gd name="T41" fmla="*/ 2147483647 h 152"/>
                <a:gd name="T42" fmla="*/ 2147483647 w 396"/>
                <a:gd name="T43" fmla="*/ 2147483647 h 152"/>
                <a:gd name="T44" fmla="*/ 2147483647 w 396"/>
                <a:gd name="T45" fmla="*/ 2147483647 h 152"/>
                <a:gd name="T46" fmla="*/ 2147483647 w 396"/>
                <a:gd name="T47" fmla="*/ 2147483647 h 152"/>
                <a:gd name="T48" fmla="*/ 2147483647 w 396"/>
                <a:gd name="T49" fmla="*/ 2147483647 h 152"/>
                <a:gd name="T50" fmla="*/ 2147483647 w 396"/>
                <a:gd name="T51" fmla="*/ 2147483647 h 152"/>
                <a:gd name="T52" fmla="*/ 2147483647 w 396"/>
                <a:gd name="T53" fmla="*/ 2147483647 h 152"/>
                <a:gd name="T54" fmla="*/ 2147483647 w 396"/>
                <a:gd name="T55" fmla="*/ 2147483647 h 152"/>
                <a:gd name="T56" fmla="*/ 2147483647 w 396"/>
                <a:gd name="T57" fmla="*/ 2147483647 h 152"/>
                <a:gd name="T58" fmla="*/ 2147483647 w 396"/>
                <a:gd name="T59" fmla="*/ 2147483647 h 152"/>
                <a:gd name="T60" fmla="*/ 2147483647 w 396"/>
                <a:gd name="T61" fmla="*/ 2147483647 h 152"/>
                <a:gd name="T62" fmla="*/ 2147483647 w 396"/>
                <a:gd name="T63" fmla="*/ 2147483647 h 152"/>
                <a:gd name="T64" fmla="*/ 2147483647 w 396"/>
                <a:gd name="T65" fmla="*/ 214748364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152"/>
                <a:gd name="T101" fmla="*/ 396 w 396"/>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91" name="Freeform 290"/>
            <p:cNvSpPr>
              <a:spLocks/>
            </p:cNvSpPr>
            <p:nvPr/>
          </p:nvSpPr>
          <p:spPr bwMode="auto">
            <a:xfrm>
              <a:off x="5464288" y="2802832"/>
              <a:ext cx="126904" cy="111125"/>
            </a:xfrm>
            <a:custGeom>
              <a:avLst/>
              <a:gdLst>
                <a:gd name="T0" fmla="*/ 2147483647 w 224"/>
                <a:gd name="T1" fmla="*/ 2147483647 h 215"/>
                <a:gd name="T2" fmla="*/ 2147483647 w 224"/>
                <a:gd name="T3" fmla="*/ 2147483647 h 215"/>
                <a:gd name="T4" fmla="*/ 2147483647 w 224"/>
                <a:gd name="T5" fmla="*/ 2147483647 h 215"/>
                <a:gd name="T6" fmla="*/ 2147483647 w 224"/>
                <a:gd name="T7" fmla="*/ 2147483647 h 215"/>
                <a:gd name="T8" fmla="*/ 2147483647 w 224"/>
                <a:gd name="T9" fmla="*/ 2147483647 h 215"/>
                <a:gd name="T10" fmla="*/ 2147483647 w 224"/>
                <a:gd name="T11" fmla="*/ 2147483647 h 215"/>
                <a:gd name="T12" fmla="*/ 2147483647 w 224"/>
                <a:gd name="T13" fmla="*/ 2147483647 h 215"/>
                <a:gd name="T14" fmla="*/ 2147483647 w 224"/>
                <a:gd name="T15" fmla="*/ 2147483647 h 215"/>
                <a:gd name="T16" fmla="*/ 2147483647 w 224"/>
                <a:gd name="T17" fmla="*/ 2147483647 h 215"/>
                <a:gd name="T18" fmla="*/ 2147483647 w 224"/>
                <a:gd name="T19" fmla="*/ 2147483647 h 215"/>
                <a:gd name="T20" fmla="*/ 2147483647 w 224"/>
                <a:gd name="T21" fmla="*/ 2147483647 h 215"/>
                <a:gd name="T22" fmla="*/ 2147483647 w 224"/>
                <a:gd name="T23" fmla="*/ 2147483647 h 215"/>
                <a:gd name="T24" fmla="*/ 2147483647 w 224"/>
                <a:gd name="T25" fmla="*/ 2147483647 h 215"/>
                <a:gd name="T26" fmla="*/ 2147483647 w 224"/>
                <a:gd name="T27" fmla="*/ 2147483647 h 215"/>
                <a:gd name="T28" fmla="*/ 2147483647 w 224"/>
                <a:gd name="T29" fmla="*/ 2147483647 h 215"/>
                <a:gd name="T30" fmla="*/ 2147483647 w 224"/>
                <a:gd name="T31" fmla="*/ 2147483647 h 215"/>
                <a:gd name="T32" fmla="*/ 2147483647 w 224"/>
                <a:gd name="T33" fmla="*/ 2147483647 h 215"/>
                <a:gd name="T34" fmla="*/ 2147483647 w 224"/>
                <a:gd name="T35" fmla="*/ 2147483647 h 215"/>
                <a:gd name="T36" fmla="*/ 2147483647 w 224"/>
                <a:gd name="T37" fmla="*/ 2147483647 h 215"/>
                <a:gd name="T38" fmla="*/ 2147483647 w 224"/>
                <a:gd name="T39" fmla="*/ 2147483647 h 215"/>
                <a:gd name="T40" fmla="*/ 2147483647 w 224"/>
                <a:gd name="T41" fmla="*/ 2147483647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15"/>
                <a:gd name="T65" fmla="*/ 224 w 224"/>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292" name="Freeform 47"/>
            <p:cNvSpPr>
              <a:spLocks/>
            </p:cNvSpPr>
            <p:nvPr/>
          </p:nvSpPr>
          <p:spPr bwMode="auto">
            <a:xfrm>
              <a:off x="5485713" y="2845694"/>
              <a:ext cx="207662" cy="231775"/>
            </a:xfrm>
            <a:custGeom>
              <a:avLst/>
              <a:gdLst>
                <a:gd name="T0" fmla="*/ 2147483647 w 364"/>
                <a:gd name="T1" fmla="*/ 2147483647 h 445"/>
                <a:gd name="T2" fmla="*/ 2147483647 w 364"/>
                <a:gd name="T3" fmla="*/ 2147483647 h 445"/>
                <a:gd name="T4" fmla="*/ 2147483647 w 364"/>
                <a:gd name="T5" fmla="*/ 2147483647 h 445"/>
                <a:gd name="T6" fmla="*/ 2147483647 w 364"/>
                <a:gd name="T7" fmla="*/ 2147483647 h 445"/>
                <a:gd name="T8" fmla="*/ 2147483647 w 364"/>
                <a:gd name="T9" fmla="*/ 2147483647 h 445"/>
                <a:gd name="T10" fmla="*/ 2147483647 w 364"/>
                <a:gd name="T11" fmla="*/ 2147483647 h 445"/>
                <a:gd name="T12" fmla="*/ 2147483647 w 364"/>
                <a:gd name="T13" fmla="*/ 2147483647 h 445"/>
                <a:gd name="T14" fmla="*/ 2147483647 w 364"/>
                <a:gd name="T15" fmla="*/ 2147483647 h 445"/>
                <a:gd name="T16" fmla="*/ 2147483647 w 364"/>
                <a:gd name="T17" fmla="*/ 2147483647 h 445"/>
                <a:gd name="T18" fmla="*/ 2147483647 w 364"/>
                <a:gd name="T19" fmla="*/ 2147483647 h 445"/>
                <a:gd name="T20" fmla="*/ 2147483647 w 364"/>
                <a:gd name="T21" fmla="*/ 2147483647 h 445"/>
                <a:gd name="T22" fmla="*/ 2147483647 w 364"/>
                <a:gd name="T23" fmla="*/ 2147483647 h 445"/>
                <a:gd name="T24" fmla="*/ 2147483647 w 364"/>
                <a:gd name="T25" fmla="*/ 2147483647 h 445"/>
                <a:gd name="T26" fmla="*/ 2147483647 w 364"/>
                <a:gd name="T27" fmla="*/ 2147483647 h 445"/>
                <a:gd name="T28" fmla="*/ 2147483647 w 364"/>
                <a:gd name="T29" fmla="*/ 2147483647 h 445"/>
                <a:gd name="T30" fmla="*/ 2147483647 w 364"/>
                <a:gd name="T31" fmla="*/ 0 h 445"/>
                <a:gd name="T32" fmla="*/ 2147483647 w 364"/>
                <a:gd name="T33" fmla="*/ 2147483647 h 445"/>
                <a:gd name="T34" fmla="*/ 2147483647 w 364"/>
                <a:gd name="T35" fmla="*/ 2147483647 h 445"/>
                <a:gd name="T36" fmla="*/ 2147483647 w 364"/>
                <a:gd name="T37" fmla="*/ 2147483647 h 445"/>
                <a:gd name="T38" fmla="*/ 2147483647 w 364"/>
                <a:gd name="T39" fmla="*/ 2147483647 h 445"/>
                <a:gd name="T40" fmla="*/ 2147483647 w 364"/>
                <a:gd name="T41" fmla="*/ 2147483647 h 445"/>
                <a:gd name="T42" fmla="*/ 2147483647 w 364"/>
                <a:gd name="T43" fmla="*/ 2147483647 h 445"/>
                <a:gd name="T44" fmla="*/ 2147483647 w 364"/>
                <a:gd name="T45" fmla="*/ 2147483647 h 445"/>
                <a:gd name="T46" fmla="*/ 2147483647 w 364"/>
                <a:gd name="T47" fmla="*/ 2147483647 h 445"/>
                <a:gd name="T48" fmla="*/ 0 w 364"/>
                <a:gd name="T49" fmla="*/ 2147483647 h 445"/>
                <a:gd name="T50" fmla="*/ 2147483647 w 364"/>
                <a:gd name="T51" fmla="*/ 2147483647 h 445"/>
                <a:gd name="T52" fmla="*/ 2147483647 w 364"/>
                <a:gd name="T53" fmla="*/ 2147483647 h 445"/>
                <a:gd name="T54" fmla="*/ 2147483647 w 364"/>
                <a:gd name="T55" fmla="*/ 2147483647 h 4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4"/>
                <a:gd name="T85" fmla="*/ 0 h 445"/>
                <a:gd name="T86" fmla="*/ 364 w 364"/>
                <a:gd name="T87" fmla="*/ 445 h 4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293" name="Freeform 48"/>
            <p:cNvSpPr>
              <a:spLocks/>
            </p:cNvSpPr>
            <p:nvPr/>
          </p:nvSpPr>
          <p:spPr bwMode="auto">
            <a:xfrm>
              <a:off x="5442862" y="2812357"/>
              <a:ext cx="29666" cy="50800"/>
            </a:xfrm>
            <a:custGeom>
              <a:avLst/>
              <a:gdLst>
                <a:gd name="T0" fmla="*/ 2147483647 w 49"/>
                <a:gd name="T1" fmla="*/ 2147483647 h 98"/>
                <a:gd name="T2" fmla="*/ 2147483647 w 49"/>
                <a:gd name="T3" fmla="*/ 2147483647 h 98"/>
                <a:gd name="T4" fmla="*/ 2147483647 w 49"/>
                <a:gd name="T5" fmla="*/ 2147483647 h 98"/>
                <a:gd name="T6" fmla="*/ 2147483647 w 49"/>
                <a:gd name="T7" fmla="*/ 2147483647 h 98"/>
                <a:gd name="T8" fmla="*/ 2147483647 w 49"/>
                <a:gd name="T9" fmla="*/ 2147483647 h 98"/>
                <a:gd name="T10" fmla="*/ 2147483647 w 49"/>
                <a:gd name="T11" fmla="*/ 2147483647 h 98"/>
                <a:gd name="T12" fmla="*/ 2147483647 w 49"/>
                <a:gd name="T13" fmla="*/ 2147483647 h 98"/>
                <a:gd name="T14" fmla="*/ 2147483647 w 49"/>
                <a:gd name="T15" fmla="*/ 2147483647 h 98"/>
                <a:gd name="T16" fmla="*/ 0 w 49"/>
                <a:gd name="T17" fmla="*/ 2147483647 h 98"/>
                <a:gd name="T18" fmla="*/ 2147483647 w 49"/>
                <a:gd name="T19" fmla="*/ 2147483647 h 98"/>
                <a:gd name="T20" fmla="*/ 2147483647 w 49"/>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98"/>
                <a:gd name="T35" fmla="*/ 49 w 49"/>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94" name="Freeform 49"/>
            <p:cNvSpPr>
              <a:spLocks/>
            </p:cNvSpPr>
            <p:nvPr/>
          </p:nvSpPr>
          <p:spPr bwMode="auto">
            <a:xfrm>
              <a:off x="5691728" y="2509144"/>
              <a:ext cx="398844" cy="368300"/>
            </a:xfrm>
            <a:custGeom>
              <a:avLst/>
              <a:gdLst>
                <a:gd name="T0" fmla="*/ 2147483647 w 701"/>
                <a:gd name="T1" fmla="*/ 2147483647 h 705"/>
                <a:gd name="T2" fmla="*/ 2147483647 w 701"/>
                <a:gd name="T3" fmla="*/ 2147483647 h 705"/>
                <a:gd name="T4" fmla="*/ 2147483647 w 701"/>
                <a:gd name="T5" fmla="*/ 0 h 705"/>
                <a:gd name="T6" fmla="*/ 2147483647 w 701"/>
                <a:gd name="T7" fmla="*/ 2147483647 h 705"/>
                <a:gd name="T8" fmla="*/ 2147483647 w 701"/>
                <a:gd name="T9" fmla="*/ 2147483647 h 705"/>
                <a:gd name="T10" fmla="*/ 2147483647 w 701"/>
                <a:gd name="T11" fmla="*/ 2147483647 h 705"/>
                <a:gd name="T12" fmla="*/ 2147483647 w 701"/>
                <a:gd name="T13" fmla="*/ 2147483647 h 705"/>
                <a:gd name="T14" fmla="*/ 2147483647 w 701"/>
                <a:gd name="T15" fmla="*/ 2147483647 h 705"/>
                <a:gd name="T16" fmla="*/ 2147483647 w 701"/>
                <a:gd name="T17" fmla="*/ 2147483647 h 705"/>
                <a:gd name="T18" fmla="*/ 2147483647 w 701"/>
                <a:gd name="T19" fmla="*/ 2147483647 h 705"/>
                <a:gd name="T20" fmla="*/ 2147483647 w 701"/>
                <a:gd name="T21" fmla="*/ 2147483647 h 705"/>
                <a:gd name="T22" fmla="*/ 2147483647 w 701"/>
                <a:gd name="T23" fmla="*/ 2147483647 h 705"/>
                <a:gd name="T24" fmla="*/ 2147483647 w 701"/>
                <a:gd name="T25" fmla="*/ 2147483647 h 705"/>
                <a:gd name="T26" fmla="*/ 2147483647 w 701"/>
                <a:gd name="T27" fmla="*/ 2147483647 h 705"/>
                <a:gd name="T28" fmla="*/ 2147483647 w 701"/>
                <a:gd name="T29" fmla="*/ 2147483647 h 705"/>
                <a:gd name="T30" fmla="*/ 2147483647 w 701"/>
                <a:gd name="T31" fmla="*/ 2147483647 h 705"/>
                <a:gd name="T32" fmla="*/ 2147483647 w 701"/>
                <a:gd name="T33" fmla="*/ 2147483647 h 705"/>
                <a:gd name="T34" fmla="*/ 0 w 701"/>
                <a:gd name="T35" fmla="*/ 2147483647 h 705"/>
                <a:gd name="T36" fmla="*/ 2147483647 w 701"/>
                <a:gd name="T37" fmla="*/ 2147483647 h 705"/>
                <a:gd name="T38" fmla="*/ 2147483647 w 701"/>
                <a:gd name="T39" fmla="*/ 2147483647 h 705"/>
                <a:gd name="T40" fmla="*/ 2147483647 w 701"/>
                <a:gd name="T41" fmla="*/ 2147483647 h 705"/>
                <a:gd name="T42" fmla="*/ 2147483647 w 701"/>
                <a:gd name="T43" fmla="*/ 2147483647 h 705"/>
                <a:gd name="T44" fmla="*/ 2147483647 w 701"/>
                <a:gd name="T45" fmla="*/ 2147483647 h 705"/>
                <a:gd name="T46" fmla="*/ 2147483647 w 701"/>
                <a:gd name="T47" fmla="*/ 2147483647 h 705"/>
                <a:gd name="T48" fmla="*/ 2147483647 w 701"/>
                <a:gd name="T49" fmla="*/ 2147483647 h 705"/>
                <a:gd name="T50" fmla="*/ 2147483647 w 701"/>
                <a:gd name="T51" fmla="*/ 2147483647 h 705"/>
                <a:gd name="T52" fmla="*/ 2147483647 w 701"/>
                <a:gd name="T53" fmla="*/ 2147483647 h 705"/>
                <a:gd name="T54" fmla="*/ 2147483647 w 701"/>
                <a:gd name="T55" fmla="*/ 2147483647 h 705"/>
                <a:gd name="T56" fmla="*/ 2147483647 w 701"/>
                <a:gd name="T57" fmla="*/ 2147483647 h 705"/>
                <a:gd name="T58" fmla="*/ 2147483647 w 701"/>
                <a:gd name="T59" fmla="*/ 2147483647 h 705"/>
                <a:gd name="T60" fmla="*/ 2147483647 w 701"/>
                <a:gd name="T61" fmla="*/ 2147483647 h 705"/>
                <a:gd name="T62" fmla="*/ 2147483647 w 701"/>
                <a:gd name="T63" fmla="*/ 2147483647 h 705"/>
                <a:gd name="T64" fmla="*/ 2147483647 w 701"/>
                <a:gd name="T65" fmla="*/ 2147483647 h 705"/>
                <a:gd name="T66" fmla="*/ 2147483647 w 701"/>
                <a:gd name="T67" fmla="*/ 2147483647 h 705"/>
                <a:gd name="T68" fmla="*/ 2147483647 w 701"/>
                <a:gd name="T69" fmla="*/ 2147483647 h 705"/>
                <a:gd name="T70" fmla="*/ 2147483647 w 701"/>
                <a:gd name="T71" fmla="*/ 2147483647 h 705"/>
                <a:gd name="T72" fmla="*/ 2147483647 w 701"/>
                <a:gd name="T73" fmla="*/ 2147483647 h 705"/>
                <a:gd name="T74" fmla="*/ 2147483647 w 701"/>
                <a:gd name="T75" fmla="*/ 2147483647 h 705"/>
                <a:gd name="T76" fmla="*/ 2147483647 w 701"/>
                <a:gd name="T77" fmla="*/ 2147483647 h 705"/>
                <a:gd name="T78" fmla="*/ 2147483647 w 701"/>
                <a:gd name="T79" fmla="*/ 2147483647 h 705"/>
                <a:gd name="T80" fmla="*/ 2147483647 w 701"/>
                <a:gd name="T81" fmla="*/ 2147483647 h 705"/>
                <a:gd name="T82" fmla="*/ 2147483647 w 701"/>
                <a:gd name="T83" fmla="*/ 2147483647 h 705"/>
                <a:gd name="T84" fmla="*/ 2147483647 w 701"/>
                <a:gd name="T85" fmla="*/ 2147483647 h 705"/>
                <a:gd name="T86" fmla="*/ 2147483647 w 701"/>
                <a:gd name="T87" fmla="*/ 2147483647 h 705"/>
                <a:gd name="T88" fmla="*/ 2147483647 w 701"/>
                <a:gd name="T89" fmla="*/ 2147483647 h 705"/>
                <a:gd name="T90" fmla="*/ 2147483647 w 701"/>
                <a:gd name="T91" fmla="*/ 2147483647 h 7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1"/>
                <a:gd name="T139" fmla="*/ 0 h 705"/>
                <a:gd name="T140" fmla="*/ 701 w 701"/>
                <a:gd name="T141" fmla="*/ 705 h 7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95" name="Freeform 50"/>
            <p:cNvSpPr>
              <a:spLocks/>
            </p:cNvSpPr>
            <p:nvPr/>
          </p:nvSpPr>
          <p:spPr bwMode="auto">
            <a:xfrm>
              <a:off x="5106647" y="2501207"/>
              <a:ext cx="258755" cy="230187"/>
            </a:xfrm>
            <a:custGeom>
              <a:avLst/>
              <a:gdLst>
                <a:gd name="T0" fmla="*/ 2147483647 w 454"/>
                <a:gd name="T1" fmla="*/ 2147483647 h 442"/>
                <a:gd name="T2" fmla="*/ 2147483647 w 454"/>
                <a:gd name="T3" fmla="*/ 2147483647 h 442"/>
                <a:gd name="T4" fmla="*/ 2147483647 w 454"/>
                <a:gd name="T5" fmla="*/ 2147483647 h 442"/>
                <a:gd name="T6" fmla="*/ 2147483647 w 454"/>
                <a:gd name="T7" fmla="*/ 2147483647 h 442"/>
                <a:gd name="T8" fmla="*/ 2147483647 w 454"/>
                <a:gd name="T9" fmla="*/ 2147483647 h 442"/>
                <a:gd name="T10" fmla="*/ 2147483647 w 454"/>
                <a:gd name="T11" fmla="*/ 2147483647 h 442"/>
                <a:gd name="T12" fmla="*/ 2147483647 w 454"/>
                <a:gd name="T13" fmla="*/ 2147483647 h 442"/>
                <a:gd name="T14" fmla="*/ 2147483647 w 454"/>
                <a:gd name="T15" fmla="*/ 2147483647 h 442"/>
                <a:gd name="T16" fmla="*/ 2147483647 w 454"/>
                <a:gd name="T17" fmla="*/ 2147483647 h 442"/>
                <a:gd name="T18" fmla="*/ 2147483647 w 454"/>
                <a:gd name="T19" fmla="*/ 2147483647 h 442"/>
                <a:gd name="T20" fmla="*/ 2147483647 w 454"/>
                <a:gd name="T21" fmla="*/ 2147483647 h 442"/>
                <a:gd name="T22" fmla="*/ 2147483647 w 454"/>
                <a:gd name="T23" fmla="*/ 2147483647 h 442"/>
                <a:gd name="T24" fmla="*/ 2147483647 w 454"/>
                <a:gd name="T25" fmla="*/ 2147483647 h 442"/>
                <a:gd name="T26" fmla="*/ 2147483647 w 454"/>
                <a:gd name="T27" fmla="*/ 2147483647 h 442"/>
                <a:gd name="T28" fmla="*/ 2147483647 w 454"/>
                <a:gd name="T29" fmla="*/ 2147483647 h 442"/>
                <a:gd name="T30" fmla="*/ 2147483647 w 454"/>
                <a:gd name="T31" fmla="*/ 2147483647 h 442"/>
                <a:gd name="T32" fmla="*/ 2147483647 w 454"/>
                <a:gd name="T33" fmla="*/ 2147483647 h 442"/>
                <a:gd name="T34" fmla="*/ 2147483647 w 454"/>
                <a:gd name="T35" fmla="*/ 2147483647 h 442"/>
                <a:gd name="T36" fmla="*/ 2147483647 w 454"/>
                <a:gd name="T37" fmla="*/ 2147483647 h 442"/>
                <a:gd name="T38" fmla="*/ 2147483647 w 454"/>
                <a:gd name="T39" fmla="*/ 2147483647 h 442"/>
                <a:gd name="T40" fmla="*/ 2147483647 w 454"/>
                <a:gd name="T41" fmla="*/ 2147483647 h 442"/>
                <a:gd name="T42" fmla="*/ 2147483647 w 454"/>
                <a:gd name="T43" fmla="*/ 2147483647 h 442"/>
                <a:gd name="T44" fmla="*/ 2147483647 w 454"/>
                <a:gd name="T45" fmla="*/ 2147483647 h 442"/>
                <a:gd name="T46" fmla="*/ 2147483647 w 454"/>
                <a:gd name="T47" fmla="*/ 2147483647 h 442"/>
                <a:gd name="T48" fmla="*/ 2147483647 w 454"/>
                <a:gd name="T49" fmla="*/ 2147483647 h 442"/>
                <a:gd name="T50" fmla="*/ 2147483647 w 454"/>
                <a:gd name="T51" fmla="*/ 2147483647 h 442"/>
                <a:gd name="T52" fmla="*/ 2147483647 w 454"/>
                <a:gd name="T53" fmla="*/ 2147483647 h 442"/>
                <a:gd name="T54" fmla="*/ 2147483647 w 454"/>
                <a:gd name="T55" fmla="*/ 2147483647 h 442"/>
                <a:gd name="T56" fmla="*/ 2147483647 w 454"/>
                <a:gd name="T57" fmla="*/ 2147483647 h 442"/>
                <a:gd name="T58" fmla="*/ 2147483647 w 454"/>
                <a:gd name="T59" fmla="*/ 2147483647 h 442"/>
                <a:gd name="T60" fmla="*/ 2147483647 w 454"/>
                <a:gd name="T61" fmla="*/ 2147483647 h 442"/>
                <a:gd name="T62" fmla="*/ 2147483647 w 454"/>
                <a:gd name="T63" fmla="*/ 2147483647 h 442"/>
                <a:gd name="T64" fmla="*/ 2147483647 w 454"/>
                <a:gd name="T65" fmla="*/ 2147483647 h 442"/>
                <a:gd name="T66" fmla="*/ 2147483647 w 454"/>
                <a:gd name="T67" fmla="*/ 2147483647 h 442"/>
                <a:gd name="T68" fmla="*/ 2147483647 w 454"/>
                <a:gd name="T69" fmla="*/ 2147483647 h 442"/>
                <a:gd name="T70" fmla="*/ 2147483647 w 454"/>
                <a:gd name="T71" fmla="*/ 2147483647 h 442"/>
                <a:gd name="T72" fmla="*/ 2147483647 w 454"/>
                <a:gd name="T73" fmla="*/ 2147483647 h 442"/>
                <a:gd name="T74" fmla="*/ 2147483647 w 454"/>
                <a:gd name="T75" fmla="*/ 2147483647 h 442"/>
                <a:gd name="T76" fmla="*/ 0 w 454"/>
                <a:gd name="T77" fmla="*/ 2147483647 h 442"/>
                <a:gd name="T78" fmla="*/ 0 w 454"/>
                <a:gd name="T79" fmla="*/ 2147483647 h 442"/>
                <a:gd name="T80" fmla="*/ 2147483647 w 454"/>
                <a:gd name="T81" fmla="*/ 2147483647 h 442"/>
                <a:gd name="T82" fmla="*/ 2147483647 w 454"/>
                <a:gd name="T83" fmla="*/ 2147483647 h 442"/>
                <a:gd name="T84" fmla="*/ 2147483647 w 454"/>
                <a:gd name="T85" fmla="*/ 2147483647 h 442"/>
                <a:gd name="T86" fmla="*/ 2147483647 w 454"/>
                <a:gd name="T87" fmla="*/ 2147483647 h 442"/>
                <a:gd name="T88" fmla="*/ 2147483647 w 454"/>
                <a:gd name="T89" fmla="*/ 2147483647 h 442"/>
                <a:gd name="T90" fmla="*/ 2147483647 w 454"/>
                <a:gd name="T91" fmla="*/ 2147483647 h 442"/>
                <a:gd name="T92" fmla="*/ 2147483647 w 454"/>
                <a:gd name="T93" fmla="*/ 2147483647 h 442"/>
                <a:gd name="T94" fmla="*/ 2147483647 w 454"/>
                <a:gd name="T95" fmla="*/ 2147483647 h 442"/>
                <a:gd name="T96" fmla="*/ 2147483647 w 454"/>
                <a:gd name="T97" fmla="*/ 2147483647 h 442"/>
                <a:gd name="T98" fmla="*/ 2147483647 w 454"/>
                <a:gd name="T99" fmla="*/ 2147483647 h 442"/>
                <a:gd name="T100" fmla="*/ 2147483647 w 454"/>
                <a:gd name="T101" fmla="*/ 2147483647 h 442"/>
                <a:gd name="T102" fmla="*/ 2147483647 w 454"/>
                <a:gd name="T103" fmla="*/ 2147483647 h 442"/>
                <a:gd name="T104" fmla="*/ 2147483647 w 454"/>
                <a:gd name="T105" fmla="*/ 2147483647 h 442"/>
                <a:gd name="T106" fmla="*/ 2147483647 w 454"/>
                <a:gd name="T107" fmla="*/ 2147483647 h 442"/>
                <a:gd name="T108" fmla="*/ 2147483647 w 454"/>
                <a:gd name="T109" fmla="*/ 2147483647 h 442"/>
                <a:gd name="T110" fmla="*/ 2147483647 w 454"/>
                <a:gd name="T111" fmla="*/ 2147483647 h 442"/>
                <a:gd name="T112" fmla="*/ 2147483647 w 454"/>
                <a:gd name="T113" fmla="*/ 2147483647 h 442"/>
                <a:gd name="T114" fmla="*/ 2147483647 w 454"/>
                <a:gd name="T115" fmla="*/ 2147483647 h 442"/>
                <a:gd name="T116" fmla="*/ 2147483647 w 454"/>
                <a:gd name="T117" fmla="*/ 2147483647 h 4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4"/>
                <a:gd name="T178" fmla="*/ 0 h 442"/>
                <a:gd name="T179" fmla="*/ 454 w 454"/>
                <a:gd name="T180" fmla="*/ 442 h 4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96" name="Freeform 51"/>
            <p:cNvSpPr>
              <a:spLocks/>
            </p:cNvSpPr>
            <p:nvPr/>
          </p:nvSpPr>
          <p:spPr bwMode="auto">
            <a:xfrm>
              <a:off x="5320902" y="2705994"/>
              <a:ext cx="51092" cy="41275"/>
            </a:xfrm>
            <a:custGeom>
              <a:avLst/>
              <a:gdLst>
                <a:gd name="T0" fmla="*/ 2147483647 w 89"/>
                <a:gd name="T1" fmla="*/ 0 h 81"/>
                <a:gd name="T2" fmla="*/ 2147483647 w 89"/>
                <a:gd name="T3" fmla="*/ 2147483647 h 81"/>
                <a:gd name="T4" fmla="*/ 2147483647 w 89"/>
                <a:gd name="T5" fmla="*/ 2147483647 h 81"/>
                <a:gd name="T6" fmla="*/ 0 w 89"/>
                <a:gd name="T7" fmla="*/ 2147483647 h 81"/>
                <a:gd name="T8" fmla="*/ 2147483647 w 89"/>
                <a:gd name="T9" fmla="*/ 2147483647 h 81"/>
                <a:gd name="T10" fmla="*/ 2147483647 w 89"/>
                <a:gd name="T11" fmla="*/ 2147483647 h 81"/>
                <a:gd name="T12" fmla="*/ 2147483647 w 89"/>
                <a:gd name="T13" fmla="*/ 2147483647 h 81"/>
                <a:gd name="T14" fmla="*/ 2147483647 w 89"/>
                <a:gd name="T15" fmla="*/ 2147483647 h 81"/>
                <a:gd name="T16" fmla="*/ 2147483647 w 89"/>
                <a:gd name="T17" fmla="*/ 2147483647 h 81"/>
                <a:gd name="T18" fmla="*/ 2147483647 w 89"/>
                <a:gd name="T19" fmla="*/ 2147483647 h 81"/>
                <a:gd name="T20" fmla="*/ 2147483647 w 89"/>
                <a:gd name="T21" fmla="*/ 2147483647 h 81"/>
                <a:gd name="T22" fmla="*/ 2147483647 w 89"/>
                <a:gd name="T23" fmla="*/ 2147483647 h 81"/>
                <a:gd name="T24" fmla="*/ 2147483647 w 89"/>
                <a:gd name="T25" fmla="*/ 2147483647 h 81"/>
                <a:gd name="T26" fmla="*/ 2147483647 w 89"/>
                <a:gd name="T27" fmla="*/ 2147483647 h 81"/>
                <a:gd name="T28" fmla="*/ 2147483647 w 89"/>
                <a:gd name="T29" fmla="*/ 2147483647 h 81"/>
                <a:gd name="T30" fmla="*/ 2147483647 w 89"/>
                <a:gd name="T31" fmla="*/ 0 h 81"/>
                <a:gd name="T32" fmla="*/ 2147483647 w 89"/>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1"/>
                <a:gd name="T53" fmla="*/ 89 w 89"/>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97" name="Freeform 52"/>
            <p:cNvSpPr>
              <a:spLocks/>
            </p:cNvSpPr>
            <p:nvPr/>
          </p:nvSpPr>
          <p:spPr bwMode="auto">
            <a:xfrm>
              <a:off x="5217071" y="2432944"/>
              <a:ext cx="548822" cy="409575"/>
            </a:xfrm>
            <a:custGeom>
              <a:avLst/>
              <a:gdLst>
                <a:gd name="T0" fmla="*/ 2147483647 w 959"/>
                <a:gd name="T1" fmla="*/ 2147483647 h 789"/>
                <a:gd name="T2" fmla="*/ 2147483647 w 959"/>
                <a:gd name="T3" fmla="*/ 2147483647 h 789"/>
                <a:gd name="T4" fmla="*/ 2147483647 w 959"/>
                <a:gd name="T5" fmla="*/ 2147483647 h 789"/>
                <a:gd name="T6" fmla="*/ 2147483647 w 959"/>
                <a:gd name="T7" fmla="*/ 2147483647 h 789"/>
                <a:gd name="T8" fmla="*/ 2147483647 w 959"/>
                <a:gd name="T9" fmla="*/ 2147483647 h 789"/>
                <a:gd name="T10" fmla="*/ 2147483647 w 959"/>
                <a:gd name="T11" fmla="*/ 2147483647 h 789"/>
                <a:gd name="T12" fmla="*/ 2147483647 w 959"/>
                <a:gd name="T13" fmla="*/ 2147483647 h 789"/>
                <a:gd name="T14" fmla="*/ 2147483647 w 959"/>
                <a:gd name="T15" fmla="*/ 2147483647 h 789"/>
                <a:gd name="T16" fmla="*/ 2147483647 w 959"/>
                <a:gd name="T17" fmla="*/ 2147483647 h 789"/>
                <a:gd name="T18" fmla="*/ 2147483647 w 959"/>
                <a:gd name="T19" fmla="*/ 2147483647 h 789"/>
                <a:gd name="T20" fmla="*/ 2147483647 w 959"/>
                <a:gd name="T21" fmla="*/ 2147483647 h 789"/>
                <a:gd name="T22" fmla="*/ 2147483647 w 959"/>
                <a:gd name="T23" fmla="*/ 2147483647 h 789"/>
                <a:gd name="T24" fmla="*/ 2147483647 w 959"/>
                <a:gd name="T25" fmla="*/ 2147483647 h 789"/>
                <a:gd name="T26" fmla="*/ 2147483647 w 959"/>
                <a:gd name="T27" fmla="*/ 2147483647 h 789"/>
                <a:gd name="T28" fmla="*/ 2147483647 w 959"/>
                <a:gd name="T29" fmla="*/ 2147483647 h 789"/>
                <a:gd name="T30" fmla="*/ 2147483647 w 959"/>
                <a:gd name="T31" fmla="*/ 2147483647 h 789"/>
                <a:gd name="T32" fmla="*/ 2147483647 w 959"/>
                <a:gd name="T33" fmla="*/ 2147483647 h 789"/>
                <a:gd name="T34" fmla="*/ 2147483647 w 959"/>
                <a:gd name="T35" fmla="*/ 2147483647 h 789"/>
                <a:gd name="T36" fmla="*/ 2147483647 w 959"/>
                <a:gd name="T37" fmla="*/ 2147483647 h 789"/>
                <a:gd name="T38" fmla="*/ 2147483647 w 959"/>
                <a:gd name="T39" fmla="*/ 2147483647 h 789"/>
                <a:gd name="T40" fmla="*/ 2147483647 w 959"/>
                <a:gd name="T41" fmla="*/ 2147483647 h 789"/>
                <a:gd name="T42" fmla="*/ 2147483647 w 959"/>
                <a:gd name="T43" fmla="*/ 2147483647 h 789"/>
                <a:gd name="T44" fmla="*/ 2147483647 w 959"/>
                <a:gd name="T45" fmla="*/ 2147483647 h 789"/>
                <a:gd name="T46" fmla="*/ 2147483647 w 959"/>
                <a:gd name="T47" fmla="*/ 2147483647 h 789"/>
                <a:gd name="T48" fmla="*/ 2147483647 w 959"/>
                <a:gd name="T49" fmla="*/ 2147483647 h 789"/>
                <a:gd name="T50" fmla="*/ 0 w 959"/>
                <a:gd name="T51" fmla="*/ 2147483647 h 789"/>
                <a:gd name="T52" fmla="*/ 2147483647 w 959"/>
                <a:gd name="T53" fmla="*/ 2147483647 h 789"/>
                <a:gd name="T54" fmla="*/ 2147483647 w 959"/>
                <a:gd name="T55" fmla="*/ 2147483647 h 789"/>
                <a:gd name="T56" fmla="*/ 2147483647 w 959"/>
                <a:gd name="T57" fmla="*/ 2147483647 h 789"/>
                <a:gd name="T58" fmla="*/ 2147483647 w 959"/>
                <a:gd name="T59" fmla="*/ 2147483647 h 789"/>
                <a:gd name="T60" fmla="*/ 2147483647 w 959"/>
                <a:gd name="T61" fmla="*/ 2147483647 h 789"/>
                <a:gd name="T62" fmla="*/ 2147483647 w 959"/>
                <a:gd name="T63" fmla="*/ 2147483647 h 789"/>
                <a:gd name="T64" fmla="*/ 2147483647 w 959"/>
                <a:gd name="T65" fmla="*/ 2147483647 h 789"/>
                <a:gd name="T66" fmla="*/ 2147483647 w 959"/>
                <a:gd name="T67" fmla="*/ 2147483647 h 789"/>
                <a:gd name="T68" fmla="*/ 2147483647 w 959"/>
                <a:gd name="T69" fmla="*/ 2147483647 h 789"/>
                <a:gd name="T70" fmla="*/ 2147483647 w 959"/>
                <a:gd name="T71" fmla="*/ 2147483647 h 789"/>
                <a:gd name="T72" fmla="*/ 2147483647 w 959"/>
                <a:gd name="T73" fmla="*/ 2147483647 h 789"/>
                <a:gd name="T74" fmla="*/ 2147483647 w 959"/>
                <a:gd name="T75" fmla="*/ 2147483647 h 789"/>
                <a:gd name="T76" fmla="*/ 2147483647 w 959"/>
                <a:gd name="T77" fmla="*/ 2147483647 h 789"/>
                <a:gd name="T78" fmla="*/ 2147483647 w 959"/>
                <a:gd name="T79" fmla="*/ 2147483647 h 789"/>
                <a:gd name="T80" fmla="*/ 2147483647 w 959"/>
                <a:gd name="T81" fmla="*/ 2147483647 h 789"/>
                <a:gd name="T82" fmla="*/ 2147483647 w 959"/>
                <a:gd name="T83" fmla="*/ 2147483647 h 789"/>
                <a:gd name="T84" fmla="*/ 2147483647 w 959"/>
                <a:gd name="T85" fmla="*/ 2147483647 h 789"/>
                <a:gd name="T86" fmla="*/ 2147483647 w 959"/>
                <a:gd name="T87" fmla="*/ 2147483647 h 789"/>
                <a:gd name="T88" fmla="*/ 2147483647 w 959"/>
                <a:gd name="T89" fmla="*/ 2147483647 h 789"/>
                <a:gd name="T90" fmla="*/ 2147483647 w 959"/>
                <a:gd name="T91" fmla="*/ 2147483647 h 789"/>
                <a:gd name="T92" fmla="*/ 2147483647 w 959"/>
                <a:gd name="T93" fmla="*/ 2147483647 h 789"/>
                <a:gd name="T94" fmla="*/ 2147483647 w 959"/>
                <a:gd name="T95" fmla="*/ 2147483647 h 789"/>
                <a:gd name="T96" fmla="*/ 2147483647 w 959"/>
                <a:gd name="T97" fmla="*/ 2147483647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9"/>
                <a:gd name="T148" fmla="*/ 0 h 789"/>
                <a:gd name="T149" fmla="*/ 959 w 959"/>
                <a:gd name="T150" fmla="*/ 789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98" name="Freeform 53"/>
            <p:cNvSpPr>
              <a:spLocks/>
            </p:cNvSpPr>
            <p:nvPr/>
          </p:nvSpPr>
          <p:spPr bwMode="auto">
            <a:xfrm>
              <a:off x="5802151" y="2401194"/>
              <a:ext cx="212607" cy="122238"/>
            </a:xfrm>
            <a:custGeom>
              <a:avLst/>
              <a:gdLst>
                <a:gd name="T0" fmla="*/ 2147483647 w 372"/>
                <a:gd name="T1" fmla="*/ 2147483647 h 238"/>
                <a:gd name="T2" fmla="*/ 2147483647 w 372"/>
                <a:gd name="T3" fmla="*/ 2147483647 h 238"/>
                <a:gd name="T4" fmla="*/ 2147483647 w 372"/>
                <a:gd name="T5" fmla="*/ 2147483647 h 238"/>
                <a:gd name="T6" fmla="*/ 2147483647 w 372"/>
                <a:gd name="T7" fmla="*/ 2147483647 h 238"/>
                <a:gd name="T8" fmla="*/ 2147483647 w 372"/>
                <a:gd name="T9" fmla="*/ 2147483647 h 238"/>
                <a:gd name="T10" fmla="*/ 2147483647 w 372"/>
                <a:gd name="T11" fmla="*/ 2147483647 h 238"/>
                <a:gd name="T12" fmla="*/ 2147483647 w 372"/>
                <a:gd name="T13" fmla="*/ 2147483647 h 238"/>
                <a:gd name="T14" fmla="*/ 2147483647 w 372"/>
                <a:gd name="T15" fmla="*/ 2147483647 h 238"/>
                <a:gd name="T16" fmla="*/ 2147483647 w 372"/>
                <a:gd name="T17" fmla="*/ 2147483647 h 238"/>
                <a:gd name="T18" fmla="*/ 2147483647 w 372"/>
                <a:gd name="T19" fmla="*/ 2147483647 h 238"/>
                <a:gd name="T20" fmla="*/ 2147483647 w 372"/>
                <a:gd name="T21" fmla="*/ 2147483647 h 238"/>
                <a:gd name="T22" fmla="*/ 2147483647 w 372"/>
                <a:gd name="T23" fmla="*/ 2147483647 h 238"/>
                <a:gd name="T24" fmla="*/ 2147483647 w 372"/>
                <a:gd name="T25" fmla="*/ 2147483647 h 238"/>
                <a:gd name="T26" fmla="*/ 2147483647 w 372"/>
                <a:gd name="T27" fmla="*/ 2147483647 h 238"/>
                <a:gd name="T28" fmla="*/ 2147483647 w 372"/>
                <a:gd name="T29" fmla="*/ 2147483647 h 238"/>
                <a:gd name="T30" fmla="*/ 2147483647 w 372"/>
                <a:gd name="T31" fmla="*/ 2147483647 h 238"/>
                <a:gd name="T32" fmla="*/ 2147483647 w 372"/>
                <a:gd name="T33" fmla="*/ 2147483647 h 238"/>
                <a:gd name="T34" fmla="*/ 2147483647 w 372"/>
                <a:gd name="T35" fmla="*/ 2147483647 h 238"/>
                <a:gd name="T36" fmla="*/ 2147483647 w 372"/>
                <a:gd name="T37" fmla="*/ 2147483647 h 238"/>
                <a:gd name="T38" fmla="*/ 2147483647 w 372"/>
                <a:gd name="T39" fmla="*/ 2147483647 h 238"/>
                <a:gd name="T40" fmla="*/ 2147483647 w 372"/>
                <a:gd name="T41" fmla="*/ 2147483647 h 238"/>
                <a:gd name="T42" fmla="*/ 2147483647 w 372"/>
                <a:gd name="T43" fmla="*/ 2147483647 h 238"/>
                <a:gd name="T44" fmla="*/ 2147483647 w 372"/>
                <a:gd name="T45" fmla="*/ 2147483647 h 238"/>
                <a:gd name="T46" fmla="*/ 2147483647 w 372"/>
                <a:gd name="T47" fmla="*/ 2147483647 h 238"/>
                <a:gd name="T48" fmla="*/ 2147483647 w 372"/>
                <a:gd name="T49" fmla="*/ 2147483647 h 238"/>
                <a:gd name="T50" fmla="*/ 2147483647 w 372"/>
                <a:gd name="T51" fmla="*/ 2147483647 h 238"/>
                <a:gd name="T52" fmla="*/ 2147483647 w 372"/>
                <a:gd name="T53" fmla="*/ 2147483647 h 238"/>
                <a:gd name="T54" fmla="*/ 2147483647 w 372"/>
                <a:gd name="T55" fmla="*/ 2147483647 h 238"/>
                <a:gd name="T56" fmla="*/ 2147483647 w 372"/>
                <a:gd name="T57" fmla="*/ 2147483647 h 238"/>
                <a:gd name="T58" fmla="*/ 2147483647 w 372"/>
                <a:gd name="T59" fmla="*/ 2147483647 h 238"/>
                <a:gd name="T60" fmla="*/ 2147483647 w 372"/>
                <a:gd name="T61" fmla="*/ 2147483647 h 238"/>
                <a:gd name="T62" fmla="*/ 2147483647 w 372"/>
                <a:gd name="T63" fmla="*/ 2147483647 h 238"/>
                <a:gd name="T64" fmla="*/ 2147483647 w 372"/>
                <a:gd name="T65" fmla="*/ 2147483647 h 238"/>
                <a:gd name="T66" fmla="*/ 2147483647 w 372"/>
                <a:gd name="T67" fmla="*/ 2147483647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238"/>
                <a:gd name="T104" fmla="*/ 372 w 372"/>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299" name="Freeform 54"/>
            <p:cNvSpPr>
              <a:spLocks/>
            </p:cNvSpPr>
            <p:nvPr/>
          </p:nvSpPr>
          <p:spPr bwMode="auto">
            <a:xfrm>
              <a:off x="5846651" y="2339282"/>
              <a:ext cx="253810" cy="111125"/>
            </a:xfrm>
            <a:custGeom>
              <a:avLst/>
              <a:gdLst>
                <a:gd name="T0" fmla="*/ 2147483647 w 449"/>
                <a:gd name="T1" fmla="*/ 2147483647 h 211"/>
                <a:gd name="T2" fmla="*/ 2147483647 w 449"/>
                <a:gd name="T3" fmla="*/ 2147483647 h 211"/>
                <a:gd name="T4" fmla="*/ 2147483647 w 449"/>
                <a:gd name="T5" fmla="*/ 2147483647 h 211"/>
                <a:gd name="T6" fmla="*/ 2147483647 w 449"/>
                <a:gd name="T7" fmla="*/ 2147483647 h 211"/>
                <a:gd name="T8" fmla="*/ 2147483647 w 449"/>
                <a:gd name="T9" fmla="*/ 2147483647 h 211"/>
                <a:gd name="T10" fmla="*/ 2147483647 w 449"/>
                <a:gd name="T11" fmla="*/ 2147483647 h 211"/>
                <a:gd name="T12" fmla="*/ 2147483647 w 449"/>
                <a:gd name="T13" fmla="*/ 2147483647 h 211"/>
                <a:gd name="T14" fmla="*/ 2147483647 w 449"/>
                <a:gd name="T15" fmla="*/ 2147483647 h 211"/>
                <a:gd name="T16" fmla="*/ 2147483647 w 449"/>
                <a:gd name="T17" fmla="*/ 2147483647 h 211"/>
                <a:gd name="T18" fmla="*/ 2147483647 w 449"/>
                <a:gd name="T19" fmla="*/ 2147483647 h 211"/>
                <a:gd name="T20" fmla="*/ 2147483647 w 449"/>
                <a:gd name="T21" fmla="*/ 2147483647 h 211"/>
                <a:gd name="T22" fmla="*/ 0 w 449"/>
                <a:gd name="T23" fmla="*/ 2147483647 h 211"/>
                <a:gd name="T24" fmla="*/ 2147483647 w 449"/>
                <a:gd name="T25" fmla="*/ 2147483647 h 211"/>
                <a:gd name="T26" fmla="*/ 2147483647 w 449"/>
                <a:gd name="T27" fmla="*/ 2147483647 h 211"/>
                <a:gd name="T28" fmla="*/ 2147483647 w 449"/>
                <a:gd name="T29" fmla="*/ 2147483647 h 211"/>
                <a:gd name="T30" fmla="*/ 2147483647 w 449"/>
                <a:gd name="T31" fmla="*/ 2147483647 h 211"/>
                <a:gd name="T32" fmla="*/ 2147483647 w 449"/>
                <a:gd name="T33" fmla="*/ 2147483647 h 211"/>
                <a:gd name="T34" fmla="*/ 2147483647 w 449"/>
                <a:gd name="T35" fmla="*/ 2147483647 h 211"/>
                <a:gd name="T36" fmla="*/ 2147483647 w 449"/>
                <a:gd name="T37" fmla="*/ 2147483647 h 211"/>
                <a:gd name="T38" fmla="*/ 2147483647 w 449"/>
                <a:gd name="T39" fmla="*/ 2147483647 h 211"/>
                <a:gd name="T40" fmla="*/ 2147483647 w 449"/>
                <a:gd name="T41" fmla="*/ 2147483647 h 211"/>
                <a:gd name="T42" fmla="*/ 2147483647 w 449"/>
                <a:gd name="T43" fmla="*/ 2147483647 h 211"/>
                <a:gd name="T44" fmla="*/ 2147483647 w 449"/>
                <a:gd name="T45" fmla="*/ 2147483647 h 211"/>
                <a:gd name="T46" fmla="*/ 2147483647 w 449"/>
                <a:gd name="T47" fmla="*/ 2147483647 h 211"/>
                <a:gd name="T48" fmla="*/ 2147483647 w 449"/>
                <a:gd name="T49" fmla="*/ 2147483647 h 211"/>
                <a:gd name="T50" fmla="*/ 2147483647 w 449"/>
                <a:gd name="T51" fmla="*/ 2147483647 h 211"/>
                <a:gd name="T52" fmla="*/ 2147483647 w 449"/>
                <a:gd name="T53" fmla="*/ 2147483647 h 211"/>
                <a:gd name="T54" fmla="*/ 2147483647 w 449"/>
                <a:gd name="T55" fmla="*/ 2147483647 h 211"/>
                <a:gd name="T56" fmla="*/ 2147483647 w 449"/>
                <a:gd name="T57" fmla="*/ 2147483647 h 211"/>
                <a:gd name="T58" fmla="*/ 2147483647 w 449"/>
                <a:gd name="T59" fmla="*/ 2147483647 h 211"/>
                <a:gd name="T60" fmla="*/ 2147483647 w 449"/>
                <a:gd name="T61" fmla="*/ 2147483647 h 211"/>
                <a:gd name="T62" fmla="*/ 2147483647 w 449"/>
                <a:gd name="T63" fmla="*/ 2147483647 h 211"/>
                <a:gd name="T64" fmla="*/ 2147483647 w 449"/>
                <a:gd name="T65" fmla="*/ 2147483647 h 211"/>
                <a:gd name="T66" fmla="*/ 2147483647 w 449"/>
                <a:gd name="T67" fmla="*/ 2147483647 h 211"/>
                <a:gd name="T68" fmla="*/ 2147483647 w 449"/>
                <a:gd name="T69" fmla="*/ 2147483647 h 211"/>
                <a:gd name="T70" fmla="*/ 2147483647 w 449"/>
                <a:gd name="T71" fmla="*/ 2147483647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211"/>
                <a:gd name="T110" fmla="*/ 449 w 449"/>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00" name="Freeform 299"/>
            <p:cNvSpPr>
              <a:spLocks/>
            </p:cNvSpPr>
            <p:nvPr/>
          </p:nvSpPr>
          <p:spPr bwMode="auto">
            <a:xfrm>
              <a:off x="5414845" y="2350394"/>
              <a:ext cx="385659" cy="211138"/>
            </a:xfrm>
            <a:custGeom>
              <a:avLst/>
              <a:gdLst>
                <a:gd name="T0" fmla="*/ 2147483647 w 674"/>
                <a:gd name="T1" fmla="*/ 2147483647 h 406"/>
                <a:gd name="T2" fmla="*/ 2147483647 w 674"/>
                <a:gd name="T3" fmla="*/ 2147483647 h 406"/>
                <a:gd name="T4" fmla="*/ 2147483647 w 674"/>
                <a:gd name="T5" fmla="*/ 2147483647 h 406"/>
                <a:gd name="T6" fmla="*/ 2147483647 w 674"/>
                <a:gd name="T7" fmla="*/ 2147483647 h 406"/>
                <a:gd name="T8" fmla="*/ 2147483647 w 674"/>
                <a:gd name="T9" fmla="*/ 2147483647 h 406"/>
                <a:gd name="T10" fmla="*/ 2147483647 w 674"/>
                <a:gd name="T11" fmla="*/ 2147483647 h 406"/>
                <a:gd name="T12" fmla="*/ 2147483647 w 674"/>
                <a:gd name="T13" fmla="*/ 2147483647 h 406"/>
                <a:gd name="T14" fmla="*/ 2147483647 w 674"/>
                <a:gd name="T15" fmla="*/ 2147483647 h 406"/>
                <a:gd name="T16" fmla="*/ 2147483647 w 674"/>
                <a:gd name="T17" fmla="*/ 2147483647 h 406"/>
                <a:gd name="T18" fmla="*/ 2147483647 w 674"/>
                <a:gd name="T19" fmla="*/ 2147483647 h 406"/>
                <a:gd name="T20" fmla="*/ 2147483647 w 674"/>
                <a:gd name="T21" fmla="*/ 2147483647 h 406"/>
                <a:gd name="T22" fmla="*/ 2147483647 w 674"/>
                <a:gd name="T23" fmla="*/ 2147483647 h 406"/>
                <a:gd name="T24" fmla="*/ 2147483647 w 674"/>
                <a:gd name="T25" fmla="*/ 2147483647 h 406"/>
                <a:gd name="T26" fmla="*/ 2147483647 w 674"/>
                <a:gd name="T27" fmla="*/ 2147483647 h 406"/>
                <a:gd name="T28" fmla="*/ 2147483647 w 674"/>
                <a:gd name="T29" fmla="*/ 2147483647 h 406"/>
                <a:gd name="T30" fmla="*/ 2147483647 w 674"/>
                <a:gd name="T31" fmla="*/ 2147483647 h 406"/>
                <a:gd name="T32" fmla="*/ 2147483647 w 674"/>
                <a:gd name="T33" fmla="*/ 2147483647 h 406"/>
                <a:gd name="T34" fmla="*/ 2147483647 w 674"/>
                <a:gd name="T35" fmla="*/ 2147483647 h 406"/>
                <a:gd name="T36" fmla="*/ 2147483647 w 674"/>
                <a:gd name="T37" fmla="*/ 2147483647 h 406"/>
                <a:gd name="T38" fmla="*/ 2147483647 w 674"/>
                <a:gd name="T39" fmla="*/ 2147483647 h 406"/>
                <a:gd name="T40" fmla="*/ 2147483647 w 674"/>
                <a:gd name="T41" fmla="*/ 2147483647 h 406"/>
                <a:gd name="T42" fmla="*/ 2147483647 w 674"/>
                <a:gd name="T43" fmla="*/ 2147483647 h 406"/>
                <a:gd name="T44" fmla="*/ 2147483647 w 674"/>
                <a:gd name="T45" fmla="*/ 2147483647 h 406"/>
                <a:gd name="T46" fmla="*/ 2147483647 w 674"/>
                <a:gd name="T47" fmla="*/ 2147483647 h 406"/>
                <a:gd name="T48" fmla="*/ 2147483647 w 674"/>
                <a:gd name="T49" fmla="*/ 2147483647 h 406"/>
                <a:gd name="T50" fmla="*/ 2147483647 w 674"/>
                <a:gd name="T51" fmla="*/ 2147483647 h 406"/>
                <a:gd name="T52" fmla="*/ 2147483647 w 674"/>
                <a:gd name="T53" fmla="*/ 2147483647 h 406"/>
                <a:gd name="T54" fmla="*/ 2147483647 w 674"/>
                <a:gd name="T55" fmla="*/ 2147483647 h 406"/>
                <a:gd name="T56" fmla="*/ 2147483647 w 674"/>
                <a:gd name="T57" fmla="*/ 2147483647 h 406"/>
                <a:gd name="T58" fmla="*/ 2147483647 w 674"/>
                <a:gd name="T59" fmla="*/ 2147483647 h 406"/>
                <a:gd name="T60" fmla="*/ 2147483647 w 674"/>
                <a:gd name="T61" fmla="*/ 2147483647 h 406"/>
                <a:gd name="T62" fmla="*/ 2147483647 w 674"/>
                <a:gd name="T63" fmla="*/ 2147483647 h 406"/>
                <a:gd name="T64" fmla="*/ 2147483647 w 674"/>
                <a:gd name="T65" fmla="*/ 2147483647 h 406"/>
                <a:gd name="T66" fmla="*/ 2147483647 w 674"/>
                <a:gd name="T67" fmla="*/ 2147483647 h 406"/>
                <a:gd name="T68" fmla="*/ 2147483647 w 674"/>
                <a:gd name="T69" fmla="*/ 2147483647 h 406"/>
                <a:gd name="T70" fmla="*/ 2147483647 w 674"/>
                <a:gd name="T71" fmla="*/ 2147483647 h 406"/>
                <a:gd name="T72" fmla="*/ 2147483647 w 674"/>
                <a:gd name="T73" fmla="*/ 2147483647 h 406"/>
                <a:gd name="T74" fmla="*/ 2147483647 w 674"/>
                <a:gd name="T75" fmla="*/ 2147483647 h 406"/>
                <a:gd name="T76" fmla="*/ 2147483647 w 674"/>
                <a:gd name="T77" fmla="*/ 2147483647 h 406"/>
                <a:gd name="T78" fmla="*/ 2147483647 w 674"/>
                <a:gd name="T79" fmla="*/ 2147483647 h 406"/>
                <a:gd name="T80" fmla="*/ 2147483647 w 674"/>
                <a:gd name="T81" fmla="*/ 2147483647 h 406"/>
                <a:gd name="T82" fmla="*/ 2147483647 w 674"/>
                <a:gd name="T83" fmla="*/ 2147483647 h 406"/>
                <a:gd name="T84" fmla="*/ 2147483647 w 674"/>
                <a:gd name="T85" fmla="*/ 2147483647 h 406"/>
                <a:gd name="T86" fmla="*/ 2147483647 w 674"/>
                <a:gd name="T87" fmla="*/ 2147483647 h 406"/>
                <a:gd name="T88" fmla="*/ 2147483647 w 674"/>
                <a:gd name="T89" fmla="*/ 2147483647 h 406"/>
                <a:gd name="T90" fmla="*/ 2147483647 w 674"/>
                <a:gd name="T91" fmla="*/ 2147483647 h 406"/>
                <a:gd name="T92" fmla="*/ 2147483647 w 674"/>
                <a:gd name="T93" fmla="*/ 2147483647 h 406"/>
                <a:gd name="T94" fmla="*/ 2147483647 w 674"/>
                <a:gd name="T95" fmla="*/ 2147483647 h 406"/>
                <a:gd name="T96" fmla="*/ 2147483647 w 674"/>
                <a:gd name="T97" fmla="*/ 2147483647 h 406"/>
                <a:gd name="T98" fmla="*/ 2147483647 w 674"/>
                <a:gd name="T99" fmla="*/ 2147483647 h 406"/>
                <a:gd name="T100" fmla="*/ 2147483647 w 674"/>
                <a:gd name="T101" fmla="*/ 2147483647 h 40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406"/>
                <a:gd name="T155" fmla="*/ 674 w 674"/>
                <a:gd name="T156" fmla="*/ 406 h 40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01" name="Freeform 56"/>
            <p:cNvSpPr>
              <a:spLocks/>
            </p:cNvSpPr>
            <p:nvPr/>
          </p:nvSpPr>
          <p:spPr bwMode="auto">
            <a:xfrm>
              <a:off x="5655469" y="2469457"/>
              <a:ext cx="347752" cy="255587"/>
            </a:xfrm>
            <a:custGeom>
              <a:avLst/>
              <a:gdLst>
                <a:gd name="T0" fmla="*/ 2147483647 w 607"/>
                <a:gd name="T1" fmla="*/ 2147483647 h 492"/>
                <a:gd name="T2" fmla="*/ 2147483647 w 607"/>
                <a:gd name="T3" fmla="*/ 2147483647 h 492"/>
                <a:gd name="T4" fmla="*/ 2147483647 w 607"/>
                <a:gd name="T5" fmla="*/ 2147483647 h 492"/>
                <a:gd name="T6" fmla="*/ 2147483647 w 607"/>
                <a:gd name="T7" fmla="*/ 2147483647 h 492"/>
                <a:gd name="T8" fmla="*/ 2147483647 w 607"/>
                <a:gd name="T9" fmla="*/ 2147483647 h 492"/>
                <a:gd name="T10" fmla="*/ 2147483647 w 607"/>
                <a:gd name="T11" fmla="*/ 2147483647 h 492"/>
                <a:gd name="T12" fmla="*/ 2147483647 w 607"/>
                <a:gd name="T13" fmla="*/ 2147483647 h 492"/>
                <a:gd name="T14" fmla="*/ 2147483647 w 607"/>
                <a:gd name="T15" fmla="*/ 2147483647 h 492"/>
                <a:gd name="T16" fmla="*/ 2147483647 w 607"/>
                <a:gd name="T17" fmla="*/ 2147483647 h 492"/>
                <a:gd name="T18" fmla="*/ 2147483647 w 607"/>
                <a:gd name="T19" fmla="*/ 2147483647 h 492"/>
                <a:gd name="T20" fmla="*/ 2147483647 w 607"/>
                <a:gd name="T21" fmla="*/ 2147483647 h 492"/>
                <a:gd name="T22" fmla="*/ 2147483647 w 607"/>
                <a:gd name="T23" fmla="*/ 2147483647 h 492"/>
                <a:gd name="T24" fmla="*/ 2147483647 w 607"/>
                <a:gd name="T25" fmla="*/ 2147483647 h 492"/>
                <a:gd name="T26" fmla="*/ 2147483647 w 607"/>
                <a:gd name="T27" fmla="*/ 2147483647 h 492"/>
                <a:gd name="T28" fmla="*/ 2147483647 w 607"/>
                <a:gd name="T29" fmla="*/ 2147483647 h 492"/>
                <a:gd name="T30" fmla="*/ 2147483647 w 607"/>
                <a:gd name="T31" fmla="*/ 2147483647 h 492"/>
                <a:gd name="T32" fmla="*/ 2147483647 w 607"/>
                <a:gd name="T33" fmla="*/ 2147483647 h 492"/>
                <a:gd name="T34" fmla="*/ 2147483647 w 607"/>
                <a:gd name="T35" fmla="*/ 2147483647 h 492"/>
                <a:gd name="T36" fmla="*/ 2147483647 w 607"/>
                <a:gd name="T37" fmla="*/ 2147483647 h 492"/>
                <a:gd name="T38" fmla="*/ 2147483647 w 607"/>
                <a:gd name="T39" fmla="*/ 2147483647 h 492"/>
                <a:gd name="T40" fmla="*/ 2147483647 w 607"/>
                <a:gd name="T41" fmla="*/ 2147483647 h 492"/>
                <a:gd name="T42" fmla="*/ 2147483647 w 607"/>
                <a:gd name="T43" fmla="*/ 2147483647 h 492"/>
                <a:gd name="T44" fmla="*/ 2147483647 w 607"/>
                <a:gd name="T45" fmla="*/ 2147483647 h 492"/>
                <a:gd name="T46" fmla="*/ 2147483647 w 607"/>
                <a:gd name="T47" fmla="*/ 2147483647 h 492"/>
                <a:gd name="T48" fmla="*/ 2147483647 w 607"/>
                <a:gd name="T49" fmla="*/ 2147483647 h 492"/>
                <a:gd name="T50" fmla="*/ 2147483647 w 607"/>
                <a:gd name="T51" fmla="*/ 2147483647 h 492"/>
                <a:gd name="T52" fmla="*/ 2147483647 w 607"/>
                <a:gd name="T53" fmla="*/ 2147483647 h 492"/>
                <a:gd name="T54" fmla="*/ 2147483647 w 607"/>
                <a:gd name="T55" fmla="*/ 2147483647 h 492"/>
                <a:gd name="T56" fmla="*/ 2147483647 w 607"/>
                <a:gd name="T57" fmla="*/ 2147483647 h 492"/>
                <a:gd name="T58" fmla="*/ 2147483647 w 607"/>
                <a:gd name="T59" fmla="*/ 2147483647 h 492"/>
                <a:gd name="T60" fmla="*/ 2147483647 w 607"/>
                <a:gd name="T61" fmla="*/ 2147483647 h 492"/>
                <a:gd name="T62" fmla="*/ 2147483647 w 607"/>
                <a:gd name="T63" fmla="*/ 2147483647 h 492"/>
                <a:gd name="T64" fmla="*/ 2147483647 w 607"/>
                <a:gd name="T65" fmla="*/ 2147483647 h 492"/>
                <a:gd name="T66" fmla="*/ 2147483647 w 607"/>
                <a:gd name="T67" fmla="*/ 2147483647 h 492"/>
                <a:gd name="T68" fmla="*/ 2147483647 w 607"/>
                <a:gd name="T69" fmla="*/ 2147483647 h 492"/>
                <a:gd name="T70" fmla="*/ 2147483647 w 607"/>
                <a:gd name="T71" fmla="*/ 2147483647 h 492"/>
                <a:gd name="T72" fmla="*/ 2147483647 w 607"/>
                <a:gd name="T73" fmla="*/ 2147483647 h 492"/>
                <a:gd name="T74" fmla="*/ 2147483647 w 607"/>
                <a:gd name="T75" fmla="*/ 2147483647 h 492"/>
                <a:gd name="T76" fmla="*/ 2147483647 w 607"/>
                <a:gd name="T77" fmla="*/ 2147483647 h 492"/>
                <a:gd name="T78" fmla="*/ 2147483647 w 607"/>
                <a:gd name="T79" fmla="*/ 2147483647 h 492"/>
                <a:gd name="T80" fmla="*/ 2147483647 w 607"/>
                <a:gd name="T81" fmla="*/ 2147483647 h 492"/>
                <a:gd name="T82" fmla="*/ 2147483647 w 607"/>
                <a:gd name="T83" fmla="*/ 2147483647 h 492"/>
                <a:gd name="T84" fmla="*/ 2147483647 w 607"/>
                <a:gd name="T85" fmla="*/ 2147483647 h 492"/>
                <a:gd name="T86" fmla="*/ 2147483647 w 607"/>
                <a:gd name="T87" fmla="*/ 2147483647 h 492"/>
                <a:gd name="T88" fmla="*/ 2147483647 w 607"/>
                <a:gd name="T89" fmla="*/ 2147483647 h 492"/>
                <a:gd name="T90" fmla="*/ 2147483647 w 607"/>
                <a:gd name="T91" fmla="*/ 2147483647 h 492"/>
                <a:gd name="T92" fmla="*/ 2147483647 w 607"/>
                <a:gd name="T93" fmla="*/ 2147483647 h 492"/>
                <a:gd name="T94" fmla="*/ 2147483647 w 607"/>
                <a:gd name="T95" fmla="*/ 2147483647 h 492"/>
                <a:gd name="T96" fmla="*/ 2147483647 w 607"/>
                <a:gd name="T97" fmla="*/ 2147483647 h 492"/>
                <a:gd name="T98" fmla="*/ 2147483647 w 607"/>
                <a:gd name="T99" fmla="*/ 2147483647 h 492"/>
                <a:gd name="T100" fmla="*/ 2147483647 w 607"/>
                <a:gd name="T101" fmla="*/ 2147483647 h 492"/>
                <a:gd name="T102" fmla="*/ 2147483647 w 607"/>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7"/>
                <a:gd name="T157" fmla="*/ 0 h 492"/>
                <a:gd name="T158" fmla="*/ 607 w 607"/>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02" name="Freeform 57"/>
            <p:cNvSpPr>
              <a:spLocks/>
            </p:cNvSpPr>
            <p:nvPr/>
          </p:nvSpPr>
          <p:spPr bwMode="auto">
            <a:xfrm>
              <a:off x="5007760" y="2645669"/>
              <a:ext cx="568600" cy="442913"/>
            </a:xfrm>
            <a:custGeom>
              <a:avLst/>
              <a:gdLst>
                <a:gd name="T0" fmla="*/ 2147483647 w 998"/>
                <a:gd name="T1" fmla="*/ 2147483647 h 851"/>
                <a:gd name="T2" fmla="*/ 2147483647 w 998"/>
                <a:gd name="T3" fmla="*/ 2147483647 h 851"/>
                <a:gd name="T4" fmla="*/ 2147483647 w 998"/>
                <a:gd name="T5" fmla="*/ 2147483647 h 851"/>
                <a:gd name="T6" fmla="*/ 2147483647 w 998"/>
                <a:gd name="T7" fmla="*/ 2147483647 h 851"/>
                <a:gd name="T8" fmla="*/ 2147483647 w 998"/>
                <a:gd name="T9" fmla="*/ 2147483647 h 851"/>
                <a:gd name="T10" fmla="*/ 2147483647 w 998"/>
                <a:gd name="T11" fmla="*/ 2147483647 h 851"/>
                <a:gd name="T12" fmla="*/ 2147483647 w 998"/>
                <a:gd name="T13" fmla="*/ 2147483647 h 851"/>
                <a:gd name="T14" fmla="*/ 2147483647 w 998"/>
                <a:gd name="T15" fmla="*/ 2147483647 h 851"/>
                <a:gd name="T16" fmla="*/ 2147483647 w 998"/>
                <a:gd name="T17" fmla="*/ 2147483647 h 851"/>
                <a:gd name="T18" fmla="*/ 2147483647 w 998"/>
                <a:gd name="T19" fmla="*/ 2147483647 h 851"/>
                <a:gd name="T20" fmla="*/ 2147483647 w 998"/>
                <a:gd name="T21" fmla="*/ 2147483647 h 851"/>
                <a:gd name="T22" fmla="*/ 2147483647 w 998"/>
                <a:gd name="T23" fmla="*/ 2147483647 h 851"/>
                <a:gd name="T24" fmla="*/ 2147483647 w 998"/>
                <a:gd name="T25" fmla="*/ 0 h 851"/>
                <a:gd name="T26" fmla="*/ 2147483647 w 998"/>
                <a:gd name="T27" fmla="*/ 2147483647 h 851"/>
                <a:gd name="T28" fmla="*/ 2147483647 w 998"/>
                <a:gd name="T29" fmla="*/ 2147483647 h 851"/>
                <a:gd name="T30" fmla="*/ 2147483647 w 998"/>
                <a:gd name="T31" fmla="*/ 2147483647 h 851"/>
                <a:gd name="T32" fmla="*/ 2147483647 w 998"/>
                <a:gd name="T33" fmla="*/ 2147483647 h 851"/>
                <a:gd name="T34" fmla="*/ 2147483647 w 998"/>
                <a:gd name="T35" fmla="*/ 2147483647 h 851"/>
                <a:gd name="T36" fmla="*/ 2147483647 w 998"/>
                <a:gd name="T37" fmla="*/ 2147483647 h 851"/>
                <a:gd name="T38" fmla="*/ 2147483647 w 998"/>
                <a:gd name="T39" fmla="*/ 2147483647 h 851"/>
                <a:gd name="T40" fmla="*/ 2147483647 w 998"/>
                <a:gd name="T41" fmla="*/ 2147483647 h 851"/>
                <a:gd name="T42" fmla="*/ 2147483647 w 998"/>
                <a:gd name="T43" fmla="*/ 2147483647 h 851"/>
                <a:gd name="T44" fmla="*/ 2147483647 w 998"/>
                <a:gd name="T45" fmla="*/ 2147483647 h 851"/>
                <a:gd name="T46" fmla="*/ 2147483647 w 998"/>
                <a:gd name="T47" fmla="*/ 2147483647 h 851"/>
                <a:gd name="T48" fmla="*/ 2147483647 w 998"/>
                <a:gd name="T49" fmla="*/ 2147483647 h 851"/>
                <a:gd name="T50" fmla="*/ 2147483647 w 998"/>
                <a:gd name="T51" fmla="*/ 2147483647 h 851"/>
                <a:gd name="T52" fmla="*/ 2147483647 w 998"/>
                <a:gd name="T53" fmla="*/ 2147483647 h 851"/>
                <a:gd name="T54" fmla="*/ 2147483647 w 998"/>
                <a:gd name="T55" fmla="*/ 2147483647 h 851"/>
                <a:gd name="T56" fmla="*/ 2147483647 w 998"/>
                <a:gd name="T57" fmla="*/ 2147483647 h 851"/>
                <a:gd name="T58" fmla="*/ 2147483647 w 998"/>
                <a:gd name="T59" fmla="*/ 2147483647 h 851"/>
                <a:gd name="T60" fmla="*/ 2147483647 w 998"/>
                <a:gd name="T61" fmla="*/ 2147483647 h 851"/>
                <a:gd name="T62" fmla="*/ 2147483647 w 998"/>
                <a:gd name="T63" fmla="*/ 2147483647 h 851"/>
                <a:gd name="T64" fmla="*/ 2147483647 w 998"/>
                <a:gd name="T65" fmla="*/ 2147483647 h 851"/>
                <a:gd name="T66" fmla="*/ 2147483647 w 998"/>
                <a:gd name="T67" fmla="*/ 2147483647 h 8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8"/>
                <a:gd name="T103" fmla="*/ 0 h 851"/>
                <a:gd name="T104" fmla="*/ 998 w 998"/>
                <a:gd name="T105" fmla="*/ 851 h 8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03" name="Freeform 58"/>
            <p:cNvSpPr>
              <a:spLocks/>
            </p:cNvSpPr>
            <p:nvPr/>
          </p:nvSpPr>
          <p:spPr bwMode="auto">
            <a:xfrm>
              <a:off x="5004464" y="2577407"/>
              <a:ext cx="42851" cy="55562"/>
            </a:xfrm>
            <a:custGeom>
              <a:avLst/>
              <a:gdLst>
                <a:gd name="T0" fmla="*/ 2147483647 w 76"/>
                <a:gd name="T1" fmla="*/ 2147483647 h 105"/>
                <a:gd name="T2" fmla="*/ 2147483647 w 76"/>
                <a:gd name="T3" fmla="*/ 2147483647 h 105"/>
                <a:gd name="T4" fmla="*/ 2147483647 w 76"/>
                <a:gd name="T5" fmla="*/ 2147483647 h 105"/>
                <a:gd name="T6" fmla="*/ 2147483647 w 76"/>
                <a:gd name="T7" fmla="*/ 2147483647 h 105"/>
                <a:gd name="T8" fmla="*/ 2147483647 w 76"/>
                <a:gd name="T9" fmla="*/ 0 h 105"/>
                <a:gd name="T10" fmla="*/ 2147483647 w 76"/>
                <a:gd name="T11" fmla="*/ 0 h 105"/>
                <a:gd name="T12" fmla="*/ 2147483647 w 76"/>
                <a:gd name="T13" fmla="*/ 0 h 105"/>
                <a:gd name="T14" fmla="*/ 2147483647 w 76"/>
                <a:gd name="T15" fmla="*/ 2147483647 h 105"/>
                <a:gd name="T16" fmla="*/ 2147483647 w 76"/>
                <a:gd name="T17" fmla="*/ 2147483647 h 105"/>
                <a:gd name="T18" fmla="*/ 2147483647 w 76"/>
                <a:gd name="T19" fmla="*/ 2147483647 h 105"/>
                <a:gd name="T20" fmla="*/ 0 w 76"/>
                <a:gd name="T21" fmla="*/ 2147483647 h 105"/>
                <a:gd name="T22" fmla="*/ 2147483647 w 76"/>
                <a:gd name="T23" fmla="*/ 2147483647 h 105"/>
                <a:gd name="T24" fmla="*/ 2147483647 w 76"/>
                <a:gd name="T25" fmla="*/ 2147483647 h 105"/>
                <a:gd name="T26" fmla="*/ 2147483647 w 76"/>
                <a:gd name="T27" fmla="*/ 2147483647 h 105"/>
                <a:gd name="T28" fmla="*/ 2147483647 w 76"/>
                <a:gd name="T29" fmla="*/ 2147483647 h 105"/>
                <a:gd name="T30" fmla="*/ 2147483647 w 76"/>
                <a:gd name="T31" fmla="*/ 2147483647 h 105"/>
                <a:gd name="T32" fmla="*/ 2147483647 w 76"/>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05"/>
                <a:gd name="T53" fmla="*/ 76 w 76"/>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04" name="Freeform 59"/>
            <p:cNvSpPr>
              <a:spLocks/>
            </p:cNvSpPr>
            <p:nvPr/>
          </p:nvSpPr>
          <p:spPr bwMode="auto">
            <a:xfrm>
              <a:off x="5016001" y="2499619"/>
              <a:ext cx="169755" cy="142875"/>
            </a:xfrm>
            <a:custGeom>
              <a:avLst/>
              <a:gdLst>
                <a:gd name="T0" fmla="*/ 2147483647 w 297"/>
                <a:gd name="T1" fmla="*/ 2147483647 h 275"/>
                <a:gd name="T2" fmla="*/ 2147483647 w 297"/>
                <a:gd name="T3" fmla="*/ 2147483647 h 275"/>
                <a:gd name="T4" fmla="*/ 2147483647 w 297"/>
                <a:gd name="T5" fmla="*/ 2147483647 h 275"/>
                <a:gd name="T6" fmla="*/ 2147483647 w 297"/>
                <a:gd name="T7" fmla="*/ 2147483647 h 275"/>
                <a:gd name="T8" fmla="*/ 2147483647 w 297"/>
                <a:gd name="T9" fmla="*/ 2147483647 h 275"/>
                <a:gd name="T10" fmla="*/ 2147483647 w 297"/>
                <a:gd name="T11" fmla="*/ 2147483647 h 275"/>
                <a:gd name="T12" fmla="*/ 2147483647 w 297"/>
                <a:gd name="T13" fmla="*/ 2147483647 h 275"/>
                <a:gd name="T14" fmla="*/ 2147483647 w 297"/>
                <a:gd name="T15" fmla="*/ 2147483647 h 275"/>
                <a:gd name="T16" fmla="*/ 2147483647 w 297"/>
                <a:gd name="T17" fmla="*/ 2147483647 h 275"/>
                <a:gd name="T18" fmla="*/ 2147483647 w 297"/>
                <a:gd name="T19" fmla="*/ 2147483647 h 275"/>
                <a:gd name="T20" fmla="*/ 2147483647 w 297"/>
                <a:gd name="T21" fmla="*/ 2147483647 h 275"/>
                <a:gd name="T22" fmla="*/ 2147483647 w 297"/>
                <a:gd name="T23" fmla="*/ 2147483647 h 275"/>
                <a:gd name="T24" fmla="*/ 2147483647 w 297"/>
                <a:gd name="T25" fmla="*/ 2147483647 h 275"/>
                <a:gd name="T26" fmla="*/ 2147483647 w 297"/>
                <a:gd name="T27" fmla="*/ 2147483647 h 275"/>
                <a:gd name="T28" fmla="*/ 2147483647 w 297"/>
                <a:gd name="T29" fmla="*/ 2147483647 h 275"/>
                <a:gd name="T30" fmla="*/ 2147483647 w 297"/>
                <a:gd name="T31" fmla="*/ 2147483647 h 275"/>
                <a:gd name="T32" fmla="*/ 2147483647 w 297"/>
                <a:gd name="T33" fmla="*/ 2147483647 h 275"/>
                <a:gd name="T34" fmla="*/ 2147483647 w 297"/>
                <a:gd name="T35" fmla="*/ 2147483647 h 275"/>
                <a:gd name="T36" fmla="*/ 2147483647 w 297"/>
                <a:gd name="T37" fmla="*/ 2147483647 h 275"/>
                <a:gd name="T38" fmla="*/ 2147483647 w 297"/>
                <a:gd name="T39" fmla="*/ 2147483647 h 275"/>
                <a:gd name="T40" fmla="*/ 2147483647 w 297"/>
                <a:gd name="T41" fmla="*/ 2147483647 h 275"/>
                <a:gd name="T42" fmla="*/ 2147483647 w 297"/>
                <a:gd name="T43" fmla="*/ 2147483647 h 275"/>
                <a:gd name="T44" fmla="*/ 2147483647 w 297"/>
                <a:gd name="T45" fmla="*/ 2147483647 h 275"/>
                <a:gd name="T46" fmla="*/ 2147483647 w 297"/>
                <a:gd name="T47" fmla="*/ 2147483647 h 275"/>
                <a:gd name="T48" fmla="*/ 0 w 297"/>
                <a:gd name="T49" fmla="*/ 2147483647 h 275"/>
                <a:gd name="T50" fmla="*/ 2147483647 w 297"/>
                <a:gd name="T51" fmla="*/ 2147483647 h 275"/>
                <a:gd name="T52" fmla="*/ 2147483647 w 297"/>
                <a:gd name="T53" fmla="*/ 2147483647 h 275"/>
                <a:gd name="T54" fmla="*/ 2147483647 w 297"/>
                <a:gd name="T55" fmla="*/ 2147483647 h 275"/>
                <a:gd name="T56" fmla="*/ 2147483647 w 297"/>
                <a:gd name="T57" fmla="*/ 2147483647 h 275"/>
                <a:gd name="T58" fmla="*/ 2147483647 w 297"/>
                <a:gd name="T59" fmla="*/ 2147483647 h 275"/>
                <a:gd name="T60" fmla="*/ 2147483647 w 297"/>
                <a:gd name="T61" fmla="*/ 2147483647 h 275"/>
                <a:gd name="T62" fmla="*/ 2147483647 w 297"/>
                <a:gd name="T63" fmla="*/ 2147483647 h 275"/>
                <a:gd name="T64" fmla="*/ 2147483647 w 297"/>
                <a:gd name="T65" fmla="*/ 2147483647 h 275"/>
                <a:gd name="T66" fmla="*/ 2147483647 w 297"/>
                <a:gd name="T67" fmla="*/ 2147483647 h 275"/>
                <a:gd name="T68" fmla="*/ 2147483647 w 297"/>
                <a:gd name="T69" fmla="*/ 2147483647 h 275"/>
                <a:gd name="T70" fmla="*/ 2147483647 w 297"/>
                <a:gd name="T71" fmla="*/ 2147483647 h 275"/>
                <a:gd name="T72" fmla="*/ 2147483647 w 297"/>
                <a:gd name="T73" fmla="*/ 2147483647 h 275"/>
                <a:gd name="T74" fmla="*/ 2147483647 w 297"/>
                <a:gd name="T75" fmla="*/ 2147483647 h 275"/>
                <a:gd name="T76" fmla="*/ 2147483647 w 297"/>
                <a:gd name="T77" fmla="*/ 2147483647 h 275"/>
                <a:gd name="T78" fmla="*/ 2147483647 w 297"/>
                <a:gd name="T79" fmla="*/ 2147483647 h 275"/>
                <a:gd name="T80" fmla="*/ 2147483647 w 297"/>
                <a:gd name="T81" fmla="*/ 2147483647 h 275"/>
                <a:gd name="T82" fmla="*/ 2147483647 w 297"/>
                <a:gd name="T83" fmla="*/ 2147483647 h 275"/>
                <a:gd name="T84" fmla="*/ 2147483647 w 297"/>
                <a:gd name="T85" fmla="*/ 2147483647 h 275"/>
                <a:gd name="T86" fmla="*/ 2147483647 w 297"/>
                <a:gd name="T87" fmla="*/ 2147483647 h 275"/>
                <a:gd name="T88" fmla="*/ 2147483647 w 297"/>
                <a:gd name="T89" fmla="*/ 2147483647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275"/>
                <a:gd name="T137" fmla="*/ 297 w 297"/>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05" name="Freeform 60"/>
            <p:cNvSpPr>
              <a:spLocks/>
            </p:cNvSpPr>
            <p:nvPr/>
          </p:nvSpPr>
          <p:spPr bwMode="auto">
            <a:xfrm>
              <a:off x="5195645" y="2390082"/>
              <a:ext cx="85702" cy="73025"/>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2147483647 w 152"/>
                <a:gd name="T19" fmla="*/ 2147483647 h 140"/>
                <a:gd name="T20" fmla="*/ 2147483647 w 152"/>
                <a:gd name="T21" fmla="*/ 2147483647 h 140"/>
                <a:gd name="T22" fmla="*/ 2147483647 w 152"/>
                <a:gd name="T23" fmla="*/ 0 h 140"/>
                <a:gd name="T24" fmla="*/ 2147483647 w 152"/>
                <a:gd name="T25" fmla="*/ 2147483647 h 140"/>
                <a:gd name="T26" fmla="*/ 2147483647 w 152"/>
                <a:gd name="T27" fmla="*/ 2147483647 h 140"/>
                <a:gd name="T28" fmla="*/ 2147483647 w 152"/>
                <a:gd name="T29" fmla="*/ 2147483647 h 140"/>
                <a:gd name="T30" fmla="*/ 0 w 152"/>
                <a:gd name="T31" fmla="*/ 2147483647 h 140"/>
                <a:gd name="T32" fmla="*/ 2147483647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0"/>
                <a:gd name="T92" fmla="*/ 152 w 152"/>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06" name="Freeform 246"/>
            <p:cNvSpPr>
              <a:spLocks noEditPoints="1"/>
            </p:cNvSpPr>
            <p:nvPr/>
          </p:nvSpPr>
          <p:spPr bwMode="auto">
            <a:xfrm>
              <a:off x="4740765" y="2366269"/>
              <a:ext cx="505972" cy="177800"/>
            </a:xfrm>
            <a:custGeom>
              <a:avLst/>
              <a:gdLst>
                <a:gd name="T0" fmla="*/ 2147483647 w 888"/>
                <a:gd name="T1" fmla="*/ 2147483647 h 340"/>
                <a:gd name="T2" fmla="*/ 2147483647 w 888"/>
                <a:gd name="T3" fmla="*/ 2147483647 h 340"/>
                <a:gd name="T4" fmla="*/ 2147483647 w 888"/>
                <a:gd name="T5" fmla="*/ 2147483647 h 340"/>
                <a:gd name="T6" fmla="*/ 2147483647 w 888"/>
                <a:gd name="T7" fmla="*/ 2147483647 h 340"/>
                <a:gd name="T8" fmla="*/ 2147483647 w 888"/>
                <a:gd name="T9" fmla="*/ 2147483647 h 340"/>
                <a:gd name="T10" fmla="*/ 2147483647 w 888"/>
                <a:gd name="T11" fmla="*/ 2147483647 h 340"/>
                <a:gd name="T12" fmla="*/ 2147483647 w 888"/>
                <a:gd name="T13" fmla="*/ 2147483647 h 340"/>
                <a:gd name="T14" fmla="*/ 2147483647 w 888"/>
                <a:gd name="T15" fmla="*/ 2147483647 h 340"/>
                <a:gd name="T16" fmla="*/ 2147483647 w 888"/>
                <a:gd name="T17" fmla="*/ 2147483647 h 340"/>
                <a:gd name="T18" fmla="*/ 2147483647 w 888"/>
                <a:gd name="T19" fmla="*/ 2147483647 h 340"/>
                <a:gd name="T20" fmla="*/ 2147483647 w 888"/>
                <a:gd name="T21" fmla="*/ 2147483647 h 340"/>
                <a:gd name="T22" fmla="*/ 2147483647 w 888"/>
                <a:gd name="T23" fmla="*/ 2147483647 h 340"/>
                <a:gd name="T24" fmla="*/ 2147483647 w 888"/>
                <a:gd name="T25" fmla="*/ 2147483647 h 340"/>
                <a:gd name="T26" fmla="*/ 2147483647 w 888"/>
                <a:gd name="T27" fmla="*/ 2147483647 h 340"/>
                <a:gd name="T28" fmla="*/ 2147483647 w 888"/>
                <a:gd name="T29" fmla="*/ 2147483647 h 340"/>
                <a:gd name="T30" fmla="*/ 2147483647 w 888"/>
                <a:gd name="T31" fmla="*/ 2147483647 h 340"/>
                <a:gd name="T32" fmla="*/ 2147483647 w 888"/>
                <a:gd name="T33" fmla="*/ 2147483647 h 340"/>
                <a:gd name="T34" fmla="*/ 2147483647 w 888"/>
                <a:gd name="T35" fmla="*/ 2147483647 h 340"/>
                <a:gd name="T36" fmla="*/ 2147483647 w 888"/>
                <a:gd name="T37" fmla="*/ 2147483647 h 340"/>
                <a:gd name="T38" fmla="*/ 2147483647 w 888"/>
                <a:gd name="T39" fmla="*/ 2147483647 h 340"/>
                <a:gd name="T40" fmla="*/ 2147483647 w 888"/>
                <a:gd name="T41" fmla="*/ 2147483647 h 340"/>
                <a:gd name="T42" fmla="*/ 2147483647 w 888"/>
                <a:gd name="T43" fmla="*/ 2147483647 h 340"/>
                <a:gd name="T44" fmla="*/ 2147483647 w 888"/>
                <a:gd name="T45" fmla="*/ 2147483647 h 340"/>
                <a:gd name="T46" fmla="*/ 2147483647 w 888"/>
                <a:gd name="T47" fmla="*/ 2147483647 h 340"/>
                <a:gd name="T48" fmla="*/ 2147483647 w 888"/>
                <a:gd name="T49" fmla="*/ 2147483647 h 340"/>
                <a:gd name="T50" fmla="*/ 2147483647 w 888"/>
                <a:gd name="T51" fmla="*/ 2147483647 h 340"/>
                <a:gd name="T52" fmla="*/ 2147483647 w 888"/>
                <a:gd name="T53" fmla="*/ 2147483647 h 340"/>
                <a:gd name="T54" fmla="*/ 2147483647 w 888"/>
                <a:gd name="T55" fmla="*/ 2147483647 h 340"/>
                <a:gd name="T56" fmla="*/ 2147483647 w 888"/>
                <a:gd name="T57" fmla="*/ 2147483647 h 340"/>
                <a:gd name="T58" fmla="*/ 2147483647 w 888"/>
                <a:gd name="T59" fmla="*/ 2147483647 h 340"/>
                <a:gd name="T60" fmla="*/ 2147483647 w 888"/>
                <a:gd name="T61" fmla="*/ 2147483647 h 340"/>
                <a:gd name="T62" fmla="*/ 2147483647 w 888"/>
                <a:gd name="T63" fmla="*/ 2147483647 h 340"/>
                <a:gd name="T64" fmla="*/ 2147483647 w 888"/>
                <a:gd name="T65" fmla="*/ 2147483647 h 340"/>
                <a:gd name="T66" fmla="*/ 2147483647 w 888"/>
                <a:gd name="T67" fmla="*/ 2147483647 h 340"/>
                <a:gd name="T68" fmla="*/ 2147483647 w 888"/>
                <a:gd name="T69" fmla="*/ 2147483647 h 340"/>
                <a:gd name="T70" fmla="*/ 2147483647 w 888"/>
                <a:gd name="T71" fmla="*/ 2147483647 h 340"/>
                <a:gd name="T72" fmla="*/ 2147483647 w 888"/>
                <a:gd name="T73" fmla="*/ 2147483647 h 340"/>
                <a:gd name="T74" fmla="*/ 2147483647 w 888"/>
                <a:gd name="T75" fmla="*/ 2147483647 h 340"/>
                <a:gd name="T76" fmla="*/ 2147483647 w 888"/>
                <a:gd name="T77" fmla="*/ 2147483647 h 340"/>
                <a:gd name="T78" fmla="*/ 2147483647 w 888"/>
                <a:gd name="T79" fmla="*/ 2147483647 h 340"/>
                <a:gd name="T80" fmla="*/ 2147483647 w 888"/>
                <a:gd name="T81" fmla="*/ 2147483647 h 340"/>
                <a:gd name="T82" fmla="*/ 2147483647 w 888"/>
                <a:gd name="T83" fmla="*/ 2147483647 h 340"/>
                <a:gd name="T84" fmla="*/ 2147483647 w 888"/>
                <a:gd name="T85" fmla="*/ 2147483647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8"/>
                <a:gd name="T130" fmla="*/ 0 h 340"/>
                <a:gd name="T131" fmla="*/ 888 w 888"/>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07" name="Freeform 62"/>
            <p:cNvSpPr>
              <a:spLocks/>
            </p:cNvSpPr>
            <p:nvPr/>
          </p:nvSpPr>
          <p:spPr bwMode="auto">
            <a:xfrm>
              <a:off x="4666601" y="2312294"/>
              <a:ext cx="154923" cy="82550"/>
            </a:xfrm>
            <a:custGeom>
              <a:avLst/>
              <a:gdLst>
                <a:gd name="T0" fmla="*/ 2147483647 w 267"/>
                <a:gd name="T1" fmla="*/ 2147483647 h 155"/>
                <a:gd name="T2" fmla="*/ 2147483647 w 267"/>
                <a:gd name="T3" fmla="*/ 2147483647 h 155"/>
                <a:gd name="T4" fmla="*/ 2147483647 w 267"/>
                <a:gd name="T5" fmla="*/ 2147483647 h 155"/>
                <a:gd name="T6" fmla="*/ 2147483647 w 267"/>
                <a:gd name="T7" fmla="*/ 2147483647 h 155"/>
                <a:gd name="T8" fmla="*/ 2147483647 w 267"/>
                <a:gd name="T9" fmla="*/ 2147483647 h 155"/>
                <a:gd name="T10" fmla="*/ 2147483647 w 267"/>
                <a:gd name="T11" fmla="*/ 2147483647 h 155"/>
                <a:gd name="T12" fmla="*/ 2147483647 w 267"/>
                <a:gd name="T13" fmla="*/ 2147483647 h 155"/>
                <a:gd name="T14" fmla="*/ 2147483647 w 267"/>
                <a:gd name="T15" fmla="*/ 2147483647 h 155"/>
                <a:gd name="T16" fmla="*/ 2147483647 w 267"/>
                <a:gd name="T17" fmla="*/ 2147483647 h 155"/>
                <a:gd name="T18" fmla="*/ 2147483647 w 267"/>
                <a:gd name="T19" fmla="*/ 2147483647 h 155"/>
                <a:gd name="T20" fmla="*/ 2147483647 w 267"/>
                <a:gd name="T21" fmla="*/ 2147483647 h 155"/>
                <a:gd name="T22" fmla="*/ 2147483647 w 267"/>
                <a:gd name="T23" fmla="*/ 2147483647 h 155"/>
                <a:gd name="T24" fmla="*/ 2147483647 w 267"/>
                <a:gd name="T25" fmla="*/ 0 h 155"/>
                <a:gd name="T26" fmla="*/ 0 w 267"/>
                <a:gd name="T27" fmla="*/ 2147483647 h 155"/>
                <a:gd name="T28" fmla="*/ 2147483647 w 267"/>
                <a:gd name="T29" fmla="*/ 2147483647 h 155"/>
                <a:gd name="T30" fmla="*/ 2147483647 w 267"/>
                <a:gd name="T31" fmla="*/ 2147483647 h 155"/>
                <a:gd name="T32" fmla="*/ 2147483647 w 267"/>
                <a:gd name="T33" fmla="*/ 2147483647 h 155"/>
                <a:gd name="T34" fmla="*/ 2147483647 w 267"/>
                <a:gd name="T35" fmla="*/ 2147483647 h 155"/>
                <a:gd name="T36" fmla="*/ 2147483647 w 267"/>
                <a:gd name="T37" fmla="*/ 2147483647 h 155"/>
                <a:gd name="T38" fmla="*/ 2147483647 w 267"/>
                <a:gd name="T39" fmla="*/ 2147483647 h 155"/>
                <a:gd name="T40" fmla="*/ 2147483647 w 267"/>
                <a:gd name="T41" fmla="*/ 2147483647 h 155"/>
                <a:gd name="T42" fmla="*/ 2147483647 w 267"/>
                <a:gd name="T43" fmla="*/ 2147483647 h 155"/>
                <a:gd name="T44" fmla="*/ 2147483647 w 267"/>
                <a:gd name="T45" fmla="*/ 2147483647 h 155"/>
                <a:gd name="T46" fmla="*/ 2147483647 w 267"/>
                <a:gd name="T47" fmla="*/ 2147483647 h 155"/>
                <a:gd name="T48" fmla="*/ 2147483647 w 267"/>
                <a:gd name="T49" fmla="*/ 2147483647 h 155"/>
                <a:gd name="T50" fmla="*/ 2147483647 w 267"/>
                <a:gd name="T51" fmla="*/ 2147483647 h 155"/>
                <a:gd name="T52" fmla="*/ 2147483647 w 267"/>
                <a:gd name="T53" fmla="*/ 2147483647 h 155"/>
                <a:gd name="T54" fmla="*/ 2147483647 w 267"/>
                <a:gd name="T55" fmla="*/ 2147483647 h 155"/>
                <a:gd name="T56" fmla="*/ 2147483647 w 267"/>
                <a:gd name="T57" fmla="*/ 2147483647 h 155"/>
                <a:gd name="T58" fmla="*/ 2147483647 w 267"/>
                <a:gd name="T59" fmla="*/ 2147483647 h 155"/>
                <a:gd name="T60" fmla="*/ 2147483647 w 267"/>
                <a:gd name="T61" fmla="*/ 2147483647 h 155"/>
                <a:gd name="T62" fmla="*/ 2147483647 w 267"/>
                <a:gd name="T63" fmla="*/ 2147483647 h 1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7"/>
                <a:gd name="T97" fmla="*/ 0 h 155"/>
                <a:gd name="T98" fmla="*/ 267 w 267"/>
                <a:gd name="T99" fmla="*/ 155 h 1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08" name="Freeform 307"/>
            <p:cNvSpPr>
              <a:spLocks/>
            </p:cNvSpPr>
            <p:nvPr/>
          </p:nvSpPr>
          <p:spPr bwMode="auto">
            <a:xfrm>
              <a:off x="4625397" y="2361507"/>
              <a:ext cx="62628" cy="46037"/>
            </a:xfrm>
            <a:custGeom>
              <a:avLst/>
              <a:gdLst>
                <a:gd name="T0" fmla="*/ 2147483647 w 111"/>
                <a:gd name="T1" fmla="*/ 2147483647 h 87"/>
                <a:gd name="T2" fmla="*/ 2147483647 w 111"/>
                <a:gd name="T3" fmla="*/ 2147483647 h 87"/>
                <a:gd name="T4" fmla="*/ 2147483647 w 111"/>
                <a:gd name="T5" fmla="*/ 2147483647 h 87"/>
                <a:gd name="T6" fmla="*/ 2147483647 w 111"/>
                <a:gd name="T7" fmla="*/ 2147483647 h 87"/>
                <a:gd name="T8" fmla="*/ 2147483647 w 111"/>
                <a:gd name="T9" fmla="*/ 0 h 87"/>
                <a:gd name="T10" fmla="*/ 2147483647 w 111"/>
                <a:gd name="T11" fmla="*/ 0 h 87"/>
                <a:gd name="T12" fmla="*/ 2147483647 w 111"/>
                <a:gd name="T13" fmla="*/ 2147483647 h 87"/>
                <a:gd name="T14" fmla="*/ 2147483647 w 111"/>
                <a:gd name="T15" fmla="*/ 2147483647 h 87"/>
                <a:gd name="T16" fmla="*/ 2147483647 w 111"/>
                <a:gd name="T17" fmla="*/ 2147483647 h 87"/>
                <a:gd name="T18" fmla="*/ 2147483647 w 111"/>
                <a:gd name="T19" fmla="*/ 2147483647 h 87"/>
                <a:gd name="T20" fmla="*/ 2147483647 w 111"/>
                <a:gd name="T21" fmla="*/ 2147483647 h 87"/>
                <a:gd name="T22" fmla="*/ 2147483647 w 111"/>
                <a:gd name="T23" fmla="*/ 2147483647 h 87"/>
                <a:gd name="T24" fmla="*/ 2147483647 w 111"/>
                <a:gd name="T25" fmla="*/ 2147483647 h 87"/>
                <a:gd name="T26" fmla="*/ 0 w 111"/>
                <a:gd name="T27" fmla="*/ 2147483647 h 87"/>
                <a:gd name="T28" fmla="*/ 2147483647 w 111"/>
                <a:gd name="T29" fmla="*/ 2147483647 h 87"/>
                <a:gd name="T30" fmla="*/ 2147483647 w 111"/>
                <a:gd name="T31" fmla="*/ 2147483647 h 87"/>
                <a:gd name="T32" fmla="*/ 2147483647 w 111"/>
                <a:gd name="T33" fmla="*/ 2147483647 h 87"/>
                <a:gd name="T34" fmla="*/ 2147483647 w 111"/>
                <a:gd name="T35" fmla="*/ 2147483647 h 87"/>
                <a:gd name="T36" fmla="*/ 2147483647 w 111"/>
                <a:gd name="T37" fmla="*/ 2147483647 h 87"/>
                <a:gd name="T38" fmla="*/ 2147483647 w 111"/>
                <a:gd name="T39" fmla="*/ 2147483647 h 87"/>
                <a:gd name="T40" fmla="*/ 2147483647 w 111"/>
                <a:gd name="T41" fmla="*/ 2147483647 h 87"/>
                <a:gd name="T42" fmla="*/ 2147483647 w 111"/>
                <a:gd name="T43" fmla="*/ 2147483647 h 87"/>
                <a:gd name="T44" fmla="*/ 2147483647 w 111"/>
                <a:gd name="T45" fmla="*/ 2147483647 h 87"/>
                <a:gd name="T46" fmla="*/ 2147483647 w 111"/>
                <a:gd name="T47" fmla="*/ 2147483647 h 87"/>
                <a:gd name="T48" fmla="*/ 2147483647 w 111"/>
                <a:gd name="T49" fmla="*/ 2147483647 h 87"/>
                <a:gd name="T50" fmla="*/ 2147483647 w 111"/>
                <a:gd name="T51" fmla="*/ 2147483647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87"/>
                <a:gd name="T80" fmla="*/ 111 w 11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09" name="Freeform 64"/>
            <p:cNvSpPr>
              <a:spLocks/>
            </p:cNvSpPr>
            <p:nvPr/>
          </p:nvSpPr>
          <p:spPr bwMode="auto">
            <a:xfrm>
              <a:off x="4763839" y="2194819"/>
              <a:ext cx="80758" cy="82550"/>
            </a:xfrm>
            <a:custGeom>
              <a:avLst/>
              <a:gdLst>
                <a:gd name="T0" fmla="*/ 0 w 143"/>
                <a:gd name="T1" fmla="*/ 2147483647 h 158"/>
                <a:gd name="T2" fmla="*/ 2147483647 w 143"/>
                <a:gd name="T3" fmla="*/ 2147483647 h 158"/>
                <a:gd name="T4" fmla="*/ 2147483647 w 143"/>
                <a:gd name="T5" fmla="*/ 2147483647 h 158"/>
                <a:gd name="T6" fmla="*/ 2147483647 w 143"/>
                <a:gd name="T7" fmla="*/ 2147483647 h 158"/>
                <a:gd name="T8" fmla="*/ 2147483647 w 143"/>
                <a:gd name="T9" fmla="*/ 2147483647 h 158"/>
                <a:gd name="T10" fmla="*/ 2147483647 w 143"/>
                <a:gd name="T11" fmla="*/ 2147483647 h 158"/>
                <a:gd name="T12" fmla="*/ 2147483647 w 143"/>
                <a:gd name="T13" fmla="*/ 2147483647 h 158"/>
                <a:gd name="T14" fmla="*/ 2147483647 w 143"/>
                <a:gd name="T15" fmla="*/ 2147483647 h 158"/>
                <a:gd name="T16" fmla="*/ 2147483647 w 143"/>
                <a:gd name="T17" fmla="*/ 2147483647 h 158"/>
                <a:gd name="T18" fmla="*/ 2147483647 w 143"/>
                <a:gd name="T19" fmla="*/ 2147483647 h 158"/>
                <a:gd name="T20" fmla="*/ 2147483647 w 143"/>
                <a:gd name="T21" fmla="*/ 2147483647 h 158"/>
                <a:gd name="T22" fmla="*/ 2147483647 w 143"/>
                <a:gd name="T23" fmla="*/ 2147483647 h 158"/>
                <a:gd name="T24" fmla="*/ 2147483647 w 143"/>
                <a:gd name="T25" fmla="*/ 2147483647 h 158"/>
                <a:gd name="T26" fmla="*/ 2147483647 w 143"/>
                <a:gd name="T27" fmla="*/ 2147483647 h 158"/>
                <a:gd name="T28" fmla="*/ 2147483647 w 143"/>
                <a:gd name="T29" fmla="*/ 2147483647 h 158"/>
                <a:gd name="T30" fmla="*/ 2147483647 w 143"/>
                <a:gd name="T31" fmla="*/ 2147483647 h 158"/>
                <a:gd name="T32" fmla="*/ 2147483647 w 143"/>
                <a:gd name="T33" fmla="*/ 2147483647 h 158"/>
                <a:gd name="T34" fmla="*/ 2147483647 w 143"/>
                <a:gd name="T35" fmla="*/ 2147483647 h 158"/>
                <a:gd name="T36" fmla="*/ 2147483647 w 143"/>
                <a:gd name="T37" fmla="*/ 2147483647 h 158"/>
                <a:gd name="T38" fmla="*/ 2147483647 w 143"/>
                <a:gd name="T39" fmla="*/ 2147483647 h 158"/>
                <a:gd name="T40" fmla="*/ 2147483647 w 143"/>
                <a:gd name="T41" fmla="*/ 2147483647 h 158"/>
                <a:gd name="T42" fmla="*/ 2147483647 w 143"/>
                <a:gd name="T43" fmla="*/ 2147483647 h 158"/>
                <a:gd name="T44" fmla="*/ 2147483647 w 143"/>
                <a:gd name="T45" fmla="*/ 2147483647 h 158"/>
                <a:gd name="T46" fmla="*/ 2147483647 w 143"/>
                <a:gd name="T47" fmla="*/ 2147483647 h 158"/>
                <a:gd name="T48" fmla="*/ 2147483647 w 143"/>
                <a:gd name="T49" fmla="*/ 2147483647 h 158"/>
                <a:gd name="T50" fmla="*/ 2147483647 w 143"/>
                <a:gd name="T51" fmla="*/ 2147483647 h 158"/>
                <a:gd name="T52" fmla="*/ 2147483647 w 143"/>
                <a:gd name="T53" fmla="*/ 2147483647 h 158"/>
                <a:gd name="T54" fmla="*/ 2147483647 w 143"/>
                <a:gd name="T55" fmla="*/ 2147483647 h 158"/>
                <a:gd name="T56" fmla="*/ 2147483647 w 143"/>
                <a:gd name="T57" fmla="*/ 2147483647 h 158"/>
                <a:gd name="T58" fmla="*/ 2147483647 w 143"/>
                <a:gd name="T59" fmla="*/ 2147483647 h 158"/>
                <a:gd name="T60" fmla="*/ 2147483647 w 143"/>
                <a:gd name="T61" fmla="*/ 2147483647 h 158"/>
                <a:gd name="T62" fmla="*/ 2147483647 w 143"/>
                <a:gd name="T63" fmla="*/ 2147483647 h 158"/>
                <a:gd name="T64" fmla="*/ 2147483647 w 143"/>
                <a:gd name="T65" fmla="*/ 2147483647 h 158"/>
                <a:gd name="T66" fmla="*/ 2147483647 w 143"/>
                <a:gd name="T67" fmla="*/ 2147483647 h 158"/>
                <a:gd name="T68" fmla="*/ 2147483647 w 143"/>
                <a:gd name="T69" fmla="*/ 2147483647 h 158"/>
                <a:gd name="T70" fmla="*/ 2147483647 w 143"/>
                <a:gd name="T71" fmla="*/ 2147483647 h 158"/>
                <a:gd name="T72" fmla="*/ 0 w 143"/>
                <a:gd name="T73" fmla="*/ 2147483647 h 158"/>
                <a:gd name="T74" fmla="*/ 0 w 143"/>
                <a:gd name="T75" fmla="*/ 2147483647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58"/>
                <a:gd name="T116" fmla="*/ 143 w 143"/>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0" name="Freeform 65"/>
            <p:cNvSpPr>
              <a:spLocks/>
            </p:cNvSpPr>
            <p:nvPr/>
          </p:nvSpPr>
          <p:spPr bwMode="auto">
            <a:xfrm>
              <a:off x="4348514" y="2226569"/>
              <a:ext cx="8241" cy="7938"/>
            </a:xfrm>
            <a:custGeom>
              <a:avLst/>
              <a:gdLst>
                <a:gd name="T0" fmla="*/ 2147483647 w 15"/>
                <a:gd name="T1" fmla="*/ 2147483647 h 16"/>
                <a:gd name="T2" fmla="*/ 2147483647 w 15"/>
                <a:gd name="T3" fmla="*/ 2147483647 h 16"/>
                <a:gd name="T4" fmla="*/ 2147483647 w 15"/>
                <a:gd name="T5" fmla="*/ 2147483647 h 16"/>
                <a:gd name="T6" fmla="*/ 2147483647 w 15"/>
                <a:gd name="T7" fmla="*/ 2147483647 h 16"/>
                <a:gd name="T8" fmla="*/ 2147483647 w 15"/>
                <a:gd name="T9" fmla="*/ 2147483647 h 16"/>
                <a:gd name="T10" fmla="*/ 2147483647 w 15"/>
                <a:gd name="T11" fmla="*/ 0 h 16"/>
                <a:gd name="T12" fmla="*/ 2147483647 w 15"/>
                <a:gd name="T13" fmla="*/ 2147483647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1" name="Freeform 66"/>
            <p:cNvSpPr>
              <a:spLocks/>
            </p:cNvSpPr>
            <p:nvPr/>
          </p:nvSpPr>
          <p:spPr bwMode="auto">
            <a:xfrm>
              <a:off x="4612212" y="2199582"/>
              <a:ext cx="235681" cy="130175"/>
            </a:xfrm>
            <a:custGeom>
              <a:avLst/>
              <a:gdLst>
                <a:gd name="T0" fmla="*/ 2147483647 w 411"/>
                <a:gd name="T1" fmla="*/ 2147483647 h 248"/>
                <a:gd name="T2" fmla="*/ 2147483647 w 411"/>
                <a:gd name="T3" fmla="*/ 2147483647 h 248"/>
                <a:gd name="T4" fmla="*/ 2147483647 w 411"/>
                <a:gd name="T5" fmla="*/ 2147483647 h 248"/>
                <a:gd name="T6" fmla="*/ 2147483647 w 411"/>
                <a:gd name="T7" fmla="*/ 2147483647 h 248"/>
                <a:gd name="T8" fmla="*/ 2147483647 w 411"/>
                <a:gd name="T9" fmla="*/ 2147483647 h 248"/>
                <a:gd name="T10" fmla="*/ 2147483647 w 411"/>
                <a:gd name="T11" fmla="*/ 2147483647 h 248"/>
                <a:gd name="T12" fmla="*/ 2147483647 w 411"/>
                <a:gd name="T13" fmla="*/ 2147483647 h 248"/>
                <a:gd name="T14" fmla="*/ 2147483647 w 411"/>
                <a:gd name="T15" fmla="*/ 2147483647 h 248"/>
                <a:gd name="T16" fmla="*/ 2147483647 w 411"/>
                <a:gd name="T17" fmla="*/ 2147483647 h 248"/>
                <a:gd name="T18" fmla="*/ 2147483647 w 411"/>
                <a:gd name="T19" fmla="*/ 2147483647 h 248"/>
                <a:gd name="T20" fmla="*/ 2147483647 w 411"/>
                <a:gd name="T21" fmla="*/ 2147483647 h 248"/>
                <a:gd name="T22" fmla="*/ 2147483647 w 411"/>
                <a:gd name="T23" fmla="*/ 2147483647 h 248"/>
                <a:gd name="T24" fmla="*/ 2147483647 w 411"/>
                <a:gd name="T25" fmla="*/ 2147483647 h 248"/>
                <a:gd name="T26" fmla="*/ 2147483647 w 411"/>
                <a:gd name="T27" fmla="*/ 2147483647 h 248"/>
                <a:gd name="T28" fmla="*/ 2147483647 w 411"/>
                <a:gd name="T29" fmla="*/ 2147483647 h 248"/>
                <a:gd name="T30" fmla="*/ 2147483647 w 411"/>
                <a:gd name="T31" fmla="*/ 2147483647 h 248"/>
                <a:gd name="T32" fmla="*/ 2147483647 w 411"/>
                <a:gd name="T33" fmla="*/ 2147483647 h 248"/>
                <a:gd name="T34" fmla="*/ 2147483647 w 411"/>
                <a:gd name="T35" fmla="*/ 2147483647 h 248"/>
                <a:gd name="T36" fmla="*/ 2147483647 w 411"/>
                <a:gd name="T37" fmla="*/ 2147483647 h 248"/>
                <a:gd name="T38" fmla="*/ 2147483647 w 411"/>
                <a:gd name="T39" fmla="*/ 2147483647 h 248"/>
                <a:gd name="T40" fmla="*/ 2147483647 w 411"/>
                <a:gd name="T41" fmla="*/ 2147483647 h 248"/>
                <a:gd name="T42" fmla="*/ 2147483647 w 411"/>
                <a:gd name="T43" fmla="*/ 2147483647 h 248"/>
                <a:gd name="T44" fmla="*/ 2147483647 w 411"/>
                <a:gd name="T45" fmla="*/ 2147483647 h 248"/>
                <a:gd name="T46" fmla="*/ 2147483647 w 411"/>
                <a:gd name="T47" fmla="*/ 2147483647 h 248"/>
                <a:gd name="T48" fmla="*/ 2147483647 w 411"/>
                <a:gd name="T49" fmla="*/ 2147483647 h 248"/>
                <a:gd name="T50" fmla="*/ 2147483647 w 411"/>
                <a:gd name="T51" fmla="*/ 2147483647 h 248"/>
                <a:gd name="T52" fmla="*/ 2147483647 w 411"/>
                <a:gd name="T53" fmla="*/ 2147483647 h 248"/>
                <a:gd name="T54" fmla="*/ 2147483647 w 411"/>
                <a:gd name="T55" fmla="*/ 2147483647 h 248"/>
                <a:gd name="T56" fmla="*/ 2147483647 w 411"/>
                <a:gd name="T57" fmla="*/ 2147483647 h 248"/>
                <a:gd name="T58" fmla="*/ 2147483647 w 411"/>
                <a:gd name="T59" fmla="*/ 2147483647 h 248"/>
                <a:gd name="T60" fmla="*/ 2147483647 w 411"/>
                <a:gd name="T61" fmla="*/ 2147483647 h 248"/>
                <a:gd name="T62" fmla="*/ 2147483647 w 411"/>
                <a:gd name="T63" fmla="*/ 2147483647 h 248"/>
                <a:gd name="T64" fmla="*/ 2147483647 w 411"/>
                <a:gd name="T65" fmla="*/ 2147483647 h 248"/>
                <a:gd name="T66" fmla="*/ 2147483647 w 411"/>
                <a:gd name="T67" fmla="*/ 2147483647 h 248"/>
                <a:gd name="T68" fmla="*/ 2147483647 w 411"/>
                <a:gd name="T69" fmla="*/ 2147483647 h 248"/>
                <a:gd name="T70" fmla="*/ 2147483647 w 411"/>
                <a:gd name="T71" fmla="*/ 2147483647 h 248"/>
                <a:gd name="T72" fmla="*/ 2147483647 w 411"/>
                <a:gd name="T73" fmla="*/ 2147483647 h 248"/>
                <a:gd name="T74" fmla="*/ 2147483647 w 411"/>
                <a:gd name="T75" fmla="*/ 2147483647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248"/>
                <a:gd name="T116" fmla="*/ 411 w 411"/>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2" name="Freeform 67"/>
            <p:cNvSpPr>
              <a:spLocks/>
            </p:cNvSpPr>
            <p:nvPr/>
          </p:nvSpPr>
          <p:spPr bwMode="auto">
            <a:xfrm>
              <a:off x="4500140" y="2282132"/>
              <a:ext cx="98887" cy="79375"/>
            </a:xfrm>
            <a:custGeom>
              <a:avLst/>
              <a:gdLst>
                <a:gd name="T0" fmla="*/ 2147483647 w 173"/>
                <a:gd name="T1" fmla="*/ 2147483647 h 153"/>
                <a:gd name="T2" fmla="*/ 2147483647 w 173"/>
                <a:gd name="T3" fmla="*/ 2147483647 h 153"/>
                <a:gd name="T4" fmla="*/ 2147483647 w 173"/>
                <a:gd name="T5" fmla="*/ 2147483647 h 153"/>
                <a:gd name="T6" fmla="*/ 2147483647 w 173"/>
                <a:gd name="T7" fmla="*/ 2147483647 h 153"/>
                <a:gd name="T8" fmla="*/ 2147483647 w 173"/>
                <a:gd name="T9" fmla="*/ 2147483647 h 153"/>
                <a:gd name="T10" fmla="*/ 2147483647 w 173"/>
                <a:gd name="T11" fmla="*/ 2147483647 h 153"/>
                <a:gd name="T12" fmla="*/ 2147483647 w 173"/>
                <a:gd name="T13" fmla="*/ 2147483647 h 153"/>
                <a:gd name="T14" fmla="*/ 2147483647 w 173"/>
                <a:gd name="T15" fmla="*/ 2147483647 h 153"/>
                <a:gd name="T16" fmla="*/ 2147483647 w 173"/>
                <a:gd name="T17" fmla="*/ 2147483647 h 153"/>
                <a:gd name="T18" fmla="*/ 2147483647 w 173"/>
                <a:gd name="T19" fmla="*/ 2147483647 h 153"/>
                <a:gd name="T20" fmla="*/ 2147483647 w 173"/>
                <a:gd name="T21" fmla="*/ 2147483647 h 153"/>
                <a:gd name="T22" fmla="*/ 2147483647 w 173"/>
                <a:gd name="T23" fmla="*/ 2147483647 h 153"/>
                <a:gd name="T24" fmla="*/ 2147483647 w 173"/>
                <a:gd name="T25" fmla="*/ 2147483647 h 153"/>
                <a:gd name="T26" fmla="*/ 2147483647 w 173"/>
                <a:gd name="T27" fmla="*/ 2147483647 h 153"/>
                <a:gd name="T28" fmla="*/ 2147483647 w 173"/>
                <a:gd name="T29" fmla="*/ 2147483647 h 153"/>
                <a:gd name="T30" fmla="*/ 2147483647 w 173"/>
                <a:gd name="T31" fmla="*/ 2147483647 h 153"/>
                <a:gd name="T32" fmla="*/ 2147483647 w 173"/>
                <a:gd name="T33" fmla="*/ 2147483647 h 153"/>
                <a:gd name="T34" fmla="*/ 0 w 173"/>
                <a:gd name="T35" fmla="*/ 2147483647 h 153"/>
                <a:gd name="T36" fmla="*/ 2147483647 w 173"/>
                <a:gd name="T37" fmla="*/ 2147483647 h 153"/>
                <a:gd name="T38" fmla="*/ 2147483647 w 173"/>
                <a:gd name="T39" fmla="*/ 2147483647 h 153"/>
                <a:gd name="T40" fmla="*/ 2147483647 w 173"/>
                <a:gd name="T41" fmla="*/ 2147483647 h 153"/>
                <a:gd name="T42" fmla="*/ 2147483647 w 173"/>
                <a:gd name="T43" fmla="*/ 2147483647 h 153"/>
                <a:gd name="T44" fmla="*/ 2147483647 w 173"/>
                <a:gd name="T45" fmla="*/ 2147483647 h 153"/>
                <a:gd name="T46" fmla="*/ 2147483647 w 173"/>
                <a:gd name="T47" fmla="*/ 2147483647 h 153"/>
                <a:gd name="T48" fmla="*/ 2147483647 w 173"/>
                <a:gd name="T49" fmla="*/ 2147483647 h 153"/>
                <a:gd name="T50" fmla="*/ 2147483647 w 173"/>
                <a:gd name="T51" fmla="*/ 2147483647 h 153"/>
                <a:gd name="T52" fmla="*/ 2147483647 w 173"/>
                <a:gd name="T53" fmla="*/ 2147483647 h 153"/>
                <a:gd name="T54" fmla="*/ 2147483647 w 173"/>
                <a:gd name="T55" fmla="*/ 2147483647 h 153"/>
                <a:gd name="T56" fmla="*/ 2147483647 w 173"/>
                <a:gd name="T57" fmla="*/ 2147483647 h 153"/>
                <a:gd name="T58" fmla="*/ 2147483647 w 173"/>
                <a:gd name="T59" fmla="*/ 2147483647 h 153"/>
                <a:gd name="T60" fmla="*/ 2147483647 w 173"/>
                <a:gd name="T61" fmla="*/ 2147483647 h 153"/>
                <a:gd name="T62" fmla="*/ 2147483647 w 173"/>
                <a:gd name="T63" fmla="*/ 2147483647 h 153"/>
                <a:gd name="T64" fmla="*/ 2147483647 w 173"/>
                <a:gd name="T65" fmla="*/ 2147483647 h 153"/>
                <a:gd name="T66" fmla="*/ 2147483647 w 173"/>
                <a:gd name="T67" fmla="*/ 2147483647 h 153"/>
                <a:gd name="T68" fmla="*/ 2147483647 w 173"/>
                <a:gd name="T69" fmla="*/ 2147483647 h 153"/>
                <a:gd name="T70" fmla="*/ 2147483647 w 173"/>
                <a:gd name="T71" fmla="*/ 2147483647 h 153"/>
                <a:gd name="T72" fmla="*/ 2147483647 w 173"/>
                <a:gd name="T73" fmla="*/ 2147483647 h 153"/>
                <a:gd name="T74" fmla="*/ 2147483647 w 173"/>
                <a:gd name="T75" fmla="*/ 2147483647 h 153"/>
                <a:gd name="T76" fmla="*/ 2147483647 w 173"/>
                <a:gd name="T77" fmla="*/ 2147483647 h 153"/>
                <a:gd name="T78" fmla="*/ 2147483647 w 173"/>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53"/>
                <a:gd name="T122" fmla="*/ 173 w 173"/>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3" name="Freeform 68"/>
            <p:cNvSpPr>
              <a:spLocks/>
            </p:cNvSpPr>
            <p:nvPr/>
          </p:nvSpPr>
          <p:spPr bwMode="auto">
            <a:xfrm>
              <a:off x="4453993" y="2247207"/>
              <a:ext cx="140090" cy="96837"/>
            </a:xfrm>
            <a:custGeom>
              <a:avLst/>
              <a:gdLst>
                <a:gd name="T0" fmla="*/ 2147483647 w 246"/>
                <a:gd name="T1" fmla="*/ 2147483647 h 186"/>
                <a:gd name="T2" fmla="*/ 2147483647 w 246"/>
                <a:gd name="T3" fmla="*/ 2147483647 h 186"/>
                <a:gd name="T4" fmla="*/ 2147483647 w 246"/>
                <a:gd name="T5" fmla="*/ 2147483647 h 186"/>
                <a:gd name="T6" fmla="*/ 2147483647 w 246"/>
                <a:gd name="T7" fmla="*/ 2147483647 h 186"/>
                <a:gd name="T8" fmla="*/ 2147483647 w 246"/>
                <a:gd name="T9" fmla="*/ 2147483647 h 186"/>
                <a:gd name="T10" fmla="*/ 2147483647 w 246"/>
                <a:gd name="T11" fmla="*/ 2147483647 h 186"/>
                <a:gd name="T12" fmla="*/ 2147483647 w 246"/>
                <a:gd name="T13" fmla="*/ 2147483647 h 186"/>
                <a:gd name="T14" fmla="*/ 2147483647 w 246"/>
                <a:gd name="T15" fmla="*/ 2147483647 h 186"/>
                <a:gd name="T16" fmla="*/ 2147483647 w 246"/>
                <a:gd name="T17" fmla="*/ 2147483647 h 186"/>
                <a:gd name="T18" fmla="*/ 2147483647 w 246"/>
                <a:gd name="T19" fmla="*/ 2147483647 h 186"/>
                <a:gd name="T20" fmla="*/ 2147483647 w 246"/>
                <a:gd name="T21" fmla="*/ 2147483647 h 186"/>
                <a:gd name="T22" fmla="*/ 2147483647 w 246"/>
                <a:gd name="T23" fmla="*/ 2147483647 h 186"/>
                <a:gd name="T24" fmla="*/ 2147483647 w 246"/>
                <a:gd name="T25" fmla="*/ 2147483647 h 186"/>
                <a:gd name="T26" fmla="*/ 2147483647 w 246"/>
                <a:gd name="T27" fmla="*/ 2147483647 h 186"/>
                <a:gd name="T28" fmla="*/ 2147483647 w 246"/>
                <a:gd name="T29" fmla="*/ 2147483647 h 186"/>
                <a:gd name="T30" fmla="*/ 2147483647 w 246"/>
                <a:gd name="T31" fmla="*/ 2147483647 h 186"/>
                <a:gd name="T32" fmla="*/ 2147483647 w 246"/>
                <a:gd name="T33" fmla="*/ 2147483647 h 186"/>
                <a:gd name="T34" fmla="*/ 2147483647 w 246"/>
                <a:gd name="T35" fmla="*/ 2147483647 h 186"/>
                <a:gd name="T36" fmla="*/ 2147483647 w 246"/>
                <a:gd name="T37" fmla="*/ 2147483647 h 186"/>
                <a:gd name="T38" fmla="*/ 2147483647 w 246"/>
                <a:gd name="T39" fmla="*/ 2147483647 h 186"/>
                <a:gd name="T40" fmla="*/ 2147483647 w 246"/>
                <a:gd name="T41" fmla="*/ 2147483647 h 186"/>
                <a:gd name="T42" fmla="*/ 2147483647 w 246"/>
                <a:gd name="T43" fmla="*/ 2147483647 h 186"/>
                <a:gd name="T44" fmla="*/ 2147483647 w 246"/>
                <a:gd name="T45" fmla="*/ 2147483647 h 186"/>
                <a:gd name="T46" fmla="*/ 2147483647 w 246"/>
                <a:gd name="T47" fmla="*/ 2147483647 h 186"/>
                <a:gd name="T48" fmla="*/ 2147483647 w 246"/>
                <a:gd name="T49" fmla="*/ 2147483647 h 186"/>
                <a:gd name="T50" fmla="*/ 2147483647 w 246"/>
                <a:gd name="T51" fmla="*/ 2147483647 h 186"/>
                <a:gd name="T52" fmla="*/ 2147483647 w 246"/>
                <a:gd name="T53" fmla="*/ 2147483647 h 186"/>
                <a:gd name="T54" fmla="*/ 2147483647 w 246"/>
                <a:gd name="T55" fmla="*/ 2147483647 h 186"/>
                <a:gd name="T56" fmla="*/ 2147483647 w 246"/>
                <a:gd name="T57" fmla="*/ 2147483647 h 186"/>
                <a:gd name="T58" fmla="*/ 2147483647 w 246"/>
                <a:gd name="T59" fmla="*/ 2147483647 h 186"/>
                <a:gd name="T60" fmla="*/ 2147483647 w 246"/>
                <a:gd name="T61" fmla="*/ 2147483647 h 186"/>
                <a:gd name="T62" fmla="*/ 2147483647 w 246"/>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86"/>
                <a:gd name="T98" fmla="*/ 246 w 24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4" name="Freeform 313"/>
            <p:cNvSpPr>
              <a:spLocks/>
            </p:cNvSpPr>
            <p:nvPr/>
          </p:nvSpPr>
          <p:spPr bwMode="auto">
            <a:xfrm>
              <a:off x="4447401" y="2237682"/>
              <a:ext cx="77462" cy="41275"/>
            </a:xfrm>
            <a:custGeom>
              <a:avLst/>
              <a:gdLst>
                <a:gd name="T0" fmla="*/ 2147483647 w 138"/>
                <a:gd name="T1" fmla="*/ 2147483647 h 80"/>
                <a:gd name="T2" fmla="*/ 2147483647 w 138"/>
                <a:gd name="T3" fmla="*/ 2147483647 h 80"/>
                <a:gd name="T4" fmla="*/ 2147483647 w 138"/>
                <a:gd name="T5" fmla="*/ 2147483647 h 80"/>
                <a:gd name="T6" fmla="*/ 2147483647 w 138"/>
                <a:gd name="T7" fmla="*/ 2147483647 h 80"/>
                <a:gd name="T8" fmla="*/ 2147483647 w 138"/>
                <a:gd name="T9" fmla="*/ 2147483647 h 80"/>
                <a:gd name="T10" fmla="*/ 2147483647 w 138"/>
                <a:gd name="T11" fmla="*/ 2147483647 h 80"/>
                <a:gd name="T12" fmla="*/ 2147483647 w 138"/>
                <a:gd name="T13" fmla="*/ 2147483647 h 80"/>
                <a:gd name="T14" fmla="*/ 2147483647 w 138"/>
                <a:gd name="T15" fmla="*/ 2147483647 h 80"/>
                <a:gd name="T16" fmla="*/ 2147483647 w 138"/>
                <a:gd name="T17" fmla="*/ 2147483647 h 80"/>
                <a:gd name="T18" fmla="*/ 2147483647 w 138"/>
                <a:gd name="T19" fmla="*/ 2147483647 h 80"/>
                <a:gd name="T20" fmla="*/ 2147483647 w 138"/>
                <a:gd name="T21" fmla="*/ 2147483647 h 80"/>
                <a:gd name="T22" fmla="*/ 2147483647 w 138"/>
                <a:gd name="T23" fmla="*/ 2147483647 h 80"/>
                <a:gd name="T24" fmla="*/ 2147483647 w 138"/>
                <a:gd name="T25" fmla="*/ 2147483647 h 80"/>
                <a:gd name="T26" fmla="*/ 2147483647 w 138"/>
                <a:gd name="T27" fmla="*/ 2147483647 h 80"/>
                <a:gd name="T28" fmla="*/ 2147483647 w 138"/>
                <a:gd name="T29" fmla="*/ 2147483647 h 80"/>
                <a:gd name="T30" fmla="*/ 2147483647 w 138"/>
                <a:gd name="T31" fmla="*/ 2147483647 h 80"/>
                <a:gd name="T32" fmla="*/ 2147483647 w 138"/>
                <a:gd name="T33" fmla="*/ 2147483647 h 80"/>
                <a:gd name="T34" fmla="*/ 2147483647 w 138"/>
                <a:gd name="T35" fmla="*/ 2147483647 h 80"/>
                <a:gd name="T36" fmla="*/ 2147483647 w 138"/>
                <a:gd name="T37" fmla="*/ 2147483647 h 80"/>
                <a:gd name="T38" fmla="*/ 2147483647 w 138"/>
                <a:gd name="T39" fmla="*/ 0 h 80"/>
                <a:gd name="T40" fmla="*/ 2147483647 w 138"/>
                <a:gd name="T41" fmla="*/ 2147483647 h 80"/>
                <a:gd name="T42" fmla="*/ 2147483647 w 138"/>
                <a:gd name="T43" fmla="*/ 2147483647 h 80"/>
                <a:gd name="T44" fmla="*/ 2147483647 w 138"/>
                <a:gd name="T45" fmla="*/ 2147483647 h 80"/>
                <a:gd name="T46" fmla="*/ 2147483647 w 138"/>
                <a:gd name="T47" fmla="*/ 2147483647 h 80"/>
                <a:gd name="T48" fmla="*/ 2147483647 w 138"/>
                <a:gd name="T49" fmla="*/ 2147483647 h 80"/>
                <a:gd name="T50" fmla="*/ 2147483647 w 138"/>
                <a:gd name="T51" fmla="*/ 2147483647 h 80"/>
                <a:gd name="T52" fmla="*/ 2147483647 w 138"/>
                <a:gd name="T53" fmla="*/ 2147483647 h 80"/>
                <a:gd name="T54" fmla="*/ 2147483647 w 138"/>
                <a:gd name="T55" fmla="*/ 2147483647 h 80"/>
                <a:gd name="T56" fmla="*/ 2147483647 w 138"/>
                <a:gd name="T57" fmla="*/ 2147483647 h 80"/>
                <a:gd name="T58" fmla="*/ 2147483647 w 138"/>
                <a:gd name="T59" fmla="*/ 2147483647 h 80"/>
                <a:gd name="T60" fmla="*/ 0 w 138"/>
                <a:gd name="T61" fmla="*/ 2147483647 h 80"/>
                <a:gd name="T62" fmla="*/ 2147483647 w 138"/>
                <a:gd name="T63" fmla="*/ 2147483647 h 80"/>
                <a:gd name="T64" fmla="*/ 2147483647 w 138"/>
                <a:gd name="T65" fmla="*/ 2147483647 h 80"/>
                <a:gd name="T66" fmla="*/ 2147483647 w 138"/>
                <a:gd name="T67" fmla="*/ 2147483647 h 80"/>
                <a:gd name="T68" fmla="*/ 2147483647 w 138"/>
                <a:gd name="T69" fmla="*/ 2147483647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80"/>
                <a:gd name="T107" fmla="*/ 138 w 138"/>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15" name="Freeform 314"/>
            <p:cNvSpPr>
              <a:spLocks/>
            </p:cNvSpPr>
            <p:nvPr/>
          </p:nvSpPr>
          <p:spPr bwMode="auto">
            <a:xfrm>
              <a:off x="4528159" y="2164657"/>
              <a:ext cx="133497" cy="52387"/>
            </a:xfrm>
            <a:custGeom>
              <a:avLst/>
              <a:gdLst>
                <a:gd name="T0" fmla="*/ 2147483647 w 239"/>
                <a:gd name="T1" fmla="*/ 2147483647 h 98"/>
                <a:gd name="T2" fmla="*/ 2147483647 w 239"/>
                <a:gd name="T3" fmla="*/ 2147483647 h 98"/>
                <a:gd name="T4" fmla="*/ 2147483647 w 239"/>
                <a:gd name="T5" fmla="*/ 2147483647 h 98"/>
                <a:gd name="T6" fmla="*/ 2147483647 w 239"/>
                <a:gd name="T7" fmla="*/ 2147483647 h 98"/>
                <a:gd name="T8" fmla="*/ 2147483647 w 239"/>
                <a:gd name="T9" fmla="*/ 2147483647 h 98"/>
                <a:gd name="T10" fmla="*/ 2147483647 w 239"/>
                <a:gd name="T11" fmla="*/ 2147483647 h 98"/>
                <a:gd name="T12" fmla="*/ 2147483647 w 239"/>
                <a:gd name="T13" fmla="*/ 2147483647 h 98"/>
                <a:gd name="T14" fmla="*/ 2147483647 w 239"/>
                <a:gd name="T15" fmla="*/ 2147483647 h 98"/>
                <a:gd name="T16" fmla="*/ 2147483647 w 239"/>
                <a:gd name="T17" fmla="*/ 2147483647 h 98"/>
                <a:gd name="T18" fmla="*/ 2147483647 w 239"/>
                <a:gd name="T19" fmla="*/ 2147483647 h 98"/>
                <a:gd name="T20" fmla="*/ 2147483647 w 239"/>
                <a:gd name="T21" fmla="*/ 2147483647 h 98"/>
                <a:gd name="T22" fmla="*/ 2147483647 w 239"/>
                <a:gd name="T23" fmla="*/ 2147483647 h 98"/>
                <a:gd name="T24" fmla="*/ 2147483647 w 239"/>
                <a:gd name="T25" fmla="*/ 2147483647 h 98"/>
                <a:gd name="T26" fmla="*/ 2147483647 w 239"/>
                <a:gd name="T27" fmla="*/ 2147483647 h 98"/>
                <a:gd name="T28" fmla="*/ 2147483647 w 239"/>
                <a:gd name="T29" fmla="*/ 2147483647 h 98"/>
                <a:gd name="T30" fmla="*/ 2147483647 w 239"/>
                <a:gd name="T31" fmla="*/ 2147483647 h 98"/>
                <a:gd name="T32" fmla="*/ 2147483647 w 239"/>
                <a:gd name="T33" fmla="*/ 2147483647 h 98"/>
                <a:gd name="T34" fmla="*/ 2147483647 w 239"/>
                <a:gd name="T35" fmla="*/ 2147483647 h 98"/>
                <a:gd name="T36" fmla="*/ 2147483647 w 239"/>
                <a:gd name="T37" fmla="*/ 2147483647 h 98"/>
                <a:gd name="T38" fmla="*/ 2147483647 w 239"/>
                <a:gd name="T39" fmla="*/ 2147483647 h 98"/>
                <a:gd name="T40" fmla="*/ 0 w 239"/>
                <a:gd name="T41" fmla="*/ 2147483647 h 98"/>
                <a:gd name="T42" fmla="*/ 2147483647 w 239"/>
                <a:gd name="T43" fmla="*/ 2147483647 h 98"/>
                <a:gd name="T44" fmla="*/ 2147483647 w 239"/>
                <a:gd name="T45" fmla="*/ 2147483647 h 98"/>
                <a:gd name="T46" fmla="*/ 2147483647 w 239"/>
                <a:gd name="T47" fmla="*/ 2147483647 h 98"/>
                <a:gd name="T48" fmla="*/ 2147483647 w 239"/>
                <a:gd name="T49" fmla="*/ 2147483647 h 98"/>
                <a:gd name="T50" fmla="*/ 2147483647 w 239"/>
                <a:gd name="T51" fmla="*/ 2147483647 h 98"/>
                <a:gd name="T52" fmla="*/ 2147483647 w 239"/>
                <a:gd name="T53" fmla="*/ 2147483647 h 98"/>
                <a:gd name="T54" fmla="*/ 2147483647 w 239"/>
                <a:gd name="T55" fmla="*/ 2147483647 h 98"/>
                <a:gd name="T56" fmla="*/ 2147483647 w 239"/>
                <a:gd name="T57" fmla="*/ 2147483647 h 98"/>
                <a:gd name="T58" fmla="*/ 2147483647 w 239"/>
                <a:gd name="T59" fmla="*/ 2147483647 h 98"/>
                <a:gd name="T60" fmla="*/ 2147483647 w 239"/>
                <a:gd name="T61" fmla="*/ 2147483647 h 98"/>
                <a:gd name="T62" fmla="*/ 2147483647 w 239"/>
                <a:gd name="T63" fmla="*/ 2147483647 h 98"/>
                <a:gd name="T64" fmla="*/ 2147483647 w 239"/>
                <a:gd name="T65" fmla="*/ 2147483647 h 98"/>
                <a:gd name="T66" fmla="*/ 2147483647 w 239"/>
                <a:gd name="T67" fmla="*/ 2147483647 h 98"/>
                <a:gd name="T68" fmla="*/ 2147483647 w 239"/>
                <a:gd name="T69" fmla="*/ 2147483647 h 98"/>
                <a:gd name="T70" fmla="*/ 2147483647 w 239"/>
                <a:gd name="T71" fmla="*/ 2147483647 h 98"/>
                <a:gd name="T72" fmla="*/ 2147483647 w 239"/>
                <a:gd name="T73" fmla="*/ 2147483647 h 98"/>
                <a:gd name="T74" fmla="*/ 2147483647 w 239"/>
                <a:gd name="T75" fmla="*/ 2147483647 h 98"/>
                <a:gd name="T76" fmla="*/ 2147483647 w 239"/>
                <a:gd name="T77" fmla="*/ 2147483647 h 98"/>
                <a:gd name="T78" fmla="*/ 2147483647 w 239"/>
                <a:gd name="T79" fmla="*/ 2147483647 h 98"/>
                <a:gd name="T80" fmla="*/ 2147483647 w 239"/>
                <a:gd name="T81" fmla="*/ 2147483647 h 98"/>
                <a:gd name="T82" fmla="*/ 2147483647 w 239"/>
                <a:gd name="T83" fmla="*/ 2147483647 h 98"/>
                <a:gd name="T84" fmla="*/ 2147483647 w 239"/>
                <a:gd name="T85" fmla="*/ 2147483647 h 98"/>
                <a:gd name="T86" fmla="*/ 2147483647 w 239"/>
                <a:gd name="T87" fmla="*/ 2147483647 h 9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9"/>
                <a:gd name="T133" fmla="*/ 0 h 98"/>
                <a:gd name="T134" fmla="*/ 239 w 239"/>
                <a:gd name="T135" fmla="*/ 98 h 9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16" name="Freeform 71"/>
            <p:cNvSpPr>
              <a:spLocks/>
            </p:cNvSpPr>
            <p:nvPr/>
          </p:nvSpPr>
          <p:spPr bwMode="auto">
            <a:xfrm>
              <a:off x="4511678" y="2191644"/>
              <a:ext cx="163163" cy="77788"/>
            </a:xfrm>
            <a:custGeom>
              <a:avLst/>
              <a:gdLst>
                <a:gd name="T0" fmla="*/ 2147483647 w 286"/>
                <a:gd name="T1" fmla="*/ 2147483647 h 148"/>
                <a:gd name="T2" fmla="*/ 2147483647 w 286"/>
                <a:gd name="T3" fmla="*/ 2147483647 h 148"/>
                <a:gd name="T4" fmla="*/ 2147483647 w 286"/>
                <a:gd name="T5" fmla="*/ 2147483647 h 148"/>
                <a:gd name="T6" fmla="*/ 2147483647 w 286"/>
                <a:gd name="T7" fmla="*/ 2147483647 h 148"/>
                <a:gd name="T8" fmla="*/ 2147483647 w 286"/>
                <a:gd name="T9" fmla="*/ 2147483647 h 148"/>
                <a:gd name="T10" fmla="*/ 2147483647 w 286"/>
                <a:gd name="T11" fmla="*/ 2147483647 h 148"/>
                <a:gd name="T12" fmla="*/ 2147483647 w 286"/>
                <a:gd name="T13" fmla="*/ 2147483647 h 148"/>
                <a:gd name="T14" fmla="*/ 0 w 286"/>
                <a:gd name="T15" fmla="*/ 2147483647 h 148"/>
                <a:gd name="T16" fmla="*/ 2147483647 w 286"/>
                <a:gd name="T17" fmla="*/ 2147483647 h 148"/>
                <a:gd name="T18" fmla="*/ 2147483647 w 286"/>
                <a:gd name="T19" fmla="*/ 2147483647 h 148"/>
                <a:gd name="T20" fmla="*/ 2147483647 w 286"/>
                <a:gd name="T21" fmla="*/ 2147483647 h 148"/>
                <a:gd name="T22" fmla="*/ 2147483647 w 286"/>
                <a:gd name="T23" fmla="*/ 2147483647 h 148"/>
                <a:gd name="T24" fmla="*/ 2147483647 w 286"/>
                <a:gd name="T25" fmla="*/ 2147483647 h 148"/>
                <a:gd name="T26" fmla="*/ 2147483647 w 286"/>
                <a:gd name="T27" fmla="*/ 2147483647 h 148"/>
                <a:gd name="T28" fmla="*/ 2147483647 w 286"/>
                <a:gd name="T29" fmla="*/ 2147483647 h 148"/>
                <a:gd name="T30" fmla="*/ 2147483647 w 286"/>
                <a:gd name="T31" fmla="*/ 2147483647 h 148"/>
                <a:gd name="T32" fmla="*/ 2147483647 w 286"/>
                <a:gd name="T33" fmla="*/ 2147483647 h 148"/>
                <a:gd name="T34" fmla="*/ 2147483647 w 286"/>
                <a:gd name="T35" fmla="*/ 2147483647 h 148"/>
                <a:gd name="T36" fmla="*/ 2147483647 w 286"/>
                <a:gd name="T37" fmla="*/ 2147483647 h 148"/>
                <a:gd name="T38" fmla="*/ 2147483647 w 286"/>
                <a:gd name="T39" fmla="*/ 2147483647 h 148"/>
                <a:gd name="T40" fmla="*/ 2147483647 w 286"/>
                <a:gd name="T41" fmla="*/ 2147483647 h 148"/>
                <a:gd name="T42" fmla="*/ 2147483647 w 286"/>
                <a:gd name="T43" fmla="*/ 2147483647 h 148"/>
                <a:gd name="T44" fmla="*/ 2147483647 w 286"/>
                <a:gd name="T45" fmla="*/ 2147483647 h 148"/>
                <a:gd name="T46" fmla="*/ 2147483647 w 286"/>
                <a:gd name="T47" fmla="*/ 2147483647 h 148"/>
                <a:gd name="T48" fmla="*/ 2147483647 w 286"/>
                <a:gd name="T49" fmla="*/ 2147483647 h 148"/>
                <a:gd name="T50" fmla="*/ 2147483647 w 286"/>
                <a:gd name="T51" fmla="*/ 2147483647 h 148"/>
                <a:gd name="T52" fmla="*/ 2147483647 w 286"/>
                <a:gd name="T53" fmla="*/ 2147483647 h 148"/>
                <a:gd name="T54" fmla="*/ 2147483647 w 286"/>
                <a:gd name="T55" fmla="*/ 2147483647 h 148"/>
                <a:gd name="T56" fmla="*/ 2147483647 w 286"/>
                <a:gd name="T57" fmla="*/ 2147483647 h 148"/>
                <a:gd name="T58" fmla="*/ 2147483647 w 286"/>
                <a:gd name="T59" fmla="*/ 2147483647 h 148"/>
                <a:gd name="T60" fmla="*/ 2147483647 w 286"/>
                <a:gd name="T61" fmla="*/ 2147483647 h 148"/>
                <a:gd name="T62" fmla="*/ 2147483647 w 286"/>
                <a:gd name="T63" fmla="*/ 2147483647 h 148"/>
                <a:gd name="T64" fmla="*/ 2147483647 w 286"/>
                <a:gd name="T65" fmla="*/ 2147483647 h 148"/>
                <a:gd name="T66" fmla="*/ 2147483647 w 286"/>
                <a:gd name="T67" fmla="*/ 2147483647 h 148"/>
                <a:gd name="T68" fmla="*/ 2147483647 w 286"/>
                <a:gd name="T69" fmla="*/ 2147483647 h 148"/>
                <a:gd name="T70" fmla="*/ 2147483647 w 286"/>
                <a:gd name="T71" fmla="*/ 2147483647 h 148"/>
                <a:gd name="T72" fmla="*/ 2147483647 w 286"/>
                <a:gd name="T73" fmla="*/ 2147483647 h 148"/>
                <a:gd name="T74" fmla="*/ 2147483647 w 286"/>
                <a:gd name="T75" fmla="*/ 0 h 148"/>
                <a:gd name="T76" fmla="*/ 2147483647 w 286"/>
                <a:gd name="T77" fmla="*/ 2147483647 h 148"/>
                <a:gd name="T78" fmla="*/ 2147483647 w 286"/>
                <a:gd name="T79" fmla="*/ 2147483647 h 148"/>
                <a:gd name="T80" fmla="*/ 2147483647 w 286"/>
                <a:gd name="T81" fmla="*/ 0 h 148"/>
                <a:gd name="T82" fmla="*/ 2147483647 w 286"/>
                <a:gd name="T83" fmla="*/ 0 h 148"/>
                <a:gd name="T84" fmla="*/ 2147483647 w 286"/>
                <a:gd name="T85" fmla="*/ 2147483647 h 148"/>
                <a:gd name="T86" fmla="*/ 2147483647 w 286"/>
                <a:gd name="T87" fmla="*/ 2147483647 h 148"/>
                <a:gd name="T88" fmla="*/ 2147483647 w 286"/>
                <a:gd name="T89" fmla="*/ 2147483647 h 148"/>
                <a:gd name="T90" fmla="*/ 2147483647 w 286"/>
                <a:gd name="T91" fmla="*/ 2147483647 h 148"/>
                <a:gd name="T92" fmla="*/ 2147483647 w 286"/>
                <a:gd name="T93" fmla="*/ 2147483647 h 148"/>
                <a:gd name="T94" fmla="*/ 2147483647 w 286"/>
                <a:gd name="T95" fmla="*/ 2147483647 h 148"/>
                <a:gd name="T96" fmla="*/ 2147483647 w 286"/>
                <a:gd name="T97" fmla="*/ 2147483647 h 148"/>
                <a:gd name="T98" fmla="*/ 2147483647 w 286"/>
                <a:gd name="T99" fmla="*/ 2147483647 h 148"/>
                <a:gd name="T100" fmla="*/ 2147483647 w 286"/>
                <a:gd name="T101" fmla="*/ 2147483647 h 148"/>
                <a:gd name="T102" fmla="*/ 2147483647 w 286"/>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6"/>
                <a:gd name="T157" fmla="*/ 0 h 148"/>
                <a:gd name="T158" fmla="*/ 286 w 286"/>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7" name="Freeform 72"/>
            <p:cNvSpPr>
              <a:spLocks/>
            </p:cNvSpPr>
            <p:nvPr/>
          </p:nvSpPr>
          <p:spPr bwMode="auto">
            <a:xfrm>
              <a:off x="4612212" y="1978919"/>
              <a:ext cx="133498" cy="71438"/>
            </a:xfrm>
            <a:custGeom>
              <a:avLst/>
              <a:gdLst>
                <a:gd name="T0" fmla="*/ 2147483647 w 230"/>
                <a:gd name="T1" fmla="*/ 2147483647 h 132"/>
                <a:gd name="T2" fmla="*/ 2147483647 w 230"/>
                <a:gd name="T3" fmla="*/ 2147483647 h 132"/>
                <a:gd name="T4" fmla="*/ 2147483647 w 230"/>
                <a:gd name="T5" fmla="*/ 2147483647 h 132"/>
                <a:gd name="T6" fmla="*/ 2147483647 w 230"/>
                <a:gd name="T7" fmla="*/ 2147483647 h 132"/>
                <a:gd name="T8" fmla="*/ 2147483647 w 230"/>
                <a:gd name="T9" fmla="*/ 2147483647 h 132"/>
                <a:gd name="T10" fmla="*/ 2147483647 w 230"/>
                <a:gd name="T11" fmla="*/ 2147483647 h 132"/>
                <a:gd name="T12" fmla="*/ 2147483647 w 230"/>
                <a:gd name="T13" fmla="*/ 2147483647 h 132"/>
                <a:gd name="T14" fmla="*/ 2147483647 w 230"/>
                <a:gd name="T15" fmla="*/ 2147483647 h 132"/>
                <a:gd name="T16" fmla="*/ 2147483647 w 230"/>
                <a:gd name="T17" fmla="*/ 2147483647 h 132"/>
                <a:gd name="T18" fmla="*/ 2147483647 w 230"/>
                <a:gd name="T19" fmla="*/ 2147483647 h 132"/>
                <a:gd name="T20" fmla="*/ 2147483647 w 230"/>
                <a:gd name="T21" fmla="*/ 2147483647 h 132"/>
                <a:gd name="T22" fmla="*/ 2147483647 w 230"/>
                <a:gd name="T23" fmla="*/ 2147483647 h 132"/>
                <a:gd name="T24" fmla="*/ 2147483647 w 230"/>
                <a:gd name="T25" fmla="*/ 2147483647 h 132"/>
                <a:gd name="T26" fmla="*/ 2147483647 w 230"/>
                <a:gd name="T27" fmla="*/ 2147483647 h 132"/>
                <a:gd name="T28" fmla="*/ 0 w 230"/>
                <a:gd name="T29" fmla="*/ 2147483647 h 132"/>
                <a:gd name="T30" fmla="*/ 2147483647 w 230"/>
                <a:gd name="T31" fmla="*/ 2147483647 h 132"/>
                <a:gd name="T32" fmla="*/ 2147483647 w 230"/>
                <a:gd name="T33" fmla="*/ 2147483647 h 132"/>
                <a:gd name="T34" fmla="*/ 2147483647 w 230"/>
                <a:gd name="T35" fmla="*/ 2147483647 h 132"/>
                <a:gd name="T36" fmla="*/ 2147483647 w 230"/>
                <a:gd name="T37" fmla="*/ 2147483647 h 132"/>
                <a:gd name="T38" fmla="*/ 2147483647 w 230"/>
                <a:gd name="T39" fmla="*/ 2147483647 h 132"/>
                <a:gd name="T40" fmla="*/ 2147483647 w 230"/>
                <a:gd name="T41" fmla="*/ 2147483647 h 132"/>
                <a:gd name="T42" fmla="*/ 2147483647 w 230"/>
                <a:gd name="T43" fmla="*/ 2147483647 h 132"/>
                <a:gd name="T44" fmla="*/ 2147483647 w 230"/>
                <a:gd name="T45" fmla="*/ 2147483647 h 132"/>
                <a:gd name="T46" fmla="*/ 2147483647 w 230"/>
                <a:gd name="T47" fmla="*/ 2147483647 h 132"/>
                <a:gd name="T48" fmla="*/ 2147483647 w 230"/>
                <a:gd name="T49" fmla="*/ 2147483647 h 132"/>
                <a:gd name="T50" fmla="*/ 2147483647 w 230"/>
                <a:gd name="T51" fmla="*/ 2147483647 h 132"/>
                <a:gd name="T52" fmla="*/ 2147483647 w 230"/>
                <a:gd name="T53" fmla="*/ 2147483647 h 132"/>
                <a:gd name="T54" fmla="*/ 2147483647 w 230"/>
                <a:gd name="T55" fmla="*/ 2147483647 h 132"/>
                <a:gd name="T56" fmla="*/ 2147483647 w 230"/>
                <a:gd name="T57" fmla="*/ 2147483647 h 132"/>
                <a:gd name="T58" fmla="*/ 2147483647 w 230"/>
                <a:gd name="T59" fmla="*/ 2147483647 h 132"/>
                <a:gd name="T60" fmla="*/ 2147483647 w 230"/>
                <a:gd name="T61" fmla="*/ 2147483647 h 132"/>
                <a:gd name="T62" fmla="*/ 2147483647 w 230"/>
                <a:gd name="T63" fmla="*/ 2147483647 h 132"/>
                <a:gd name="T64" fmla="*/ 2147483647 w 230"/>
                <a:gd name="T65" fmla="*/ 2147483647 h 132"/>
                <a:gd name="T66" fmla="*/ 2147483647 w 230"/>
                <a:gd name="T67" fmla="*/ 2147483647 h 132"/>
                <a:gd name="T68" fmla="*/ 2147483647 w 230"/>
                <a:gd name="T69" fmla="*/ 2147483647 h 132"/>
                <a:gd name="T70" fmla="*/ 2147483647 w 230"/>
                <a:gd name="T71" fmla="*/ 2147483647 h 132"/>
                <a:gd name="T72" fmla="*/ 2147483647 w 230"/>
                <a:gd name="T73" fmla="*/ 2147483647 h 132"/>
                <a:gd name="T74" fmla="*/ 2147483647 w 230"/>
                <a:gd name="T75" fmla="*/ 2147483647 h 132"/>
                <a:gd name="T76" fmla="*/ 2147483647 w 230"/>
                <a:gd name="T77" fmla="*/ 2147483647 h 132"/>
                <a:gd name="T78" fmla="*/ 2147483647 w 230"/>
                <a:gd name="T79" fmla="*/ 2147483647 h 132"/>
                <a:gd name="T80" fmla="*/ 2147483647 w 230"/>
                <a:gd name="T81" fmla="*/ 2147483647 h 132"/>
                <a:gd name="T82" fmla="*/ 2147483647 w 230"/>
                <a:gd name="T83" fmla="*/ 2147483647 h 132"/>
                <a:gd name="T84" fmla="*/ 2147483647 w 230"/>
                <a:gd name="T85" fmla="*/ 2147483647 h 132"/>
                <a:gd name="T86" fmla="*/ 2147483647 w 230"/>
                <a:gd name="T87" fmla="*/ 2147483647 h 132"/>
                <a:gd name="T88" fmla="*/ 2147483647 w 230"/>
                <a:gd name="T89" fmla="*/ 2147483647 h 132"/>
                <a:gd name="T90" fmla="*/ 2147483647 w 230"/>
                <a:gd name="T91" fmla="*/ 2147483647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0"/>
                <a:gd name="T139" fmla="*/ 0 h 132"/>
                <a:gd name="T140" fmla="*/ 230 w 230"/>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8" name="Freeform 73"/>
            <p:cNvSpPr>
              <a:spLocks/>
            </p:cNvSpPr>
            <p:nvPr/>
          </p:nvSpPr>
          <p:spPr bwMode="auto">
            <a:xfrm>
              <a:off x="4267757" y="2212282"/>
              <a:ext cx="112072" cy="55562"/>
            </a:xfrm>
            <a:custGeom>
              <a:avLst/>
              <a:gdLst>
                <a:gd name="T0" fmla="*/ 2147483647 w 196"/>
                <a:gd name="T1" fmla="*/ 2147483647 h 109"/>
                <a:gd name="T2" fmla="*/ 2147483647 w 196"/>
                <a:gd name="T3" fmla="*/ 2147483647 h 109"/>
                <a:gd name="T4" fmla="*/ 2147483647 w 196"/>
                <a:gd name="T5" fmla="*/ 2147483647 h 109"/>
                <a:gd name="T6" fmla="*/ 2147483647 w 196"/>
                <a:gd name="T7" fmla="*/ 2147483647 h 109"/>
                <a:gd name="T8" fmla="*/ 2147483647 w 196"/>
                <a:gd name="T9" fmla="*/ 2147483647 h 109"/>
                <a:gd name="T10" fmla="*/ 2147483647 w 196"/>
                <a:gd name="T11" fmla="*/ 2147483647 h 109"/>
                <a:gd name="T12" fmla="*/ 2147483647 w 196"/>
                <a:gd name="T13" fmla="*/ 2147483647 h 109"/>
                <a:gd name="T14" fmla="*/ 2147483647 w 196"/>
                <a:gd name="T15" fmla="*/ 2147483647 h 109"/>
                <a:gd name="T16" fmla="*/ 2147483647 w 196"/>
                <a:gd name="T17" fmla="*/ 2147483647 h 109"/>
                <a:gd name="T18" fmla="*/ 2147483647 w 196"/>
                <a:gd name="T19" fmla="*/ 2147483647 h 109"/>
                <a:gd name="T20" fmla="*/ 2147483647 w 196"/>
                <a:gd name="T21" fmla="*/ 2147483647 h 109"/>
                <a:gd name="T22" fmla="*/ 2147483647 w 196"/>
                <a:gd name="T23" fmla="*/ 2147483647 h 109"/>
                <a:gd name="T24" fmla="*/ 2147483647 w 196"/>
                <a:gd name="T25" fmla="*/ 2147483647 h 109"/>
                <a:gd name="T26" fmla="*/ 2147483647 w 196"/>
                <a:gd name="T27" fmla="*/ 2147483647 h 109"/>
                <a:gd name="T28" fmla="*/ 2147483647 w 196"/>
                <a:gd name="T29" fmla="*/ 2147483647 h 109"/>
                <a:gd name="T30" fmla="*/ 2147483647 w 196"/>
                <a:gd name="T31" fmla="*/ 2147483647 h 109"/>
                <a:gd name="T32" fmla="*/ 2147483647 w 196"/>
                <a:gd name="T33" fmla="*/ 2147483647 h 109"/>
                <a:gd name="T34" fmla="*/ 2147483647 w 196"/>
                <a:gd name="T35" fmla="*/ 2147483647 h 109"/>
                <a:gd name="T36" fmla="*/ 2147483647 w 196"/>
                <a:gd name="T37" fmla="*/ 2147483647 h 109"/>
                <a:gd name="T38" fmla="*/ 2147483647 w 196"/>
                <a:gd name="T39" fmla="*/ 2147483647 h 109"/>
                <a:gd name="T40" fmla="*/ 2147483647 w 196"/>
                <a:gd name="T41" fmla="*/ 2147483647 h 109"/>
                <a:gd name="T42" fmla="*/ 2147483647 w 196"/>
                <a:gd name="T43" fmla="*/ 2147483647 h 109"/>
                <a:gd name="T44" fmla="*/ 2147483647 w 196"/>
                <a:gd name="T45" fmla="*/ 2147483647 h 109"/>
                <a:gd name="T46" fmla="*/ 2147483647 w 196"/>
                <a:gd name="T47" fmla="*/ 2147483647 h 109"/>
                <a:gd name="T48" fmla="*/ 2147483647 w 196"/>
                <a:gd name="T49" fmla="*/ 2147483647 h 109"/>
                <a:gd name="T50" fmla="*/ 2147483647 w 196"/>
                <a:gd name="T51" fmla="*/ 2147483647 h 109"/>
                <a:gd name="T52" fmla="*/ 2147483647 w 196"/>
                <a:gd name="T53" fmla="*/ 2147483647 h 109"/>
                <a:gd name="T54" fmla="*/ 2147483647 w 196"/>
                <a:gd name="T55" fmla="*/ 2147483647 h 109"/>
                <a:gd name="T56" fmla="*/ 2147483647 w 196"/>
                <a:gd name="T57" fmla="*/ 2147483647 h 109"/>
                <a:gd name="T58" fmla="*/ 2147483647 w 196"/>
                <a:gd name="T59" fmla="*/ 2147483647 h 109"/>
                <a:gd name="T60" fmla="*/ 2147483647 w 196"/>
                <a:gd name="T61" fmla="*/ 2147483647 h 109"/>
                <a:gd name="T62" fmla="*/ 2147483647 w 196"/>
                <a:gd name="T63" fmla="*/ 2147483647 h 109"/>
                <a:gd name="T64" fmla="*/ 2147483647 w 196"/>
                <a:gd name="T65" fmla="*/ 2147483647 h 109"/>
                <a:gd name="T66" fmla="*/ 2147483647 w 196"/>
                <a:gd name="T67" fmla="*/ 2147483647 h 109"/>
                <a:gd name="T68" fmla="*/ 2147483647 w 196"/>
                <a:gd name="T69" fmla="*/ 2147483647 h 109"/>
                <a:gd name="T70" fmla="*/ 2147483647 w 196"/>
                <a:gd name="T71" fmla="*/ 2147483647 h 109"/>
                <a:gd name="T72" fmla="*/ 2147483647 w 196"/>
                <a:gd name="T73" fmla="*/ 2147483647 h 109"/>
                <a:gd name="T74" fmla="*/ 2147483647 w 196"/>
                <a:gd name="T75" fmla="*/ 2147483647 h 109"/>
                <a:gd name="T76" fmla="*/ 2147483647 w 196"/>
                <a:gd name="T77" fmla="*/ 2147483647 h 109"/>
                <a:gd name="T78" fmla="*/ 2147483647 w 196"/>
                <a:gd name="T79" fmla="*/ 2147483647 h 109"/>
                <a:gd name="T80" fmla="*/ 2147483647 w 196"/>
                <a:gd name="T81" fmla="*/ 2147483647 h 109"/>
                <a:gd name="T82" fmla="*/ 2147483647 w 196"/>
                <a:gd name="T83" fmla="*/ 2147483647 h 109"/>
                <a:gd name="T84" fmla="*/ 2147483647 w 196"/>
                <a:gd name="T85" fmla="*/ 2147483647 h 109"/>
                <a:gd name="T86" fmla="*/ 2147483647 w 196"/>
                <a:gd name="T87" fmla="*/ 2147483647 h 109"/>
                <a:gd name="T88" fmla="*/ 2147483647 w 196"/>
                <a:gd name="T89" fmla="*/ 2147483647 h 109"/>
                <a:gd name="T90" fmla="*/ 2147483647 w 196"/>
                <a:gd name="T91" fmla="*/ 2147483647 h 109"/>
                <a:gd name="T92" fmla="*/ 2147483647 w 196"/>
                <a:gd name="T93" fmla="*/ 2147483647 h 109"/>
                <a:gd name="T94" fmla="*/ 2147483647 w 196"/>
                <a:gd name="T95" fmla="*/ 2147483647 h 109"/>
                <a:gd name="T96" fmla="*/ 2147483647 w 196"/>
                <a:gd name="T97" fmla="*/ 2147483647 h 109"/>
                <a:gd name="T98" fmla="*/ 2147483647 w 196"/>
                <a:gd name="T99" fmla="*/ 2147483647 h 109"/>
                <a:gd name="T100" fmla="*/ 2147483647 w 196"/>
                <a:gd name="T101" fmla="*/ 2147483647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109"/>
                <a:gd name="T155" fmla="*/ 196 w 196"/>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19" name="Freeform 74"/>
            <p:cNvSpPr>
              <a:spLocks/>
            </p:cNvSpPr>
            <p:nvPr/>
          </p:nvSpPr>
          <p:spPr bwMode="auto">
            <a:xfrm>
              <a:off x="4414439" y="2123382"/>
              <a:ext cx="159868" cy="68262"/>
            </a:xfrm>
            <a:custGeom>
              <a:avLst/>
              <a:gdLst>
                <a:gd name="T0" fmla="*/ 2147483647 w 280"/>
                <a:gd name="T1" fmla="*/ 2147483647 h 132"/>
                <a:gd name="T2" fmla="*/ 2147483647 w 280"/>
                <a:gd name="T3" fmla="*/ 2147483647 h 132"/>
                <a:gd name="T4" fmla="*/ 2147483647 w 280"/>
                <a:gd name="T5" fmla="*/ 2147483647 h 132"/>
                <a:gd name="T6" fmla="*/ 2147483647 w 280"/>
                <a:gd name="T7" fmla="*/ 2147483647 h 132"/>
                <a:gd name="T8" fmla="*/ 2147483647 w 280"/>
                <a:gd name="T9" fmla="*/ 2147483647 h 132"/>
                <a:gd name="T10" fmla="*/ 2147483647 w 280"/>
                <a:gd name="T11" fmla="*/ 2147483647 h 132"/>
                <a:gd name="T12" fmla="*/ 2147483647 w 280"/>
                <a:gd name="T13" fmla="*/ 2147483647 h 132"/>
                <a:gd name="T14" fmla="*/ 2147483647 w 280"/>
                <a:gd name="T15" fmla="*/ 2147483647 h 132"/>
                <a:gd name="T16" fmla="*/ 2147483647 w 280"/>
                <a:gd name="T17" fmla="*/ 2147483647 h 132"/>
                <a:gd name="T18" fmla="*/ 2147483647 w 280"/>
                <a:gd name="T19" fmla="*/ 2147483647 h 132"/>
                <a:gd name="T20" fmla="*/ 2147483647 w 280"/>
                <a:gd name="T21" fmla="*/ 2147483647 h 132"/>
                <a:gd name="T22" fmla="*/ 2147483647 w 280"/>
                <a:gd name="T23" fmla="*/ 2147483647 h 132"/>
                <a:gd name="T24" fmla="*/ 2147483647 w 280"/>
                <a:gd name="T25" fmla="*/ 2147483647 h 132"/>
                <a:gd name="T26" fmla="*/ 2147483647 w 280"/>
                <a:gd name="T27" fmla="*/ 2147483647 h 132"/>
                <a:gd name="T28" fmla="*/ 2147483647 w 280"/>
                <a:gd name="T29" fmla="*/ 2147483647 h 132"/>
                <a:gd name="T30" fmla="*/ 2147483647 w 280"/>
                <a:gd name="T31" fmla="*/ 2147483647 h 132"/>
                <a:gd name="T32" fmla="*/ 2147483647 w 280"/>
                <a:gd name="T33" fmla="*/ 2147483647 h 132"/>
                <a:gd name="T34" fmla="*/ 2147483647 w 280"/>
                <a:gd name="T35" fmla="*/ 2147483647 h 132"/>
                <a:gd name="T36" fmla="*/ 2147483647 w 280"/>
                <a:gd name="T37" fmla="*/ 2147483647 h 132"/>
                <a:gd name="T38" fmla="*/ 2147483647 w 280"/>
                <a:gd name="T39" fmla="*/ 2147483647 h 132"/>
                <a:gd name="T40" fmla="*/ 2147483647 w 280"/>
                <a:gd name="T41" fmla="*/ 2147483647 h 132"/>
                <a:gd name="T42" fmla="*/ 2147483647 w 280"/>
                <a:gd name="T43" fmla="*/ 2147483647 h 132"/>
                <a:gd name="T44" fmla="*/ 2147483647 w 280"/>
                <a:gd name="T45" fmla="*/ 2147483647 h 132"/>
                <a:gd name="T46" fmla="*/ 2147483647 w 280"/>
                <a:gd name="T47" fmla="*/ 2147483647 h 132"/>
                <a:gd name="T48" fmla="*/ 2147483647 w 280"/>
                <a:gd name="T49" fmla="*/ 2147483647 h 132"/>
                <a:gd name="T50" fmla="*/ 2147483647 w 280"/>
                <a:gd name="T51" fmla="*/ 2147483647 h 132"/>
                <a:gd name="T52" fmla="*/ 2147483647 w 280"/>
                <a:gd name="T53" fmla="*/ 2147483647 h 132"/>
                <a:gd name="T54" fmla="*/ 2147483647 w 280"/>
                <a:gd name="T55" fmla="*/ 2147483647 h 132"/>
                <a:gd name="T56" fmla="*/ 2147483647 w 280"/>
                <a:gd name="T57" fmla="*/ 2147483647 h 132"/>
                <a:gd name="T58" fmla="*/ 2147483647 w 280"/>
                <a:gd name="T59" fmla="*/ 2147483647 h 132"/>
                <a:gd name="T60" fmla="*/ 2147483647 w 280"/>
                <a:gd name="T61" fmla="*/ 2147483647 h 132"/>
                <a:gd name="T62" fmla="*/ 2147483647 w 280"/>
                <a:gd name="T63" fmla="*/ 2147483647 h 132"/>
                <a:gd name="T64" fmla="*/ 2147483647 w 280"/>
                <a:gd name="T65" fmla="*/ 2147483647 h 132"/>
                <a:gd name="T66" fmla="*/ 2147483647 w 280"/>
                <a:gd name="T67" fmla="*/ 2147483647 h 132"/>
                <a:gd name="T68" fmla="*/ 2147483647 w 280"/>
                <a:gd name="T69" fmla="*/ 2147483647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0"/>
                <a:gd name="T106" fmla="*/ 0 h 132"/>
                <a:gd name="T107" fmla="*/ 280 w 280"/>
                <a:gd name="T108" fmla="*/ 132 h 1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0" name="Freeform 75"/>
            <p:cNvSpPr>
              <a:spLocks/>
            </p:cNvSpPr>
            <p:nvPr/>
          </p:nvSpPr>
          <p:spPr bwMode="auto">
            <a:xfrm>
              <a:off x="4264461" y="2148782"/>
              <a:ext cx="19777" cy="17462"/>
            </a:xfrm>
            <a:custGeom>
              <a:avLst/>
              <a:gdLst>
                <a:gd name="T0" fmla="*/ 2147483647 w 36"/>
                <a:gd name="T1" fmla="*/ 2147483647 h 32"/>
                <a:gd name="T2" fmla="*/ 2147483647 w 36"/>
                <a:gd name="T3" fmla="*/ 2147483647 h 32"/>
                <a:gd name="T4" fmla="*/ 2147483647 w 36"/>
                <a:gd name="T5" fmla="*/ 2147483647 h 32"/>
                <a:gd name="T6" fmla="*/ 2147483647 w 36"/>
                <a:gd name="T7" fmla="*/ 2147483647 h 32"/>
                <a:gd name="T8" fmla="*/ 2147483647 w 36"/>
                <a:gd name="T9" fmla="*/ 2147483647 h 32"/>
                <a:gd name="T10" fmla="*/ 2147483647 w 36"/>
                <a:gd name="T11" fmla="*/ 0 h 32"/>
                <a:gd name="T12" fmla="*/ 2147483647 w 36"/>
                <a:gd name="T13" fmla="*/ 2147483647 h 32"/>
                <a:gd name="T14" fmla="*/ 2147483647 w 36"/>
                <a:gd name="T15" fmla="*/ 2147483647 h 32"/>
                <a:gd name="T16" fmla="*/ 2147483647 w 36"/>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2"/>
                <a:gd name="T29" fmla="*/ 36 w 3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1" name="Freeform 76"/>
            <p:cNvSpPr>
              <a:spLocks/>
            </p:cNvSpPr>
            <p:nvPr/>
          </p:nvSpPr>
          <p:spPr bwMode="auto">
            <a:xfrm>
              <a:off x="4355106" y="2178944"/>
              <a:ext cx="176349" cy="73025"/>
            </a:xfrm>
            <a:custGeom>
              <a:avLst/>
              <a:gdLst>
                <a:gd name="T0" fmla="*/ 2147483647 w 308"/>
                <a:gd name="T1" fmla="*/ 2147483647 h 138"/>
                <a:gd name="T2" fmla="*/ 2147483647 w 308"/>
                <a:gd name="T3" fmla="*/ 2147483647 h 138"/>
                <a:gd name="T4" fmla="*/ 2147483647 w 308"/>
                <a:gd name="T5" fmla="*/ 2147483647 h 138"/>
                <a:gd name="T6" fmla="*/ 2147483647 w 308"/>
                <a:gd name="T7" fmla="*/ 2147483647 h 138"/>
                <a:gd name="T8" fmla="*/ 2147483647 w 308"/>
                <a:gd name="T9" fmla="*/ 2147483647 h 138"/>
                <a:gd name="T10" fmla="*/ 2147483647 w 308"/>
                <a:gd name="T11" fmla="*/ 2147483647 h 138"/>
                <a:gd name="T12" fmla="*/ 2147483647 w 308"/>
                <a:gd name="T13" fmla="*/ 2147483647 h 138"/>
                <a:gd name="T14" fmla="*/ 2147483647 w 308"/>
                <a:gd name="T15" fmla="*/ 2147483647 h 138"/>
                <a:gd name="T16" fmla="*/ 2147483647 w 308"/>
                <a:gd name="T17" fmla="*/ 2147483647 h 138"/>
                <a:gd name="T18" fmla="*/ 2147483647 w 308"/>
                <a:gd name="T19" fmla="*/ 2147483647 h 138"/>
                <a:gd name="T20" fmla="*/ 2147483647 w 308"/>
                <a:gd name="T21" fmla="*/ 2147483647 h 138"/>
                <a:gd name="T22" fmla="*/ 2147483647 w 308"/>
                <a:gd name="T23" fmla="*/ 2147483647 h 138"/>
                <a:gd name="T24" fmla="*/ 2147483647 w 308"/>
                <a:gd name="T25" fmla="*/ 2147483647 h 138"/>
                <a:gd name="T26" fmla="*/ 2147483647 w 308"/>
                <a:gd name="T27" fmla="*/ 2147483647 h 138"/>
                <a:gd name="T28" fmla="*/ 2147483647 w 308"/>
                <a:gd name="T29" fmla="*/ 2147483647 h 138"/>
                <a:gd name="T30" fmla="*/ 2147483647 w 308"/>
                <a:gd name="T31" fmla="*/ 2147483647 h 138"/>
                <a:gd name="T32" fmla="*/ 2147483647 w 308"/>
                <a:gd name="T33" fmla="*/ 2147483647 h 138"/>
                <a:gd name="T34" fmla="*/ 2147483647 w 308"/>
                <a:gd name="T35" fmla="*/ 2147483647 h 138"/>
                <a:gd name="T36" fmla="*/ 2147483647 w 308"/>
                <a:gd name="T37" fmla="*/ 2147483647 h 138"/>
                <a:gd name="T38" fmla="*/ 0 w 308"/>
                <a:gd name="T39" fmla="*/ 2147483647 h 138"/>
                <a:gd name="T40" fmla="*/ 2147483647 w 308"/>
                <a:gd name="T41" fmla="*/ 2147483647 h 138"/>
                <a:gd name="T42" fmla="*/ 2147483647 w 308"/>
                <a:gd name="T43" fmla="*/ 2147483647 h 138"/>
                <a:gd name="T44" fmla="*/ 2147483647 w 308"/>
                <a:gd name="T45" fmla="*/ 2147483647 h 138"/>
                <a:gd name="T46" fmla="*/ 2147483647 w 308"/>
                <a:gd name="T47" fmla="*/ 2147483647 h 138"/>
                <a:gd name="T48" fmla="*/ 2147483647 w 308"/>
                <a:gd name="T49" fmla="*/ 2147483647 h 138"/>
                <a:gd name="T50" fmla="*/ 2147483647 w 308"/>
                <a:gd name="T51" fmla="*/ 2147483647 h 138"/>
                <a:gd name="T52" fmla="*/ 2147483647 w 308"/>
                <a:gd name="T53" fmla="*/ 2147483647 h 138"/>
                <a:gd name="T54" fmla="*/ 2147483647 w 308"/>
                <a:gd name="T55" fmla="*/ 2147483647 h 138"/>
                <a:gd name="T56" fmla="*/ 2147483647 w 308"/>
                <a:gd name="T57" fmla="*/ 2147483647 h 138"/>
                <a:gd name="T58" fmla="*/ 2147483647 w 308"/>
                <a:gd name="T59" fmla="*/ 2147483647 h 138"/>
                <a:gd name="T60" fmla="*/ 2147483647 w 308"/>
                <a:gd name="T61" fmla="*/ 2147483647 h 138"/>
                <a:gd name="T62" fmla="*/ 2147483647 w 308"/>
                <a:gd name="T63" fmla="*/ 2147483647 h 138"/>
                <a:gd name="T64" fmla="*/ 2147483647 w 308"/>
                <a:gd name="T65" fmla="*/ 2147483647 h 138"/>
                <a:gd name="T66" fmla="*/ 2147483647 w 308"/>
                <a:gd name="T67" fmla="*/ 2147483647 h 138"/>
                <a:gd name="T68" fmla="*/ 2147483647 w 308"/>
                <a:gd name="T69" fmla="*/ 2147483647 h 138"/>
                <a:gd name="T70" fmla="*/ 2147483647 w 308"/>
                <a:gd name="T71" fmla="*/ 2147483647 h 138"/>
                <a:gd name="T72" fmla="*/ 2147483647 w 308"/>
                <a:gd name="T73" fmla="*/ 2147483647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38"/>
                <a:gd name="T113" fmla="*/ 308 w 308"/>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2" name="Freeform 264"/>
            <p:cNvSpPr>
              <a:spLocks/>
            </p:cNvSpPr>
            <p:nvPr/>
          </p:nvSpPr>
          <p:spPr bwMode="auto">
            <a:xfrm>
              <a:off x="4271053" y="2024957"/>
              <a:ext cx="215903" cy="203200"/>
            </a:xfrm>
            <a:custGeom>
              <a:avLst/>
              <a:gdLst>
                <a:gd name="T0" fmla="*/ 2147483647 w 373"/>
                <a:gd name="T1" fmla="*/ 2147483647 h 393"/>
                <a:gd name="T2" fmla="*/ 2147483647 w 373"/>
                <a:gd name="T3" fmla="*/ 2147483647 h 393"/>
                <a:gd name="T4" fmla="*/ 2147483647 w 373"/>
                <a:gd name="T5" fmla="*/ 2147483647 h 393"/>
                <a:gd name="T6" fmla="*/ 2147483647 w 373"/>
                <a:gd name="T7" fmla="*/ 2147483647 h 393"/>
                <a:gd name="T8" fmla="*/ 2147483647 w 373"/>
                <a:gd name="T9" fmla="*/ 2147483647 h 393"/>
                <a:gd name="T10" fmla="*/ 2147483647 w 373"/>
                <a:gd name="T11" fmla="*/ 2147483647 h 393"/>
                <a:gd name="T12" fmla="*/ 2147483647 w 373"/>
                <a:gd name="T13" fmla="*/ 2147483647 h 393"/>
                <a:gd name="T14" fmla="*/ 2147483647 w 373"/>
                <a:gd name="T15" fmla="*/ 2147483647 h 393"/>
                <a:gd name="T16" fmla="*/ 2147483647 w 373"/>
                <a:gd name="T17" fmla="*/ 2147483647 h 393"/>
                <a:gd name="T18" fmla="*/ 2147483647 w 373"/>
                <a:gd name="T19" fmla="*/ 2147483647 h 393"/>
                <a:gd name="T20" fmla="*/ 2147483647 w 373"/>
                <a:gd name="T21" fmla="*/ 2147483647 h 393"/>
                <a:gd name="T22" fmla="*/ 2147483647 w 373"/>
                <a:gd name="T23" fmla="*/ 2147483647 h 393"/>
                <a:gd name="T24" fmla="*/ 2147483647 w 373"/>
                <a:gd name="T25" fmla="*/ 2147483647 h 393"/>
                <a:gd name="T26" fmla="*/ 2147483647 w 373"/>
                <a:gd name="T27" fmla="*/ 2147483647 h 393"/>
                <a:gd name="T28" fmla="*/ 2147483647 w 373"/>
                <a:gd name="T29" fmla="*/ 2147483647 h 393"/>
                <a:gd name="T30" fmla="*/ 2147483647 w 373"/>
                <a:gd name="T31" fmla="*/ 2147483647 h 393"/>
                <a:gd name="T32" fmla="*/ 2147483647 w 373"/>
                <a:gd name="T33" fmla="*/ 2147483647 h 393"/>
                <a:gd name="T34" fmla="*/ 2147483647 w 373"/>
                <a:gd name="T35" fmla="*/ 2147483647 h 393"/>
                <a:gd name="T36" fmla="*/ 2147483647 w 373"/>
                <a:gd name="T37" fmla="*/ 2147483647 h 393"/>
                <a:gd name="T38" fmla="*/ 2147483647 w 373"/>
                <a:gd name="T39" fmla="*/ 2147483647 h 393"/>
                <a:gd name="T40" fmla="*/ 2147483647 w 373"/>
                <a:gd name="T41" fmla="*/ 2147483647 h 393"/>
                <a:gd name="T42" fmla="*/ 2147483647 w 373"/>
                <a:gd name="T43" fmla="*/ 2147483647 h 393"/>
                <a:gd name="T44" fmla="*/ 2147483647 w 373"/>
                <a:gd name="T45" fmla="*/ 2147483647 h 393"/>
                <a:gd name="T46" fmla="*/ 2147483647 w 373"/>
                <a:gd name="T47" fmla="*/ 2147483647 h 393"/>
                <a:gd name="T48" fmla="*/ 2147483647 w 373"/>
                <a:gd name="T49" fmla="*/ 2147483647 h 393"/>
                <a:gd name="T50" fmla="*/ 2147483647 w 373"/>
                <a:gd name="T51" fmla="*/ 2147483647 h 393"/>
                <a:gd name="T52" fmla="*/ 2147483647 w 373"/>
                <a:gd name="T53" fmla="*/ 2147483647 h 393"/>
                <a:gd name="T54" fmla="*/ 2147483647 w 373"/>
                <a:gd name="T55" fmla="*/ 2147483647 h 393"/>
                <a:gd name="T56" fmla="*/ 2147483647 w 373"/>
                <a:gd name="T57" fmla="*/ 2147483647 h 393"/>
                <a:gd name="T58" fmla="*/ 2147483647 w 373"/>
                <a:gd name="T59" fmla="*/ 2147483647 h 393"/>
                <a:gd name="T60" fmla="*/ 2147483647 w 373"/>
                <a:gd name="T61" fmla="*/ 2147483647 h 393"/>
                <a:gd name="T62" fmla="*/ 2147483647 w 373"/>
                <a:gd name="T63" fmla="*/ 2147483647 h 393"/>
                <a:gd name="T64" fmla="*/ 2147483647 w 373"/>
                <a:gd name="T65" fmla="*/ 2147483647 h 393"/>
                <a:gd name="T66" fmla="*/ 2147483647 w 373"/>
                <a:gd name="T67" fmla="*/ 2147483647 h 393"/>
                <a:gd name="T68" fmla="*/ 2147483647 w 373"/>
                <a:gd name="T69" fmla="*/ 2147483647 h 393"/>
                <a:gd name="T70" fmla="*/ 2147483647 w 373"/>
                <a:gd name="T71" fmla="*/ 2147483647 h 393"/>
                <a:gd name="T72" fmla="*/ 2147483647 w 373"/>
                <a:gd name="T73" fmla="*/ 2147483647 h 393"/>
                <a:gd name="T74" fmla="*/ 2147483647 w 373"/>
                <a:gd name="T75" fmla="*/ 0 h 393"/>
                <a:gd name="T76" fmla="*/ 2147483647 w 373"/>
                <a:gd name="T77" fmla="*/ 2147483647 h 393"/>
                <a:gd name="T78" fmla="*/ 2147483647 w 373"/>
                <a:gd name="T79" fmla="*/ 2147483647 h 393"/>
                <a:gd name="T80" fmla="*/ 2147483647 w 373"/>
                <a:gd name="T81" fmla="*/ 2147483647 h 393"/>
                <a:gd name="T82" fmla="*/ 2147483647 w 373"/>
                <a:gd name="T83" fmla="*/ 2147483647 h 393"/>
                <a:gd name="T84" fmla="*/ 2147483647 w 373"/>
                <a:gd name="T85" fmla="*/ 2147483647 h 393"/>
                <a:gd name="T86" fmla="*/ 2147483647 w 373"/>
                <a:gd name="T87" fmla="*/ 2147483647 h 393"/>
                <a:gd name="T88" fmla="*/ 2147483647 w 373"/>
                <a:gd name="T89" fmla="*/ 2147483647 h 393"/>
                <a:gd name="T90" fmla="*/ 2147483647 w 373"/>
                <a:gd name="T91" fmla="*/ 2147483647 h 393"/>
                <a:gd name="T92" fmla="*/ 0 w 373"/>
                <a:gd name="T93" fmla="*/ 2147483647 h 393"/>
                <a:gd name="T94" fmla="*/ 2147483647 w 373"/>
                <a:gd name="T95" fmla="*/ 2147483647 h 393"/>
                <a:gd name="T96" fmla="*/ 2147483647 w 373"/>
                <a:gd name="T97" fmla="*/ 2147483647 h 393"/>
                <a:gd name="T98" fmla="*/ 2147483647 w 373"/>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393"/>
                <a:gd name="T152" fmla="*/ 373 w 373"/>
                <a:gd name="T153" fmla="*/ 393 h 3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23" name="Freeform 322"/>
            <p:cNvSpPr>
              <a:spLocks/>
            </p:cNvSpPr>
            <p:nvPr/>
          </p:nvSpPr>
          <p:spPr bwMode="auto">
            <a:xfrm>
              <a:off x="4155685" y="2355157"/>
              <a:ext cx="9889" cy="4762"/>
            </a:xfrm>
            <a:custGeom>
              <a:avLst/>
              <a:gdLst>
                <a:gd name="T0" fmla="*/ 2147483647 w 20"/>
                <a:gd name="T1" fmla="*/ 2147483647 h 13"/>
                <a:gd name="T2" fmla="*/ 2147483647 w 20"/>
                <a:gd name="T3" fmla="*/ 2147483647 h 13"/>
                <a:gd name="T4" fmla="*/ 2147483647 w 20"/>
                <a:gd name="T5" fmla="*/ 2147483647 h 13"/>
                <a:gd name="T6" fmla="*/ 2147483647 w 20"/>
                <a:gd name="T7" fmla="*/ 2147483647 h 13"/>
                <a:gd name="T8" fmla="*/ 2147483647 w 20"/>
                <a:gd name="T9" fmla="*/ 2147483647 h 13"/>
                <a:gd name="T10" fmla="*/ 0 w 20"/>
                <a:gd name="T11" fmla="*/ 2147483647 h 13"/>
                <a:gd name="T12" fmla="*/ 2147483647 w 20"/>
                <a:gd name="T13" fmla="*/ 2147483647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4" name="Freeform 323"/>
            <p:cNvSpPr>
              <a:spLocks/>
            </p:cNvSpPr>
            <p:nvPr/>
          </p:nvSpPr>
          <p:spPr bwMode="auto">
            <a:xfrm>
              <a:off x="6207587" y="2096394"/>
              <a:ext cx="799336" cy="288925"/>
            </a:xfrm>
            <a:custGeom>
              <a:avLst/>
              <a:gdLst>
                <a:gd name="T0" fmla="*/ 2147483647 w 1406"/>
                <a:gd name="T1" fmla="*/ 2147483647 h 558"/>
                <a:gd name="T2" fmla="*/ 2147483647 w 1406"/>
                <a:gd name="T3" fmla="*/ 2147483647 h 558"/>
                <a:gd name="T4" fmla="*/ 2147483647 w 1406"/>
                <a:gd name="T5" fmla="*/ 2147483647 h 558"/>
                <a:gd name="T6" fmla="*/ 2147483647 w 1406"/>
                <a:gd name="T7" fmla="*/ 2147483647 h 558"/>
                <a:gd name="T8" fmla="*/ 2147483647 w 1406"/>
                <a:gd name="T9" fmla="*/ 2147483647 h 558"/>
                <a:gd name="T10" fmla="*/ 2147483647 w 1406"/>
                <a:gd name="T11" fmla="*/ 2147483647 h 558"/>
                <a:gd name="T12" fmla="*/ 2147483647 w 1406"/>
                <a:gd name="T13" fmla="*/ 2147483647 h 558"/>
                <a:gd name="T14" fmla="*/ 2147483647 w 1406"/>
                <a:gd name="T15" fmla="*/ 2147483647 h 558"/>
                <a:gd name="T16" fmla="*/ 2147483647 w 1406"/>
                <a:gd name="T17" fmla="*/ 2147483647 h 558"/>
                <a:gd name="T18" fmla="*/ 2147483647 w 1406"/>
                <a:gd name="T19" fmla="*/ 2147483647 h 558"/>
                <a:gd name="T20" fmla="*/ 2147483647 w 1406"/>
                <a:gd name="T21" fmla="*/ 2147483647 h 558"/>
                <a:gd name="T22" fmla="*/ 2147483647 w 1406"/>
                <a:gd name="T23" fmla="*/ 2147483647 h 558"/>
                <a:gd name="T24" fmla="*/ 2147483647 w 1406"/>
                <a:gd name="T25" fmla="*/ 2147483647 h 558"/>
                <a:gd name="T26" fmla="*/ 2147483647 w 1406"/>
                <a:gd name="T27" fmla="*/ 2147483647 h 558"/>
                <a:gd name="T28" fmla="*/ 2147483647 w 1406"/>
                <a:gd name="T29" fmla="*/ 2147483647 h 558"/>
                <a:gd name="T30" fmla="*/ 2147483647 w 1406"/>
                <a:gd name="T31" fmla="*/ 2147483647 h 558"/>
                <a:gd name="T32" fmla="*/ 2147483647 w 1406"/>
                <a:gd name="T33" fmla="*/ 0 h 558"/>
                <a:gd name="T34" fmla="*/ 2147483647 w 1406"/>
                <a:gd name="T35" fmla="*/ 2147483647 h 558"/>
                <a:gd name="T36" fmla="*/ 2147483647 w 1406"/>
                <a:gd name="T37" fmla="*/ 2147483647 h 558"/>
                <a:gd name="T38" fmla="*/ 2147483647 w 1406"/>
                <a:gd name="T39" fmla="*/ 2147483647 h 558"/>
                <a:gd name="T40" fmla="*/ 2147483647 w 1406"/>
                <a:gd name="T41" fmla="*/ 2147483647 h 558"/>
                <a:gd name="T42" fmla="*/ 2147483647 w 1406"/>
                <a:gd name="T43" fmla="*/ 2147483647 h 558"/>
                <a:gd name="T44" fmla="*/ 2147483647 w 1406"/>
                <a:gd name="T45" fmla="*/ 2147483647 h 558"/>
                <a:gd name="T46" fmla="*/ 2147483647 w 1406"/>
                <a:gd name="T47" fmla="*/ 2147483647 h 558"/>
                <a:gd name="T48" fmla="*/ 2147483647 w 1406"/>
                <a:gd name="T49" fmla="*/ 2147483647 h 558"/>
                <a:gd name="T50" fmla="*/ 2147483647 w 1406"/>
                <a:gd name="T51" fmla="*/ 2147483647 h 558"/>
                <a:gd name="T52" fmla="*/ 2147483647 w 1406"/>
                <a:gd name="T53" fmla="*/ 2147483647 h 558"/>
                <a:gd name="T54" fmla="*/ 2147483647 w 1406"/>
                <a:gd name="T55" fmla="*/ 2147483647 h 558"/>
                <a:gd name="T56" fmla="*/ 2147483647 w 1406"/>
                <a:gd name="T57" fmla="*/ 2147483647 h 558"/>
                <a:gd name="T58" fmla="*/ 2147483647 w 1406"/>
                <a:gd name="T59" fmla="*/ 2147483647 h 558"/>
                <a:gd name="T60" fmla="*/ 2147483647 w 1406"/>
                <a:gd name="T61" fmla="*/ 2147483647 h 558"/>
                <a:gd name="T62" fmla="*/ 2147483647 w 1406"/>
                <a:gd name="T63" fmla="*/ 2147483647 h 558"/>
                <a:gd name="T64" fmla="*/ 2147483647 w 1406"/>
                <a:gd name="T65" fmla="*/ 2147483647 h 558"/>
                <a:gd name="T66" fmla="*/ 2147483647 w 1406"/>
                <a:gd name="T67" fmla="*/ 2147483647 h 558"/>
                <a:gd name="T68" fmla="*/ 2147483647 w 1406"/>
                <a:gd name="T69" fmla="*/ 2147483647 h 558"/>
                <a:gd name="T70" fmla="*/ 2147483647 w 1406"/>
                <a:gd name="T71" fmla="*/ 2147483647 h 558"/>
                <a:gd name="T72" fmla="*/ 2147483647 w 1406"/>
                <a:gd name="T73" fmla="*/ 2147483647 h 558"/>
                <a:gd name="T74" fmla="*/ 2147483647 w 1406"/>
                <a:gd name="T75" fmla="*/ 2147483647 h 558"/>
                <a:gd name="T76" fmla="*/ 2147483647 w 1406"/>
                <a:gd name="T77" fmla="*/ 2147483647 h 558"/>
                <a:gd name="T78" fmla="*/ 2147483647 w 1406"/>
                <a:gd name="T79" fmla="*/ 2147483647 h 558"/>
                <a:gd name="T80" fmla="*/ 2147483647 w 1406"/>
                <a:gd name="T81" fmla="*/ 2147483647 h 558"/>
                <a:gd name="T82" fmla="*/ 2147483647 w 1406"/>
                <a:gd name="T83" fmla="*/ 2147483647 h 558"/>
                <a:gd name="T84" fmla="*/ 2147483647 w 1406"/>
                <a:gd name="T85" fmla="*/ 2147483647 h 558"/>
                <a:gd name="T86" fmla="*/ 2147483647 w 1406"/>
                <a:gd name="T87" fmla="*/ 2147483647 h 558"/>
                <a:gd name="T88" fmla="*/ 2147483647 w 1406"/>
                <a:gd name="T89" fmla="*/ 2147483647 h 558"/>
                <a:gd name="T90" fmla="*/ 2147483647 w 1406"/>
                <a:gd name="T91" fmla="*/ 2147483647 h 558"/>
                <a:gd name="T92" fmla="*/ 2147483647 w 1406"/>
                <a:gd name="T93" fmla="*/ 2147483647 h 558"/>
                <a:gd name="T94" fmla="*/ 2147483647 w 1406"/>
                <a:gd name="T95" fmla="*/ 2147483647 h 558"/>
                <a:gd name="T96" fmla="*/ 2147483647 w 1406"/>
                <a:gd name="T97" fmla="*/ 2147483647 h 558"/>
                <a:gd name="T98" fmla="*/ 2147483647 w 1406"/>
                <a:gd name="T99" fmla="*/ 2147483647 h 558"/>
                <a:gd name="T100" fmla="*/ 2147483647 w 1406"/>
                <a:gd name="T101" fmla="*/ 2147483647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6"/>
                <a:gd name="T154" fmla="*/ 0 h 558"/>
                <a:gd name="T155" fmla="*/ 1406 w 1406"/>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5" name="Freeform 324"/>
            <p:cNvSpPr>
              <a:spLocks/>
            </p:cNvSpPr>
            <p:nvPr/>
          </p:nvSpPr>
          <p:spPr bwMode="auto">
            <a:xfrm>
              <a:off x="5100054" y="2329757"/>
              <a:ext cx="176349" cy="73025"/>
            </a:xfrm>
            <a:custGeom>
              <a:avLst/>
              <a:gdLst>
                <a:gd name="T0" fmla="*/ 2147483647 w 308"/>
                <a:gd name="T1" fmla="*/ 2147483647 h 144"/>
                <a:gd name="T2" fmla="*/ 2147483647 w 308"/>
                <a:gd name="T3" fmla="*/ 2147483647 h 144"/>
                <a:gd name="T4" fmla="*/ 2147483647 w 308"/>
                <a:gd name="T5" fmla="*/ 2147483647 h 144"/>
                <a:gd name="T6" fmla="*/ 2147483647 w 308"/>
                <a:gd name="T7" fmla="*/ 2147483647 h 144"/>
                <a:gd name="T8" fmla="*/ 2147483647 w 308"/>
                <a:gd name="T9" fmla="*/ 2147483647 h 144"/>
                <a:gd name="T10" fmla="*/ 2147483647 w 308"/>
                <a:gd name="T11" fmla="*/ 2147483647 h 144"/>
                <a:gd name="T12" fmla="*/ 2147483647 w 308"/>
                <a:gd name="T13" fmla="*/ 2147483647 h 144"/>
                <a:gd name="T14" fmla="*/ 2147483647 w 308"/>
                <a:gd name="T15" fmla="*/ 2147483647 h 144"/>
                <a:gd name="T16" fmla="*/ 2147483647 w 308"/>
                <a:gd name="T17" fmla="*/ 2147483647 h 144"/>
                <a:gd name="T18" fmla="*/ 2147483647 w 308"/>
                <a:gd name="T19" fmla="*/ 2147483647 h 144"/>
                <a:gd name="T20" fmla="*/ 2147483647 w 308"/>
                <a:gd name="T21" fmla="*/ 2147483647 h 144"/>
                <a:gd name="T22" fmla="*/ 2147483647 w 308"/>
                <a:gd name="T23" fmla="*/ 2147483647 h 144"/>
                <a:gd name="T24" fmla="*/ 2147483647 w 308"/>
                <a:gd name="T25" fmla="*/ 2147483647 h 144"/>
                <a:gd name="T26" fmla="*/ 2147483647 w 308"/>
                <a:gd name="T27" fmla="*/ 2147483647 h 144"/>
                <a:gd name="T28" fmla="*/ 2147483647 w 308"/>
                <a:gd name="T29" fmla="*/ 2147483647 h 144"/>
                <a:gd name="T30" fmla="*/ 2147483647 w 308"/>
                <a:gd name="T31" fmla="*/ 2147483647 h 144"/>
                <a:gd name="T32" fmla="*/ 2147483647 w 308"/>
                <a:gd name="T33" fmla="*/ 2147483647 h 144"/>
                <a:gd name="T34" fmla="*/ 2147483647 w 308"/>
                <a:gd name="T35" fmla="*/ 2147483647 h 144"/>
                <a:gd name="T36" fmla="*/ 2147483647 w 308"/>
                <a:gd name="T37" fmla="*/ 2147483647 h 144"/>
                <a:gd name="T38" fmla="*/ 2147483647 w 308"/>
                <a:gd name="T39" fmla="*/ 2147483647 h 144"/>
                <a:gd name="T40" fmla="*/ 2147483647 w 308"/>
                <a:gd name="T41" fmla="*/ 2147483647 h 144"/>
                <a:gd name="T42" fmla="*/ 2147483647 w 308"/>
                <a:gd name="T43" fmla="*/ 2147483647 h 144"/>
                <a:gd name="T44" fmla="*/ 2147483647 w 308"/>
                <a:gd name="T45" fmla="*/ 2147483647 h 144"/>
                <a:gd name="T46" fmla="*/ 2147483647 w 308"/>
                <a:gd name="T47" fmla="*/ 2147483647 h 144"/>
                <a:gd name="T48" fmla="*/ 2147483647 w 308"/>
                <a:gd name="T49" fmla="*/ 2147483647 h 144"/>
                <a:gd name="T50" fmla="*/ 2147483647 w 308"/>
                <a:gd name="T51" fmla="*/ 2147483647 h 144"/>
                <a:gd name="T52" fmla="*/ 2147483647 w 308"/>
                <a:gd name="T53" fmla="*/ 2147483647 h 144"/>
                <a:gd name="T54" fmla="*/ 2147483647 w 308"/>
                <a:gd name="T55" fmla="*/ 2147483647 h 144"/>
                <a:gd name="T56" fmla="*/ 2147483647 w 308"/>
                <a:gd name="T57" fmla="*/ 2147483647 h 144"/>
                <a:gd name="T58" fmla="*/ 2147483647 w 308"/>
                <a:gd name="T59" fmla="*/ 2147483647 h 144"/>
                <a:gd name="T60" fmla="*/ 2147483647 w 308"/>
                <a:gd name="T61" fmla="*/ 2147483647 h 144"/>
                <a:gd name="T62" fmla="*/ 2147483647 w 308"/>
                <a:gd name="T63" fmla="*/ 2147483647 h 144"/>
                <a:gd name="T64" fmla="*/ 2147483647 w 308"/>
                <a:gd name="T65" fmla="*/ 2147483647 h 144"/>
                <a:gd name="T66" fmla="*/ 2147483647 w 308"/>
                <a:gd name="T67" fmla="*/ 2147483647 h 144"/>
                <a:gd name="T68" fmla="*/ 2147483647 w 308"/>
                <a:gd name="T69" fmla="*/ 0 h 144"/>
                <a:gd name="T70" fmla="*/ 0 w 308"/>
                <a:gd name="T71" fmla="*/ 2147483647 h 144"/>
                <a:gd name="T72" fmla="*/ 2147483647 w 30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44"/>
                <a:gd name="T113" fmla="*/ 308 w 30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6" name="Freeform 325"/>
            <p:cNvSpPr>
              <a:spLocks noEditPoints="1"/>
            </p:cNvSpPr>
            <p:nvPr/>
          </p:nvSpPr>
          <p:spPr bwMode="auto">
            <a:xfrm>
              <a:off x="5235200" y="2375794"/>
              <a:ext cx="138442" cy="100013"/>
            </a:xfrm>
            <a:custGeom>
              <a:avLst/>
              <a:gdLst>
                <a:gd name="T0" fmla="*/ 2147483647 w 240"/>
                <a:gd name="T1" fmla="*/ 2147483647 h 194"/>
                <a:gd name="T2" fmla="*/ 2147483647 w 240"/>
                <a:gd name="T3" fmla="*/ 2147483647 h 194"/>
                <a:gd name="T4" fmla="*/ 2147483647 w 240"/>
                <a:gd name="T5" fmla="*/ 2147483647 h 194"/>
                <a:gd name="T6" fmla="*/ 2147483647 w 240"/>
                <a:gd name="T7" fmla="*/ 2147483647 h 194"/>
                <a:gd name="T8" fmla="*/ 2147483647 w 240"/>
                <a:gd name="T9" fmla="*/ 2147483647 h 194"/>
                <a:gd name="T10" fmla="*/ 2147483647 w 240"/>
                <a:gd name="T11" fmla="*/ 2147483647 h 194"/>
                <a:gd name="T12" fmla="*/ 2147483647 w 240"/>
                <a:gd name="T13" fmla="*/ 2147483647 h 194"/>
                <a:gd name="T14" fmla="*/ 2147483647 w 240"/>
                <a:gd name="T15" fmla="*/ 2147483647 h 194"/>
                <a:gd name="T16" fmla="*/ 2147483647 w 240"/>
                <a:gd name="T17" fmla="*/ 2147483647 h 194"/>
                <a:gd name="T18" fmla="*/ 2147483647 w 240"/>
                <a:gd name="T19" fmla="*/ 2147483647 h 194"/>
                <a:gd name="T20" fmla="*/ 2147483647 w 240"/>
                <a:gd name="T21" fmla="*/ 2147483647 h 194"/>
                <a:gd name="T22" fmla="*/ 2147483647 w 240"/>
                <a:gd name="T23" fmla="*/ 2147483647 h 194"/>
                <a:gd name="T24" fmla="*/ 2147483647 w 240"/>
                <a:gd name="T25" fmla="*/ 2147483647 h 194"/>
                <a:gd name="T26" fmla="*/ 2147483647 w 240"/>
                <a:gd name="T27" fmla="*/ 2147483647 h 194"/>
                <a:gd name="T28" fmla="*/ 2147483647 w 240"/>
                <a:gd name="T29" fmla="*/ 2147483647 h 194"/>
                <a:gd name="T30" fmla="*/ 2147483647 w 240"/>
                <a:gd name="T31" fmla="*/ 2147483647 h 194"/>
                <a:gd name="T32" fmla="*/ 2147483647 w 240"/>
                <a:gd name="T33" fmla="*/ 2147483647 h 194"/>
                <a:gd name="T34" fmla="*/ 2147483647 w 240"/>
                <a:gd name="T35" fmla="*/ 2147483647 h 194"/>
                <a:gd name="T36" fmla="*/ 2147483647 w 240"/>
                <a:gd name="T37" fmla="*/ 2147483647 h 194"/>
                <a:gd name="T38" fmla="*/ 2147483647 w 240"/>
                <a:gd name="T39" fmla="*/ 2147483647 h 194"/>
                <a:gd name="T40" fmla="*/ 2147483647 w 240"/>
                <a:gd name="T41" fmla="*/ 2147483647 h 194"/>
                <a:gd name="T42" fmla="*/ 2147483647 w 240"/>
                <a:gd name="T43" fmla="*/ 2147483647 h 194"/>
                <a:gd name="T44" fmla="*/ 2147483647 w 240"/>
                <a:gd name="T45" fmla="*/ 2147483647 h 194"/>
                <a:gd name="T46" fmla="*/ 2147483647 w 240"/>
                <a:gd name="T47" fmla="*/ 2147483647 h 194"/>
                <a:gd name="T48" fmla="*/ 2147483647 w 240"/>
                <a:gd name="T49" fmla="*/ 2147483647 h 194"/>
                <a:gd name="T50" fmla="*/ 2147483647 w 240"/>
                <a:gd name="T51" fmla="*/ 2147483647 h 194"/>
                <a:gd name="T52" fmla="*/ 0 w 240"/>
                <a:gd name="T53" fmla="*/ 2147483647 h 194"/>
                <a:gd name="T54" fmla="*/ 2147483647 w 240"/>
                <a:gd name="T55" fmla="*/ 2147483647 h 194"/>
                <a:gd name="T56" fmla="*/ 2147483647 w 240"/>
                <a:gd name="T57" fmla="*/ 2147483647 h 194"/>
                <a:gd name="T58" fmla="*/ 2147483647 w 240"/>
                <a:gd name="T59" fmla="*/ 2147483647 h 194"/>
                <a:gd name="T60" fmla="*/ 2147483647 w 240"/>
                <a:gd name="T61" fmla="*/ 2147483647 h 194"/>
                <a:gd name="T62" fmla="*/ 2147483647 w 240"/>
                <a:gd name="T63" fmla="*/ 2147483647 h 194"/>
                <a:gd name="T64" fmla="*/ 2147483647 w 240"/>
                <a:gd name="T65" fmla="*/ 2147483647 h 194"/>
                <a:gd name="T66" fmla="*/ 2147483647 w 240"/>
                <a:gd name="T67" fmla="*/ 2147483647 h 194"/>
                <a:gd name="T68" fmla="*/ 2147483647 w 240"/>
                <a:gd name="T69" fmla="*/ 2147483647 h 194"/>
                <a:gd name="T70" fmla="*/ 2147483647 w 240"/>
                <a:gd name="T71" fmla="*/ 2147483647 h 194"/>
                <a:gd name="T72" fmla="*/ 2147483647 w 240"/>
                <a:gd name="T73" fmla="*/ 2147483647 h 194"/>
                <a:gd name="T74" fmla="*/ 2147483647 w 240"/>
                <a:gd name="T75" fmla="*/ 2147483647 h 194"/>
                <a:gd name="T76" fmla="*/ 2147483647 w 240"/>
                <a:gd name="T77" fmla="*/ 2147483647 h 194"/>
                <a:gd name="T78" fmla="*/ 2147483647 w 240"/>
                <a:gd name="T79" fmla="*/ 2147483647 h 194"/>
                <a:gd name="T80" fmla="*/ 2147483647 w 240"/>
                <a:gd name="T81" fmla="*/ 2147483647 h 194"/>
                <a:gd name="T82" fmla="*/ 2147483647 w 240"/>
                <a:gd name="T83" fmla="*/ 2147483647 h 194"/>
                <a:gd name="T84" fmla="*/ 2147483647 w 240"/>
                <a:gd name="T85" fmla="*/ 2147483647 h 194"/>
                <a:gd name="T86" fmla="*/ 2147483647 w 240"/>
                <a:gd name="T87" fmla="*/ 2147483647 h 194"/>
                <a:gd name="T88" fmla="*/ 2147483647 w 240"/>
                <a:gd name="T89" fmla="*/ 2147483647 h 194"/>
                <a:gd name="T90" fmla="*/ 2147483647 w 240"/>
                <a:gd name="T91" fmla="*/ 2147483647 h 194"/>
                <a:gd name="T92" fmla="*/ 2147483647 w 240"/>
                <a:gd name="T93" fmla="*/ 2147483647 h 194"/>
                <a:gd name="T94" fmla="*/ 2147483647 w 240"/>
                <a:gd name="T95" fmla="*/ 2147483647 h 194"/>
                <a:gd name="T96" fmla="*/ 2147483647 w 240"/>
                <a:gd name="T97" fmla="*/ 2147483647 h 194"/>
                <a:gd name="T98" fmla="*/ 2147483647 w 240"/>
                <a:gd name="T99" fmla="*/ 2147483647 h 194"/>
                <a:gd name="T100" fmla="*/ 2147483647 w 240"/>
                <a:gd name="T101" fmla="*/ 2147483647 h 194"/>
                <a:gd name="T102" fmla="*/ 2147483647 w 240"/>
                <a:gd name="T103" fmla="*/ 2147483647 h 194"/>
                <a:gd name="T104" fmla="*/ 2147483647 w 240"/>
                <a:gd name="T105" fmla="*/ 2147483647 h 194"/>
                <a:gd name="T106" fmla="*/ 2147483647 w 240"/>
                <a:gd name="T107" fmla="*/ 2147483647 h 194"/>
                <a:gd name="T108" fmla="*/ 2147483647 w 240"/>
                <a:gd name="T109" fmla="*/ 2147483647 h 194"/>
                <a:gd name="T110" fmla="*/ 2147483647 w 240"/>
                <a:gd name="T111" fmla="*/ 2147483647 h 194"/>
                <a:gd name="T112" fmla="*/ 2147483647 w 240"/>
                <a:gd name="T113" fmla="*/ 2147483647 h 194"/>
                <a:gd name="T114" fmla="*/ 2147483647 w 240"/>
                <a:gd name="T115" fmla="*/ 2147483647 h 194"/>
                <a:gd name="T116" fmla="*/ 2147483647 w 240"/>
                <a:gd name="T117" fmla="*/ 2147483647 h 194"/>
                <a:gd name="T118" fmla="*/ 2147483647 w 240"/>
                <a:gd name="T119" fmla="*/ 2147483647 h 194"/>
                <a:gd name="T120" fmla="*/ 2147483647 w 240"/>
                <a:gd name="T121" fmla="*/ 2147483647 h 194"/>
                <a:gd name="T122" fmla="*/ 2147483647 w 240"/>
                <a:gd name="T123" fmla="*/ 2147483647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0"/>
                <a:gd name="T187" fmla="*/ 0 h 194"/>
                <a:gd name="T188" fmla="*/ 240 w 240"/>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7" name="Freeform 326"/>
            <p:cNvSpPr>
              <a:spLocks/>
            </p:cNvSpPr>
            <p:nvPr/>
          </p:nvSpPr>
          <p:spPr bwMode="auto">
            <a:xfrm>
              <a:off x="4668248" y="1990032"/>
              <a:ext cx="219200" cy="128587"/>
            </a:xfrm>
            <a:custGeom>
              <a:avLst/>
              <a:gdLst>
                <a:gd name="T0" fmla="*/ 2147483647 w 382"/>
                <a:gd name="T1" fmla="*/ 2147483647 h 250"/>
                <a:gd name="T2" fmla="*/ 2147483647 w 382"/>
                <a:gd name="T3" fmla="*/ 2147483647 h 250"/>
                <a:gd name="T4" fmla="*/ 2147483647 w 382"/>
                <a:gd name="T5" fmla="*/ 2147483647 h 250"/>
                <a:gd name="T6" fmla="*/ 2147483647 w 382"/>
                <a:gd name="T7" fmla="*/ 2147483647 h 250"/>
                <a:gd name="T8" fmla="*/ 2147483647 w 382"/>
                <a:gd name="T9" fmla="*/ 2147483647 h 250"/>
                <a:gd name="T10" fmla="*/ 2147483647 w 382"/>
                <a:gd name="T11" fmla="*/ 2147483647 h 250"/>
                <a:gd name="T12" fmla="*/ 2147483647 w 382"/>
                <a:gd name="T13" fmla="*/ 2147483647 h 250"/>
                <a:gd name="T14" fmla="*/ 2147483647 w 382"/>
                <a:gd name="T15" fmla="*/ 2147483647 h 250"/>
                <a:gd name="T16" fmla="*/ 2147483647 w 382"/>
                <a:gd name="T17" fmla="*/ 2147483647 h 250"/>
                <a:gd name="T18" fmla="*/ 2147483647 w 382"/>
                <a:gd name="T19" fmla="*/ 2147483647 h 250"/>
                <a:gd name="T20" fmla="*/ 2147483647 w 382"/>
                <a:gd name="T21" fmla="*/ 2147483647 h 250"/>
                <a:gd name="T22" fmla="*/ 2147483647 w 382"/>
                <a:gd name="T23" fmla="*/ 2147483647 h 250"/>
                <a:gd name="T24" fmla="*/ 2147483647 w 382"/>
                <a:gd name="T25" fmla="*/ 2147483647 h 250"/>
                <a:gd name="T26" fmla="*/ 2147483647 w 382"/>
                <a:gd name="T27" fmla="*/ 2147483647 h 250"/>
                <a:gd name="T28" fmla="*/ 2147483647 w 382"/>
                <a:gd name="T29" fmla="*/ 2147483647 h 250"/>
                <a:gd name="T30" fmla="*/ 2147483647 w 382"/>
                <a:gd name="T31" fmla="*/ 2147483647 h 250"/>
                <a:gd name="T32" fmla="*/ 2147483647 w 382"/>
                <a:gd name="T33" fmla="*/ 2147483647 h 250"/>
                <a:gd name="T34" fmla="*/ 2147483647 w 382"/>
                <a:gd name="T35" fmla="*/ 2147483647 h 250"/>
                <a:gd name="T36" fmla="*/ 2147483647 w 382"/>
                <a:gd name="T37" fmla="*/ 2147483647 h 250"/>
                <a:gd name="T38" fmla="*/ 2147483647 w 382"/>
                <a:gd name="T39" fmla="*/ 2147483647 h 250"/>
                <a:gd name="T40" fmla="*/ 2147483647 w 382"/>
                <a:gd name="T41" fmla="*/ 2147483647 h 250"/>
                <a:gd name="T42" fmla="*/ 2147483647 w 382"/>
                <a:gd name="T43" fmla="*/ 2147483647 h 250"/>
                <a:gd name="T44" fmla="*/ 2147483647 w 382"/>
                <a:gd name="T45" fmla="*/ 2147483647 h 250"/>
                <a:gd name="T46" fmla="*/ 2147483647 w 382"/>
                <a:gd name="T47" fmla="*/ 2147483647 h 250"/>
                <a:gd name="T48" fmla="*/ 2147483647 w 382"/>
                <a:gd name="T49" fmla="*/ 0 h 250"/>
                <a:gd name="T50" fmla="*/ 2147483647 w 382"/>
                <a:gd name="T51" fmla="*/ 2147483647 h 250"/>
                <a:gd name="T52" fmla="*/ 2147483647 w 382"/>
                <a:gd name="T53" fmla="*/ 2147483647 h 250"/>
                <a:gd name="T54" fmla="*/ 2147483647 w 382"/>
                <a:gd name="T55" fmla="*/ 2147483647 h 250"/>
                <a:gd name="T56" fmla="*/ 2147483647 w 382"/>
                <a:gd name="T57" fmla="*/ 2147483647 h 250"/>
                <a:gd name="T58" fmla="*/ 2147483647 w 382"/>
                <a:gd name="T59" fmla="*/ 2147483647 h 250"/>
                <a:gd name="T60" fmla="*/ 2147483647 w 382"/>
                <a:gd name="T61" fmla="*/ 2147483647 h 250"/>
                <a:gd name="T62" fmla="*/ 2147483647 w 382"/>
                <a:gd name="T63" fmla="*/ 2147483647 h 250"/>
                <a:gd name="T64" fmla="*/ 2147483647 w 382"/>
                <a:gd name="T65" fmla="*/ 2147483647 h 250"/>
                <a:gd name="T66" fmla="*/ 2147483647 w 382"/>
                <a:gd name="T67" fmla="*/ 2147483647 h 250"/>
                <a:gd name="T68" fmla="*/ 2147483647 w 382"/>
                <a:gd name="T69" fmla="*/ 2147483647 h 250"/>
                <a:gd name="T70" fmla="*/ 2147483647 w 382"/>
                <a:gd name="T71" fmla="*/ 2147483647 h 250"/>
                <a:gd name="T72" fmla="*/ 2147483647 w 382"/>
                <a:gd name="T73" fmla="*/ 2147483647 h 250"/>
                <a:gd name="T74" fmla="*/ 2147483647 w 382"/>
                <a:gd name="T75" fmla="*/ 2147483647 h 250"/>
                <a:gd name="T76" fmla="*/ 2147483647 w 382"/>
                <a:gd name="T77" fmla="*/ 2147483647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2"/>
                <a:gd name="T118" fmla="*/ 0 h 250"/>
                <a:gd name="T119" fmla="*/ 382 w 382"/>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8" name="Freeform 327"/>
            <p:cNvSpPr>
              <a:spLocks/>
            </p:cNvSpPr>
            <p:nvPr/>
          </p:nvSpPr>
          <p:spPr bwMode="auto">
            <a:xfrm>
              <a:off x="4610565" y="1937644"/>
              <a:ext cx="163163" cy="61913"/>
            </a:xfrm>
            <a:custGeom>
              <a:avLst/>
              <a:gdLst>
                <a:gd name="T0" fmla="*/ 2147483647 w 286"/>
                <a:gd name="T1" fmla="*/ 2147483647 h 123"/>
                <a:gd name="T2" fmla="*/ 2147483647 w 286"/>
                <a:gd name="T3" fmla="*/ 2147483647 h 123"/>
                <a:gd name="T4" fmla="*/ 2147483647 w 286"/>
                <a:gd name="T5" fmla="*/ 2147483647 h 123"/>
                <a:gd name="T6" fmla="*/ 2147483647 w 286"/>
                <a:gd name="T7" fmla="*/ 2147483647 h 123"/>
                <a:gd name="T8" fmla="*/ 2147483647 w 286"/>
                <a:gd name="T9" fmla="*/ 2147483647 h 123"/>
                <a:gd name="T10" fmla="*/ 2147483647 w 286"/>
                <a:gd name="T11" fmla="*/ 2147483647 h 123"/>
                <a:gd name="T12" fmla="*/ 2147483647 w 286"/>
                <a:gd name="T13" fmla="*/ 2147483647 h 123"/>
                <a:gd name="T14" fmla="*/ 2147483647 w 286"/>
                <a:gd name="T15" fmla="*/ 2147483647 h 123"/>
                <a:gd name="T16" fmla="*/ 2147483647 w 286"/>
                <a:gd name="T17" fmla="*/ 2147483647 h 123"/>
                <a:gd name="T18" fmla="*/ 2147483647 w 286"/>
                <a:gd name="T19" fmla="*/ 2147483647 h 123"/>
                <a:gd name="T20" fmla="*/ 2147483647 w 286"/>
                <a:gd name="T21" fmla="*/ 2147483647 h 123"/>
                <a:gd name="T22" fmla="*/ 2147483647 w 286"/>
                <a:gd name="T23" fmla="*/ 2147483647 h 123"/>
                <a:gd name="T24" fmla="*/ 2147483647 w 286"/>
                <a:gd name="T25" fmla="*/ 2147483647 h 123"/>
                <a:gd name="T26" fmla="*/ 2147483647 w 286"/>
                <a:gd name="T27" fmla="*/ 2147483647 h 123"/>
                <a:gd name="T28" fmla="*/ 2147483647 w 286"/>
                <a:gd name="T29" fmla="*/ 2147483647 h 123"/>
                <a:gd name="T30" fmla="*/ 2147483647 w 286"/>
                <a:gd name="T31" fmla="*/ 2147483647 h 123"/>
                <a:gd name="T32" fmla="*/ 2147483647 w 286"/>
                <a:gd name="T33" fmla="*/ 2147483647 h 123"/>
                <a:gd name="T34" fmla="*/ 2147483647 w 286"/>
                <a:gd name="T35" fmla="*/ 2147483647 h 123"/>
                <a:gd name="T36" fmla="*/ 2147483647 w 286"/>
                <a:gd name="T37" fmla="*/ 2147483647 h 123"/>
                <a:gd name="T38" fmla="*/ 2147483647 w 286"/>
                <a:gd name="T39" fmla="*/ 2147483647 h 123"/>
                <a:gd name="T40" fmla="*/ 2147483647 w 286"/>
                <a:gd name="T41" fmla="*/ 2147483647 h 123"/>
                <a:gd name="T42" fmla="*/ 2147483647 w 286"/>
                <a:gd name="T43" fmla="*/ 2147483647 h 123"/>
                <a:gd name="T44" fmla="*/ 2147483647 w 286"/>
                <a:gd name="T45" fmla="*/ 2147483647 h 123"/>
                <a:gd name="T46" fmla="*/ 2147483647 w 286"/>
                <a:gd name="T47" fmla="*/ 2147483647 h 123"/>
                <a:gd name="T48" fmla="*/ 2147483647 w 286"/>
                <a:gd name="T49" fmla="*/ 2147483647 h 123"/>
                <a:gd name="T50" fmla="*/ 2147483647 w 286"/>
                <a:gd name="T51" fmla="*/ 2147483647 h 123"/>
                <a:gd name="T52" fmla="*/ 2147483647 w 286"/>
                <a:gd name="T53" fmla="*/ 2147483647 h 123"/>
                <a:gd name="T54" fmla="*/ 2147483647 w 286"/>
                <a:gd name="T55" fmla="*/ 2147483647 h 123"/>
                <a:gd name="T56" fmla="*/ 2147483647 w 286"/>
                <a:gd name="T57" fmla="*/ 2147483647 h 123"/>
                <a:gd name="T58" fmla="*/ 2147483647 w 286"/>
                <a:gd name="T59" fmla="*/ 2147483647 h 123"/>
                <a:gd name="T60" fmla="*/ 2147483647 w 286"/>
                <a:gd name="T61" fmla="*/ 2147483647 h 123"/>
                <a:gd name="T62" fmla="*/ 2147483647 w 286"/>
                <a:gd name="T63" fmla="*/ 2147483647 h 123"/>
                <a:gd name="T64" fmla="*/ 2147483647 w 286"/>
                <a:gd name="T65" fmla="*/ 2147483647 h 123"/>
                <a:gd name="T66" fmla="*/ 2147483647 w 286"/>
                <a:gd name="T67" fmla="*/ 2147483647 h 123"/>
                <a:gd name="T68" fmla="*/ 2147483647 w 286"/>
                <a:gd name="T69" fmla="*/ 2147483647 h 123"/>
                <a:gd name="T70" fmla="*/ 2147483647 w 286"/>
                <a:gd name="T71" fmla="*/ 2147483647 h 123"/>
                <a:gd name="T72" fmla="*/ 2147483647 w 286"/>
                <a:gd name="T73" fmla="*/ 2147483647 h 123"/>
                <a:gd name="T74" fmla="*/ 2147483647 w 286"/>
                <a:gd name="T75" fmla="*/ 2147483647 h 123"/>
                <a:gd name="T76" fmla="*/ 2147483647 w 286"/>
                <a:gd name="T77" fmla="*/ 2147483647 h 123"/>
                <a:gd name="T78" fmla="*/ 2147483647 w 286"/>
                <a:gd name="T79" fmla="*/ 2147483647 h 123"/>
                <a:gd name="T80" fmla="*/ 2147483647 w 286"/>
                <a:gd name="T81" fmla="*/ 2147483647 h 123"/>
                <a:gd name="T82" fmla="*/ 0 w 286"/>
                <a:gd name="T83" fmla="*/ 2147483647 h 123"/>
                <a:gd name="T84" fmla="*/ 2147483647 w 286"/>
                <a:gd name="T85" fmla="*/ 2147483647 h 123"/>
                <a:gd name="T86" fmla="*/ 2147483647 w 286"/>
                <a:gd name="T87" fmla="*/ 214748364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6"/>
                <a:gd name="T133" fmla="*/ 0 h 123"/>
                <a:gd name="T134" fmla="*/ 286 w 286"/>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29" name="Freeform 328"/>
            <p:cNvSpPr>
              <a:spLocks/>
            </p:cNvSpPr>
            <p:nvPr/>
          </p:nvSpPr>
          <p:spPr bwMode="auto">
            <a:xfrm>
              <a:off x="4577602" y="1642369"/>
              <a:ext cx="242272" cy="249238"/>
            </a:xfrm>
            <a:custGeom>
              <a:avLst/>
              <a:gdLst>
                <a:gd name="T0" fmla="*/ 2147483647 w 422"/>
                <a:gd name="T1" fmla="*/ 2147483647 h 480"/>
                <a:gd name="T2" fmla="*/ 2147483647 w 422"/>
                <a:gd name="T3" fmla="*/ 2147483647 h 480"/>
                <a:gd name="T4" fmla="*/ 2147483647 w 422"/>
                <a:gd name="T5" fmla="*/ 2147483647 h 480"/>
                <a:gd name="T6" fmla="*/ 2147483647 w 422"/>
                <a:gd name="T7" fmla="*/ 2147483647 h 480"/>
                <a:gd name="T8" fmla="*/ 2147483647 w 422"/>
                <a:gd name="T9" fmla="*/ 2147483647 h 480"/>
                <a:gd name="T10" fmla="*/ 2147483647 w 422"/>
                <a:gd name="T11" fmla="*/ 2147483647 h 480"/>
                <a:gd name="T12" fmla="*/ 2147483647 w 422"/>
                <a:gd name="T13" fmla="*/ 2147483647 h 480"/>
                <a:gd name="T14" fmla="*/ 2147483647 w 422"/>
                <a:gd name="T15" fmla="*/ 2147483647 h 480"/>
                <a:gd name="T16" fmla="*/ 2147483647 w 422"/>
                <a:gd name="T17" fmla="*/ 2147483647 h 480"/>
                <a:gd name="T18" fmla="*/ 2147483647 w 422"/>
                <a:gd name="T19" fmla="*/ 2147483647 h 480"/>
                <a:gd name="T20" fmla="*/ 2147483647 w 422"/>
                <a:gd name="T21" fmla="*/ 2147483647 h 480"/>
                <a:gd name="T22" fmla="*/ 2147483647 w 422"/>
                <a:gd name="T23" fmla="*/ 2147483647 h 480"/>
                <a:gd name="T24" fmla="*/ 2147483647 w 422"/>
                <a:gd name="T25" fmla="*/ 2147483647 h 480"/>
                <a:gd name="T26" fmla="*/ 2147483647 w 422"/>
                <a:gd name="T27" fmla="*/ 2147483647 h 480"/>
                <a:gd name="T28" fmla="*/ 2147483647 w 422"/>
                <a:gd name="T29" fmla="*/ 2147483647 h 480"/>
                <a:gd name="T30" fmla="*/ 2147483647 w 422"/>
                <a:gd name="T31" fmla="*/ 2147483647 h 480"/>
                <a:gd name="T32" fmla="*/ 2147483647 w 422"/>
                <a:gd name="T33" fmla="*/ 2147483647 h 480"/>
                <a:gd name="T34" fmla="*/ 2147483647 w 422"/>
                <a:gd name="T35" fmla="*/ 2147483647 h 480"/>
                <a:gd name="T36" fmla="*/ 2147483647 w 422"/>
                <a:gd name="T37" fmla="*/ 2147483647 h 480"/>
                <a:gd name="T38" fmla="*/ 2147483647 w 422"/>
                <a:gd name="T39" fmla="*/ 2147483647 h 480"/>
                <a:gd name="T40" fmla="*/ 2147483647 w 422"/>
                <a:gd name="T41" fmla="*/ 2147483647 h 480"/>
                <a:gd name="T42" fmla="*/ 2147483647 w 422"/>
                <a:gd name="T43" fmla="*/ 2147483647 h 480"/>
                <a:gd name="T44" fmla="*/ 2147483647 w 422"/>
                <a:gd name="T45" fmla="*/ 2147483647 h 480"/>
                <a:gd name="T46" fmla="*/ 2147483647 w 422"/>
                <a:gd name="T47" fmla="*/ 2147483647 h 480"/>
                <a:gd name="T48" fmla="*/ 2147483647 w 422"/>
                <a:gd name="T49" fmla="*/ 2147483647 h 480"/>
                <a:gd name="T50" fmla="*/ 2147483647 w 422"/>
                <a:gd name="T51" fmla="*/ 2147483647 h 480"/>
                <a:gd name="T52" fmla="*/ 2147483647 w 422"/>
                <a:gd name="T53" fmla="*/ 2147483647 h 480"/>
                <a:gd name="T54" fmla="*/ 2147483647 w 422"/>
                <a:gd name="T55" fmla="*/ 2147483647 h 480"/>
                <a:gd name="T56" fmla="*/ 2147483647 w 422"/>
                <a:gd name="T57" fmla="*/ 2147483647 h 480"/>
                <a:gd name="T58" fmla="*/ 2147483647 w 422"/>
                <a:gd name="T59" fmla="*/ 2147483647 h 480"/>
                <a:gd name="T60" fmla="*/ 2147483647 w 422"/>
                <a:gd name="T61" fmla="*/ 2147483647 h 480"/>
                <a:gd name="T62" fmla="*/ 2147483647 w 422"/>
                <a:gd name="T63" fmla="*/ 2147483647 h 480"/>
                <a:gd name="T64" fmla="*/ 2147483647 w 422"/>
                <a:gd name="T65" fmla="*/ 2147483647 h 480"/>
                <a:gd name="T66" fmla="*/ 2147483647 w 422"/>
                <a:gd name="T67" fmla="*/ 2147483647 h 480"/>
                <a:gd name="T68" fmla="*/ 2147483647 w 422"/>
                <a:gd name="T69" fmla="*/ 2147483647 h 480"/>
                <a:gd name="T70" fmla="*/ 2147483647 w 422"/>
                <a:gd name="T71" fmla="*/ 2147483647 h 480"/>
                <a:gd name="T72" fmla="*/ 2147483647 w 422"/>
                <a:gd name="T73" fmla="*/ 2147483647 h 480"/>
                <a:gd name="T74" fmla="*/ 2147483647 w 422"/>
                <a:gd name="T75" fmla="*/ 2147483647 h 480"/>
                <a:gd name="T76" fmla="*/ 2147483647 w 422"/>
                <a:gd name="T77" fmla="*/ 2147483647 h 480"/>
                <a:gd name="T78" fmla="*/ 2147483647 w 422"/>
                <a:gd name="T79" fmla="*/ 2147483647 h 480"/>
                <a:gd name="T80" fmla="*/ 2147483647 w 422"/>
                <a:gd name="T81" fmla="*/ 2147483647 h 480"/>
                <a:gd name="T82" fmla="*/ 2147483647 w 422"/>
                <a:gd name="T83" fmla="*/ 2147483647 h 480"/>
                <a:gd name="T84" fmla="*/ 2147483647 w 422"/>
                <a:gd name="T85" fmla="*/ 2147483647 h 480"/>
                <a:gd name="T86" fmla="*/ 2147483647 w 422"/>
                <a:gd name="T87" fmla="*/ 2147483647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2"/>
                <a:gd name="T133" fmla="*/ 0 h 480"/>
                <a:gd name="T134" fmla="*/ 422 w 422"/>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0" name="Freeform 329"/>
            <p:cNvSpPr>
              <a:spLocks/>
            </p:cNvSpPr>
            <p:nvPr/>
          </p:nvSpPr>
          <p:spPr bwMode="auto">
            <a:xfrm>
              <a:off x="5007760" y="2637732"/>
              <a:ext cx="19777" cy="36512"/>
            </a:xfrm>
            <a:custGeom>
              <a:avLst/>
              <a:gdLst>
                <a:gd name="T0" fmla="*/ 2147483647 w 32"/>
                <a:gd name="T1" fmla="*/ 2147483647 h 70"/>
                <a:gd name="T2" fmla="*/ 2147483647 w 32"/>
                <a:gd name="T3" fmla="*/ 2147483647 h 70"/>
                <a:gd name="T4" fmla="*/ 2147483647 w 32"/>
                <a:gd name="T5" fmla="*/ 2147483647 h 70"/>
                <a:gd name="T6" fmla="*/ 2147483647 w 32"/>
                <a:gd name="T7" fmla="*/ 2147483647 h 70"/>
                <a:gd name="T8" fmla="*/ 2147483647 w 32"/>
                <a:gd name="T9" fmla="*/ 2147483647 h 70"/>
                <a:gd name="T10" fmla="*/ 2147483647 w 32"/>
                <a:gd name="T11" fmla="*/ 2147483647 h 70"/>
                <a:gd name="T12" fmla="*/ 2147483647 w 32"/>
                <a:gd name="T13" fmla="*/ 2147483647 h 70"/>
                <a:gd name="T14" fmla="*/ 2147483647 w 32"/>
                <a:gd name="T15" fmla="*/ 2147483647 h 70"/>
                <a:gd name="T16" fmla="*/ 2147483647 w 3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0"/>
                <a:gd name="T29" fmla="*/ 32 w 3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31" name="Freeform 330"/>
            <p:cNvSpPr>
              <a:spLocks/>
            </p:cNvSpPr>
            <p:nvPr/>
          </p:nvSpPr>
          <p:spPr bwMode="auto">
            <a:xfrm>
              <a:off x="5016001" y="2613919"/>
              <a:ext cx="107127" cy="120650"/>
            </a:xfrm>
            <a:custGeom>
              <a:avLst/>
              <a:gdLst>
                <a:gd name="T0" fmla="*/ 2147483647 w 186"/>
                <a:gd name="T1" fmla="*/ 2147483647 h 236"/>
                <a:gd name="T2" fmla="*/ 2147483647 w 186"/>
                <a:gd name="T3" fmla="*/ 2147483647 h 236"/>
                <a:gd name="T4" fmla="*/ 2147483647 w 186"/>
                <a:gd name="T5" fmla="*/ 0 h 236"/>
                <a:gd name="T6" fmla="*/ 2147483647 w 186"/>
                <a:gd name="T7" fmla="*/ 2147483647 h 236"/>
                <a:gd name="T8" fmla="*/ 2147483647 w 186"/>
                <a:gd name="T9" fmla="*/ 2147483647 h 236"/>
                <a:gd name="T10" fmla="*/ 2147483647 w 186"/>
                <a:gd name="T11" fmla="*/ 2147483647 h 236"/>
                <a:gd name="T12" fmla="*/ 2147483647 w 186"/>
                <a:gd name="T13" fmla="*/ 2147483647 h 236"/>
                <a:gd name="T14" fmla="*/ 2147483647 w 186"/>
                <a:gd name="T15" fmla="*/ 2147483647 h 236"/>
                <a:gd name="T16" fmla="*/ 2147483647 w 186"/>
                <a:gd name="T17" fmla="*/ 2147483647 h 236"/>
                <a:gd name="T18" fmla="*/ 2147483647 w 186"/>
                <a:gd name="T19" fmla="*/ 2147483647 h 236"/>
                <a:gd name="T20" fmla="*/ 2147483647 w 186"/>
                <a:gd name="T21" fmla="*/ 2147483647 h 236"/>
                <a:gd name="T22" fmla="*/ 2147483647 w 186"/>
                <a:gd name="T23" fmla="*/ 2147483647 h 236"/>
                <a:gd name="T24" fmla="*/ 2147483647 w 186"/>
                <a:gd name="T25" fmla="*/ 2147483647 h 236"/>
                <a:gd name="T26" fmla="*/ 0 w 186"/>
                <a:gd name="T27" fmla="*/ 2147483647 h 236"/>
                <a:gd name="T28" fmla="*/ 2147483647 w 186"/>
                <a:gd name="T29" fmla="*/ 2147483647 h 236"/>
                <a:gd name="T30" fmla="*/ 2147483647 w 186"/>
                <a:gd name="T31" fmla="*/ 2147483647 h 236"/>
                <a:gd name="T32" fmla="*/ 2147483647 w 186"/>
                <a:gd name="T33" fmla="*/ 2147483647 h 236"/>
                <a:gd name="T34" fmla="*/ 2147483647 w 186"/>
                <a:gd name="T35" fmla="*/ 2147483647 h 236"/>
                <a:gd name="T36" fmla="*/ 2147483647 w 186"/>
                <a:gd name="T37" fmla="*/ 2147483647 h 236"/>
                <a:gd name="T38" fmla="*/ 2147483647 w 186"/>
                <a:gd name="T39" fmla="*/ 2147483647 h 236"/>
                <a:gd name="T40" fmla="*/ 2147483647 w 186"/>
                <a:gd name="T41" fmla="*/ 2147483647 h 236"/>
                <a:gd name="T42" fmla="*/ 2147483647 w 186"/>
                <a:gd name="T43" fmla="*/ 2147483647 h 236"/>
                <a:gd name="T44" fmla="*/ 2147483647 w 186"/>
                <a:gd name="T45" fmla="*/ 2147483647 h 236"/>
                <a:gd name="T46" fmla="*/ 2147483647 w 186"/>
                <a:gd name="T47" fmla="*/ 2147483647 h 236"/>
                <a:gd name="T48" fmla="*/ 2147483647 w 186"/>
                <a:gd name="T49" fmla="*/ 2147483647 h 236"/>
                <a:gd name="T50" fmla="*/ 2147483647 w 186"/>
                <a:gd name="T51" fmla="*/ 2147483647 h 236"/>
                <a:gd name="T52" fmla="*/ 2147483647 w 186"/>
                <a:gd name="T53" fmla="*/ 2147483647 h 236"/>
                <a:gd name="T54" fmla="*/ 2147483647 w 186"/>
                <a:gd name="T55" fmla="*/ 2147483647 h 236"/>
                <a:gd name="T56" fmla="*/ 2147483647 w 186"/>
                <a:gd name="T57" fmla="*/ 2147483647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36"/>
                <a:gd name="T89" fmla="*/ 186 w 186"/>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32" name="Freeform 274"/>
            <p:cNvSpPr>
              <a:spLocks/>
            </p:cNvSpPr>
            <p:nvPr/>
          </p:nvSpPr>
          <p:spPr bwMode="auto">
            <a:xfrm>
              <a:off x="4992927" y="2612332"/>
              <a:ext cx="39555" cy="111125"/>
            </a:xfrm>
            <a:custGeom>
              <a:avLst/>
              <a:gdLst>
                <a:gd name="T0" fmla="*/ 0 w 67"/>
                <a:gd name="T1" fmla="*/ 2147483647 h 216"/>
                <a:gd name="T2" fmla="*/ 2147483647 w 67"/>
                <a:gd name="T3" fmla="*/ 2147483647 h 216"/>
                <a:gd name="T4" fmla="*/ 2147483647 w 67"/>
                <a:gd name="T5" fmla="*/ 2147483647 h 216"/>
                <a:gd name="T6" fmla="*/ 2147483647 w 67"/>
                <a:gd name="T7" fmla="*/ 2147483647 h 216"/>
                <a:gd name="T8" fmla="*/ 2147483647 w 67"/>
                <a:gd name="T9" fmla="*/ 2147483647 h 216"/>
                <a:gd name="T10" fmla="*/ 2147483647 w 67"/>
                <a:gd name="T11" fmla="*/ 2147483647 h 216"/>
                <a:gd name="T12" fmla="*/ 2147483647 w 67"/>
                <a:gd name="T13" fmla="*/ 2147483647 h 216"/>
                <a:gd name="T14" fmla="*/ 2147483647 w 67"/>
                <a:gd name="T15" fmla="*/ 2147483647 h 216"/>
                <a:gd name="T16" fmla="*/ 2147483647 w 67"/>
                <a:gd name="T17" fmla="*/ 2147483647 h 216"/>
                <a:gd name="T18" fmla="*/ 2147483647 w 67"/>
                <a:gd name="T19" fmla="*/ 2147483647 h 216"/>
                <a:gd name="T20" fmla="*/ 2147483647 w 67"/>
                <a:gd name="T21" fmla="*/ 2147483647 h 216"/>
                <a:gd name="T22" fmla="*/ 2147483647 w 67"/>
                <a:gd name="T23" fmla="*/ 2147483647 h 216"/>
                <a:gd name="T24" fmla="*/ 2147483647 w 67"/>
                <a:gd name="T25" fmla="*/ 2147483647 h 216"/>
                <a:gd name="T26" fmla="*/ 2147483647 w 67"/>
                <a:gd name="T27" fmla="*/ 2147483647 h 216"/>
                <a:gd name="T28" fmla="*/ 2147483647 w 67"/>
                <a:gd name="T29" fmla="*/ 2147483647 h 216"/>
                <a:gd name="T30" fmla="*/ 2147483647 w 67"/>
                <a:gd name="T31" fmla="*/ 2147483647 h 216"/>
                <a:gd name="T32" fmla="*/ 2147483647 w 67"/>
                <a:gd name="T33" fmla="*/ 2147483647 h 216"/>
                <a:gd name="T34" fmla="*/ 2147483647 w 67"/>
                <a:gd name="T35" fmla="*/ 0 h 216"/>
                <a:gd name="T36" fmla="*/ 2147483647 w 67"/>
                <a:gd name="T37" fmla="*/ 2147483647 h 216"/>
                <a:gd name="T38" fmla="*/ 2147483647 w 67"/>
                <a:gd name="T39" fmla="*/ 2147483647 h 216"/>
                <a:gd name="T40" fmla="*/ 2147483647 w 67"/>
                <a:gd name="T41" fmla="*/ 2147483647 h 216"/>
                <a:gd name="T42" fmla="*/ 2147483647 w 67"/>
                <a:gd name="T43" fmla="*/ 2147483647 h 216"/>
                <a:gd name="T44" fmla="*/ 2147483647 w 67"/>
                <a:gd name="T45" fmla="*/ 2147483647 h 216"/>
                <a:gd name="T46" fmla="*/ 2147483647 w 67"/>
                <a:gd name="T47" fmla="*/ 2147483647 h 216"/>
                <a:gd name="T48" fmla="*/ 2147483647 w 67"/>
                <a:gd name="T49" fmla="*/ 2147483647 h 216"/>
                <a:gd name="T50" fmla="*/ 2147483647 w 67"/>
                <a:gd name="T51" fmla="*/ 2147483647 h 216"/>
                <a:gd name="T52" fmla="*/ 0 w 67"/>
                <a:gd name="T53" fmla="*/ 2147483647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216"/>
                <a:gd name="T83" fmla="*/ 67 w 67"/>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3" name="Freeform 332"/>
            <p:cNvSpPr>
              <a:spLocks/>
            </p:cNvSpPr>
            <p:nvPr/>
          </p:nvSpPr>
          <p:spPr bwMode="auto">
            <a:xfrm>
              <a:off x="3649713" y="2774257"/>
              <a:ext cx="229088" cy="177800"/>
            </a:xfrm>
            <a:custGeom>
              <a:avLst/>
              <a:gdLst>
                <a:gd name="T0" fmla="*/ 2147483647 w 401"/>
                <a:gd name="T1" fmla="*/ 0 h 343"/>
                <a:gd name="T2" fmla="*/ 2147483647 w 401"/>
                <a:gd name="T3" fmla="*/ 0 h 343"/>
                <a:gd name="T4" fmla="*/ 2147483647 w 401"/>
                <a:gd name="T5" fmla="*/ 2147483647 h 343"/>
                <a:gd name="T6" fmla="*/ 2147483647 w 401"/>
                <a:gd name="T7" fmla="*/ 2147483647 h 343"/>
                <a:gd name="T8" fmla="*/ 2147483647 w 401"/>
                <a:gd name="T9" fmla="*/ 2147483647 h 343"/>
                <a:gd name="T10" fmla="*/ 2147483647 w 401"/>
                <a:gd name="T11" fmla="*/ 2147483647 h 343"/>
                <a:gd name="T12" fmla="*/ 2147483647 w 401"/>
                <a:gd name="T13" fmla="*/ 2147483647 h 343"/>
                <a:gd name="T14" fmla="*/ 2147483647 w 401"/>
                <a:gd name="T15" fmla="*/ 2147483647 h 343"/>
                <a:gd name="T16" fmla="*/ 2147483647 w 401"/>
                <a:gd name="T17" fmla="*/ 2147483647 h 343"/>
                <a:gd name="T18" fmla="*/ 2147483647 w 401"/>
                <a:gd name="T19" fmla="*/ 2147483647 h 343"/>
                <a:gd name="T20" fmla="*/ 2147483647 w 401"/>
                <a:gd name="T21" fmla="*/ 2147483647 h 343"/>
                <a:gd name="T22" fmla="*/ 2147483647 w 401"/>
                <a:gd name="T23" fmla="*/ 2147483647 h 343"/>
                <a:gd name="T24" fmla="*/ 2147483647 w 401"/>
                <a:gd name="T25" fmla="*/ 2147483647 h 343"/>
                <a:gd name="T26" fmla="*/ 2147483647 w 401"/>
                <a:gd name="T27" fmla="*/ 2147483647 h 343"/>
                <a:gd name="T28" fmla="*/ 2147483647 w 401"/>
                <a:gd name="T29" fmla="*/ 2147483647 h 343"/>
                <a:gd name="T30" fmla="*/ 2147483647 w 401"/>
                <a:gd name="T31" fmla="*/ 2147483647 h 343"/>
                <a:gd name="T32" fmla="*/ 2147483647 w 401"/>
                <a:gd name="T33" fmla="*/ 2147483647 h 343"/>
                <a:gd name="T34" fmla="*/ 2147483647 w 401"/>
                <a:gd name="T35" fmla="*/ 2147483647 h 343"/>
                <a:gd name="T36" fmla="*/ 2147483647 w 401"/>
                <a:gd name="T37" fmla="*/ 2147483647 h 343"/>
                <a:gd name="T38" fmla="*/ 2147483647 w 401"/>
                <a:gd name="T39" fmla="*/ 2147483647 h 343"/>
                <a:gd name="T40" fmla="*/ 2147483647 w 401"/>
                <a:gd name="T41" fmla="*/ 2147483647 h 343"/>
                <a:gd name="T42" fmla="*/ 0 w 401"/>
                <a:gd name="T43" fmla="*/ 2147483647 h 343"/>
                <a:gd name="T44" fmla="*/ 2147483647 w 401"/>
                <a:gd name="T45" fmla="*/ 2147483647 h 343"/>
                <a:gd name="T46" fmla="*/ 2147483647 w 401"/>
                <a:gd name="T47" fmla="*/ 2147483647 h 343"/>
                <a:gd name="T48" fmla="*/ 2147483647 w 401"/>
                <a:gd name="T49" fmla="*/ 2147483647 h 343"/>
                <a:gd name="T50" fmla="*/ 2147483647 w 401"/>
                <a:gd name="T51" fmla="*/ 2147483647 h 343"/>
                <a:gd name="T52" fmla="*/ 2147483647 w 401"/>
                <a:gd name="T53" fmla="*/ 2147483647 h 343"/>
                <a:gd name="T54" fmla="*/ 2147483647 w 401"/>
                <a:gd name="T55" fmla="*/ 2147483647 h 343"/>
                <a:gd name="T56" fmla="*/ 2147483647 w 401"/>
                <a:gd name="T57" fmla="*/ 2147483647 h 343"/>
                <a:gd name="T58" fmla="*/ 2147483647 w 401"/>
                <a:gd name="T59" fmla="*/ 2147483647 h 343"/>
                <a:gd name="T60" fmla="*/ 2147483647 w 401"/>
                <a:gd name="T61" fmla="*/ 2147483647 h 343"/>
                <a:gd name="T62" fmla="*/ 2147483647 w 401"/>
                <a:gd name="T63" fmla="*/ 2147483647 h 343"/>
                <a:gd name="T64" fmla="*/ 2147483647 w 401"/>
                <a:gd name="T65" fmla="*/ 2147483647 h 343"/>
                <a:gd name="T66" fmla="*/ 2147483647 w 401"/>
                <a:gd name="T67" fmla="*/ 2147483647 h 343"/>
                <a:gd name="T68" fmla="*/ 2147483647 w 401"/>
                <a:gd name="T69" fmla="*/ 0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1"/>
                <a:gd name="T106" fmla="*/ 0 h 343"/>
                <a:gd name="T107" fmla="*/ 401 w 401"/>
                <a:gd name="T108" fmla="*/ 343 h 3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4" name="Freeform 333"/>
            <p:cNvSpPr>
              <a:spLocks/>
            </p:cNvSpPr>
            <p:nvPr/>
          </p:nvSpPr>
          <p:spPr bwMode="auto">
            <a:xfrm>
              <a:off x="3657954" y="3190182"/>
              <a:ext cx="70868" cy="53975"/>
            </a:xfrm>
            <a:custGeom>
              <a:avLst/>
              <a:gdLst>
                <a:gd name="T0" fmla="*/ 2147483647 w 125"/>
                <a:gd name="T1" fmla="*/ 2147483647 h 103"/>
                <a:gd name="T2" fmla="*/ 2147483647 w 125"/>
                <a:gd name="T3" fmla="*/ 2147483647 h 103"/>
                <a:gd name="T4" fmla="*/ 2147483647 w 125"/>
                <a:gd name="T5" fmla="*/ 2147483647 h 103"/>
                <a:gd name="T6" fmla="*/ 2147483647 w 125"/>
                <a:gd name="T7" fmla="*/ 2147483647 h 103"/>
                <a:gd name="T8" fmla="*/ 2147483647 w 125"/>
                <a:gd name="T9" fmla="*/ 2147483647 h 103"/>
                <a:gd name="T10" fmla="*/ 2147483647 w 125"/>
                <a:gd name="T11" fmla="*/ 2147483647 h 103"/>
                <a:gd name="T12" fmla="*/ 2147483647 w 125"/>
                <a:gd name="T13" fmla="*/ 0 h 103"/>
                <a:gd name="T14" fmla="*/ 2147483647 w 125"/>
                <a:gd name="T15" fmla="*/ 2147483647 h 103"/>
                <a:gd name="T16" fmla="*/ 2147483647 w 125"/>
                <a:gd name="T17" fmla="*/ 2147483647 h 103"/>
                <a:gd name="T18" fmla="*/ 2147483647 w 125"/>
                <a:gd name="T19" fmla="*/ 2147483647 h 103"/>
                <a:gd name="T20" fmla="*/ 0 w 125"/>
                <a:gd name="T21" fmla="*/ 2147483647 h 103"/>
                <a:gd name="T22" fmla="*/ 2147483647 w 125"/>
                <a:gd name="T23" fmla="*/ 2147483647 h 103"/>
                <a:gd name="T24" fmla="*/ 2147483647 w 125"/>
                <a:gd name="T25" fmla="*/ 2147483647 h 103"/>
                <a:gd name="T26" fmla="*/ 2147483647 w 125"/>
                <a:gd name="T27" fmla="*/ 2147483647 h 103"/>
                <a:gd name="T28" fmla="*/ 2147483647 w 125"/>
                <a:gd name="T29" fmla="*/ 2147483647 h 103"/>
                <a:gd name="T30" fmla="*/ 2147483647 w 125"/>
                <a:gd name="T31" fmla="*/ 2147483647 h 103"/>
                <a:gd name="T32" fmla="*/ 2147483647 w 125"/>
                <a:gd name="T33" fmla="*/ 2147483647 h 103"/>
                <a:gd name="T34" fmla="*/ 2147483647 w 125"/>
                <a:gd name="T35" fmla="*/ 2147483647 h 103"/>
                <a:gd name="T36" fmla="*/ 2147483647 w 125"/>
                <a:gd name="T37" fmla="*/ 2147483647 h 103"/>
                <a:gd name="T38" fmla="*/ 2147483647 w 125"/>
                <a:gd name="T39" fmla="*/ 2147483647 h 103"/>
                <a:gd name="T40" fmla="*/ 2147483647 w 125"/>
                <a:gd name="T41" fmla="*/ 2147483647 h 103"/>
                <a:gd name="T42" fmla="*/ 2147483647 w 125"/>
                <a:gd name="T43" fmla="*/ 2147483647 h 103"/>
                <a:gd name="T44" fmla="*/ 2147483647 w 125"/>
                <a:gd name="T45" fmla="*/ 2147483647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03"/>
                <a:gd name="T71" fmla="*/ 125 w 125"/>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5" name="Freeform 334"/>
            <p:cNvSpPr>
              <a:spLocks/>
            </p:cNvSpPr>
            <p:nvPr/>
          </p:nvSpPr>
          <p:spPr bwMode="auto">
            <a:xfrm>
              <a:off x="3646417" y="3158432"/>
              <a:ext cx="85702" cy="20637"/>
            </a:xfrm>
            <a:custGeom>
              <a:avLst/>
              <a:gdLst>
                <a:gd name="T0" fmla="*/ 2147483647 w 154"/>
                <a:gd name="T1" fmla="*/ 2147483647 h 39"/>
                <a:gd name="T2" fmla="*/ 0 w 154"/>
                <a:gd name="T3" fmla="*/ 2147483647 h 39"/>
                <a:gd name="T4" fmla="*/ 0 w 154"/>
                <a:gd name="T5" fmla="*/ 2147483647 h 39"/>
                <a:gd name="T6" fmla="*/ 2147483647 w 154"/>
                <a:gd name="T7" fmla="*/ 2147483647 h 39"/>
                <a:gd name="T8" fmla="*/ 2147483647 w 154"/>
                <a:gd name="T9" fmla="*/ 2147483647 h 39"/>
                <a:gd name="T10" fmla="*/ 2147483647 w 154"/>
                <a:gd name="T11" fmla="*/ 2147483647 h 39"/>
                <a:gd name="T12" fmla="*/ 2147483647 w 154"/>
                <a:gd name="T13" fmla="*/ 2147483647 h 39"/>
                <a:gd name="T14" fmla="*/ 2147483647 w 154"/>
                <a:gd name="T15" fmla="*/ 2147483647 h 39"/>
                <a:gd name="T16" fmla="*/ 2147483647 w 154"/>
                <a:gd name="T17" fmla="*/ 2147483647 h 39"/>
                <a:gd name="T18" fmla="*/ 2147483647 w 154"/>
                <a:gd name="T19" fmla="*/ 2147483647 h 39"/>
                <a:gd name="T20" fmla="*/ 2147483647 w 154"/>
                <a:gd name="T21" fmla="*/ 2147483647 h 39"/>
                <a:gd name="T22" fmla="*/ 2147483647 w 154"/>
                <a:gd name="T23" fmla="*/ 2147483647 h 39"/>
                <a:gd name="T24" fmla="*/ 2147483647 w 154"/>
                <a:gd name="T25" fmla="*/ 2147483647 h 39"/>
                <a:gd name="T26" fmla="*/ 2147483647 w 154"/>
                <a:gd name="T27" fmla="*/ 2147483647 h 39"/>
                <a:gd name="T28" fmla="*/ 2147483647 w 154"/>
                <a:gd name="T29" fmla="*/ 2147483647 h 39"/>
                <a:gd name="T30" fmla="*/ 2147483647 w 154"/>
                <a:gd name="T31" fmla="*/ 2147483647 h 39"/>
                <a:gd name="T32" fmla="*/ 2147483647 w 154"/>
                <a:gd name="T33" fmla="*/ 214748364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39"/>
                <a:gd name="T53" fmla="*/ 154 w 15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6" name="Freeform 335"/>
            <p:cNvSpPr>
              <a:spLocks/>
            </p:cNvSpPr>
            <p:nvPr/>
          </p:nvSpPr>
          <p:spPr bwMode="auto">
            <a:xfrm>
              <a:off x="3778266" y="3275907"/>
              <a:ext cx="117017" cy="122237"/>
            </a:xfrm>
            <a:custGeom>
              <a:avLst/>
              <a:gdLst>
                <a:gd name="T0" fmla="*/ 2147483647 w 207"/>
                <a:gd name="T1" fmla="*/ 2147483647 h 236"/>
                <a:gd name="T2" fmla="*/ 2147483647 w 207"/>
                <a:gd name="T3" fmla="*/ 2147483647 h 236"/>
                <a:gd name="T4" fmla="*/ 2147483647 w 207"/>
                <a:gd name="T5" fmla="*/ 2147483647 h 236"/>
                <a:gd name="T6" fmla="*/ 2147483647 w 207"/>
                <a:gd name="T7" fmla="*/ 2147483647 h 236"/>
                <a:gd name="T8" fmla="*/ 2147483647 w 207"/>
                <a:gd name="T9" fmla="*/ 2147483647 h 236"/>
                <a:gd name="T10" fmla="*/ 2147483647 w 207"/>
                <a:gd name="T11" fmla="*/ 2147483647 h 236"/>
                <a:gd name="T12" fmla="*/ 2147483647 w 207"/>
                <a:gd name="T13" fmla="*/ 2147483647 h 236"/>
                <a:gd name="T14" fmla="*/ 2147483647 w 207"/>
                <a:gd name="T15" fmla="*/ 2147483647 h 236"/>
                <a:gd name="T16" fmla="*/ 2147483647 w 207"/>
                <a:gd name="T17" fmla="*/ 2147483647 h 236"/>
                <a:gd name="T18" fmla="*/ 2147483647 w 207"/>
                <a:gd name="T19" fmla="*/ 2147483647 h 236"/>
                <a:gd name="T20" fmla="*/ 2147483647 w 207"/>
                <a:gd name="T21" fmla="*/ 2147483647 h 236"/>
                <a:gd name="T22" fmla="*/ 2147483647 w 207"/>
                <a:gd name="T23" fmla="*/ 2147483647 h 236"/>
                <a:gd name="T24" fmla="*/ 2147483647 w 207"/>
                <a:gd name="T25" fmla="*/ 2147483647 h 236"/>
                <a:gd name="T26" fmla="*/ 2147483647 w 207"/>
                <a:gd name="T27" fmla="*/ 2147483647 h 236"/>
                <a:gd name="T28" fmla="*/ 2147483647 w 207"/>
                <a:gd name="T29" fmla="*/ 2147483647 h 236"/>
                <a:gd name="T30" fmla="*/ 2147483647 w 207"/>
                <a:gd name="T31" fmla="*/ 2147483647 h 236"/>
                <a:gd name="T32" fmla="*/ 2147483647 w 207"/>
                <a:gd name="T33" fmla="*/ 2147483647 h 236"/>
                <a:gd name="T34" fmla="*/ 2147483647 w 207"/>
                <a:gd name="T35" fmla="*/ 2147483647 h 236"/>
                <a:gd name="T36" fmla="*/ 2147483647 w 207"/>
                <a:gd name="T37" fmla="*/ 2147483647 h 236"/>
                <a:gd name="T38" fmla="*/ 2147483647 w 207"/>
                <a:gd name="T39" fmla="*/ 2147483647 h 236"/>
                <a:gd name="T40" fmla="*/ 0 w 207"/>
                <a:gd name="T41" fmla="*/ 2147483647 h 236"/>
                <a:gd name="T42" fmla="*/ 0 w 207"/>
                <a:gd name="T43" fmla="*/ 2147483647 h 236"/>
                <a:gd name="T44" fmla="*/ 2147483647 w 207"/>
                <a:gd name="T45" fmla="*/ 2147483647 h 236"/>
                <a:gd name="T46" fmla="*/ 2147483647 w 207"/>
                <a:gd name="T47" fmla="*/ 2147483647 h 236"/>
                <a:gd name="T48" fmla="*/ 2147483647 w 207"/>
                <a:gd name="T49" fmla="*/ 2147483647 h 236"/>
                <a:gd name="T50" fmla="*/ 2147483647 w 207"/>
                <a:gd name="T51" fmla="*/ 2147483647 h 236"/>
                <a:gd name="T52" fmla="*/ 2147483647 w 207"/>
                <a:gd name="T53" fmla="*/ 2147483647 h 236"/>
                <a:gd name="T54" fmla="*/ 2147483647 w 207"/>
                <a:gd name="T55" fmla="*/ 2147483647 h 236"/>
                <a:gd name="T56" fmla="*/ 2147483647 w 207"/>
                <a:gd name="T57" fmla="*/ 2147483647 h 236"/>
                <a:gd name="T58" fmla="*/ 2147483647 w 207"/>
                <a:gd name="T59" fmla="*/ 2147483647 h 236"/>
                <a:gd name="T60" fmla="*/ 2147483647 w 207"/>
                <a:gd name="T61" fmla="*/ 2147483647 h 236"/>
                <a:gd name="T62" fmla="*/ 2147483647 w 207"/>
                <a:gd name="T63" fmla="*/ 2147483647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236"/>
                <a:gd name="T98" fmla="*/ 207 w 207"/>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5"/>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7" name="Freeform 336"/>
            <p:cNvSpPr>
              <a:spLocks/>
            </p:cNvSpPr>
            <p:nvPr/>
          </p:nvSpPr>
          <p:spPr bwMode="auto">
            <a:xfrm>
              <a:off x="3738711" y="3264794"/>
              <a:ext cx="79110" cy="92075"/>
            </a:xfrm>
            <a:custGeom>
              <a:avLst/>
              <a:gdLst>
                <a:gd name="T0" fmla="*/ 2147483647 w 140"/>
                <a:gd name="T1" fmla="*/ 2147483647 h 179"/>
                <a:gd name="T2" fmla="*/ 2147483647 w 140"/>
                <a:gd name="T3" fmla="*/ 2147483647 h 179"/>
                <a:gd name="T4" fmla="*/ 2147483647 w 140"/>
                <a:gd name="T5" fmla="*/ 2147483647 h 179"/>
                <a:gd name="T6" fmla="*/ 2147483647 w 140"/>
                <a:gd name="T7" fmla="*/ 2147483647 h 179"/>
                <a:gd name="T8" fmla="*/ 2147483647 w 140"/>
                <a:gd name="T9" fmla="*/ 2147483647 h 179"/>
                <a:gd name="T10" fmla="*/ 2147483647 w 140"/>
                <a:gd name="T11" fmla="*/ 2147483647 h 179"/>
                <a:gd name="T12" fmla="*/ 2147483647 w 140"/>
                <a:gd name="T13" fmla="*/ 2147483647 h 179"/>
                <a:gd name="T14" fmla="*/ 2147483647 w 140"/>
                <a:gd name="T15" fmla="*/ 2147483647 h 179"/>
                <a:gd name="T16" fmla="*/ 2147483647 w 140"/>
                <a:gd name="T17" fmla="*/ 2147483647 h 179"/>
                <a:gd name="T18" fmla="*/ 2147483647 w 140"/>
                <a:gd name="T19" fmla="*/ 0 h 179"/>
                <a:gd name="T20" fmla="*/ 2147483647 w 140"/>
                <a:gd name="T21" fmla="*/ 0 h 179"/>
                <a:gd name="T22" fmla="*/ 2147483647 w 140"/>
                <a:gd name="T23" fmla="*/ 2147483647 h 179"/>
                <a:gd name="T24" fmla="*/ 2147483647 w 140"/>
                <a:gd name="T25" fmla="*/ 2147483647 h 179"/>
                <a:gd name="T26" fmla="*/ 2147483647 w 140"/>
                <a:gd name="T27" fmla="*/ 2147483647 h 179"/>
                <a:gd name="T28" fmla="*/ 0 w 140"/>
                <a:gd name="T29" fmla="*/ 2147483647 h 179"/>
                <a:gd name="T30" fmla="*/ 2147483647 w 140"/>
                <a:gd name="T31" fmla="*/ 2147483647 h 179"/>
                <a:gd name="T32" fmla="*/ 2147483647 w 140"/>
                <a:gd name="T33" fmla="*/ 2147483647 h 179"/>
                <a:gd name="T34" fmla="*/ 2147483647 w 140"/>
                <a:gd name="T35" fmla="*/ 2147483647 h 179"/>
                <a:gd name="T36" fmla="*/ 2147483647 w 140"/>
                <a:gd name="T37" fmla="*/ 2147483647 h 179"/>
                <a:gd name="T38" fmla="*/ 2147483647 w 140"/>
                <a:gd name="T39" fmla="*/ 2147483647 h 179"/>
                <a:gd name="T40" fmla="*/ 2147483647 w 140"/>
                <a:gd name="T41" fmla="*/ 2147483647 h 179"/>
                <a:gd name="T42" fmla="*/ 2147483647 w 140"/>
                <a:gd name="T43" fmla="*/ 2147483647 h 179"/>
                <a:gd name="T44" fmla="*/ 2147483647 w 140"/>
                <a:gd name="T45" fmla="*/ 2147483647 h 179"/>
                <a:gd name="T46" fmla="*/ 2147483647 w 140"/>
                <a:gd name="T47" fmla="*/ 2147483647 h 179"/>
                <a:gd name="T48" fmla="*/ 2147483647 w 140"/>
                <a:gd name="T49" fmla="*/ 2147483647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179"/>
                <a:gd name="T77" fmla="*/ 140 w 140"/>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8" name="Freeform 337"/>
            <p:cNvSpPr>
              <a:spLocks/>
            </p:cNvSpPr>
            <p:nvPr/>
          </p:nvSpPr>
          <p:spPr bwMode="auto">
            <a:xfrm>
              <a:off x="4806690" y="4344294"/>
              <a:ext cx="64277" cy="57150"/>
            </a:xfrm>
            <a:custGeom>
              <a:avLst/>
              <a:gdLst>
                <a:gd name="T0" fmla="*/ 0 w 111"/>
                <a:gd name="T1" fmla="*/ 2147483647 h 114"/>
                <a:gd name="T2" fmla="*/ 2147483647 w 111"/>
                <a:gd name="T3" fmla="*/ 2147483647 h 114"/>
                <a:gd name="T4" fmla="*/ 2147483647 w 111"/>
                <a:gd name="T5" fmla="*/ 2147483647 h 114"/>
                <a:gd name="T6" fmla="*/ 2147483647 w 111"/>
                <a:gd name="T7" fmla="*/ 2147483647 h 114"/>
                <a:gd name="T8" fmla="*/ 2147483647 w 111"/>
                <a:gd name="T9" fmla="*/ 2147483647 h 114"/>
                <a:gd name="T10" fmla="*/ 2147483647 w 111"/>
                <a:gd name="T11" fmla="*/ 2147483647 h 114"/>
                <a:gd name="T12" fmla="*/ 2147483647 w 111"/>
                <a:gd name="T13" fmla="*/ 2147483647 h 114"/>
                <a:gd name="T14" fmla="*/ 2147483647 w 111"/>
                <a:gd name="T15" fmla="*/ 2147483647 h 114"/>
                <a:gd name="T16" fmla="*/ 2147483647 w 111"/>
                <a:gd name="T17" fmla="*/ 2147483647 h 114"/>
                <a:gd name="T18" fmla="*/ 2147483647 w 111"/>
                <a:gd name="T19" fmla="*/ 2147483647 h 114"/>
                <a:gd name="T20" fmla="*/ 2147483647 w 111"/>
                <a:gd name="T21" fmla="*/ 2147483647 h 114"/>
                <a:gd name="T22" fmla="*/ 2147483647 w 111"/>
                <a:gd name="T23" fmla="*/ 2147483647 h 114"/>
                <a:gd name="T24" fmla="*/ 2147483647 w 111"/>
                <a:gd name="T25" fmla="*/ 2147483647 h 114"/>
                <a:gd name="T26" fmla="*/ 2147483647 w 111"/>
                <a:gd name="T27" fmla="*/ 2147483647 h 114"/>
                <a:gd name="T28" fmla="*/ 2147483647 w 111"/>
                <a:gd name="T29" fmla="*/ 2147483647 h 114"/>
                <a:gd name="T30" fmla="*/ 2147483647 w 111"/>
                <a:gd name="T31" fmla="*/ 2147483647 h 114"/>
                <a:gd name="T32" fmla="*/ 2147483647 w 111"/>
                <a:gd name="T33" fmla="*/ 2147483647 h 114"/>
                <a:gd name="T34" fmla="*/ 2147483647 w 111"/>
                <a:gd name="T35" fmla="*/ 2147483647 h 114"/>
                <a:gd name="T36" fmla="*/ 2147483647 w 111"/>
                <a:gd name="T37" fmla="*/ 2147483647 h 114"/>
                <a:gd name="T38" fmla="*/ 2147483647 w 111"/>
                <a:gd name="T39" fmla="*/ 2147483647 h 114"/>
                <a:gd name="T40" fmla="*/ 0 w 111"/>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4"/>
                <a:gd name="T65" fmla="*/ 111 w 111"/>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39" name="Freeform 338"/>
            <p:cNvSpPr>
              <a:spLocks/>
            </p:cNvSpPr>
            <p:nvPr/>
          </p:nvSpPr>
          <p:spPr bwMode="auto">
            <a:xfrm>
              <a:off x="4330385" y="3479107"/>
              <a:ext cx="159867" cy="176212"/>
            </a:xfrm>
            <a:custGeom>
              <a:avLst/>
              <a:gdLst>
                <a:gd name="T0" fmla="*/ 2147483647 w 281"/>
                <a:gd name="T1" fmla="*/ 2147483647 h 339"/>
                <a:gd name="T2" fmla="*/ 2147483647 w 281"/>
                <a:gd name="T3" fmla="*/ 2147483647 h 339"/>
                <a:gd name="T4" fmla="*/ 2147483647 w 281"/>
                <a:gd name="T5" fmla="*/ 2147483647 h 339"/>
                <a:gd name="T6" fmla="*/ 2147483647 w 281"/>
                <a:gd name="T7" fmla="*/ 2147483647 h 339"/>
                <a:gd name="T8" fmla="*/ 2147483647 w 281"/>
                <a:gd name="T9" fmla="*/ 2147483647 h 339"/>
                <a:gd name="T10" fmla="*/ 2147483647 w 281"/>
                <a:gd name="T11" fmla="*/ 2147483647 h 339"/>
                <a:gd name="T12" fmla="*/ 2147483647 w 281"/>
                <a:gd name="T13" fmla="*/ 2147483647 h 339"/>
                <a:gd name="T14" fmla="*/ 2147483647 w 281"/>
                <a:gd name="T15" fmla="*/ 2147483647 h 339"/>
                <a:gd name="T16" fmla="*/ 2147483647 w 281"/>
                <a:gd name="T17" fmla="*/ 2147483647 h 339"/>
                <a:gd name="T18" fmla="*/ 2147483647 w 281"/>
                <a:gd name="T19" fmla="*/ 2147483647 h 339"/>
                <a:gd name="T20" fmla="*/ 2147483647 w 281"/>
                <a:gd name="T21" fmla="*/ 2147483647 h 339"/>
                <a:gd name="T22" fmla="*/ 2147483647 w 281"/>
                <a:gd name="T23" fmla="*/ 2147483647 h 339"/>
                <a:gd name="T24" fmla="*/ 2147483647 w 281"/>
                <a:gd name="T25" fmla="*/ 2147483647 h 339"/>
                <a:gd name="T26" fmla="*/ 2147483647 w 281"/>
                <a:gd name="T27" fmla="*/ 2147483647 h 339"/>
                <a:gd name="T28" fmla="*/ 2147483647 w 281"/>
                <a:gd name="T29" fmla="*/ 2147483647 h 339"/>
                <a:gd name="T30" fmla="*/ 2147483647 w 281"/>
                <a:gd name="T31" fmla="*/ 2147483647 h 339"/>
                <a:gd name="T32" fmla="*/ 0 w 281"/>
                <a:gd name="T33" fmla="*/ 2147483647 h 339"/>
                <a:gd name="T34" fmla="*/ 2147483647 w 281"/>
                <a:gd name="T35" fmla="*/ 2147483647 h 339"/>
                <a:gd name="T36" fmla="*/ 2147483647 w 281"/>
                <a:gd name="T37" fmla="*/ 2147483647 h 339"/>
                <a:gd name="T38" fmla="*/ 2147483647 w 281"/>
                <a:gd name="T39" fmla="*/ 2147483647 h 339"/>
                <a:gd name="T40" fmla="*/ 2147483647 w 281"/>
                <a:gd name="T41" fmla="*/ 2147483647 h 339"/>
                <a:gd name="T42" fmla="*/ 2147483647 w 281"/>
                <a:gd name="T43" fmla="*/ 2147483647 h 339"/>
                <a:gd name="T44" fmla="*/ 2147483647 w 281"/>
                <a:gd name="T45" fmla="*/ 2147483647 h 339"/>
                <a:gd name="T46" fmla="*/ 2147483647 w 281"/>
                <a:gd name="T47" fmla="*/ 2147483647 h 339"/>
                <a:gd name="T48" fmla="*/ 2147483647 w 281"/>
                <a:gd name="T49" fmla="*/ 2147483647 h 339"/>
                <a:gd name="T50" fmla="*/ 2147483647 w 281"/>
                <a:gd name="T51" fmla="*/ 2147483647 h 339"/>
                <a:gd name="T52" fmla="*/ 2147483647 w 281"/>
                <a:gd name="T53" fmla="*/ 2147483647 h 339"/>
                <a:gd name="T54" fmla="*/ 2147483647 w 281"/>
                <a:gd name="T55" fmla="*/ 2147483647 h 339"/>
                <a:gd name="T56" fmla="*/ 2147483647 w 281"/>
                <a:gd name="T57" fmla="*/ 2147483647 h 339"/>
                <a:gd name="T58" fmla="*/ 2147483647 w 281"/>
                <a:gd name="T59" fmla="*/ 2147483647 h 339"/>
                <a:gd name="T60" fmla="*/ 2147483647 w 281"/>
                <a:gd name="T61" fmla="*/ 2147483647 h 339"/>
                <a:gd name="T62" fmla="*/ 2147483647 w 281"/>
                <a:gd name="T63" fmla="*/ 2147483647 h 339"/>
                <a:gd name="T64" fmla="*/ 2147483647 w 281"/>
                <a:gd name="T65" fmla="*/ 2147483647 h 339"/>
                <a:gd name="T66" fmla="*/ 2147483647 w 281"/>
                <a:gd name="T67" fmla="*/ 2147483647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339"/>
                <a:gd name="T104" fmla="*/ 281 w 281"/>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0" name="Freeform 339"/>
            <p:cNvSpPr>
              <a:spLocks/>
            </p:cNvSpPr>
            <p:nvPr/>
          </p:nvSpPr>
          <p:spPr bwMode="auto">
            <a:xfrm>
              <a:off x="4910522" y="4266507"/>
              <a:ext cx="41202" cy="44450"/>
            </a:xfrm>
            <a:custGeom>
              <a:avLst/>
              <a:gdLst>
                <a:gd name="T0" fmla="*/ 2147483647 w 73"/>
                <a:gd name="T1" fmla="*/ 2147483647 h 87"/>
                <a:gd name="T2" fmla="*/ 2147483647 w 73"/>
                <a:gd name="T3" fmla="*/ 2147483647 h 87"/>
                <a:gd name="T4" fmla="*/ 2147483647 w 73"/>
                <a:gd name="T5" fmla="*/ 2147483647 h 87"/>
                <a:gd name="T6" fmla="*/ 2147483647 w 73"/>
                <a:gd name="T7" fmla="*/ 0 h 87"/>
                <a:gd name="T8" fmla="*/ 2147483647 w 73"/>
                <a:gd name="T9" fmla="*/ 2147483647 h 87"/>
                <a:gd name="T10" fmla="*/ 2147483647 w 73"/>
                <a:gd name="T11" fmla="*/ 2147483647 h 87"/>
                <a:gd name="T12" fmla="*/ 2147483647 w 73"/>
                <a:gd name="T13" fmla="*/ 2147483647 h 87"/>
                <a:gd name="T14" fmla="*/ 2147483647 w 73"/>
                <a:gd name="T15" fmla="*/ 2147483647 h 87"/>
                <a:gd name="T16" fmla="*/ 2147483647 w 73"/>
                <a:gd name="T17" fmla="*/ 2147483647 h 87"/>
                <a:gd name="T18" fmla="*/ 2147483647 w 73"/>
                <a:gd name="T19" fmla="*/ 2147483647 h 87"/>
                <a:gd name="T20" fmla="*/ 2147483647 w 73"/>
                <a:gd name="T21" fmla="*/ 2147483647 h 87"/>
                <a:gd name="T22" fmla="*/ 2147483647 w 73"/>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87"/>
                <a:gd name="T38" fmla="*/ 73 w 73"/>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1" name="Freeform 340"/>
            <p:cNvSpPr>
              <a:spLocks/>
            </p:cNvSpPr>
            <p:nvPr/>
          </p:nvSpPr>
          <p:spPr bwMode="auto">
            <a:xfrm>
              <a:off x="4409495" y="4020444"/>
              <a:ext cx="362585" cy="336550"/>
            </a:xfrm>
            <a:custGeom>
              <a:avLst/>
              <a:gdLst>
                <a:gd name="T0" fmla="*/ 2147483647 w 635"/>
                <a:gd name="T1" fmla="*/ 2147483647 h 648"/>
                <a:gd name="T2" fmla="*/ 2147483647 w 635"/>
                <a:gd name="T3" fmla="*/ 2147483647 h 648"/>
                <a:gd name="T4" fmla="*/ 2147483647 w 635"/>
                <a:gd name="T5" fmla="*/ 2147483647 h 648"/>
                <a:gd name="T6" fmla="*/ 2147483647 w 635"/>
                <a:gd name="T7" fmla="*/ 2147483647 h 648"/>
                <a:gd name="T8" fmla="*/ 2147483647 w 635"/>
                <a:gd name="T9" fmla="*/ 2147483647 h 648"/>
                <a:gd name="T10" fmla="*/ 2147483647 w 635"/>
                <a:gd name="T11" fmla="*/ 2147483647 h 648"/>
                <a:gd name="T12" fmla="*/ 2147483647 w 635"/>
                <a:gd name="T13" fmla="*/ 2147483647 h 648"/>
                <a:gd name="T14" fmla="*/ 2147483647 w 635"/>
                <a:gd name="T15" fmla="*/ 2147483647 h 648"/>
                <a:gd name="T16" fmla="*/ 2147483647 w 635"/>
                <a:gd name="T17" fmla="*/ 2147483647 h 648"/>
                <a:gd name="T18" fmla="*/ 2147483647 w 635"/>
                <a:gd name="T19" fmla="*/ 2147483647 h 648"/>
                <a:gd name="T20" fmla="*/ 2147483647 w 635"/>
                <a:gd name="T21" fmla="*/ 2147483647 h 648"/>
                <a:gd name="T22" fmla="*/ 2147483647 w 635"/>
                <a:gd name="T23" fmla="*/ 2147483647 h 648"/>
                <a:gd name="T24" fmla="*/ 2147483647 w 635"/>
                <a:gd name="T25" fmla="*/ 2147483647 h 648"/>
                <a:gd name="T26" fmla="*/ 2147483647 w 635"/>
                <a:gd name="T27" fmla="*/ 2147483647 h 648"/>
                <a:gd name="T28" fmla="*/ 2147483647 w 635"/>
                <a:gd name="T29" fmla="*/ 2147483647 h 648"/>
                <a:gd name="T30" fmla="*/ 2147483647 w 635"/>
                <a:gd name="T31" fmla="*/ 2147483647 h 648"/>
                <a:gd name="T32" fmla="*/ 2147483647 w 635"/>
                <a:gd name="T33" fmla="*/ 2147483647 h 648"/>
                <a:gd name="T34" fmla="*/ 2147483647 w 635"/>
                <a:gd name="T35" fmla="*/ 2147483647 h 648"/>
                <a:gd name="T36" fmla="*/ 2147483647 w 635"/>
                <a:gd name="T37" fmla="*/ 2147483647 h 648"/>
                <a:gd name="T38" fmla="*/ 2147483647 w 635"/>
                <a:gd name="T39" fmla="*/ 2147483647 h 648"/>
                <a:gd name="T40" fmla="*/ 2147483647 w 635"/>
                <a:gd name="T41" fmla="*/ 2147483647 h 648"/>
                <a:gd name="T42" fmla="*/ 2147483647 w 635"/>
                <a:gd name="T43" fmla="*/ 0 h 648"/>
                <a:gd name="T44" fmla="*/ 2147483647 w 635"/>
                <a:gd name="T45" fmla="*/ 2147483647 h 648"/>
                <a:gd name="T46" fmla="*/ 2147483647 w 635"/>
                <a:gd name="T47" fmla="*/ 2147483647 h 648"/>
                <a:gd name="T48" fmla="*/ 2147483647 w 635"/>
                <a:gd name="T49" fmla="*/ 2147483647 h 648"/>
                <a:gd name="T50" fmla="*/ 2147483647 w 635"/>
                <a:gd name="T51" fmla="*/ 2147483647 h 648"/>
                <a:gd name="T52" fmla="*/ 2147483647 w 635"/>
                <a:gd name="T53" fmla="*/ 2147483647 h 648"/>
                <a:gd name="T54" fmla="*/ 2147483647 w 635"/>
                <a:gd name="T55" fmla="*/ 2147483647 h 648"/>
                <a:gd name="T56" fmla="*/ 2147483647 w 635"/>
                <a:gd name="T57" fmla="*/ 2147483647 h 648"/>
                <a:gd name="T58" fmla="*/ 2147483647 w 635"/>
                <a:gd name="T59" fmla="*/ 2147483647 h 648"/>
                <a:gd name="T60" fmla="*/ 2147483647 w 635"/>
                <a:gd name="T61" fmla="*/ 2147483647 h 648"/>
                <a:gd name="T62" fmla="*/ 2147483647 w 635"/>
                <a:gd name="T63" fmla="*/ 2147483647 h 648"/>
                <a:gd name="T64" fmla="*/ 2147483647 w 635"/>
                <a:gd name="T65" fmla="*/ 2147483647 h 648"/>
                <a:gd name="T66" fmla="*/ 2147483647 w 635"/>
                <a:gd name="T67" fmla="*/ 2147483647 h 648"/>
                <a:gd name="T68" fmla="*/ 2147483647 w 635"/>
                <a:gd name="T69" fmla="*/ 2147483647 h 6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648"/>
                <a:gd name="T107" fmla="*/ 635 w 635"/>
                <a:gd name="T108" fmla="*/ 648 h 6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2" name="Freeform 341"/>
            <p:cNvSpPr>
              <a:spLocks/>
            </p:cNvSpPr>
            <p:nvPr/>
          </p:nvSpPr>
          <p:spPr bwMode="auto">
            <a:xfrm>
              <a:off x="4772080" y="3982344"/>
              <a:ext cx="210959" cy="192088"/>
            </a:xfrm>
            <a:custGeom>
              <a:avLst/>
              <a:gdLst>
                <a:gd name="T0" fmla="*/ 2147483647 w 372"/>
                <a:gd name="T1" fmla="*/ 2147483647 h 366"/>
                <a:gd name="T2" fmla="*/ 2147483647 w 372"/>
                <a:gd name="T3" fmla="*/ 2147483647 h 366"/>
                <a:gd name="T4" fmla="*/ 2147483647 w 372"/>
                <a:gd name="T5" fmla="*/ 2147483647 h 366"/>
                <a:gd name="T6" fmla="*/ 2147483647 w 372"/>
                <a:gd name="T7" fmla="*/ 2147483647 h 366"/>
                <a:gd name="T8" fmla="*/ 2147483647 w 372"/>
                <a:gd name="T9" fmla="*/ 2147483647 h 366"/>
                <a:gd name="T10" fmla="*/ 2147483647 w 372"/>
                <a:gd name="T11" fmla="*/ 2147483647 h 366"/>
                <a:gd name="T12" fmla="*/ 2147483647 w 372"/>
                <a:gd name="T13" fmla="*/ 2147483647 h 366"/>
                <a:gd name="T14" fmla="*/ 2147483647 w 372"/>
                <a:gd name="T15" fmla="*/ 2147483647 h 366"/>
                <a:gd name="T16" fmla="*/ 2147483647 w 372"/>
                <a:gd name="T17" fmla="*/ 2147483647 h 366"/>
                <a:gd name="T18" fmla="*/ 2147483647 w 372"/>
                <a:gd name="T19" fmla="*/ 2147483647 h 366"/>
                <a:gd name="T20" fmla="*/ 2147483647 w 372"/>
                <a:gd name="T21" fmla="*/ 2147483647 h 366"/>
                <a:gd name="T22" fmla="*/ 2147483647 w 372"/>
                <a:gd name="T23" fmla="*/ 2147483647 h 366"/>
                <a:gd name="T24" fmla="*/ 2147483647 w 372"/>
                <a:gd name="T25" fmla="*/ 2147483647 h 366"/>
                <a:gd name="T26" fmla="*/ 2147483647 w 372"/>
                <a:gd name="T27" fmla="*/ 2147483647 h 366"/>
                <a:gd name="T28" fmla="*/ 2147483647 w 372"/>
                <a:gd name="T29" fmla="*/ 2147483647 h 366"/>
                <a:gd name="T30" fmla="*/ 2147483647 w 372"/>
                <a:gd name="T31" fmla="*/ 2147483647 h 366"/>
                <a:gd name="T32" fmla="*/ 2147483647 w 372"/>
                <a:gd name="T33" fmla="*/ 2147483647 h 366"/>
                <a:gd name="T34" fmla="*/ 2147483647 w 372"/>
                <a:gd name="T35" fmla="*/ 2147483647 h 366"/>
                <a:gd name="T36" fmla="*/ 2147483647 w 372"/>
                <a:gd name="T37" fmla="*/ 2147483647 h 366"/>
                <a:gd name="T38" fmla="*/ 2147483647 w 372"/>
                <a:gd name="T39" fmla="*/ 2147483647 h 366"/>
                <a:gd name="T40" fmla="*/ 2147483647 w 372"/>
                <a:gd name="T41" fmla="*/ 2147483647 h 366"/>
                <a:gd name="T42" fmla="*/ 2147483647 w 372"/>
                <a:gd name="T43" fmla="*/ 2147483647 h 366"/>
                <a:gd name="T44" fmla="*/ 2147483647 w 372"/>
                <a:gd name="T45" fmla="*/ 2147483647 h 366"/>
                <a:gd name="T46" fmla="*/ 2147483647 w 372"/>
                <a:gd name="T47" fmla="*/ 2147483647 h 366"/>
                <a:gd name="T48" fmla="*/ 2147483647 w 372"/>
                <a:gd name="T49" fmla="*/ 2147483647 h 366"/>
                <a:gd name="T50" fmla="*/ 2147483647 w 372"/>
                <a:gd name="T51" fmla="*/ 2147483647 h 366"/>
                <a:gd name="T52" fmla="*/ 2147483647 w 372"/>
                <a:gd name="T53" fmla="*/ 2147483647 h 366"/>
                <a:gd name="T54" fmla="*/ 2147483647 w 372"/>
                <a:gd name="T55" fmla="*/ 2147483647 h 366"/>
                <a:gd name="T56" fmla="*/ 2147483647 w 372"/>
                <a:gd name="T57" fmla="*/ 2147483647 h 366"/>
                <a:gd name="T58" fmla="*/ 2147483647 w 372"/>
                <a:gd name="T59" fmla="*/ 2147483647 h 366"/>
                <a:gd name="T60" fmla="*/ 2147483647 w 372"/>
                <a:gd name="T61" fmla="*/ 2147483647 h 366"/>
                <a:gd name="T62" fmla="*/ 2147483647 w 372"/>
                <a:gd name="T63" fmla="*/ 2147483647 h 366"/>
                <a:gd name="T64" fmla="*/ 2147483647 w 372"/>
                <a:gd name="T65" fmla="*/ 2147483647 h 366"/>
                <a:gd name="T66" fmla="*/ 2147483647 w 372"/>
                <a:gd name="T67" fmla="*/ 2147483647 h 366"/>
                <a:gd name="T68" fmla="*/ 2147483647 w 372"/>
                <a:gd name="T69" fmla="*/ 2147483647 h 366"/>
                <a:gd name="T70" fmla="*/ 2147483647 w 372"/>
                <a:gd name="T71" fmla="*/ 2147483647 h 366"/>
                <a:gd name="T72" fmla="*/ 2147483647 w 372"/>
                <a:gd name="T73" fmla="*/ 2147483647 h 366"/>
                <a:gd name="T74" fmla="*/ 2147483647 w 372"/>
                <a:gd name="T75" fmla="*/ 2147483647 h 366"/>
                <a:gd name="T76" fmla="*/ 2147483647 w 372"/>
                <a:gd name="T77" fmla="*/ 2147483647 h 366"/>
                <a:gd name="T78" fmla="*/ 2147483647 w 372"/>
                <a:gd name="T79" fmla="*/ 2147483647 h 366"/>
                <a:gd name="T80" fmla="*/ 2147483647 w 372"/>
                <a:gd name="T81" fmla="*/ 2147483647 h 366"/>
                <a:gd name="T82" fmla="*/ 2147483647 w 372"/>
                <a:gd name="T83" fmla="*/ 2147483647 h 366"/>
                <a:gd name="T84" fmla="*/ 2147483647 w 372"/>
                <a:gd name="T85" fmla="*/ 2147483647 h 366"/>
                <a:gd name="T86" fmla="*/ 2147483647 w 372"/>
                <a:gd name="T87" fmla="*/ 2147483647 h 366"/>
                <a:gd name="T88" fmla="*/ 2147483647 w 372"/>
                <a:gd name="T89" fmla="*/ 2147483647 h 366"/>
                <a:gd name="T90" fmla="*/ 2147483647 w 372"/>
                <a:gd name="T91" fmla="*/ 2147483647 h 366"/>
                <a:gd name="T92" fmla="*/ 2147483647 w 372"/>
                <a:gd name="T93" fmla="*/ 2147483647 h 366"/>
                <a:gd name="T94" fmla="*/ 2147483647 w 372"/>
                <a:gd name="T95" fmla="*/ 2147483647 h 366"/>
                <a:gd name="T96" fmla="*/ 2147483647 w 372"/>
                <a:gd name="T97" fmla="*/ 2147483647 h 366"/>
                <a:gd name="T98" fmla="*/ 2147483647 w 372"/>
                <a:gd name="T99" fmla="*/ 2147483647 h 366"/>
                <a:gd name="T100" fmla="*/ 2147483647 w 372"/>
                <a:gd name="T101" fmla="*/ 2147483647 h 366"/>
                <a:gd name="T102" fmla="*/ 2147483647 w 372"/>
                <a:gd name="T103" fmla="*/ 2147483647 h 366"/>
                <a:gd name="T104" fmla="*/ 2147483647 w 372"/>
                <a:gd name="T105" fmla="*/ 2147483647 h 366"/>
                <a:gd name="T106" fmla="*/ 2147483647 w 372"/>
                <a:gd name="T107" fmla="*/ 2147483647 h 366"/>
                <a:gd name="T108" fmla="*/ 2147483647 w 372"/>
                <a:gd name="T109" fmla="*/ 2147483647 h 366"/>
                <a:gd name="T110" fmla="*/ 2147483647 w 372"/>
                <a:gd name="T111" fmla="*/ 2147483647 h 366"/>
                <a:gd name="T112" fmla="*/ 2147483647 w 372"/>
                <a:gd name="T113" fmla="*/ 2147483647 h 366"/>
                <a:gd name="T114" fmla="*/ 2147483647 w 372"/>
                <a:gd name="T115" fmla="*/ 2147483647 h 366"/>
                <a:gd name="T116" fmla="*/ 0 w 372"/>
                <a:gd name="T117" fmla="*/ 2147483647 h 366"/>
                <a:gd name="T118" fmla="*/ 2147483647 w 372"/>
                <a:gd name="T119" fmla="*/ 2147483647 h 366"/>
                <a:gd name="T120" fmla="*/ 2147483647 w 372"/>
                <a:gd name="T121" fmla="*/ 2147483647 h 3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2"/>
                <a:gd name="T184" fmla="*/ 0 h 366"/>
                <a:gd name="T185" fmla="*/ 372 w 372"/>
                <a:gd name="T186" fmla="*/ 366 h 3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3" name="Freeform 342"/>
            <p:cNvSpPr>
              <a:spLocks/>
            </p:cNvSpPr>
            <p:nvPr/>
          </p:nvSpPr>
          <p:spPr bwMode="auto">
            <a:xfrm>
              <a:off x="4628693" y="4042669"/>
              <a:ext cx="245570" cy="255588"/>
            </a:xfrm>
            <a:custGeom>
              <a:avLst/>
              <a:gdLst>
                <a:gd name="T0" fmla="*/ 0 w 433"/>
                <a:gd name="T1" fmla="*/ 2147483647 h 490"/>
                <a:gd name="T2" fmla="*/ 2147483647 w 433"/>
                <a:gd name="T3" fmla="*/ 2147483647 h 490"/>
                <a:gd name="T4" fmla="*/ 2147483647 w 433"/>
                <a:gd name="T5" fmla="*/ 2147483647 h 490"/>
                <a:gd name="T6" fmla="*/ 2147483647 w 433"/>
                <a:gd name="T7" fmla="*/ 2147483647 h 490"/>
                <a:gd name="T8" fmla="*/ 2147483647 w 433"/>
                <a:gd name="T9" fmla="*/ 2147483647 h 490"/>
                <a:gd name="T10" fmla="*/ 2147483647 w 433"/>
                <a:gd name="T11" fmla="*/ 2147483647 h 490"/>
                <a:gd name="T12" fmla="*/ 2147483647 w 433"/>
                <a:gd name="T13" fmla="*/ 2147483647 h 490"/>
                <a:gd name="T14" fmla="*/ 2147483647 w 433"/>
                <a:gd name="T15" fmla="*/ 2147483647 h 490"/>
                <a:gd name="T16" fmla="*/ 2147483647 w 433"/>
                <a:gd name="T17" fmla="*/ 2147483647 h 490"/>
                <a:gd name="T18" fmla="*/ 2147483647 w 433"/>
                <a:gd name="T19" fmla="*/ 2147483647 h 490"/>
                <a:gd name="T20" fmla="*/ 2147483647 w 433"/>
                <a:gd name="T21" fmla="*/ 2147483647 h 490"/>
                <a:gd name="T22" fmla="*/ 2147483647 w 433"/>
                <a:gd name="T23" fmla="*/ 2147483647 h 490"/>
                <a:gd name="T24" fmla="*/ 2147483647 w 433"/>
                <a:gd name="T25" fmla="*/ 2147483647 h 490"/>
                <a:gd name="T26" fmla="*/ 2147483647 w 433"/>
                <a:gd name="T27" fmla="*/ 2147483647 h 490"/>
                <a:gd name="T28" fmla="*/ 2147483647 w 433"/>
                <a:gd name="T29" fmla="*/ 2147483647 h 490"/>
                <a:gd name="T30" fmla="*/ 2147483647 w 433"/>
                <a:gd name="T31" fmla="*/ 2147483647 h 490"/>
                <a:gd name="T32" fmla="*/ 2147483647 w 433"/>
                <a:gd name="T33" fmla="*/ 2147483647 h 490"/>
                <a:gd name="T34" fmla="*/ 2147483647 w 433"/>
                <a:gd name="T35" fmla="*/ 2147483647 h 490"/>
                <a:gd name="T36" fmla="*/ 2147483647 w 433"/>
                <a:gd name="T37" fmla="*/ 2147483647 h 490"/>
                <a:gd name="T38" fmla="*/ 2147483647 w 433"/>
                <a:gd name="T39" fmla="*/ 2147483647 h 490"/>
                <a:gd name="T40" fmla="*/ 2147483647 w 433"/>
                <a:gd name="T41" fmla="*/ 2147483647 h 490"/>
                <a:gd name="T42" fmla="*/ 2147483647 w 433"/>
                <a:gd name="T43" fmla="*/ 2147483647 h 490"/>
                <a:gd name="T44" fmla="*/ 2147483647 w 433"/>
                <a:gd name="T45" fmla="*/ 2147483647 h 490"/>
                <a:gd name="T46" fmla="*/ 2147483647 w 433"/>
                <a:gd name="T47" fmla="*/ 2147483647 h 490"/>
                <a:gd name="T48" fmla="*/ 2147483647 w 433"/>
                <a:gd name="T49" fmla="*/ 2147483647 h 490"/>
                <a:gd name="T50" fmla="*/ 2147483647 w 433"/>
                <a:gd name="T51" fmla="*/ 2147483647 h 490"/>
                <a:gd name="T52" fmla="*/ 2147483647 w 433"/>
                <a:gd name="T53" fmla="*/ 2147483647 h 490"/>
                <a:gd name="T54" fmla="*/ 2147483647 w 433"/>
                <a:gd name="T55" fmla="*/ 2147483647 h 490"/>
                <a:gd name="T56" fmla="*/ 2147483647 w 433"/>
                <a:gd name="T57" fmla="*/ 2147483647 h 490"/>
                <a:gd name="T58" fmla="*/ 2147483647 w 433"/>
                <a:gd name="T59" fmla="*/ 2147483647 h 490"/>
                <a:gd name="T60" fmla="*/ 2147483647 w 433"/>
                <a:gd name="T61" fmla="*/ 2147483647 h 490"/>
                <a:gd name="T62" fmla="*/ 2147483647 w 433"/>
                <a:gd name="T63" fmla="*/ 2147483647 h 490"/>
                <a:gd name="T64" fmla="*/ 2147483647 w 433"/>
                <a:gd name="T65" fmla="*/ 2147483647 h 490"/>
                <a:gd name="T66" fmla="*/ 2147483647 w 433"/>
                <a:gd name="T67" fmla="*/ 2147483647 h 490"/>
                <a:gd name="T68" fmla="*/ 2147483647 w 433"/>
                <a:gd name="T69" fmla="*/ 2147483647 h 490"/>
                <a:gd name="T70" fmla="*/ 2147483647 w 433"/>
                <a:gd name="T71" fmla="*/ 2147483647 h 490"/>
                <a:gd name="T72" fmla="*/ 2147483647 w 433"/>
                <a:gd name="T73" fmla="*/ 2147483647 h 490"/>
                <a:gd name="T74" fmla="*/ 2147483647 w 433"/>
                <a:gd name="T75" fmla="*/ 2147483647 h 490"/>
                <a:gd name="T76" fmla="*/ 2147483647 w 433"/>
                <a:gd name="T77" fmla="*/ 2147483647 h 490"/>
                <a:gd name="T78" fmla="*/ 2147483647 w 433"/>
                <a:gd name="T79" fmla="*/ 2147483647 h 490"/>
                <a:gd name="T80" fmla="*/ 2147483647 w 433"/>
                <a:gd name="T81" fmla="*/ 2147483647 h 490"/>
                <a:gd name="T82" fmla="*/ 2147483647 w 433"/>
                <a:gd name="T83" fmla="*/ 2147483647 h 490"/>
                <a:gd name="T84" fmla="*/ 2147483647 w 433"/>
                <a:gd name="T85" fmla="*/ 2147483647 h 490"/>
                <a:gd name="T86" fmla="*/ 2147483647 w 433"/>
                <a:gd name="T87" fmla="*/ 2147483647 h 490"/>
                <a:gd name="T88" fmla="*/ 2147483647 w 433"/>
                <a:gd name="T89" fmla="*/ 0 h 490"/>
                <a:gd name="T90" fmla="*/ 2147483647 w 433"/>
                <a:gd name="T91" fmla="*/ 2147483647 h 490"/>
                <a:gd name="T92" fmla="*/ 2147483647 w 433"/>
                <a:gd name="T93" fmla="*/ 2147483647 h 490"/>
                <a:gd name="T94" fmla="*/ 2147483647 w 433"/>
                <a:gd name="T95" fmla="*/ 2147483647 h 490"/>
                <a:gd name="T96" fmla="*/ 2147483647 w 433"/>
                <a:gd name="T97" fmla="*/ 2147483647 h 490"/>
                <a:gd name="T98" fmla="*/ 2147483647 w 433"/>
                <a:gd name="T99" fmla="*/ 2147483647 h 490"/>
                <a:gd name="T100" fmla="*/ 2147483647 w 433"/>
                <a:gd name="T101" fmla="*/ 2147483647 h 490"/>
                <a:gd name="T102" fmla="*/ 2147483647 w 433"/>
                <a:gd name="T103" fmla="*/ 2147483647 h 490"/>
                <a:gd name="T104" fmla="*/ 2147483647 w 433"/>
                <a:gd name="T105" fmla="*/ 2147483647 h 490"/>
                <a:gd name="T106" fmla="*/ 2147483647 w 433"/>
                <a:gd name="T107" fmla="*/ 2147483647 h 490"/>
                <a:gd name="T108" fmla="*/ 2147483647 w 433"/>
                <a:gd name="T109" fmla="*/ 2147483647 h 490"/>
                <a:gd name="T110" fmla="*/ 2147483647 w 433"/>
                <a:gd name="T111" fmla="*/ 2147483647 h 490"/>
                <a:gd name="T112" fmla="*/ 2147483647 w 433"/>
                <a:gd name="T113" fmla="*/ 2147483647 h 490"/>
                <a:gd name="T114" fmla="*/ 2147483647 w 433"/>
                <a:gd name="T115" fmla="*/ 2147483647 h 490"/>
                <a:gd name="T116" fmla="*/ 2147483647 w 433"/>
                <a:gd name="T117" fmla="*/ 2147483647 h 490"/>
                <a:gd name="T118" fmla="*/ 0 w 433"/>
                <a:gd name="T119" fmla="*/ 2147483647 h 4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3"/>
                <a:gd name="T181" fmla="*/ 0 h 490"/>
                <a:gd name="T182" fmla="*/ 433 w 433"/>
                <a:gd name="T183" fmla="*/ 490 h 4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4" name="Freeform 343"/>
            <p:cNvSpPr>
              <a:spLocks/>
            </p:cNvSpPr>
            <p:nvPr/>
          </p:nvSpPr>
          <p:spPr bwMode="auto">
            <a:xfrm>
              <a:off x="5209110" y="3209232"/>
              <a:ext cx="273587" cy="384175"/>
            </a:xfrm>
            <a:custGeom>
              <a:avLst/>
              <a:gdLst>
                <a:gd name="T0" fmla="*/ 2147483647 w 480"/>
                <a:gd name="T1" fmla="*/ 2147483647 h 739"/>
                <a:gd name="T2" fmla="*/ 2147483647 w 480"/>
                <a:gd name="T3" fmla="*/ 2147483647 h 739"/>
                <a:gd name="T4" fmla="*/ 2147483647 w 480"/>
                <a:gd name="T5" fmla="*/ 2147483647 h 739"/>
                <a:gd name="T6" fmla="*/ 2147483647 w 480"/>
                <a:gd name="T7" fmla="*/ 2147483647 h 739"/>
                <a:gd name="T8" fmla="*/ 2147483647 w 480"/>
                <a:gd name="T9" fmla="*/ 2147483647 h 739"/>
                <a:gd name="T10" fmla="*/ 2147483647 w 480"/>
                <a:gd name="T11" fmla="*/ 2147483647 h 739"/>
                <a:gd name="T12" fmla="*/ 2147483647 w 480"/>
                <a:gd name="T13" fmla="*/ 2147483647 h 739"/>
                <a:gd name="T14" fmla="*/ 2147483647 w 480"/>
                <a:gd name="T15" fmla="*/ 2147483647 h 739"/>
                <a:gd name="T16" fmla="*/ 2147483647 w 480"/>
                <a:gd name="T17" fmla="*/ 2147483647 h 739"/>
                <a:gd name="T18" fmla="*/ 2147483647 w 480"/>
                <a:gd name="T19" fmla="*/ 2147483647 h 739"/>
                <a:gd name="T20" fmla="*/ 2147483647 w 480"/>
                <a:gd name="T21" fmla="*/ 2147483647 h 739"/>
                <a:gd name="T22" fmla="*/ 2147483647 w 480"/>
                <a:gd name="T23" fmla="*/ 2147483647 h 739"/>
                <a:gd name="T24" fmla="*/ 2147483647 w 480"/>
                <a:gd name="T25" fmla="*/ 2147483647 h 739"/>
                <a:gd name="T26" fmla="*/ 2147483647 w 480"/>
                <a:gd name="T27" fmla="*/ 2147483647 h 739"/>
                <a:gd name="T28" fmla="*/ 2147483647 w 480"/>
                <a:gd name="T29" fmla="*/ 2147483647 h 739"/>
                <a:gd name="T30" fmla="*/ 2147483647 w 480"/>
                <a:gd name="T31" fmla="*/ 2147483647 h 739"/>
                <a:gd name="T32" fmla="*/ 2147483647 w 480"/>
                <a:gd name="T33" fmla="*/ 2147483647 h 739"/>
                <a:gd name="T34" fmla="*/ 2147483647 w 480"/>
                <a:gd name="T35" fmla="*/ 2147483647 h 739"/>
                <a:gd name="T36" fmla="*/ 0 w 480"/>
                <a:gd name="T37" fmla="*/ 2147483647 h 739"/>
                <a:gd name="T38" fmla="*/ 2147483647 w 480"/>
                <a:gd name="T39" fmla="*/ 2147483647 h 739"/>
                <a:gd name="T40" fmla="*/ 2147483647 w 480"/>
                <a:gd name="T41" fmla="*/ 2147483647 h 739"/>
                <a:gd name="T42" fmla="*/ 2147483647 w 480"/>
                <a:gd name="T43" fmla="*/ 2147483647 h 739"/>
                <a:gd name="T44" fmla="*/ 2147483647 w 480"/>
                <a:gd name="T45" fmla="*/ 2147483647 h 739"/>
                <a:gd name="T46" fmla="*/ 2147483647 w 480"/>
                <a:gd name="T47" fmla="*/ 2147483647 h 739"/>
                <a:gd name="T48" fmla="*/ 2147483647 w 480"/>
                <a:gd name="T49" fmla="*/ 2147483647 h 739"/>
                <a:gd name="T50" fmla="*/ 2147483647 w 480"/>
                <a:gd name="T51" fmla="*/ 2147483647 h 739"/>
                <a:gd name="T52" fmla="*/ 2147483647 w 480"/>
                <a:gd name="T53" fmla="*/ 2147483647 h 739"/>
                <a:gd name="T54" fmla="*/ 2147483647 w 480"/>
                <a:gd name="T55" fmla="*/ 2147483647 h 739"/>
                <a:gd name="T56" fmla="*/ 2147483647 w 480"/>
                <a:gd name="T57" fmla="*/ 2147483647 h 739"/>
                <a:gd name="T58" fmla="*/ 2147483647 w 480"/>
                <a:gd name="T59" fmla="*/ 2147483647 h 739"/>
                <a:gd name="T60" fmla="*/ 2147483647 w 480"/>
                <a:gd name="T61" fmla="*/ 2147483647 h 739"/>
                <a:gd name="T62" fmla="*/ 2147483647 w 480"/>
                <a:gd name="T63" fmla="*/ 2147483647 h 739"/>
                <a:gd name="T64" fmla="*/ 2147483647 w 480"/>
                <a:gd name="T65" fmla="*/ 2147483647 h 739"/>
                <a:gd name="T66" fmla="*/ 2147483647 w 480"/>
                <a:gd name="T67" fmla="*/ 2147483647 h 739"/>
                <a:gd name="T68" fmla="*/ 2147483647 w 480"/>
                <a:gd name="T69" fmla="*/ 2147483647 h 739"/>
                <a:gd name="T70" fmla="*/ 2147483647 w 480"/>
                <a:gd name="T71" fmla="*/ 2147483647 h 739"/>
                <a:gd name="T72" fmla="*/ 2147483647 w 480"/>
                <a:gd name="T73" fmla="*/ 2147483647 h 739"/>
                <a:gd name="T74" fmla="*/ 2147483647 w 480"/>
                <a:gd name="T75" fmla="*/ 2147483647 h 739"/>
                <a:gd name="T76" fmla="*/ 2147483647 w 480"/>
                <a:gd name="T77" fmla="*/ 2147483647 h 739"/>
                <a:gd name="T78" fmla="*/ 2147483647 w 480"/>
                <a:gd name="T79" fmla="*/ 0 h 739"/>
                <a:gd name="T80" fmla="*/ 2147483647 w 480"/>
                <a:gd name="T81" fmla="*/ 2147483647 h 739"/>
                <a:gd name="T82" fmla="*/ 2147483647 w 480"/>
                <a:gd name="T83" fmla="*/ 2147483647 h 739"/>
                <a:gd name="T84" fmla="*/ 2147483647 w 480"/>
                <a:gd name="T85" fmla="*/ 2147483647 h 739"/>
                <a:gd name="T86" fmla="*/ 2147483647 w 480"/>
                <a:gd name="T87" fmla="*/ 2147483647 h 739"/>
                <a:gd name="T88" fmla="*/ 2147483647 w 480"/>
                <a:gd name="T89" fmla="*/ 2147483647 h 739"/>
                <a:gd name="T90" fmla="*/ 2147483647 w 480"/>
                <a:gd name="T91" fmla="*/ 2147483647 h 739"/>
                <a:gd name="T92" fmla="*/ 2147483647 w 480"/>
                <a:gd name="T93" fmla="*/ 2147483647 h 739"/>
                <a:gd name="T94" fmla="*/ 2147483647 w 480"/>
                <a:gd name="T95" fmla="*/ 2147483647 h 739"/>
                <a:gd name="T96" fmla="*/ 2147483647 w 480"/>
                <a:gd name="T97" fmla="*/ 2147483647 h 739"/>
                <a:gd name="T98" fmla="*/ 2147483647 w 480"/>
                <a:gd name="T99" fmla="*/ 2147483647 h 739"/>
                <a:gd name="T100" fmla="*/ 2147483647 w 480"/>
                <a:gd name="T101" fmla="*/ 2147483647 h 739"/>
                <a:gd name="T102" fmla="*/ 2147483647 w 480"/>
                <a:gd name="T103" fmla="*/ 2147483647 h 739"/>
                <a:gd name="T104" fmla="*/ 2147483647 w 480"/>
                <a:gd name="T105" fmla="*/ 2147483647 h 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0"/>
                <a:gd name="T160" fmla="*/ 0 h 739"/>
                <a:gd name="T161" fmla="*/ 480 w 480"/>
                <a:gd name="T162" fmla="*/ 739 h 7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5" name="Freeform 344"/>
            <p:cNvSpPr>
              <a:spLocks/>
            </p:cNvSpPr>
            <p:nvPr/>
          </p:nvSpPr>
          <p:spPr bwMode="auto">
            <a:xfrm>
              <a:off x="5218719" y="3190182"/>
              <a:ext cx="47796" cy="49212"/>
            </a:xfrm>
            <a:custGeom>
              <a:avLst/>
              <a:gdLst>
                <a:gd name="T0" fmla="*/ 2147483647 w 85"/>
                <a:gd name="T1" fmla="*/ 2147483647 h 95"/>
                <a:gd name="T2" fmla="*/ 2147483647 w 85"/>
                <a:gd name="T3" fmla="*/ 2147483647 h 95"/>
                <a:gd name="T4" fmla="*/ 2147483647 w 85"/>
                <a:gd name="T5" fmla="*/ 2147483647 h 95"/>
                <a:gd name="T6" fmla="*/ 0 w 85"/>
                <a:gd name="T7" fmla="*/ 2147483647 h 95"/>
                <a:gd name="T8" fmla="*/ 2147483647 w 85"/>
                <a:gd name="T9" fmla="*/ 2147483647 h 95"/>
                <a:gd name="T10" fmla="*/ 2147483647 w 85"/>
                <a:gd name="T11" fmla="*/ 2147483647 h 95"/>
                <a:gd name="T12" fmla="*/ 2147483647 w 85"/>
                <a:gd name="T13" fmla="*/ 2147483647 h 95"/>
                <a:gd name="T14" fmla="*/ 2147483647 w 85"/>
                <a:gd name="T15" fmla="*/ 2147483647 h 95"/>
                <a:gd name="T16" fmla="*/ 2147483647 w 85"/>
                <a:gd name="T17" fmla="*/ 2147483647 h 95"/>
                <a:gd name="T18" fmla="*/ 2147483647 w 85"/>
                <a:gd name="T19" fmla="*/ 2147483647 h 95"/>
                <a:gd name="T20" fmla="*/ 2147483647 w 85"/>
                <a:gd name="T21" fmla="*/ 2147483647 h 95"/>
                <a:gd name="T22" fmla="*/ 2147483647 w 85"/>
                <a:gd name="T23" fmla="*/ 2147483647 h 95"/>
                <a:gd name="T24" fmla="*/ 2147483647 w 85"/>
                <a:gd name="T25" fmla="*/ 2147483647 h 95"/>
                <a:gd name="T26" fmla="*/ 2147483647 w 85"/>
                <a:gd name="T27" fmla="*/ 2147483647 h 95"/>
                <a:gd name="T28" fmla="*/ 2147483647 w 85"/>
                <a:gd name="T29" fmla="*/ 0 h 95"/>
                <a:gd name="T30" fmla="*/ 2147483647 w 85"/>
                <a:gd name="T31" fmla="*/ 2147483647 h 95"/>
                <a:gd name="T32" fmla="*/ 2147483647 w 85"/>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95"/>
                <a:gd name="T53" fmla="*/ 85 w 8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6" name="Freeform 345"/>
            <p:cNvSpPr>
              <a:spLocks/>
            </p:cNvSpPr>
            <p:nvPr/>
          </p:nvSpPr>
          <p:spPr bwMode="auto">
            <a:xfrm>
              <a:off x="5072037" y="3042544"/>
              <a:ext cx="182940" cy="157163"/>
            </a:xfrm>
            <a:custGeom>
              <a:avLst/>
              <a:gdLst>
                <a:gd name="T0" fmla="*/ 2147483647 w 320"/>
                <a:gd name="T1" fmla="*/ 2147483647 h 305"/>
                <a:gd name="T2" fmla="*/ 2147483647 w 320"/>
                <a:gd name="T3" fmla="*/ 2147483647 h 305"/>
                <a:gd name="T4" fmla="*/ 2147483647 w 320"/>
                <a:gd name="T5" fmla="*/ 2147483647 h 305"/>
                <a:gd name="T6" fmla="*/ 2147483647 w 320"/>
                <a:gd name="T7" fmla="*/ 2147483647 h 305"/>
                <a:gd name="T8" fmla="*/ 2147483647 w 320"/>
                <a:gd name="T9" fmla="*/ 2147483647 h 305"/>
                <a:gd name="T10" fmla="*/ 2147483647 w 320"/>
                <a:gd name="T11" fmla="*/ 2147483647 h 305"/>
                <a:gd name="T12" fmla="*/ 2147483647 w 320"/>
                <a:gd name="T13" fmla="*/ 2147483647 h 305"/>
                <a:gd name="T14" fmla="*/ 2147483647 w 320"/>
                <a:gd name="T15" fmla="*/ 2147483647 h 305"/>
                <a:gd name="T16" fmla="*/ 2147483647 w 320"/>
                <a:gd name="T17" fmla="*/ 2147483647 h 305"/>
                <a:gd name="T18" fmla="*/ 2147483647 w 320"/>
                <a:gd name="T19" fmla="*/ 2147483647 h 305"/>
                <a:gd name="T20" fmla="*/ 2147483647 w 320"/>
                <a:gd name="T21" fmla="*/ 2147483647 h 305"/>
                <a:gd name="T22" fmla="*/ 2147483647 w 320"/>
                <a:gd name="T23" fmla="*/ 2147483647 h 305"/>
                <a:gd name="T24" fmla="*/ 2147483647 w 320"/>
                <a:gd name="T25" fmla="*/ 2147483647 h 305"/>
                <a:gd name="T26" fmla="*/ 2147483647 w 320"/>
                <a:gd name="T27" fmla="*/ 2147483647 h 305"/>
                <a:gd name="T28" fmla="*/ 2147483647 w 320"/>
                <a:gd name="T29" fmla="*/ 2147483647 h 305"/>
                <a:gd name="T30" fmla="*/ 2147483647 w 320"/>
                <a:gd name="T31" fmla="*/ 2147483647 h 305"/>
                <a:gd name="T32" fmla="*/ 2147483647 w 320"/>
                <a:gd name="T33" fmla="*/ 2147483647 h 305"/>
                <a:gd name="T34" fmla="*/ 2147483647 w 320"/>
                <a:gd name="T35" fmla="*/ 2147483647 h 305"/>
                <a:gd name="T36" fmla="*/ 2147483647 w 320"/>
                <a:gd name="T37" fmla="*/ 2147483647 h 305"/>
                <a:gd name="T38" fmla="*/ 2147483647 w 320"/>
                <a:gd name="T39" fmla="*/ 2147483647 h 305"/>
                <a:gd name="T40" fmla="*/ 2147483647 w 320"/>
                <a:gd name="T41" fmla="*/ 2147483647 h 305"/>
                <a:gd name="T42" fmla="*/ 2147483647 w 320"/>
                <a:gd name="T43" fmla="*/ 2147483647 h 305"/>
                <a:gd name="T44" fmla="*/ 2147483647 w 320"/>
                <a:gd name="T45" fmla="*/ 2147483647 h 305"/>
                <a:gd name="T46" fmla="*/ 2147483647 w 320"/>
                <a:gd name="T47" fmla="*/ 2147483647 h 305"/>
                <a:gd name="T48" fmla="*/ 2147483647 w 320"/>
                <a:gd name="T49" fmla="*/ 2147483647 h 305"/>
                <a:gd name="T50" fmla="*/ 2147483647 w 320"/>
                <a:gd name="T51" fmla="*/ 2147483647 h 305"/>
                <a:gd name="T52" fmla="*/ 2147483647 w 320"/>
                <a:gd name="T53" fmla="*/ 2147483647 h 305"/>
                <a:gd name="T54" fmla="*/ 2147483647 w 320"/>
                <a:gd name="T55" fmla="*/ 2147483647 h 305"/>
                <a:gd name="T56" fmla="*/ 2147483647 w 320"/>
                <a:gd name="T57" fmla="*/ 2147483647 h 305"/>
                <a:gd name="T58" fmla="*/ 2147483647 w 320"/>
                <a:gd name="T59" fmla="*/ 2147483647 h 305"/>
                <a:gd name="T60" fmla="*/ 2147483647 w 320"/>
                <a:gd name="T61" fmla="*/ 2147483647 h 305"/>
                <a:gd name="T62" fmla="*/ 2147483647 w 320"/>
                <a:gd name="T63" fmla="*/ 2147483647 h 305"/>
                <a:gd name="T64" fmla="*/ 2147483647 w 320"/>
                <a:gd name="T65" fmla="*/ 2147483647 h 305"/>
                <a:gd name="T66" fmla="*/ 2147483647 w 320"/>
                <a:gd name="T67" fmla="*/ 2147483647 h 305"/>
                <a:gd name="T68" fmla="*/ 2147483647 w 320"/>
                <a:gd name="T69" fmla="*/ 2147483647 h 305"/>
                <a:gd name="T70" fmla="*/ 2147483647 w 320"/>
                <a:gd name="T71" fmla="*/ 2147483647 h 305"/>
                <a:gd name="T72" fmla="*/ 2147483647 w 320"/>
                <a:gd name="T73" fmla="*/ 2147483647 h 305"/>
                <a:gd name="T74" fmla="*/ 2147483647 w 320"/>
                <a:gd name="T75" fmla="*/ 2147483647 h 305"/>
                <a:gd name="T76" fmla="*/ 2147483647 w 320"/>
                <a:gd name="T77" fmla="*/ 2147483647 h 305"/>
                <a:gd name="T78" fmla="*/ 2147483647 w 320"/>
                <a:gd name="T79" fmla="*/ 2147483647 h 305"/>
                <a:gd name="T80" fmla="*/ 2147483647 w 320"/>
                <a:gd name="T81" fmla="*/ 2147483647 h 305"/>
                <a:gd name="T82" fmla="*/ 2147483647 w 320"/>
                <a:gd name="T83" fmla="*/ 2147483647 h 305"/>
                <a:gd name="T84" fmla="*/ 2147483647 w 320"/>
                <a:gd name="T85" fmla="*/ 2147483647 h 305"/>
                <a:gd name="T86" fmla="*/ 2147483647 w 320"/>
                <a:gd name="T87" fmla="*/ 2147483647 h 305"/>
                <a:gd name="T88" fmla="*/ 2147483647 w 320"/>
                <a:gd name="T89" fmla="*/ 2147483647 h 305"/>
                <a:gd name="T90" fmla="*/ 2147483647 w 320"/>
                <a:gd name="T91" fmla="*/ 2147483647 h 305"/>
                <a:gd name="T92" fmla="*/ 2147483647 w 320"/>
                <a:gd name="T93" fmla="*/ 0 h 305"/>
                <a:gd name="T94" fmla="*/ 2147483647 w 320"/>
                <a:gd name="T95" fmla="*/ 2147483647 h 305"/>
                <a:gd name="T96" fmla="*/ 2147483647 w 320"/>
                <a:gd name="T97" fmla="*/ 214748364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305"/>
                <a:gd name="T149" fmla="*/ 320 w 320"/>
                <a:gd name="T150" fmla="*/ 305 h 3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7" name="Freeform 346"/>
            <p:cNvSpPr>
              <a:spLocks/>
            </p:cNvSpPr>
            <p:nvPr/>
          </p:nvSpPr>
          <p:spPr bwMode="auto">
            <a:xfrm>
              <a:off x="4984686" y="3129857"/>
              <a:ext cx="405436" cy="319087"/>
            </a:xfrm>
            <a:custGeom>
              <a:avLst/>
              <a:gdLst>
                <a:gd name="T0" fmla="*/ 2147483647 w 709"/>
                <a:gd name="T1" fmla="*/ 2147483647 h 615"/>
                <a:gd name="T2" fmla="*/ 2147483647 w 709"/>
                <a:gd name="T3" fmla="*/ 2147483647 h 615"/>
                <a:gd name="T4" fmla="*/ 2147483647 w 709"/>
                <a:gd name="T5" fmla="*/ 2147483647 h 615"/>
                <a:gd name="T6" fmla="*/ 2147483647 w 709"/>
                <a:gd name="T7" fmla="*/ 2147483647 h 615"/>
                <a:gd name="T8" fmla="*/ 2147483647 w 709"/>
                <a:gd name="T9" fmla="*/ 2147483647 h 615"/>
                <a:gd name="T10" fmla="*/ 2147483647 w 709"/>
                <a:gd name="T11" fmla="*/ 2147483647 h 615"/>
                <a:gd name="T12" fmla="*/ 2147483647 w 709"/>
                <a:gd name="T13" fmla="*/ 2147483647 h 615"/>
                <a:gd name="T14" fmla="*/ 2147483647 w 709"/>
                <a:gd name="T15" fmla="*/ 2147483647 h 615"/>
                <a:gd name="T16" fmla="*/ 2147483647 w 709"/>
                <a:gd name="T17" fmla="*/ 2147483647 h 615"/>
                <a:gd name="T18" fmla="*/ 2147483647 w 709"/>
                <a:gd name="T19" fmla="*/ 2147483647 h 615"/>
                <a:gd name="T20" fmla="*/ 2147483647 w 709"/>
                <a:gd name="T21" fmla="*/ 2147483647 h 615"/>
                <a:gd name="T22" fmla="*/ 2147483647 w 709"/>
                <a:gd name="T23" fmla="*/ 2147483647 h 615"/>
                <a:gd name="T24" fmla="*/ 2147483647 w 709"/>
                <a:gd name="T25" fmla="*/ 2147483647 h 615"/>
                <a:gd name="T26" fmla="*/ 2147483647 w 709"/>
                <a:gd name="T27" fmla="*/ 2147483647 h 615"/>
                <a:gd name="T28" fmla="*/ 2147483647 w 709"/>
                <a:gd name="T29" fmla="*/ 2147483647 h 615"/>
                <a:gd name="T30" fmla="*/ 2147483647 w 709"/>
                <a:gd name="T31" fmla="*/ 2147483647 h 615"/>
                <a:gd name="T32" fmla="*/ 2147483647 w 709"/>
                <a:gd name="T33" fmla="*/ 2147483647 h 615"/>
                <a:gd name="T34" fmla="*/ 2147483647 w 709"/>
                <a:gd name="T35" fmla="*/ 2147483647 h 615"/>
                <a:gd name="T36" fmla="*/ 2147483647 w 709"/>
                <a:gd name="T37" fmla="*/ 2147483647 h 615"/>
                <a:gd name="T38" fmla="*/ 2147483647 w 709"/>
                <a:gd name="T39" fmla="*/ 2147483647 h 615"/>
                <a:gd name="T40" fmla="*/ 2147483647 w 709"/>
                <a:gd name="T41" fmla="*/ 2147483647 h 615"/>
                <a:gd name="T42" fmla="*/ 2147483647 w 709"/>
                <a:gd name="T43" fmla="*/ 2147483647 h 615"/>
                <a:gd name="T44" fmla="*/ 2147483647 w 709"/>
                <a:gd name="T45" fmla="*/ 2147483647 h 615"/>
                <a:gd name="T46" fmla="*/ 2147483647 w 709"/>
                <a:gd name="T47" fmla="*/ 2147483647 h 615"/>
                <a:gd name="T48" fmla="*/ 2147483647 w 709"/>
                <a:gd name="T49" fmla="*/ 2147483647 h 615"/>
                <a:gd name="T50" fmla="*/ 2147483647 w 709"/>
                <a:gd name="T51" fmla="*/ 2147483647 h 615"/>
                <a:gd name="T52" fmla="*/ 2147483647 w 709"/>
                <a:gd name="T53" fmla="*/ 2147483647 h 615"/>
                <a:gd name="T54" fmla="*/ 2147483647 w 709"/>
                <a:gd name="T55" fmla="*/ 2147483647 h 615"/>
                <a:gd name="T56" fmla="*/ 2147483647 w 709"/>
                <a:gd name="T57" fmla="*/ 2147483647 h 615"/>
                <a:gd name="T58" fmla="*/ 2147483647 w 709"/>
                <a:gd name="T59" fmla="*/ 0 h 615"/>
                <a:gd name="T60" fmla="*/ 2147483647 w 709"/>
                <a:gd name="T61" fmla="*/ 2147483647 h 615"/>
                <a:gd name="T62" fmla="*/ 2147483647 w 709"/>
                <a:gd name="T63" fmla="*/ 2147483647 h 615"/>
                <a:gd name="T64" fmla="*/ 2147483647 w 709"/>
                <a:gd name="T65" fmla="*/ 2147483647 h 615"/>
                <a:gd name="T66" fmla="*/ 2147483647 w 709"/>
                <a:gd name="T67" fmla="*/ 2147483647 h 615"/>
                <a:gd name="T68" fmla="*/ 2147483647 w 709"/>
                <a:gd name="T69" fmla="*/ 2147483647 h 615"/>
                <a:gd name="T70" fmla="*/ 2147483647 w 709"/>
                <a:gd name="T71" fmla="*/ 2147483647 h 615"/>
                <a:gd name="T72" fmla="*/ 2147483647 w 709"/>
                <a:gd name="T73" fmla="*/ 2147483647 h 615"/>
                <a:gd name="T74" fmla="*/ 2147483647 w 709"/>
                <a:gd name="T75" fmla="*/ 2147483647 h 615"/>
                <a:gd name="T76" fmla="*/ 2147483647 w 709"/>
                <a:gd name="T77" fmla="*/ 2147483647 h 615"/>
                <a:gd name="T78" fmla="*/ 2147483647 w 709"/>
                <a:gd name="T79" fmla="*/ 2147483647 h 615"/>
                <a:gd name="T80" fmla="*/ 2147483647 w 709"/>
                <a:gd name="T81" fmla="*/ 2147483647 h 615"/>
                <a:gd name="T82" fmla="*/ 2147483647 w 709"/>
                <a:gd name="T83" fmla="*/ 2147483647 h 615"/>
                <a:gd name="T84" fmla="*/ 2147483647 w 709"/>
                <a:gd name="T85" fmla="*/ 2147483647 h 615"/>
                <a:gd name="T86" fmla="*/ 2147483647 w 709"/>
                <a:gd name="T87" fmla="*/ 2147483647 h 6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615"/>
                <a:gd name="T134" fmla="*/ 709 w 709"/>
                <a:gd name="T135" fmla="*/ 615 h 6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8" name="Freeform 347"/>
            <p:cNvSpPr>
              <a:spLocks/>
            </p:cNvSpPr>
            <p:nvPr/>
          </p:nvSpPr>
          <p:spPr bwMode="auto">
            <a:xfrm>
              <a:off x="4745710" y="2661544"/>
              <a:ext cx="301604" cy="282575"/>
            </a:xfrm>
            <a:custGeom>
              <a:avLst/>
              <a:gdLst>
                <a:gd name="T0" fmla="*/ 2147483647 w 530"/>
                <a:gd name="T1" fmla="*/ 2147483647 h 546"/>
                <a:gd name="T2" fmla="*/ 2147483647 w 530"/>
                <a:gd name="T3" fmla="*/ 2147483647 h 546"/>
                <a:gd name="T4" fmla="*/ 2147483647 w 530"/>
                <a:gd name="T5" fmla="*/ 2147483647 h 546"/>
                <a:gd name="T6" fmla="*/ 2147483647 w 530"/>
                <a:gd name="T7" fmla="*/ 2147483647 h 546"/>
                <a:gd name="T8" fmla="*/ 2147483647 w 530"/>
                <a:gd name="T9" fmla="*/ 2147483647 h 546"/>
                <a:gd name="T10" fmla="*/ 2147483647 w 530"/>
                <a:gd name="T11" fmla="*/ 2147483647 h 546"/>
                <a:gd name="T12" fmla="*/ 2147483647 w 530"/>
                <a:gd name="T13" fmla="*/ 2147483647 h 546"/>
                <a:gd name="T14" fmla="*/ 2147483647 w 530"/>
                <a:gd name="T15" fmla="*/ 2147483647 h 546"/>
                <a:gd name="T16" fmla="*/ 2147483647 w 530"/>
                <a:gd name="T17" fmla="*/ 2147483647 h 546"/>
                <a:gd name="T18" fmla="*/ 2147483647 w 530"/>
                <a:gd name="T19" fmla="*/ 2147483647 h 546"/>
                <a:gd name="T20" fmla="*/ 2147483647 w 530"/>
                <a:gd name="T21" fmla="*/ 2147483647 h 546"/>
                <a:gd name="T22" fmla="*/ 2147483647 w 530"/>
                <a:gd name="T23" fmla="*/ 2147483647 h 546"/>
                <a:gd name="T24" fmla="*/ 2147483647 w 530"/>
                <a:gd name="T25" fmla="*/ 2147483647 h 546"/>
                <a:gd name="T26" fmla="*/ 2147483647 w 530"/>
                <a:gd name="T27" fmla="*/ 2147483647 h 546"/>
                <a:gd name="T28" fmla="*/ 2147483647 w 530"/>
                <a:gd name="T29" fmla="*/ 2147483647 h 546"/>
                <a:gd name="T30" fmla="*/ 2147483647 w 530"/>
                <a:gd name="T31" fmla="*/ 2147483647 h 546"/>
                <a:gd name="T32" fmla="*/ 2147483647 w 530"/>
                <a:gd name="T33" fmla="*/ 2147483647 h 546"/>
                <a:gd name="T34" fmla="*/ 2147483647 w 530"/>
                <a:gd name="T35" fmla="*/ 2147483647 h 546"/>
                <a:gd name="T36" fmla="*/ 2147483647 w 530"/>
                <a:gd name="T37" fmla="*/ 2147483647 h 546"/>
                <a:gd name="T38" fmla="*/ 2147483647 w 530"/>
                <a:gd name="T39" fmla="*/ 2147483647 h 546"/>
                <a:gd name="T40" fmla="*/ 2147483647 w 530"/>
                <a:gd name="T41" fmla="*/ 2147483647 h 546"/>
                <a:gd name="T42" fmla="*/ 2147483647 w 530"/>
                <a:gd name="T43" fmla="*/ 2147483647 h 546"/>
                <a:gd name="T44" fmla="*/ 2147483647 w 530"/>
                <a:gd name="T45" fmla="*/ 2147483647 h 546"/>
                <a:gd name="T46" fmla="*/ 2147483647 w 530"/>
                <a:gd name="T47" fmla="*/ 2147483647 h 546"/>
                <a:gd name="T48" fmla="*/ 2147483647 w 530"/>
                <a:gd name="T49" fmla="*/ 2147483647 h 546"/>
                <a:gd name="T50" fmla="*/ 2147483647 w 530"/>
                <a:gd name="T51" fmla="*/ 2147483647 h 546"/>
                <a:gd name="T52" fmla="*/ 2147483647 w 530"/>
                <a:gd name="T53" fmla="*/ 2147483647 h 546"/>
                <a:gd name="T54" fmla="*/ 2147483647 w 530"/>
                <a:gd name="T55" fmla="*/ 2147483647 h 546"/>
                <a:gd name="T56" fmla="*/ 2147483647 w 530"/>
                <a:gd name="T57" fmla="*/ 2147483647 h 546"/>
                <a:gd name="T58" fmla="*/ 2147483647 w 530"/>
                <a:gd name="T59" fmla="*/ 2147483647 h 546"/>
                <a:gd name="T60" fmla="*/ 2147483647 w 530"/>
                <a:gd name="T61" fmla="*/ 2147483647 h 546"/>
                <a:gd name="T62" fmla="*/ 2147483647 w 530"/>
                <a:gd name="T63" fmla="*/ 2147483647 h 546"/>
                <a:gd name="T64" fmla="*/ 2147483647 w 530"/>
                <a:gd name="T65" fmla="*/ 2147483647 h 546"/>
                <a:gd name="T66" fmla="*/ 2147483647 w 530"/>
                <a:gd name="T67" fmla="*/ 2147483647 h 546"/>
                <a:gd name="T68" fmla="*/ 2147483647 w 530"/>
                <a:gd name="T69" fmla="*/ 2147483647 h 546"/>
                <a:gd name="T70" fmla="*/ 2147483647 w 530"/>
                <a:gd name="T71" fmla="*/ 2147483647 h 546"/>
                <a:gd name="T72" fmla="*/ 2147483647 w 530"/>
                <a:gd name="T73" fmla="*/ 2147483647 h 546"/>
                <a:gd name="T74" fmla="*/ 2147483647 w 530"/>
                <a:gd name="T75" fmla="*/ 2147483647 h 546"/>
                <a:gd name="T76" fmla="*/ 2147483647 w 530"/>
                <a:gd name="T77" fmla="*/ 2147483647 h 546"/>
                <a:gd name="T78" fmla="*/ 2147483647 w 530"/>
                <a:gd name="T79" fmla="*/ 2147483647 h 546"/>
                <a:gd name="T80" fmla="*/ 2147483647 w 530"/>
                <a:gd name="T81" fmla="*/ 2147483647 h 546"/>
                <a:gd name="T82" fmla="*/ 2147483647 w 530"/>
                <a:gd name="T83" fmla="*/ 2147483647 h 546"/>
                <a:gd name="T84" fmla="*/ 2147483647 w 530"/>
                <a:gd name="T85" fmla="*/ 2147483647 h 546"/>
                <a:gd name="T86" fmla="*/ 2147483647 w 530"/>
                <a:gd name="T87" fmla="*/ 2147483647 h 546"/>
                <a:gd name="T88" fmla="*/ 2147483647 w 530"/>
                <a:gd name="T89" fmla="*/ 2147483647 h 546"/>
                <a:gd name="T90" fmla="*/ 2147483647 w 530"/>
                <a:gd name="T91" fmla="*/ 2147483647 h 546"/>
                <a:gd name="T92" fmla="*/ 2147483647 w 530"/>
                <a:gd name="T93" fmla="*/ 2147483647 h 546"/>
                <a:gd name="T94" fmla="*/ 2147483647 w 530"/>
                <a:gd name="T95" fmla="*/ 2147483647 h 546"/>
                <a:gd name="T96" fmla="*/ 2147483647 w 530"/>
                <a:gd name="T97" fmla="*/ 2147483647 h 546"/>
                <a:gd name="T98" fmla="*/ 2147483647 w 530"/>
                <a:gd name="T99" fmla="*/ 2147483647 h 546"/>
                <a:gd name="T100" fmla="*/ 2147483647 w 530"/>
                <a:gd name="T101" fmla="*/ 2147483647 h 546"/>
                <a:gd name="T102" fmla="*/ 2147483647 w 530"/>
                <a:gd name="T103" fmla="*/ 2147483647 h 546"/>
                <a:gd name="T104" fmla="*/ 2147483647 w 530"/>
                <a:gd name="T105" fmla="*/ 2147483647 h 546"/>
                <a:gd name="T106" fmla="*/ 2147483647 w 530"/>
                <a:gd name="T107" fmla="*/ 2147483647 h 546"/>
                <a:gd name="T108" fmla="*/ 2147483647 w 530"/>
                <a:gd name="T109" fmla="*/ 2147483647 h 546"/>
                <a:gd name="T110" fmla="*/ 2147483647 w 530"/>
                <a:gd name="T111" fmla="*/ 0 h 546"/>
                <a:gd name="T112" fmla="*/ 2147483647 w 530"/>
                <a:gd name="T113" fmla="*/ 2147483647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546"/>
                <a:gd name="T173" fmla="*/ 530 w 530"/>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49" name="Freeform 348"/>
            <p:cNvSpPr>
              <a:spLocks/>
            </p:cNvSpPr>
            <p:nvPr/>
          </p:nvSpPr>
          <p:spPr bwMode="auto">
            <a:xfrm>
              <a:off x="4325440" y="3179069"/>
              <a:ext cx="207662" cy="319088"/>
            </a:xfrm>
            <a:custGeom>
              <a:avLst/>
              <a:gdLst>
                <a:gd name="T0" fmla="*/ 2147483647 w 363"/>
                <a:gd name="T1" fmla="*/ 0 h 614"/>
                <a:gd name="T2" fmla="*/ 2147483647 w 363"/>
                <a:gd name="T3" fmla="*/ 2147483647 h 614"/>
                <a:gd name="T4" fmla="*/ 2147483647 w 363"/>
                <a:gd name="T5" fmla="*/ 2147483647 h 614"/>
                <a:gd name="T6" fmla="*/ 2147483647 w 363"/>
                <a:gd name="T7" fmla="*/ 2147483647 h 614"/>
                <a:gd name="T8" fmla="*/ 2147483647 w 363"/>
                <a:gd name="T9" fmla="*/ 2147483647 h 614"/>
                <a:gd name="T10" fmla="*/ 2147483647 w 363"/>
                <a:gd name="T11" fmla="*/ 2147483647 h 614"/>
                <a:gd name="T12" fmla="*/ 2147483647 w 363"/>
                <a:gd name="T13" fmla="*/ 2147483647 h 614"/>
                <a:gd name="T14" fmla="*/ 2147483647 w 363"/>
                <a:gd name="T15" fmla="*/ 2147483647 h 614"/>
                <a:gd name="T16" fmla="*/ 2147483647 w 363"/>
                <a:gd name="T17" fmla="*/ 2147483647 h 614"/>
                <a:gd name="T18" fmla="*/ 2147483647 w 363"/>
                <a:gd name="T19" fmla="*/ 2147483647 h 614"/>
                <a:gd name="T20" fmla="*/ 2147483647 w 363"/>
                <a:gd name="T21" fmla="*/ 2147483647 h 614"/>
                <a:gd name="T22" fmla="*/ 2147483647 w 363"/>
                <a:gd name="T23" fmla="*/ 2147483647 h 614"/>
                <a:gd name="T24" fmla="*/ 2147483647 w 363"/>
                <a:gd name="T25" fmla="*/ 2147483647 h 614"/>
                <a:gd name="T26" fmla="*/ 2147483647 w 363"/>
                <a:gd name="T27" fmla="*/ 2147483647 h 614"/>
                <a:gd name="T28" fmla="*/ 2147483647 w 363"/>
                <a:gd name="T29" fmla="*/ 2147483647 h 614"/>
                <a:gd name="T30" fmla="*/ 2147483647 w 363"/>
                <a:gd name="T31" fmla="*/ 2147483647 h 614"/>
                <a:gd name="T32" fmla="*/ 2147483647 w 363"/>
                <a:gd name="T33" fmla="*/ 2147483647 h 614"/>
                <a:gd name="T34" fmla="*/ 2147483647 w 363"/>
                <a:gd name="T35" fmla="*/ 2147483647 h 614"/>
                <a:gd name="T36" fmla="*/ 2147483647 w 363"/>
                <a:gd name="T37" fmla="*/ 2147483647 h 614"/>
                <a:gd name="T38" fmla="*/ 2147483647 w 363"/>
                <a:gd name="T39" fmla="*/ 2147483647 h 614"/>
                <a:gd name="T40" fmla="*/ 2147483647 w 363"/>
                <a:gd name="T41" fmla="*/ 2147483647 h 614"/>
                <a:gd name="T42" fmla="*/ 2147483647 w 363"/>
                <a:gd name="T43" fmla="*/ 2147483647 h 614"/>
                <a:gd name="T44" fmla="*/ 2147483647 w 363"/>
                <a:gd name="T45" fmla="*/ 2147483647 h 614"/>
                <a:gd name="T46" fmla="*/ 2147483647 w 363"/>
                <a:gd name="T47" fmla="*/ 2147483647 h 614"/>
                <a:gd name="T48" fmla="*/ 2147483647 w 363"/>
                <a:gd name="T49" fmla="*/ 2147483647 h 614"/>
                <a:gd name="T50" fmla="*/ 2147483647 w 363"/>
                <a:gd name="T51" fmla="*/ 2147483647 h 614"/>
                <a:gd name="T52" fmla="*/ 2147483647 w 363"/>
                <a:gd name="T53" fmla="*/ 2147483647 h 614"/>
                <a:gd name="T54" fmla="*/ 2147483647 w 363"/>
                <a:gd name="T55" fmla="*/ 2147483647 h 614"/>
                <a:gd name="T56" fmla="*/ 2147483647 w 363"/>
                <a:gd name="T57" fmla="*/ 2147483647 h 614"/>
                <a:gd name="T58" fmla="*/ 2147483647 w 363"/>
                <a:gd name="T59" fmla="*/ 2147483647 h 614"/>
                <a:gd name="T60" fmla="*/ 2147483647 w 363"/>
                <a:gd name="T61" fmla="*/ 2147483647 h 614"/>
                <a:gd name="T62" fmla="*/ 2147483647 w 363"/>
                <a:gd name="T63" fmla="*/ 2147483647 h 614"/>
                <a:gd name="T64" fmla="*/ 2147483647 w 363"/>
                <a:gd name="T65" fmla="*/ 2147483647 h 614"/>
                <a:gd name="T66" fmla="*/ 2147483647 w 363"/>
                <a:gd name="T67" fmla="*/ 2147483647 h 614"/>
                <a:gd name="T68" fmla="*/ 2147483647 w 363"/>
                <a:gd name="T69" fmla="*/ 2147483647 h 614"/>
                <a:gd name="T70" fmla="*/ 2147483647 w 363"/>
                <a:gd name="T71" fmla="*/ 2147483647 h 614"/>
                <a:gd name="T72" fmla="*/ 2147483647 w 363"/>
                <a:gd name="T73" fmla="*/ 2147483647 h 614"/>
                <a:gd name="T74" fmla="*/ 2147483647 w 363"/>
                <a:gd name="T75" fmla="*/ 2147483647 h 614"/>
                <a:gd name="T76" fmla="*/ 2147483647 w 363"/>
                <a:gd name="T77" fmla="*/ 2147483647 h 614"/>
                <a:gd name="T78" fmla="*/ 2147483647 w 363"/>
                <a:gd name="T79" fmla="*/ 2147483647 h 614"/>
                <a:gd name="T80" fmla="*/ 2147483647 w 363"/>
                <a:gd name="T81" fmla="*/ 2147483647 h 614"/>
                <a:gd name="T82" fmla="*/ 2147483647 w 363"/>
                <a:gd name="T83" fmla="*/ 2147483647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3"/>
                <a:gd name="T127" fmla="*/ 0 h 614"/>
                <a:gd name="T128" fmla="*/ 363 w 363"/>
                <a:gd name="T129" fmla="*/ 614 h 6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0" name="Freeform 349"/>
            <p:cNvSpPr>
              <a:spLocks/>
            </p:cNvSpPr>
            <p:nvPr/>
          </p:nvSpPr>
          <p:spPr bwMode="auto">
            <a:xfrm>
              <a:off x="3758489" y="2544069"/>
              <a:ext cx="323030" cy="230188"/>
            </a:xfrm>
            <a:custGeom>
              <a:avLst/>
              <a:gdLst>
                <a:gd name="T0" fmla="*/ 2147483647 w 565"/>
                <a:gd name="T1" fmla="*/ 2147483647 h 438"/>
                <a:gd name="T2" fmla="*/ 2147483647 w 565"/>
                <a:gd name="T3" fmla="*/ 2147483647 h 438"/>
                <a:gd name="T4" fmla="*/ 2147483647 w 565"/>
                <a:gd name="T5" fmla="*/ 2147483647 h 438"/>
                <a:gd name="T6" fmla="*/ 2147483647 w 565"/>
                <a:gd name="T7" fmla="*/ 2147483647 h 438"/>
                <a:gd name="T8" fmla="*/ 2147483647 w 565"/>
                <a:gd name="T9" fmla="*/ 2147483647 h 438"/>
                <a:gd name="T10" fmla="*/ 2147483647 w 565"/>
                <a:gd name="T11" fmla="*/ 2147483647 h 438"/>
                <a:gd name="T12" fmla="*/ 2147483647 w 565"/>
                <a:gd name="T13" fmla="*/ 2147483647 h 438"/>
                <a:gd name="T14" fmla="*/ 2147483647 w 565"/>
                <a:gd name="T15" fmla="*/ 2147483647 h 438"/>
                <a:gd name="T16" fmla="*/ 2147483647 w 565"/>
                <a:gd name="T17" fmla="*/ 2147483647 h 438"/>
                <a:gd name="T18" fmla="*/ 2147483647 w 565"/>
                <a:gd name="T19" fmla="*/ 2147483647 h 438"/>
                <a:gd name="T20" fmla="*/ 2147483647 w 565"/>
                <a:gd name="T21" fmla="*/ 2147483647 h 438"/>
                <a:gd name="T22" fmla="*/ 2147483647 w 565"/>
                <a:gd name="T23" fmla="*/ 2147483647 h 438"/>
                <a:gd name="T24" fmla="*/ 2147483647 w 565"/>
                <a:gd name="T25" fmla="*/ 2147483647 h 438"/>
                <a:gd name="T26" fmla="*/ 2147483647 w 565"/>
                <a:gd name="T27" fmla="*/ 2147483647 h 438"/>
                <a:gd name="T28" fmla="*/ 2147483647 w 565"/>
                <a:gd name="T29" fmla="*/ 0 h 438"/>
                <a:gd name="T30" fmla="*/ 2147483647 w 565"/>
                <a:gd name="T31" fmla="*/ 2147483647 h 438"/>
                <a:gd name="T32" fmla="*/ 2147483647 w 565"/>
                <a:gd name="T33" fmla="*/ 2147483647 h 438"/>
                <a:gd name="T34" fmla="*/ 2147483647 w 565"/>
                <a:gd name="T35" fmla="*/ 2147483647 h 438"/>
                <a:gd name="T36" fmla="*/ 2147483647 w 565"/>
                <a:gd name="T37" fmla="*/ 2147483647 h 438"/>
                <a:gd name="T38" fmla="*/ 2147483647 w 565"/>
                <a:gd name="T39" fmla="*/ 2147483647 h 438"/>
                <a:gd name="T40" fmla="*/ 2147483647 w 565"/>
                <a:gd name="T41" fmla="*/ 2147483647 h 438"/>
                <a:gd name="T42" fmla="*/ 2147483647 w 565"/>
                <a:gd name="T43" fmla="*/ 2147483647 h 438"/>
                <a:gd name="T44" fmla="*/ 2147483647 w 565"/>
                <a:gd name="T45" fmla="*/ 2147483647 h 438"/>
                <a:gd name="T46" fmla="*/ 2147483647 w 565"/>
                <a:gd name="T47" fmla="*/ 2147483647 h 438"/>
                <a:gd name="T48" fmla="*/ 2147483647 w 565"/>
                <a:gd name="T49" fmla="*/ 2147483647 h 438"/>
                <a:gd name="T50" fmla="*/ 2147483647 w 565"/>
                <a:gd name="T51" fmla="*/ 2147483647 h 438"/>
                <a:gd name="T52" fmla="*/ 2147483647 w 565"/>
                <a:gd name="T53" fmla="*/ 2147483647 h 438"/>
                <a:gd name="T54" fmla="*/ 2147483647 w 565"/>
                <a:gd name="T55" fmla="*/ 2147483647 h 438"/>
                <a:gd name="T56" fmla="*/ 2147483647 w 565"/>
                <a:gd name="T57" fmla="*/ 2147483647 h 438"/>
                <a:gd name="T58" fmla="*/ 2147483647 w 565"/>
                <a:gd name="T59" fmla="*/ 2147483647 h 438"/>
                <a:gd name="T60" fmla="*/ 2147483647 w 565"/>
                <a:gd name="T61" fmla="*/ 2147483647 h 438"/>
                <a:gd name="T62" fmla="*/ 2147483647 w 565"/>
                <a:gd name="T63" fmla="*/ 2147483647 h 438"/>
                <a:gd name="T64" fmla="*/ 2147483647 w 565"/>
                <a:gd name="T65" fmla="*/ 2147483647 h 438"/>
                <a:gd name="T66" fmla="*/ 2147483647 w 565"/>
                <a:gd name="T67" fmla="*/ 2147483647 h 438"/>
                <a:gd name="T68" fmla="*/ 2147483647 w 565"/>
                <a:gd name="T69" fmla="*/ 2147483647 h 438"/>
                <a:gd name="T70" fmla="*/ 0 w 565"/>
                <a:gd name="T71" fmla="*/ 2147483647 h 438"/>
                <a:gd name="T72" fmla="*/ 2147483647 w 565"/>
                <a:gd name="T73" fmla="*/ 2147483647 h 438"/>
                <a:gd name="T74" fmla="*/ 2147483647 w 565"/>
                <a:gd name="T75" fmla="*/ 2147483647 h 438"/>
                <a:gd name="T76" fmla="*/ 2147483647 w 565"/>
                <a:gd name="T77" fmla="*/ 2147483647 h 438"/>
                <a:gd name="T78" fmla="*/ 2147483647 w 565"/>
                <a:gd name="T79" fmla="*/ 2147483647 h 438"/>
                <a:gd name="T80" fmla="*/ 2147483647 w 565"/>
                <a:gd name="T81" fmla="*/ 2147483647 h 438"/>
                <a:gd name="T82" fmla="*/ 2147483647 w 565"/>
                <a:gd name="T83" fmla="*/ 2147483647 h 438"/>
                <a:gd name="T84" fmla="*/ 2147483647 w 565"/>
                <a:gd name="T85" fmla="*/ 2147483647 h 438"/>
                <a:gd name="T86" fmla="*/ 2147483647 w 565"/>
                <a:gd name="T87" fmla="*/ 2147483647 h 438"/>
                <a:gd name="T88" fmla="*/ 2147483647 w 565"/>
                <a:gd name="T89" fmla="*/ 2147483647 h 438"/>
                <a:gd name="T90" fmla="*/ 2147483647 w 565"/>
                <a:gd name="T91" fmla="*/ 2147483647 h 438"/>
                <a:gd name="T92" fmla="*/ 2147483647 w 565"/>
                <a:gd name="T93" fmla="*/ 2147483647 h 438"/>
                <a:gd name="T94" fmla="*/ 2147483647 w 565"/>
                <a:gd name="T95" fmla="*/ 2147483647 h 438"/>
                <a:gd name="T96" fmla="*/ 2147483647 w 565"/>
                <a:gd name="T97" fmla="*/ 2147483647 h 438"/>
                <a:gd name="T98" fmla="*/ 2147483647 w 565"/>
                <a:gd name="T99" fmla="*/ 2147483647 h 438"/>
                <a:gd name="T100" fmla="*/ 2147483647 w 565"/>
                <a:gd name="T101" fmla="*/ 2147483647 h 438"/>
                <a:gd name="T102" fmla="*/ 2147483647 w 565"/>
                <a:gd name="T103" fmla="*/ 2147483647 h 438"/>
                <a:gd name="T104" fmla="*/ 2147483647 w 565"/>
                <a:gd name="T105" fmla="*/ 2147483647 h 438"/>
                <a:gd name="T106" fmla="*/ 2147483647 w 565"/>
                <a:gd name="T107" fmla="*/ 2147483647 h 438"/>
                <a:gd name="T108" fmla="*/ 2147483647 w 565"/>
                <a:gd name="T109" fmla="*/ 2147483647 h 438"/>
                <a:gd name="T110" fmla="*/ 2147483647 w 565"/>
                <a:gd name="T111" fmla="*/ 2147483647 h 438"/>
                <a:gd name="T112" fmla="*/ 2147483647 w 565"/>
                <a:gd name="T113" fmla="*/ 2147483647 h 438"/>
                <a:gd name="T114" fmla="*/ 2147483647 w 565"/>
                <a:gd name="T115" fmla="*/ 2147483647 h 438"/>
                <a:gd name="T116" fmla="*/ 2147483647 w 565"/>
                <a:gd name="T117" fmla="*/ 2147483647 h 438"/>
                <a:gd name="T118" fmla="*/ 2147483647 w 565"/>
                <a:gd name="T119" fmla="*/ 2147483647 h 438"/>
                <a:gd name="T120" fmla="*/ 2147483647 w 565"/>
                <a:gd name="T121" fmla="*/ 2147483647 h 438"/>
                <a:gd name="T122" fmla="*/ 2147483647 w 565"/>
                <a:gd name="T123" fmla="*/ 2147483647 h 438"/>
                <a:gd name="T124" fmla="*/ 2147483647 w 565"/>
                <a:gd name="T125" fmla="*/ 2147483647 h 4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438"/>
                <a:gd name="T191" fmla="*/ 565 w 565"/>
                <a:gd name="T192" fmla="*/ 438 h 4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51" name="Freeform 350"/>
            <p:cNvSpPr>
              <a:spLocks/>
            </p:cNvSpPr>
            <p:nvPr/>
          </p:nvSpPr>
          <p:spPr bwMode="auto">
            <a:xfrm>
              <a:off x="4302367" y="2498032"/>
              <a:ext cx="107128" cy="201612"/>
            </a:xfrm>
            <a:custGeom>
              <a:avLst/>
              <a:gdLst>
                <a:gd name="T0" fmla="*/ 2147483647 w 187"/>
                <a:gd name="T1" fmla="*/ 2147483647 h 387"/>
                <a:gd name="T2" fmla="*/ 2147483647 w 187"/>
                <a:gd name="T3" fmla="*/ 2147483647 h 387"/>
                <a:gd name="T4" fmla="*/ 2147483647 w 187"/>
                <a:gd name="T5" fmla="*/ 2147483647 h 387"/>
                <a:gd name="T6" fmla="*/ 2147483647 w 187"/>
                <a:gd name="T7" fmla="*/ 2147483647 h 387"/>
                <a:gd name="T8" fmla="*/ 2147483647 w 187"/>
                <a:gd name="T9" fmla="*/ 2147483647 h 387"/>
                <a:gd name="T10" fmla="*/ 2147483647 w 187"/>
                <a:gd name="T11" fmla="*/ 2147483647 h 387"/>
                <a:gd name="T12" fmla="*/ 0 w 187"/>
                <a:gd name="T13" fmla="*/ 2147483647 h 387"/>
                <a:gd name="T14" fmla="*/ 0 w 187"/>
                <a:gd name="T15" fmla="*/ 2147483647 h 387"/>
                <a:gd name="T16" fmla="*/ 2147483647 w 187"/>
                <a:gd name="T17" fmla="*/ 2147483647 h 387"/>
                <a:gd name="T18" fmla="*/ 2147483647 w 187"/>
                <a:gd name="T19" fmla="*/ 2147483647 h 387"/>
                <a:gd name="T20" fmla="*/ 2147483647 w 187"/>
                <a:gd name="T21" fmla="*/ 2147483647 h 387"/>
                <a:gd name="T22" fmla="*/ 2147483647 w 187"/>
                <a:gd name="T23" fmla="*/ 2147483647 h 387"/>
                <a:gd name="T24" fmla="*/ 2147483647 w 187"/>
                <a:gd name="T25" fmla="*/ 2147483647 h 387"/>
                <a:gd name="T26" fmla="*/ 2147483647 w 187"/>
                <a:gd name="T27" fmla="*/ 2147483647 h 387"/>
                <a:gd name="T28" fmla="*/ 2147483647 w 187"/>
                <a:gd name="T29" fmla="*/ 2147483647 h 387"/>
                <a:gd name="T30" fmla="*/ 2147483647 w 187"/>
                <a:gd name="T31" fmla="*/ 2147483647 h 387"/>
                <a:gd name="T32" fmla="*/ 2147483647 w 187"/>
                <a:gd name="T33" fmla="*/ 2147483647 h 387"/>
                <a:gd name="T34" fmla="*/ 2147483647 w 187"/>
                <a:gd name="T35" fmla="*/ 2147483647 h 387"/>
                <a:gd name="T36" fmla="*/ 2147483647 w 187"/>
                <a:gd name="T37" fmla="*/ 2147483647 h 387"/>
                <a:gd name="T38" fmla="*/ 2147483647 w 187"/>
                <a:gd name="T39" fmla="*/ 2147483647 h 387"/>
                <a:gd name="T40" fmla="*/ 2147483647 w 187"/>
                <a:gd name="T41" fmla="*/ 2147483647 h 387"/>
                <a:gd name="T42" fmla="*/ 2147483647 w 187"/>
                <a:gd name="T43" fmla="*/ 2147483647 h 387"/>
                <a:gd name="T44" fmla="*/ 2147483647 w 187"/>
                <a:gd name="T45" fmla="*/ 2147483647 h 387"/>
                <a:gd name="T46" fmla="*/ 2147483647 w 187"/>
                <a:gd name="T47" fmla="*/ 2147483647 h 387"/>
                <a:gd name="T48" fmla="*/ 2147483647 w 187"/>
                <a:gd name="T49" fmla="*/ 2147483647 h 387"/>
                <a:gd name="T50" fmla="*/ 2147483647 w 187"/>
                <a:gd name="T51" fmla="*/ 2147483647 h 387"/>
                <a:gd name="T52" fmla="*/ 2147483647 w 187"/>
                <a:gd name="T53" fmla="*/ 2147483647 h 387"/>
                <a:gd name="T54" fmla="*/ 2147483647 w 187"/>
                <a:gd name="T55" fmla="*/ 2147483647 h 387"/>
                <a:gd name="T56" fmla="*/ 2147483647 w 187"/>
                <a:gd name="T57" fmla="*/ 2147483647 h 387"/>
                <a:gd name="T58" fmla="*/ 2147483647 w 187"/>
                <a:gd name="T59" fmla="*/ 2147483647 h 387"/>
                <a:gd name="T60" fmla="*/ 2147483647 w 187"/>
                <a:gd name="T61" fmla="*/ 2147483647 h 387"/>
                <a:gd name="T62" fmla="*/ 2147483647 w 187"/>
                <a:gd name="T63" fmla="*/ 2147483647 h 387"/>
                <a:gd name="T64" fmla="*/ 2147483647 w 187"/>
                <a:gd name="T65" fmla="*/ 2147483647 h 387"/>
                <a:gd name="T66" fmla="*/ 2147483647 w 187"/>
                <a:gd name="T67" fmla="*/ 2147483647 h 387"/>
                <a:gd name="T68" fmla="*/ 2147483647 w 187"/>
                <a:gd name="T69" fmla="*/ 2147483647 h 387"/>
                <a:gd name="T70" fmla="*/ 2147483647 w 187"/>
                <a:gd name="T71" fmla="*/ 2147483647 h 387"/>
                <a:gd name="T72" fmla="*/ 2147483647 w 187"/>
                <a:gd name="T73" fmla="*/ 2147483647 h 387"/>
                <a:gd name="T74" fmla="*/ 2147483647 w 187"/>
                <a:gd name="T75" fmla="*/ 2147483647 h 387"/>
                <a:gd name="T76" fmla="*/ 2147483647 w 187"/>
                <a:gd name="T77" fmla="*/ 2147483647 h 387"/>
                <a:gd name="T78" fmla="*/ 2147483647 w 187"/>
                <a:gd name="T79" fmla="*/ 2147483647 h 3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387"/>
                <a:gd name="T122" fmla="*/ 187 w 187"/>
                <a:gd name="T123" fmla="*/ 387 h 3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52" name="Freeform 351"/>
            <p:cNvSpPr>
              <a:spLocks/>
            </p:cNvSpPr>
            <p:nvPr/>
          </p:nvSpPr>
          <p:spPr bwMode="auto">
            <a:xfrm>
              <a:off x="4004058" y="3234632"/>
              <a:ext cx="121960" cy="182562"/>
            </a:xfrm>
            <a:custGeom>
              <a:avLst/>
              <a:gdLst>
                <a:gd name="T0" fmla="*/ 2147483647 w 213"/>
                <a:gd name="T1" fmla="*/ 2147483647 h 349"/>
                <a:gd name="T2" fmla="*/ 2147483647 w 213"/>
                <a:gd name="T3" fmla="*/ 2147483647 h 349"/>
                <a:gd name="T4" fmla="*/ 2147483647 w 213"/>
                <a:gd name="T5" fmla="*/ 2147483647 h 349"/>
                <a:gd name="T6" fmla="*/ 2147483647 w 213"/>
                <a:gd name="T7" fmla="*/ 2147483647 h 349"/>
                <a:gd name="T8" fmla="*/ 2147483647 w 213"/>
                <a:gd name="T9" fmla="*/ 2147483647 h 349"/>
                <a:gd name="T10" fmla="*/ 2147483647 w 213"/>
                <a:gd name="T11" fmla="*/ 2147483647 h 349"/>
                <a:gd name="T12" fmla="*/ 2147483647 w 213"/>
                <a:gd name="T13" fmla="*/ 2147483647 h 349"/>
                <a:gd name="T14" fmla="*/ 2147483647 w 213"/>
                <a:gd name="T15" fmla="*/ 2147483647 h 349"/>
                <a:gd name="T16" fmla="*/ 2147483647 w 213"/>
                <a:gd name="T17" fmla="*/ 2147483647 h 349"/>
                <a:gd name="T18" fmla="*/ 2147483647 w 213"/>
                <a:gd name="T19" fmla="*/ 2147483647 h 349"/>
                <a:gd name="T20" fmla="*/ 2147483647 w 213"/>
                <a:gd name="T21" fmla="*/ 2147483647 h 349"/>
                <a:gd name="T22" fmla="*/ 2147483647 w 213"/>
                <a:gd name="T23" fmla="*/ 2147483647 h 349"/>
                <a:gd name="T24" fmla="*/ 2147483647 w 213"/>
                <a:gd name="T25" fmla="*/ 2147483647 h 349"/>
                <a:gd name="T26" fmla="*/ 2147483647 w 213"/>
                <a:gd name="T27" fmla="*/ 2147483647 h 349"/>
                <a:gd name="T28" fmla="*/ 2147483647 w 213"/>
                <a:gd name="T29" fmla="*/ 2147483647 h 349"/>
                <a:gd name="T30" fmla="*/ 2147483647 w 213"/>
                <a:gd name="T31" fmla="*/ 0 h 349"/>
                <a:gd name="T32" fmla="*/ 2147483647 w 213"/>
                <a:gd name="T33" fmla="*/ 2147483647 h 349"/>
                <a:gd name="T34" fmla="*/ 2147483647 w 213"/>
                <a:gd name="T35" fmla="*/ 2147483647 h 349"/>
                <a:gd name="T36" fmla="*/ 2147483647 w 213"/>
                <a:gd name="T37" fmla="*/ 2147483647 h 349"/>
                <a:gd name="T38" fmla="*/ 2147483647 w 213"/>
                <a:gd name="T39" fmla="*/ 2147483647 h 349"/>
                <a:gd name="T40" fmla="*/ 2147483647 w 213"/>
                <a:gd name="T41" fmla="*/ 2147483647 h 349"/>
                <a:gd name="T42" fmla="*/ 2147483647 w 213"/>
                <a:gd name="T43" fmla="*/ 2147483647 h 349"/>
                <a:gd name="T44" fmla="*/ 2147483647 w 213"/>
                <a:gd name="T45" fmla="*/ 2147483647 h 349"/>
                <a:gd name="T46" fmla="*/ 2147483647 w 213"/>
                <a:gd name="T47" fmla="*/ 2147483647 h 349"/>
                <a:gd name="T48" fmla="*/ 2147483647 w 213"/>
                <a:gd name="T49" fmla="*/ 2147483647 h 349"/>
                <a:gd name="T50" fmla="*/ 2147483647 w 213"/>
                <a:gd name="T51" fmla="*/ 2147483647 h 349"/>
                <a:gd name="T52" fmla="*/ 2147483647 w 213"/>
                <a:gd name="T53" fmla="*/ 2147483647 h 349"/>
                <a:gd name="T54" fmla="*/ 2147483647 w 213"/>
                <a:gd name="T55" fmla="*/ 2147483647 h 349"/>
                <a:gd name="T56" fmla="*/ 2147483647 w 213"/>
                <a:gd name="T57" fmla="*/ 2147483647 h 349"/>
                <a:gd name="T58" fmla="*/ 2147483647 w 213"/>
                <a:gd name="T59" fmla="*/ 2147483647 h 349"/>
                <a:gd name="T60" fmla="*/ 2147483647 w 213"/>
                <a:gd name="T61" fmla="*/ 2147483647 h 349"/>
                <a:gd name="T62" fmla="*/ 2147483647 w 213"/>
                <a:gd name="T63" fmla="*/ 2147483647 h 349"/>
                <a:gd name="T64" fmla="*/ 0 w 213"/>
                <a:gd name="T65" fmla="*/ 2147483647 h 349"/>
                <a:gd name="T66" fmla="*/ 2147483647 w 213"/>
                <a:gd name="T67" fmla="*/ 2147483647 h 349"/>
                <a:gd name="T68" fmla="*/ 2147483647 w 213"/>
                <a:gd name="T69" fmla="*/ 2147483647 h 349"/>
                <a:gd name="T70" fmla="*/ 2147483647 w 213"/>
                <a:gd name="T71" fmla="*/ 2147483647 h 349"/>
                <a:gd name="T72" fmla="*/ 2147483647 w 213"/>
                <a:gd name="T73" fmla="*/ 2147483647 h 349"/>
                <a:gd name="T74" fmla="*/ 2147483647 w 213"/>
                <a:gd name="T75" fmla="*/ 2147483647 h 349"/>
                <a:gd name="T76" fmla="*/ 2147483647 w 213"/>
                <a:gd name="T77" fmla="*/ 2147483647 h 349"/>
                <a:gd name="T78" fmla="*/ 2147483647 w 213"/>
                <a:gd name="T79" fmla="*/ 2147483647 h 349"/>
                <a:gd name="T80" fmla="*/ 2147483647 w 213"/>
                <a:gd name="T81" fmla="*/ 2147483647 h 349"/>
                <a:gd name="T82" fmla="*/ 2147483647 w 213"/>
                <a:gd name="T83" fmla="*/ 2147483647 h 349"/>
                <a:gd name="T84" fmla="*/ 2147483647 w 213"/>
                <a:gd name="T85" fmla="*/ 2147483647 h 349"/>
                <a:gd name="T86" fmla="*/ 2147483647 w 213"/>
                <a:gd name="T87" fmla="*/ 2147483647 h 349"/>
                <a:gd name="T88" fmla="*/ 2147483647 w 213"/>
                <a:gd name="T89" fmla="*/ 2147483647 h 349"/>
                <a:gd name="T90" fmla="*/ 2147483647 w 213"/>
                <a:gd name="T91" fmla="*/ 2147483647 h 349"/>
                <a:gd name="T92" fmla="*/ 2147483647 w 213"/>
                <a:gd name="T93" fmla="*/ 2147483647 h 3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
                <a:gd name="T142" fmla="*/ 0 h 349"/>
                <a:gd name="T143" fmla="*/ 213 w 213"/>
                <a:gd name="T144" fmla="*/ 349 h 3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3" name="Freeform 352"/>
            <p:cNvSpPr>
              <a:spLocks/>
            </p:cNvSpPr>
            <p:nvPr/>
          </p:nvSpPr>
          <p:spPr bwMode="auto">
            <a:xfrm>
              <a:off x="4091408" y="3236219"/>
              <a:ext cx="54388" cy="141288"/>
            </a:xfrm>
            <a:custGeom>
              <a:avLst/>
              <a:gdLst>
                <a:gd name="T0" fmla="*/ 2147483647 w 91"/>
                <a:gd name="T1" fmla="*/ 2147483647 h 270"/>
                <a:gd name="T2" fmla="*/ 2147483647 w 91"/>
                <a:gd name="T3" fmla="*/ 2147483647 h 270"/>
                <a:gd name="T4" fmla="*/ 2147483647 w 91"/>
                <a:gd name="T5" fmla="*/ 2147483647 h 270"/>
                <a:gd name="T6" fmla="*/ 2147483647 w 91"/>
                <a:gd name="T7" fmla="*/ 2147483647 h 270"/>
                <a:gd name="T8" fmla="*/ 2147483647 w 91"/>
                <a:gd name="T9" fmla="*/ 2147483647 h 270"/>
                <a:gd name="T10" fmla="*/ 2147483647 w 91"/>
                <a:gd name="T11" fmla="*/ 2147483647 h 270"/>
                <a:gd name="T12" fmla="*/ 2147483647 w 91"/>
                <a:gd name="T13" fmla="*/ 2147483647 h 270"/>
                <a:gd name="T14" fmla="*/ 2147483647 w 91"/>
                <a:gd name="T15" fmla="*/ 2147483647 h 270"/>
                <a:gd name="T16" fmla="*/ 2147483647 w 91"/>
                <a:gd name="T17" fmla="*/ 2147483647 h 270"/>
                <a:gd name="T18" fmla="*/ 2147483647 w 91"/>
                <a:gd name="T19" fmla="*/ 2147483647 h 270"/>
                <a:gd name="T20" fmla="*/ 2147483647 w 91"/>
                <a:gd name="T21" fmla="*/ 2147483647 h 270"/>
                <a:gd name="T22" fmla="*/ 2147483647 w 91"/>
                <a:gd name="T23" fmla="*/ 2147483647 h 270"/>
                <a:gd name="T24" fmla="*/ 2147483647 w 91"/>
                <a:gd name="T25" fmla="*/ 2147483647 h 270"/>
                <a:gd name="T26" fmla="*/ 2147483647 w 91"/>
                <a:gd name="T27" fmla="*/ 0 h 270"/>
                <a:gd name="T28" fmla="*/ 2147483647 w 91"/>
                <a:gd name="T29" fmla="*/ 2147483647 h 270"/>
                <a:gd name="T30" fmla="*/ 2147483647 w 91"/>
                <a:gd name="T31" fmla="*/ 2147483647 h 270"/>
                <a:gd name="T32" fmla="*/ 0 w 91"/>
                <a:gd name="T33" fmla="*/ 2147483647 h 270"/>
                <a:gd name="T34" fmla="*/ 2147483647 w 91"/>
                <a:gd name="T35" fmla="*/ 2147483647 h 270"/>
                <a:gd name="T36" fmla="*/ 2147483647 w 91"/>
                <a:gd name="T37" fmla="*/ 2147483647 h 270"/>
                <a:gd name="T38" fmla="*/ 2147483647 w 91"/>
                <a:gd name="T39" fmla="*/ 2147483647 h 270"/>
                <a:gd name="T40" fmla="*/ 2147483647 w 91"/>
                <a:gd name="T41" fmla="*/ 2147483647 h 270"/>
                <a:gd name="T42" fmla="*/ 2147483647 w 91"/>
                <a:gd name="T43" fmla="*/ 2147483647 h 270"/>
                <a:gd name="T44" fmla="*/ 2147483647 w 91"/>
                <a:gd name="T45" fmla="*/ 2147483647 h 270"/>
                <a:gd name="T46" fmla="*/ 2147483647 w 91"/>
                <a:gd name="T47" fmla="*/ 2147483647 h 270"/>
                <a:gd name="T48" fmla="*/ 2147483647 w 91"/>
                <a:gd name="T49" fmla="*/ 2147483647 h 270"/>
                <a:gd name="T50" fmla="*/ 2147483647 w 91"/>
                <a:gd name="T51" fmla="*/ 2147483647 h 270"/>
                <a:gd name="T52" fmla="*/ 2147483647 w 91"/>
                <a:gd name="T53" fmla="*/ 2147483647 h 270"/>
                <a:gd name="T54" fmla="*/ 2147483647 w 91"/>
                <a:gd name="T55" fmla="*/ 2147483647 h 270"/>
                <a:gd name="T56" fmla="*/ 2147483647 w 91"/>
                <a:gd name="T57" fmla="*/ 2147483647 h 270"/>
                <a:gd name="T58" fmla="*/ 2147483647 w 91"/>
                <a:gd name="T59" fmla="*/ 2147483647 h 270"/>
                <a:gd name="T60" fmla="*/ 2147483647 w 91"/>
                <a:gd name="T61" fmla="*/ 2147483647 h 270"/>
                <a:gd name="T62" fmla="*/ 2147483647 w 91"/>
                <a:gd name="T63" fmla="*/ 2147483647 h 270"/>
                <a:gd name="T64" fmla="*/ 2147483647 w 91"/>
                <a:gd name="T65" fmla="*/ 2147483647 h 270"/>
                <a:gd name="T66" fmla="*/ 2147483647 w 91"/>
                <a:gd name="T67" fmla="*/ 2147483647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70"/>
                <a:gd name="T104" fmla="*/ 91 w 91"/>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4" name="Freeform 353"/>
            <p:cNvSpPr>
              <a:spLocks/>
            </p:cNvSpPr>
            <p:nvPr/>
          </p:nvSpPr>
          <p:spPr bwMode="auto">
            <a:xfrm>
              <a:off x="4116130" y="3199707"/>
              <a:ext cx="85702" cy="173037"/>
            </a:xfrm>
            <a:custGeom>
              <a:avLst/>
              <a:gdLst>
                <a:gd name="T0" fmla="*/ 2147483647 w 150"/>
                <a:gd name="T1" fmla="*/ 2147483647 h 332"/>
                <a:gd name="T2" fmla="*/ 2147483647 w 150"/>
                <a:gd name="T3" fmla="*/ 2147483647 h 332"/>
                <a:gd name="T4" fmla="*/ 2147483647 w 150"/>
                <a:gd name="T5" fmla="*/ 2147483647 h 332"/>
                <a:gd name="T6" fmla="*/ 2147483647 w 150"/>
                <a:gd name="T7" fmla="*/ 2147483647 h 332"/>
                <a:gd name="T8" fmla="*/ 2147483647 w 150"/>
                <a:gd name="T9" fmla="*/ 2147483647 h 332"/>
                <a:gd name="T10" fmla="*/ 2147483647 w 150"/>
                <a:gd name="T11" fmla="*/ 2147483647 h 332"/>
                <a:gd name="T12" fmla="*/ 2147483647 w 150"/>
                <a:gd name="T13" fmla="*/ 2147483647 h 332"/>
                <a:gd name="T14" fmla="*/ 2147483647 w 150"/>
                <a:gd name="T15" fmla="*/ 2147483647 h 332"/>
                <a:gd name="T16" fmla="*/ 2147483647 w 150"/>
                <a:gd name="T17" fmla="*/ 2147483647 h 332"/>
                <a:gd name="T18" fmla="*/ 2147483647 w 150"/>
                <a:gd name="T19" fmla="*/ 2147483647 h 332"/>
                <a:gd name="T20" fmla="*/ 2147483647 w 150"/>
                <a:gd name="T21" fmla="*/ 2147483647 h 332"/>
                <a:gd name="T22" fmla="*/ 2147483647 w 150"/>
                <a:gd name="T23" fmla="*/ 2147483647 h 332"/>
                <a:gd name="T24" fmla="*/ 2147483647 w 150"/>
                <a:gd name="T25" fmla="*/ 2147483647 h 332"/>
                <a:gd name="T26" fmla="*/ 2147483647 w 150"/>
                <a:gd name="T27" fmla="*/ 2147483647 h 332"/>
                <a:gd name="T28" fmla="*/ 2147483647 w 150"/>
                <a:gd name="T29" fmla="*/ 0 h 332"/>
                <a:gd name="T30" fmla="*/ 2147483647 w 150"/>
                <a:gd name="T31" fmla="*/ 2147483647 h 332"/>
                <a:gd name="T32" fmla="*/ 2147483647 w 150"/>
                <a:gd name="T33" fmla="*/ 2147483647 h 332"/>
                <a:gd name="T34" fmla="*/ 2147483647 w 150"/>
                <a:gd name="T35" fmla="*/ 2147483647 h 332"/>
                <a:gd name="T36" fmla="*/ 2147483647 w 150"/>
                <a:gd name="T37" fmla="*/ 2147483647 h 332"/>
                <a:gd name="T38" fmla="*/ 2147483647 w 150"/>
                <a:gd name="T39" fmla="*/ 2147483647 h 332"/>
                <a:gd name="T40" fmla="*/ 2147483647 w 150"/>
                <a:gd name="T41" fmla="*/ 2147483647 h 332"/>
                <a:gd name="T42" fmla="*/ 2147483647 w 150"/>
                <a:gd name="T43" fmla="*/ 2147483647 h 332"/>
                <a:gd name="T44" fmla="*/ 2147483647 w 150"/>
                <a:gd name="T45" fmla="*/ 2147483647 h 332"/>
                <a:gd name="T46" fmla="*/ 2147483647 w 150"/>
                <a:gd name="T47" fmla="*/ 2147483647 h 332"/>
                <a:gd name="T48" fmla="*/ 2147483647 w 150"/>
                <a:gd name="T49" fmla="*/ 2147483647 h 332"/>
                <a:gd name="T50" fmla="*/ 2147483647 w 150"/>
                <a:gd name="T51" fmla="*/ 2147483647 h 332"/>
                <a:gd name="T52" fmla="*/ 0 w 150"/>
                <a:gd name="T53" fmla="*/ 2147483647 h 332"/>
                <a:gd name="T54" fmla="*/ 2147483647 w 150"/>
                <a:gd name="T55" fmla="*/ 2147483647 h 332"/>
                <a:gd name="T56" fmla="*/ 2147483647 w 150"/>
                <a:gd name="T57" fmla="*/ 2147483647 h 332"/>
                <a:gd name="T58" fmla="*/ 2147483647 w 150"/>
                <a:gd name="T59" fmla="*/ 2147483647 h 332"/>
                <a:gd name="T60" fmla="*/ 2147483647 w 150"/>
                <a:gd name="T61" fmla="*/ 2147483647 h 332"/>
                <a:gd name="T62" fmla="*/ 2147483647 w 150"/>
                <a:gd name="T63" fmla="*/ 2147483647 h 332"/>
                <a:gd name="T64" fmla="*/ 2147483647 w 150"/>
                <a:gd name="T65" fmla="*/ 2147483647 h 332"/>
                <a:gd name="T66" fmla="*/ 2147483647 w 150"/>
                <a:gd name="T67" fmla="*/ 2147483647 h 332"/>
                <a:gd name="T68" fmla="*/ 2147483647 w 150"/>
                <a:gd name="T69" fmla="*/ 2147483647 h 332"/>
                <a:gd name="T70" fmla="*/ 2147483647 w 150"/>
                <a:gd name="T71" fmla="*/ 2147483647 h 332"/>
                <a:gd name="T72" fmla="*/ 2147483647 w 150"/>
                <a:gd name="T73" fmla="*/ 2147483647 h 332"/>
                <a:gd name="T74" fmla="*/ 2147483647 w 150"/>
                <a:gd name="T75" fmla="*/ 2147483647 h 332"/>
                <a:gd name="T76" fmla="*/ 2147483647 w 150"/>
                <a:gd name="T77" fmla="*/ 2147483647 h 332"/>
                <a:gd name="T78" fmla="*/ 2147483647 w 150"/>
                <a:gd name="T79" fmla="*/ 2147483647 h 332"/>
                <a:gd name="T80" fmla="*/ 2147483647 w 150"/>
                <a:gd name="T81" fmla="*/ 2147483647 h 332"/>
                <a:gd name="T82" fmla="*/ 2147483647 w 150"/>
                <a:gd name="T83" fmla="*/ 2147483647 h 332"/>
                <a:gd name="T84" fmla="*/ 2147483647 w 150"/>
                <a:gd name="T85" fmla="*/ 2147483647 h 332"/>
                <a:gd name="T86" fmla="*/ 2147483647 w 150"/>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
                <a:gd name="T133" fmla="*/ 0 h 332"/>
                <a:gd name="T134" fmla="*/ 150 w 150"/>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5" name="Freeform 354"/>
            <p:cNvSpPr>
              <a:spLocks/>
            </p:cNvSpPr>
            <p:nvPr/>
          </p:nvSpPr>
          <p:spPr bwMode="auto">
            <a:xfrm>
              <a:off x="4168870" y="3158432"/>
              <a:ext cx="323030" cy="265112"/>
            </a:xfrm>
            <a:custGeom>
              <a:avLst/>
              <a:gdLst>
                <a:gd name="T0" fmla="*/ 2147483647 w 567"/>
                <a:gd name="T1" fmla="*/ 2147483647 h 511"/>
                <a:gd name="T2" fmla="*/ 2147483647 w 567"/>
                <a:gd name="T3" fmla="*/ 2147483647 h 511"/>
                <a:gd name="T4" fmla="*/ 2147483647 w 567"/>
                <a:gd name="T5" fmla="*/ 2147483647 h 511"/>
                <a:gd name="T6" fmla="*/ 2147483647 w 567"/>
                <a:gd name="T7" fmla="*/ 2147483647 h 511"/>
                <a:gd name="T8" fmla="*/ 2147483647 w 567"/>
                <a:gd name="T9" fmla="*/ 2147483647 h 511"/>
                <a:gd name="T10" fmla="*/ 2147483647 w 567"/>
                <a:gd name="T11" fmla="*/ 2147483647 h 511"/>
                <a:gd name="T12" fmla="*/ 2147483647 w 567"/>
                <a:gd name="T13" fmla="*/ 2147483647 h 511"/>
                <a:gd name="T14" fmla="*/ 2147483647 w 567"/>
                <a:gd name="T15" fmla="*/ 2147483647 h 511"/>
                <a:gd name="T16" fmla="*/ 2147483647 w 567"/>
                <a:gd name="T17" fmla="*/ 2147483647 h 511"/>
                <a:gd name="T18" fmla="*/ 2147483647 w 567"/>
                <a:gd name="T19" fmla="*/ 2147483647 h 511"/>
                <a:gd name="T20" fmla="*/ 2147483647 w 567"/>
                <a:gd name="T21" fmla="*/ 2147483647 h 511"/>
                <a:gd name="T22" fmla="*/ 2147483647 w 567"/>
                <a:gd name="T23" fmla="*/ 2147483647 h 511"/>
                <a:gd name="T24" fmla="*/ 2147483647 w 567"/>
                <a:gd name="T25" fmla="*/ 2147483647 h 511"/>
                <a:gd name="T26" fmla="*/ 2147483647 w 567"/>
                <a:gd name="T27" fmla="*/ 2147483647 h 511"/>
                <a:gd name="T28" fmla="*/ 2147483647 w 567"/>
                <a:gd name="T29" fmla="*/ 2147483647 h 511"/>
                <a:gd name="T30" fmla="*/ 2147483647 w 567"/>
                <a:gd name="T31" fmla="*/ 2147483647 h 511"/>
                <a:gd name="T32" fmla="*/ 2147483647 w 567"/>
                <a:gd name="T33" fmla="*/ 2147483647 h 511"/>
                <a:gd name="T34" fmla="*/ 2147483647 w 567"/>
                <a:gd name="T35" fmla="*/ 2147483647 h 511"/>
                <a:gd name="T36" fmla="*/ 2147483647 w 567"/>
                <a:gd name="T37" fmla="*/ 2147483647 h 511"/>
                <a:gd name="T38" fmla="*/ 2147483647 w 567"/>
                <a:gd name="T39" fmla="*/ 2147483647 h 511"/>
                <a:gd name="T40" fmla="*/ 2147483647 w 567"/>
                <a:gd name="T41" fmla="*/ 2147483647 h 511"/>
                <a:gd name="T42" fmla="*/ 2147483647 w 567"/>
                <a:gd name="T43" fmla="*/ 2147483647 h 511"/>
                <a:gd name="T44" fmla="*/ 2147483647 w 567"/>
                <a:gd name="T45" fmla="*/ 2147483647 h 511"/>
                <a:gd name="T46" fmla="*/ 2147483647 w 567"/>
                <a:gd name="T47" fmla="*/ 2147483647 h 511"/>
                <a:gd name="T48" fmla="*/ 2147483647 w 567"/>
                <a:gd name="T49" fmla="*/ 2147483647 h 511"/>
                <a:gd name="T50" fmla="*/ 2147483647 w 567"/>
                <a:gd name="T51" fmla="*/ 2147483647 h 511"/>
                <a:gd name="T52" fmla="*/ 2147483647 w 567"/>
                <a:gd name="T53" fmla="*/ 2147483647 h 511"/>
                <a:gd name="T54" fmla="*/ 2147483647 w 567"/>
                <a:gd name="T55" fmla="*/ 2147483647 h 511"/>
                <a:gd name="T56" fmla="*/ 2147483647 w 567"/>
                <a:gd name="T57" fmla="*/ 2147483647 h 511"/>
                <a:gd name="T58" fmla="*/ 2147483647 w 567"/>
                <a:gd name="T59" fmla="*/ 2147483647 h 511"/>
                <a:gd name="T60" fmla="*/ 0 w 567"/>
                <a:gd name="T61" fmla="*/ 2147483647 h 511"/>
                <a:gd name="T62" fmla="*/ 2147483647 w 567"/>
                <a:gd name="T63" fmla="*/ 2147483647 h 511"/>
                <a:gd name="T64" fmla="*/ 2147483647 w 567"/>
                <a:gd name="T65" fmla="*/ 2147483647 h 511"/>
                <a:gd name="T66" fmla="*/ 2147483647 w 567"/>
                <a:gd name="T67" fmla="*/ 2147483647 h 511"/>
                <a:gd name="T68" fmla="*/ 2147483647 w 567"/>
                <a:gd name="T69" fmla="*/ 2147483647 h 511"/>
                <a:gd name="T70" fmla="*/ 2147483647 w 567"/>
                <a:gd name="T71" fmla="*/ 2147483647 h 511"/>
                <a:gd name="T72" fmla="*/ 2147483647 w 567"/>
                <a:gd name="T73" fmla="*/ 2147483647 h 511"/>
                <a:gd name="T74" fmla="*/ 2147483647 w 567"/>
                <a:gd name="T75" fmla="*/ 2147483647 h 511"/>
                <a:gd name="T76" fmla="*/ 2147483647 w 567"/>
                <a:gd name="T77" fmla="*/ 2147483647 h 511"/>
                <a:gd name="T78" fmla="*/ 2147483647 w 567"/>
                <a:gd name="T79" fmla="*/ 2147483647 h 5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7"/>
                <a:gd name="T121" fmla="*/ 0 h 511"/>
                <a:gd name="T122" fmla="*/ 567 w 567"/>
                <a:gd name="T123" fmla="*/ 511 h 5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6" name="Freeform 355"/>
            <p:cNvSpPr>
              <a:spLocks/>
            </p:cNvSpPr>
            <p:nvPr/>
          </p:nvSpPr>
          <p:spPr bwMode="auto">
            <a:xfrm>
              <a:off x="4457290" y="2888557"/>
              <a:ext cx="283476" cy="452437"/>
            </a:xfrm>
            <a:custGeom>
              <a:avLst/>
              <a:gdLst>
                <a:gd name="T0" fmla="*/ 2147483647 w 496"/>
                <a:gd name="T1" fmla="*/ 2147483647 h 866"/>
                <a:gd name="T2" fmla="*/ 2147483647 w 496"/>
                <a:gd name="T3" fmla="*/ 0 h 866"/>
                <a:gd name="T4" fmla="*/ 2147483647 w 496"/>
                <a:gd name="T5" fmla="*/ 2147483647 h 866"/>
                <a:gd name="T6" fmla="*/ 2147483647 w 496"/>
                <a:gd name="T7" fmla="*/ 2147483647 h 866"/>
                <a:gd name="T8" fmla="*/ 2147483647 w 496"/>
                <a:gd name="T9" fmla="*/ 2147483647 h 866"/>
                <a:gd name="T10" fmla="*/ 2147483647 w 496"/>
                <a:gd name="T11" fmla="*/ 2147483647 h 866"/>
                <a:gd name="T12" fmla="*/ 2147483647 w 496"/>
                <a:gd name="T13" fmla="*/ 2147483647 h 866"/>
                <a:gd name="T14" fmla="*/ 2147483647 w 496"/>
                <a:gd name="T15" fmla="*/ 2147483647 h 866"/>
                <a:gd name="T16" fmla="*/ 2147483647 w 496"/>
                <a:gd name="T17" fmla="*/ 2147483647 h 866"/>
                <a:gd name="T18" fmla="*/ 2147483647 w 496"/>
                <a:gd name="T19" fmla="*/ 2147483647 h 866"/>
                <a:gd name="T20" fmla="*/ 2147483647 w 496"/>
                <a:gd name="T21" fmla="*/ 2147483647 h 866"/>
                <a:gd name="T22" fmla="*/ 2147483647 w 496"/>
                <a:gd name="T23" fmla="*/ 2147483647 h 866"/>
                <a:gd name="T24" fmla="*/ 2147483647 w 496"/>
                <a:gd name="T25" fmla="*/ 2147483647 h 866"/>
                <a:gd name="T26" fmla="*/ 2147483647 w 496"/>
                <a:gd name="T27" fmla="*/ 2147483647 h 866"/>
                <a:gd name="T28" fmla="*/ 2147483647 w 496"/>
                <a:gd name="T29" fmla="*/ 2147483647 h 866"/>
                <a:gd name="T30" fmla="*/ 2147483647 w 496"/>
                <a:gd name="T31" fmla="*/ 2147483647 h 866"/>
                <a:gd name="T32" fmla="*/ 2147483647 w 496"/>
                <a:gd name="T33" fmla="*/ 2147483647 h 866"/>
                <a:gd name="T34" fmla="*/ 2147483647 w 496"/>
                <a:gd name="T35" fmla="*/ 2147483647 h 866"/>
                <a:gd name="T36" fmla="*/ 2147483647 w 496"/>
                <a:gd name="T37" fmla="*/ 2147483647 h 866"/>
                <a:gd name="T38" fmla="*/ 2147483647 w 496"/>
                <a:gd name="T39" fmla="*/ 2147483647 h 866"/>
                <a:gd name="T40" fmla="*/ 2147483647 w 496"/>
                <a:gd name="T41" fmla="*/ 2147483647 h 866"/>
                <a:gd name="T42" fmla="*/ 2147483647 w 496"/>
                <a:gd name="T43" fmla="*/ 2147483647 h 866"/>
                <a:gd name="T44" fmla="*/ 2147483647 w 496"/>
                <a:gd name="T45" fmla="*/ 2147483647 h 866"/>
                <a:gd name="T46" fmla="*/ 2147483647 w 496"/>
                <a:gd name="T47" fmla="*/ 2147483647 h 866"/>
                <a:gd name="T48" fmla="*/ 2147483647 w 496"/>
                <a:gd name="T49" fmla="*/ 2147483647 h 866"/>
                <a:gd name="T50" fmla="*/ 2147483647 w 496"/>
                <a:gd name="T51" fmla="*/ 2147483647 h 866"/>
                <a:gd name="T52" fmla="*/ 2147483647 w 496"/>
                <a:gd name="T53" fmla="*/ 2147483647 h 866"/>
                <a:gd name="T54" fmla="*/ 2147483647 w 496"/>
                <a:gd name="T55" fmla="*/ 2147483647 h 866"/>
                <a:gd name="T56" fmla="*/ 2147483647 w 496"/>
                <a:gd name="T57" fmla="*/ 2147483647 h 866"/>
                <a:gd name="T58" fmla="*/ 2147483647 w 496"/>
                <a:gd name="T59" fmla="*/ 2147483647 h 866"/>
                <a:gd name="T60" fmla="*/ 2147483647 w 496"/>
                <a:gd name="T61" fmla="*/ 2147483647 h 866"/>
                <a:gd name="T62" fmla="*/ 2147483647 w 496"/>
                <a:gd name="T63" fmla="*/ 2147483647 h 866"/>
                <a:gd name="T64" fmla="*/ 2147483647 w 496"/>
                <a:gd name="T65" fmla="*/ 2147483647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866"/>
                <a:gd name="T101" fmla="*/ 496 w 496"/>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7" name="Freeform 356"/>
            <p:cNvSpPr>
              <a:spLocks/>
            </p:cNvSpPr>
            <p:nvPr/>
          </p:nvSpPr>
          <p:spPr bwMode="auto">
            <a:xfrm>
              <a:off x="3766730" y="2845694"/>
              <a:ext cx="444991" cy="417513"/>
            </a:xfrm>
            <a:custGeom>
              <a:avLst/>
              <a:gdLst>
                <a:gd name="T0" fmla="*/ 2147483647 w 778"/>
                <a:gd name="T1" fmla="*/ 2147483647 h 800"/>
                <a:gd name="T2" fmla="*/ 2147483647 w 778"/>
                <a:gd name="T3" fmla="*/ 2147483647 h 800"/>
                <a:gd name="T4" fmla="*/ 2147483647 w 778"/>
                <a:gd name="T5" fmla="*/ 2147483647 h 800"/>
                <a:gd name="T6" fmla="*/ 2147483647 w 778"/>
                <a:gd name="T7" fmla="*/ 2147483647 h 800"/>
                <a:gd name="T8" fmla="*/ 2147483647 w 778"/>
                <a:gd name="T9" fmla="*/ 2147483647 h 800"/>
                <a:gd name="T10" fmla="*/ 2147483647 w 778"/>
                <a:gd name="T11" fmla="*/ 2147483647 h 800"/>
                <a:gd name="T12" fmla="*/ 2147483647 w 778"/>
                <a:gd name="T13" fmla="*/ 2147483647 h 800"/>
                <a:gd name="T14" fmla="*/ 2147483647 w 778"/>
                <a:gd name="T15" fmla="*/ 2147483647 h 800"/>
                <a:gd name="T16" fmla="*/ 2147483647 w 778"/>
                <a:gd name="T17" fmla="*/ 2147483647 h 800"/>
                <a:gd name="T18" fmla="*/ 2147483647 w 778"/>
                <a:gd name="T19" fmla="*/ 2147483647 h 800"/>
                <a:gd name="T20" fmla="*/ 2147483647 w 778"/>
                <a:gd name="T21" fmla="*/ 2147483647 h 800"/>
                <a:gd name="T22" fmla="*/ 2147483647 w 778"/>
                <a:gd name="T23" fmla="*/ 2147483647 h 800"/>
                <a:gd name="T24" fmla="*/ 2147483647 w 778"/>
                <a:gd name="T25" fmla="*/ 2147483647 h 800"/>
                <a:gd name="T26" fmla="*/ 2147483647 w 778"/>
                <a:gd name="T27" fmla="*/ 2147483647 h 800"/>
                <a:gd name="T28" fmla="*/ 2147483647 w 778"/>
                <a:gd name="T29" fmla="*/ 2147483647 h 800"/>
                <a:gd name="T30" fmla="*/ 2147483647 w 778"/>
                <a:gd name="T31" fmla="*/ 2147483647 h 800"/>
                <a:gd name="T32" fmla="*/ 2147483647 w 778"/>
                <a:gd name="T33" fmla="*/ 2147483647 h 800"/>
                <a:gd name="T34" fmla="*/ 2147483647 w 778"/>
                <a:gd name="T35" fmla="*/ 2147483647 h 800"/>
                <a:gd name="T36" fmla="*/ 2147483647 w 778"/>
                <a:gd name="T37" fmla="*/ 2147483647 h 800"/>
                <a:gd name="T38" fmla="*/ 2147483647 w 778"/>
                <a:gd name="T39" fmla="*/ 2147483647 h 800"/>
                <a:gd name="T40" fmla="*/ 2147483647 w 778"/>
                <a:gd name="T41" fmla="*/ 2147483647 h 800"/>
                <a:gd name="T42" fmla="*/ 2147483647 w 778"/>
                <a:gd name="T43" fmla="*/ 2147483647 h 800"/>
                <a:gd name="T44" fmla="*/ 2147483647 w 778"/>
                <a:gd name="T45" fmla="*/ 2147483647 h 800"/>
                <a:gd name="T46" fmla="*/ 2147483647 w 778"/>
                <a:gd name="T47" fmla="*/ 2147483647 h 800"/>
                <a:gd name="T48" fmla="*/ 0 w 778"/>
                <a:gd name="T49" fmla="*/ 2147483647 h 800"/>
                <a:gd name="T50" fmla="*/ 2147483647 w 778"/>
                <a:gd name="T51" fmla="*/ 2147483647 h 800"/>
                <a:gd name="T52" fmla="*/ 2147483647 w 778"/>
                <a:gd name="T53" fmla="*/ 2147483647 h 800"/>
                <a:gd name="T54" fmla="*/ 2147483647 w 778"/>
                <a:gd name="T55" fmla="*/ 2147483647 h 800"/>
                <a:gd name="T56" fmla="*/ 2147483647 w 778"/>
                <a:gd name="T57" fmla="*/ 2147483647 h 800"/>
                <a:gd name="T58" fmla="*/ 2147483647 w 778"/>
                <a:gd name="T59" fmla="*/ 2147483647 h 800"/>
                <a:gd name="T60" fmla="*/ 2147483647 w 778"/>
                <a:gd name="T61" fmla="*/ 2147483647 h 800"/>
                <a:gd name="T62" fmla="*/ 2147483647 w 778"/>
                <a:gd name="T63" fmla="*/ 2147483647 h 800"/>
                <a:gd name="T64" fmla="*/ 2147483647 w 778"/>
                <a:gd name="T65" fmla="*/ 2147483647 h 800"/>
                <a:gd name="T66" fmla="*/ 2147483647 w 778"/>
                <a:gd name="T67" fmla="*/ 2147483647 h 800"/>
                <a:gd name="T68" fmla="*/ 2147483647 w 778"/>
                <a:gd name="T69" fmla="*/ 2147483647 h 800"/>
                <a:gd name="T70" fmla="*/ 2147483647 w 778"/>
                <a:gd name="T71" fmla="*/ 2147483647 h 800"/>
                <a:gd name="T72" fmla="*/ 2147483647 w 778"/>
                <a:gd name="T73" fmla="*/ 2147483647 h 800"/>
                <a:gd name="T74" fmla="*/ 2147483647 w 778"/>
                <a:gd name="T75" fmla="*/ 2147483647 h 800"/>
                <a:gd name="T76" fmla="*/ 2147483647 w 778"/>
                <a:gd name="T77" fmla="*/ 2147483647 h 800"/>
                <a:gd name="T78" fmla="*/ 2147483647 w 778"/>
                <a:gd name="T79" fmla="*/ 2147483647 h 800"/>
                <a:gd name="T80" fmla="*/ 2147483647 w 778"/>
                <a:gd name="T81" fmla="*/ 2147483647 h 800"/>
                <a:gd name="T82" fmla="*/ 2147483647 w 778"/>
                <a:gd name="T83" fmla="*/ 2147483647 h 800"/>
                <a:gd name="T84" fmla="*/ 2147483647 w 778"/>
                <a:gd name="T85" fmla="*/ 2147483647 h 800"/>
                <a:gd name="T86" fmla="*/ 2147483647 w 778"/>
                <a:gd name="T87" fmla="*/ 2147483647 h 800"/>
                <a:gd name="T88" fmla="*/ 2147483647 w 778"/>
                <a:gd name="T89" fmla="*/ 2147483647 h 800"/>
                <a:gd name="T90" fmla="*/ 2147483647 w 778"/>
                <a:gd name="T91" fmla="*/ 2147483647 h 800"/>
                <a:gd name="T92" fmla="*/ 2147483647 w 778"/>
                <a:gd name="T93" fmla="*/ 2147483647 h 800"/>
                <a:gd name="T94" fmla="*/ 2147483647 w 778"/>
                <a:gd name="T95" fmla="*/ 2147483647 h 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8"/>
                <a:gd name="T145" fmla="*/ 0 h 800"/>
                <a:gd name="T146" fmla="*/ 778 w 778"/>
                <a:gd name="T147" fmla="*/ 800 h 8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8" name="Freeform 357"/>
            <p:cNvSpPr>
              <a:spLocks/>
            </p:cNvSpPr>
            <p:nvPr/>
          </p:nvSpPr>
          <p:spPr bwMode="auto">
            <a:xfrm>
              <a:off x="3631585" y="3077469"/>
              <a:ext cx="156570" cy="128588"/>
            </a:xfrm>
            <a:custGeom>
              <a:avLst/>
              <a:gdLst>
                <a:gd name="T0" fmla="*/ 2147483647 w 276"/>
                <a:gd name="T1" fmla="*/ 2147483647 h 246"/>
                <a:gd name="T2" fmla="*/ 2147483647 w 276"/>
                <a:gd name="T3" fmla="*/ 2147483647 h 246"/>
                <a:gd name="T4" fmla="*/ 2147483647 w 276"/>
                <a:gd name="T5" fmla="*/ 2147483647 h 246"/>
                <a:gd name="T6" fmla="*/ 2147483647 w 276"/>
                <a:gd name="T7" fmla="*/ 2147483647 h 246"/>
                <a:gd name="T8" fmla="*/ 2147483647 w 276"/>
                <a:gd name="T9" fmla="*/ 2147483647 h 246"/>
                <a:gd name="T10" fmla="*/ 2147483647 w 276"/>
                <a:gd name="T11" fmla="*/ 2147483647 h 246"/>
                <a:gd name="T12" fmla="*/ 2147483647 w 276"/>
                <a:gd name="T13" fmla="*/ 2147483647 h 246"/>
                <a:gd name="T14" fmla="*/ 2147483647 w 276"/>
                <a:gd name="T15" fmla="*/ 2147483647 h 246"/>
                <a:gd name="T16" fmla="*/ 2147483647 w 276"/>
                <a:gd name="T17" fmla="*/ 2147483647 h 246"/>
                <a:gd name="T18" fmla="*/ 2147483647 w 276"/>
                <a:gd name="T19" fmla="*/ 2147483647 h 246"/>
                <a:gd name="T20" fmla="*/ 2147483647 w 276"/>
                <a:gd name="T21" fmla="*/ 2147483647 h 246"/>
                <a:gd name="T22" fmla="*/ 2147483647 w 276"/>
                <a:gd name="T23" fmla="*/ 2147483647 h 246"/>
                <a:gd name="T24" fmla="*/ 2147483647 w 276"/>
                <a:gd name="T25" fmla="*/ 2147483647 h 246"/>
                <a:gd name="T26" fmla="*/ 2147483647 w 276"/>
                <a:gd name="T27" fmla="*/ 2147483647 h 246"/>
                <a:gd name="T28" fmla="*/ 2147483647 w 276"/>
                <a:gd name="T29" fmla="*/ 0 h 246"/>
                <a:gd name="T30" fmla="*/ 2147483647 w 276"/>
                <a:gd name="T31" fmla="*/ 2147483647 h 246"/>
                <a:gd name="T32" fmla="*/ 2147483647 w 276"/>
                <a:gd name="T33" fmla="*/ 2147483647 h 246"/>
                <a:gd name="T34" fmla="*/ 2147483647 w 276"/>
                <a:gd name="T35" fmla="*/ 2147483647 h 246"/>
                <a:gd name="T36" fmla="*/ 2147483647 w 276"/>
                <a:gd name="T37" fmla="*/ 2147483647 h 246"/>
                <a:gd name="T38" fmla="*/ 2147483647 w 276"/>
                <a:gd name="T39" fmla="*/ 2147483647 h 246"/>
                <a:gd name="T40" fmla="*/ 2147483647 w 276"/>
                <a:gd name="T41" fmla="*/ 2147483647 h 246"/>
                <a:gd name="T42" fmla="*/ 2147483647 w 276"/>
                <a:gd name="T43" fmla="*/ 2147483647 h 246"/>
                <a:gd name="T44" fmla="*/ 0 w 276"/>
                <a:gd name="T45" fmla="*/ 2147483647 h 246"/>
                <a:gd name="T46" fmla="*/ 2147483647 w 276"/>
                <a:gd name="T47" fmla="*/ 2147483647 h 246"/>
                <a:gd name="T48" fmla="*/ 2147483647 w 276"/>
                <a:gd name="T49" fmla="*/ 2147483647 h 246"/>
                <a:gd name="T50" fmla="*/ 2147483647 w 276"/>
                <a:gd name="T51" fmla="*/ 2147483647 h 246"/>
                <a:gd name="T52" fmla="*/ 2147483647 w 276"/>
                <a:gd name="T53" fmla="*/ 2147483647 h 246"/>
                <a:gd name="T54" fmla="*/ 2147483647 w 276"/>
                <a:gd name="T55" fmla="*/ 2147483647 h 246"/>
                <a:gd name="T56" fmla="*/ 2147483647 w 276"/>
                <a:gd name="T57" fmla="*/ 2147483647 h 246"/>
                <a:gd name="T58" fmla="*/ 2147483647 w 276"/>
                <a:gd name="T59" fmla="*/ 2147483647 h 246"/>
                <a:gd name="T60" fmla="*/ 2147483647 w 276"/>
                <a:gd name="T61" fmla="*/ 2147483647 h 246"/>
                <a:gd name="T62" fmla="*/ 2147483647 w 276"/>
                <a:gd name="T63" fmla="*/ 2147483647 h 246"/>
                <a:gd name="T64" fmla="*/ 2147483647 w 276"/>
                <a:gd name="T65" fmla="*/ 2147483647 h 246"/>
                <a:gd name="T66" fmla="*/ 2147483647 w 276"/>
                <a:gd name="T67" fmla="*/ 2147483647 h 246"/>
                <a:gd name="T68" fmla="*/ 2147483647 w 276"/>
                <a:gd name="T69" fmla="*/ 2147483647 h 246"/>
                <a:gd name="T70" fmla="*/ 2147483647 w 276"/>
                <a:gd name="T71" fmla="*/ 2147483647 h 246"/>
                <a:gd name="T72" fmla="*/ 2147483647 w 276"/>
                <a:gd name="T73" fmla="*/ 2147483647 h 246"/>
                <a:gd name="T74" fmla="*/ 2147483647 w 276"/>
                <a:gd name="T75" fmla="*/ 2147483647 h 246"/>
                <a:gd name="T76" fmla="*/ 2147483647 w 276"/>
                <a:gd name="T77" fmla="*/ 2147483647 h 246"/>
                <a:gd name="T78" fmla="*/ 2147483647 w 276"/>
                <a:gd name="T79" fmla="*/ 2147483647 h 246"/>
                <a:gd name="T80" fmla="*/ 2147483647 w 276"/>
                <a:gd name="T81" fmla="*/ 2147483647 h 246"/>
                <a:gd name="T82" fmla="*/ 2147483647 w 276"/>
                <a:gd name="T83" fmla="*/ 2147483647 h 246"/>
                <a:gd name="T84" fmla="*/ 2147483647 w 276"/>
                <a:gd name="T85" fmla="*/ 2147483647 h 246"/>
                <a:gd name="T86" fmla="*/ 2147483647 w 276"/>
                <a:gd name="T87" fmla="*/ 2147483647 h 246"/>
                <a:gd name="T88" fmla="*/ 2147483647 w 276"/>
                <a:gd name="T89" fmla="*/ 2147483647 h 246"/>
                <a:gd name="T90" fmla="*/ 2147483647 w 276"/>
                <a:gd name="T91" fmla="*/ 2147483647 h 246"/>
                <a:gd name="T92" fmla="*/ 2147483647 w 276"/>
                <a:gd name="T93" fmla="*/ 2147483647 h 246"/>
                <a:gd name="T94" fmla="*/ 2147483647 w 276"/>
                <a:gd name="T95" fmla="*/ 2147483647 h 246"/>
                <a:gd name="T96" fmla="*/ 2147483647 w 276"/>
                <a:gd name="T97" fmla="*/ 2147483647 h 246"/>
                <a:gd name="T98" fmla="*/ 2147483647 w 276"/>
                <a:gd name="T99" fmla="*/ 2147483647 h 246"/>
                <a:gd name="T100" fmla="*/ 2147483647 w 276"/>
                <a:gd name="T101" fmla="*/ 2147483647 h 246"/>
                <a:gd name="T102" fmla="*/ 2147483647 w 276"/>
                <a:gd name="T103" fmla="*/ 2147483647 h 246"/>
                <a:gd name="T104" fmla="*/ 2147483647 w 276"/>
                <a:gd name="T105" fmla="*/ 2147483647 h 246"/>
                <a:gd name="T106" fmla="*/ 2147483647 w 276"/>
                <a:gd name="T107" fmla="*/ 2147483647 h 246"/>
                <a:gd name="T108" fmla="*/ 2147483647 w 276"/>
                <a:gd name="T109" fmla="*/ 2147483647 h 246"/>
                <a:gd name="T110" fmla="*/ 2147483647 w 276"/>
                <a:gd name="T111" fmla="*/ 2147483647 h 246"/>
                <a:gd name="T112" fmla="*/ 2147483647 w 276"/>
                <a:gd name="T113" fmla="*/ 2147483647 h 246"/>
                <a:gd name="T114" fmla="*/ 2147483647 w 276"/>
                <a:gd name="T115" fmla="*/ 2147483647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246"/>
                <a:gd name="T176" fmla="*/ 276 w 27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59" name="Freeform 358"/>
            <p:cNvSpPr>
              <a:spLocks/>
            </p:cNvSpPr>
            <p:nvPr/>
          </p:nvSpPr>
          <p:spPr bwMode="auto">
            <a:xfrm>
              <a:off x="3694213" y="3190182"/>
              <a:ext cx="196125" cy="155575"/>
            </a:xfrm>
            <a:custGeom>
              <a:avLst/>
              <a:gdLst>
                <a:gd name="T0" fmla="*/ 2147483647 w 345"/>
                <a:gd name="T1" fmla="*/ 2147483647 h 296"/>
                <a:gd name="T2" fmla="*/ 2147483647 w 345"/>
                <a:gd name="T3" fmla="*/ 2147483647 h 296"/>
                <a:gd name="T4" fmla="*/ 2147483647 w 345"/>
                <a:gd name="T5" fmla="*/ 2147483647 h 296"/>
                <a:gd name="T6" fmla="*/ 0 w 345"/>
                <a:gd name="T7" fmla="*/ 2147483647 h 296"/>
                <a:gd name="T8" fmla="*/ 2147483647 w 345"/>
                <a:gd name="T9" fmla="*/ 2147483647 h 296"/>
                <a:gd name="T10" fmla="*/ 2147483647 w 345"/>
                <a:gd name="T11" fmla="*/ 2147483647 h 296"/>
                <a:gd name="T12" fmla="*/ 2147483647 w 345"/>
                <a:gd name="T13" fmla="*/ 2147483647 h 296"/>
                <a:gd name="T14" fmla="*/ 2147483647 w 345"/>
                <a:gd name="T15" fmla="*/ 2147483647 h 296"/>
                <a:gd name="T16" fmla="*/ 2147483647 w 345"/>
                <a:gd name="T17" fmla="*/ 2147483647 h 296"/>
                <a:gd name="T18" fmla="*/ 2147483647 w 345"/>
                <a:gd name="T19" fmla="*/ 2147483647 h 296"/>
                <a:gd name="T20" fmla="*/ 2147483647 w 345"/>
                <a:gd name="T21" fmla="*/ 2147483647 h 296"/>
                <a:gd name="T22" fmla="*/ 2147483647 w 345"/>
                <a:gd name="T23" fmla="*/ 2147483647 h 296"/>
                <a:gd name="T24" fmla="*/ 2147483647 w 345"/>
                <a:gd name="T25" fmla="*/ 2147483647 h 296"/>
                <a:gd name="T26" fmla="*/ 2147483647 w 345"/>
                <a:gd name="T27" fmla="*/ 2147483647 h 296"/>
                <a:gd name="T28" fmla="*/ 2147483647 w 345"/>
                <a:gd name="T29" fmla="*/ 2147483647 h 296"/>
                <a:gd name="T30" fmla="*/ 2147483647 w 345"/>
                <a:gd name="T31" fmla="*/ 2147483647 h 296"/>
                <a:gd name="T32" fmla="*/ 2147483647 w 345"/>
                <a:gd name="T33" fmla="*/ 2147483647 h 296"/>
                <a:gd name="T34" fmla="*/ 2147483647 w 345"/>
                <a:gd name="T35" fmla="*/ 2147483647 h 296"/>
                <a:gd name="T36" fmla="*/ 2147483647 w 345"/>
                <a:gd name="T37" fmla="*/ 2147483647 h 296"/>
                <a:gd name="T38" fmla="*/ 2147483647 w 345"/>
                <a:gd name="T39" fmla="*/ 2147483647 h 296"/>
                <a:gd name="T40" fmla="*/ 2147483647 w 345"/>
                <a:gd name="T41" fmla="*/ 2147483647 h 296"/>
                <a:gd name="T42" fmla="*/ 2147483647 w 345"/>
                <a:gd name="T43" fmla="*/ 2147483647 h 296"/>
                <a:gd name="T44" fmla="*/ 2147483647 w 345"/>
                <a:gd name="T45" fmla="*/ 2147483647 h 296"/>
                <a:gd name="T46" fmla="*/ 2147483647 w 345"/>
                <a:gd name="T47" fmla="*/ 2147483647 h 296"/>
                <a:gd name="T48" fmla="*/ 2147483647 w 345"/>
                <a:gd name="T49" fmla="*/ 2147483647 h 296"/>
                <a:gd name="T50" fmla="*/ 2147483647 w 345"/>
                <a:gd name="T51" fmla="*/ 2147483647 h 296"/>
                <a:gd name="T52" fmla="*/ 2147483647 w 345"/>
                <a:gd name="T53" fmla="*/ 2147483647 h 296"/>
                <a:gd name="T54" fmla="*/ 2147483647 w 345"/>
                <a:gd name="T55" fmla="*/ 2147483647 h 296"/>
                <a:gd name="T56" fmla="*/ 2147483647 w 345"/>
                <a:gd name="T57" fmla="*/ 2147483647 h 296"/>
                <a:gd name="T58" fmla="*/ 2147483647 w 345"/>
                <a:gd name="T59" fmla="*/ 2147483647 h 296"/>
                <a:gd name="T60" fmla="*/ 2147483647 w 345"/>
                <a:gd name="T61" fmla="*/ 2147483647 h 296"/>
                <a:gd name="T62" fmla="*/ 2147483647 w 345"/>
                <a:gd name="T63" fmla="*/ 2147483647 h 296"/>
                <a:gd name="T64" fmla="*/ 2147483647 w 345"/>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96"/>
                <a:gd name="T101" fmla="*/ 345 w 345"/>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0" name="Freeform 359"/>
            <p:cNvSpPr>
              <a:spLocks/>
            </p:cNvSpPr>
            <p:nvPr/>
          </p:nvSpPr>
          <p:spPr bwMode="auto">
            <a:xfrm>
              <a:off x="3649713" y="2786957"/>
              <a:ext cx="326327" cy="346075"/>
            </a:xfrm>
            <a:custGeom>
              <a:avLst/>
              <a:gdLst>
                <a:gd name="T0" fmla="*/ 0 w 572"/>
                <a:gd name="T1" fmla="*/ 2147483647 h 670"/>
                <a:gd name="T2" fmla="*/ 2147483647 w 572"/>
                <a:gd name="T3" fmla="*/ 2147483647 h 670"/>
                <a:gd name="T4" fmla="*/ 2147483647 w 572"/>
                <a:gd name="T5" fmla="*/ 2147483647 h 670"/>
                <a:gd name="T6" fmla="*/ 2147483647 w 572"/>
                <a:gd name="T7" fmla="*/ 2147483647 h 670"/>
                <a:gd name="T8" fmla="*/ 2147483647 w 572"/>
                <a:gd name="T9" fmla="*/ 2147483647 h 670"/>
                <a:gd name="T10" fmla="*/ 2147483647 w 572"/>
                <a:gd name="T11" fmla="*/ 2147483647 h 670"/>
                <a:gd name="T12" fmla="*/ 2147483647 w 572"/>
                <a:gd name="T13" fmla="*/ 2147483647 h 670"/>
                <a:gd name="T14" fmla="*/ 2147483647 w 572"/>
                <a:gd name="T15" fmla="*/ 2147483647 h 670"/>
                <a:gd name="T16" fmla="*/ 2147483647 w 572"/>
                <a:gd name="T17" fmla="*/ 2147483647 h 670"/>
                <a:gd name="T18" fmla="*/ 2147483647 w 572"/>
                <a:gd name="T19" fmla="*/ 2147483647 h 670"/>
                <a:gd name="T20" fmla="*/ 2147483647 w 572"/>
                <a:gd name="T21" fmla="*/ 2147483647 h 670"/>
                <a:gd name="T22" fmla="*/ 2147483647 w 572"/>
                <a:gd name="T23" fmla="*/ 2147483647 h 670"/>
                <a:gd name="T24" fmla="*/ 2147483647 w 572"/>
                <a:gd name="T25" fmla="*/ 2147483647 h 670"/>
                <a:gd name="T26" fmla="*/ 2147483647 w 572"/>
                <a:gd name="T27" fmla="*/ 2147483647 h 670"/>
                <a:gd name="T28" fmla="*/ 2147483647 w 572"/>
                <a:gd name="T29" fmla="*/ 2147483647 h 670"/>
                <a:gd name="T30" fmla="*/ 2147483647 w 572"/>
                <a:gd name="T31" fmla="*/ 2147483647 h 670"/>
                <a:gd name="T32" fmla="*/ 2147483647 w 572"/>
                <a:gd name="T33" fmla="*/ 2147483647 h 670"/>
                <a:gd name="T34" fmla="*/ 2147483647 w 572"/>
                <a:gd name="T35" fmla="*/ 2147483647 h 670"/>
                <a:gd name="T36" fmla="*/ 2147483647 w 572"/>
                <a:gd name="T37" fmla="*/ 2147483647 h 670"/>
                <a:gd name="T38" fmla="*/ 2147483647 w 572"/>
                <a:gd name="T39" fmla="*/ 2147483647 h 670"/>
                <a:gd name="T40" fmla="*/ 2147483647 w 572"/>
                <a:gd name="T41" fmla="*/ 2147483647 h 670"/>
                <a:gd name="T42" fmla="*/ 2147483647 w 572"/>
                <a:gd name="T43" fmla="*/ 2147483647 h 670"/>
                <a:gd name="T44" fmla="*/ 2147483647 w 572"/>
                <a:gd name="T45" fmla="*/ 2147483647 h 670"/>
                <a:gd name="T46" fmla="*/ 2147483647 w 572"/>
                <a:gd name="T47" fmla="*/ 2147483647 h 670"/>
                <a:gd name="T48" fmla="*/ 2147483647 w 572"/>
                <a:gd name="T49" fmla="*/ 2147483647 h 670"/>
                <a:gd name="T50" fmla="*/ 2147483647 w 572"/>
                <a:gd name="T51" fmla="*/ 2147483647 h 670"/>
                <a:gd name="T52" fmla="*/ 2147483647 w 572"/>
                <a:gd name="T53" fmla="*/ 2147483647 h 670"/>
                <a:gd name="T54" fmla="*/ 2147483647 w 572"/>
                <a:gd name="T55" fmla="*/ 2147483647 h 670"/>
                <a:gd name="T56" fmla="*/ 2147483647 w 572"/>
                <a:gd name="T57" fmla="*/ 2147483647 h 670"/>
                <a:gd name="T58" fmla="*/ 2147483647 w 572"/>
                <a:gd name="T59" fmla="*/ 2147483647 h 670"/>
                <a:gd name="T60" fmla="*/ 2147483647 w 572"/>
                <a:gd name="T61" fmla="*/ 2147483647 h 670"/>
                <a:gd name="T62" fmla="*/ 2147483647 w 572"/>
                <a:gd name="T63" fmla="*/ 2147483647 h 670"/>
                <a:gd name="T64" fmla="*/ 2147483647 w 572"/>
                <a:gd name="T65" fmla="*/ 2147483647 h 670"/>
                <a:gd name="T66" fmla="*/ 2147483647 w 572"/>
                <a:gd name="T67" fmla="*/ 2147483647 h 670"/>
                <a:gd name="T68" fmla="*/ 2147483647 w 572"/>
                <a:gd name="T69" fmla="*/ 2147483647 h 670"/>
                <a:gd name="T70" fmla="*/ 2147483647 w 572"/>
                <a:gd name="T71" fmla="*/ 2147483647 h 670"/>
                <a:gd name="T72" fmla="*/ 2147483647 w 572"/>
                <a:gd name="T73" fmla="*/ 2147483647 h 670"/>
                <a:gd name="T74" fmla="*/ 2147483647 w 572"/>
                <a:gd name="T75" fmla="*/ 2147483647 h 670"/>
                <a:gd name="T76" fmla="*/ 2147483647 w 572"/>
                <a:gd name="T77" fmla="*/ 2147483647 h 670"/>
                <a:gd name="T78" fmla="*/ 2147483647 w 572"/>
                <a:gd name="T79" fmla="*/ 2147483647 h 670"/>
                <a:gd name="T80" fmla="*/ 2147483647 w 572"/>
                <a:gd name="T81" fmla="*/ 2147483647 h 670"/>
                <a:gd name="T82" fmla="*/ 2147483647 w 572"/>
                <a:gd name="T83" fmla="*/ 2147483647 h 670"/>
                <a:gd name="T84" fmla="*/ 2147483647 w 572"/>
                <a:gd name="T85" fmla="*/ 2147483647 h 670"/>
                <a:gd name="T86" fmla="*/ 2147483647 w 572"/>
                <a:gd name="T87" fmla="*/ 2147483647 h 670"/>
                <a:gd name="T88" fmla="*/ 2147483647 w 572"/>
                <a:gd name="T89" fmla="*/ 0 h 670"/>
                <a:gd name="T90" fmla="*/ 2147483647 w 572"/>
                <a:gd name="T91" fmla="*/ 2147483647 h 670"/>
                <a:gd name="T92" fmla="*/ 2147483647 w 572"/>
                <a:gd name="T93" fmla="*/ 2147483647 h 670"/>
                <a:gd name="T94" fmla="*/ 2147483647 w 572"/>
                <a:gd name="T95" fmla="*/ 2147483647 h 670"/>
                <a:gd name="T96" fmla="*/ 2147483647 w 572"/>
                <a:gd name="T97" fmla="*/ 2147483647 h 670"/>
                <a:gd name="T98" fmla="*/ 2147483647 w 572"/>
                <a:gd name="T99" fmla="*/ 2147483647 h 670"/>
                <a:gd name="T100" fmla="*/ 2147483647 w 572"/>
                <a:gd name="T101" fmla="*/ 2147483647 h 670"/>
                <a:gd name="T102" fmla="*/ 2147483647 w 572"/>
                <a:gd name="T103" fmla="*/ 2147483647 h 670"/>
                <a:gd name="T104" fmla="*/ 2147483647 w 572"/>
                <a:gd name="T105" fmla="*/ 2147483647 h 670"/>
                <a:gd name="T106" fmla="*/ 2147483647 w 572"/>
                <a:gd name="T107" fmla="*/ 2147483647 h 670"/>
                <a:gd name="T108" fmla="*/ 2147483647 w 572"/>
                <a:gd name="T109" fmla="*/ 2147483647 h 670"/>
                <a:gd name="T110" fmla="*/ 2147483647 w 572"/>
                <a:gd name="T111" fmla="*/ 2147483647 h 670"/>
                <a:gd name="T112" fmla="*/ 0 w 572"/>
                <a:gd name="T113" fmla="*/ 2147483647 h 670"/>
                <a:gd name="T114" fmla="*/ 0 w 572"/>
                <a:gd name="T115" fmla="*/ 2147483647 h 670"/>
                <a:gd name="T116" fmla="*/ 0 w 572"/>
                <a:gd name="T117" fmla="*/ 2147483647 h 6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2"/>
                <a:gd name="T178" fmla="*/ 0 h 670"/>
                <a:gd name="T179" fmla="*/ 572 w 572"/>
                <a:gd name="T180" fmla="*/ 670 h 6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1" name="Freeform 360"/>
            <p:cNvSpPr>
              <a:spLocks/>
            </p:cNvSpPr>
            <p:nvPr/>
          </p:nvSpPr>
          <p:spPr bwMode="auto">
            <a:xfrm>
              <a:off x="3946374" y="3123507"/>
              <a:ext cx="217551" cy="157162"/>
            </a:xfrm>
            <a:custGeom>
              <a:avLst/>
              <a:gdLst>
                <a:gd name="T0" fmla="*/ 2147483647 w 382"/>
                <a:gd name="T1" fmla="*/ 2147483647 h 300"/>
                <a:gd name="T2" fmla="*/ 2147483647 w 382"/>
                <a:gd name="T3" fmla="*/ 2147483647 h 300"/>
                <a:gd name="T4" fmla="*/ 2147483647 w 382"/>
                <a:gd name="T5" fmla="*/ 2147483647 h 300"/>
                <a:gd name="T6" fmla="*/ 2147483647 w 382"/>
                <a:gd name="T7" fmla="*/ 2147483647 h 300"/>
                <a:gd name="T8" fmla="*/ 2147483647 w 382"/>
                <a:gd name="T9" fmla="*/ 2147483647 h 300"/>
                <a:gd name="T10" fmla="*/ 2147483647 w 382"/>
                <a:gd name="T11" fmla="*/ 2147483647 h 300"/>
                <a:gd name="T12" fmla="*/ 2147483647 w 382"/>
                <a:gd name="T13" fmla="*/ 2147483647 h 300"/>
                <a:gd name="T14" fmla="*/ 2147483647 w 382"/>
                <a:gd name="T15" fmla="*/ 2147483647 h 300"/>
                <a:gd name="T16" fmla="*/ 2147483647 w 382"/>
                <a:gd name="T17" fmla="*/ 2147483647 h 300"/>
                <a:gd name="T18" fmla="*/ 2147483647 w 382"/>
                <a:gd name="T19" fmla="*/ 2147483647 h 300"/>
                <a:gd name="T20" fmla="*/ 2147483647 w 382"/>
                <a:gd name="T21" fmla="*/ 2147483647 h 300"/>
                <a:gd name="T22" fmla="*/ 2147483647 w 382"/>
                <a:gd name="T23" fmla="*/ 2147483647 h 300"/>
                <a:gd name="T24" fmla="*/ 2147483647 w 382"/>
                <a:gd name="T25" fmla="*/ 2147483647 h 300"/>
                <a:gd name="T26" fmla="*/ 2147483647 w 382"/>
                <a:gd name="T27" fmla="*/ 2147483647 h 300"/>
                <a:gd name="T28" fmla="*/ 2147483647 w 382"/>
                <a:gd name="T29" fmla="*/ 2147483647 h 300"/>
                <a:gd name="T30" fmla="*/ 2147483647 w 382"/>
                <a:gd name="T31" fmla="*/ 2147483647 h 300"/>
                <a:gd name="T32" fmla="*/ 2147483647 w 382"/>
                <a:gd name="T33" fmla="*/ 2147483647 h 300"/>
                <a:gd name="T34" fmla="*/ 2147483647 w 382"/>
                <a:gd name="T35" fmla="*/ 2147483647 h 300"/>
                <a:gd name="T36" fmla="*/ 2147483647 w 382"/>
                <a:gd name="T37" fmla="*/ 2147483647 h 300"/>
                <a:gd name="T38" fmla="*/ 2147483647 w 382"/>
                <a:gd name="T39" fmla="*/ 2147483647 h 300"/>
                <a:gd name="T40" fmla="*/ 2147483647 w 382"/>
                <a:gd name="T41" fmla="*/ 2147483647 h 300"/>
                <a:gd name="T42" fmla="*/ 2147483647 w 382"/>
                <a:gd name="T43" fmla="*/ 2147483647 h 300"/>
                <a:gd name="T44" fmla="*/ 2147483647 w 382"/>
                <a:gd name="T45" fmla="*/ 2147483647 h 300"/>
                <a:gd name="T46" fmla="*/ 2147483647 w 382"/>
                <a:gd name="T47" fmla="*/ 2147483647 h 300"/>
                <a:gd name="T48" fmla="*/ 2147483647 w 382"/>
                <a:gd name="T49" fmla="*/ 2147483647 h 300"/>
                <a:gd name="T50" fmla="*/ 2147483647 w 382"/>
                <a:gd name="T51" fmla="*/ 2147483647 h 300"/>
                <a:gd name="T52" fmla="*/ 2147483647 w 382"/>
                <a:gd name="T53" fmla="*/ 2147483647 h 300"/>
                <a:gd name="T54" fmla="*/ 2147483647 w 382"/>
                <a:gd name="T55" fmla="*/ 2147483647 h 300"/>
                <a:gd name="T56" fmla="*/ 2147483647 w 382"/>
                <a:gd name="T57" fmla="*/ 2147483647 h 300"/>
                <a:gd name="T58" fmla="*/ 2147483647 w 382"/>
                <a:gd name="T59" fmla="*/ 2147483647 h 300"/>
                <a:gd name="T60" fmla="*/ 2147483647 w 382"/>
                <a:gd name="T61" fmla="*/ 2147483647 h 300"/>
                <a:gd name="T62" fmla="*/ 2147483647 w 382"/>
                <a:gd name="T63" fmla="*/ 2147483647 h 300"/>
                <a:gd name="T64" fmla="*/ 2147483647 w 382"/>
                <a:gd name="T65" fmla="*/ 2147483647 h 300"/>
                <a:gd name="T66" fmla="*/ 2147483647 w 382"/>
                <a:gd name="T67" fmla="*/ 2147483647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00"/>
                <a:gd name="T104" fmla="*/ 382 w 38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2" name="Freeform 361"/>
            <p:cNvSpPr>
              <a:spLocks/>
            </p:cNvSpPr>
            <p:nvPr/>
          </p:nvSpPr>
          <p:spPr bwMode="auto">
            <a:xfrm>
              <a:off x="3865721" y="3253999"/>
              <a:ext cx="166460" cy="179387"/>
            </a:xfrm>
            <a:custGeom>
              <a:avLst/>
              <a:gdLst>
                <a:gd name="T0" fmla="*/ 2147483647 w 291"/>
                <a:gd name="T1" fmla="*/ 2147483647 h 343"/>
                <a:gd name="T2" fmla="*/ 2147483647 w 291"/>
                <a:gd name="T3" fmla="*/ 2147483647 h 343"/>
                <a:gd name="T4" fmla="*/ 2147483647 w 291"/>
                <a:gd name="T5" fmla="*/ 2147483647 h 343"/>
                <a:gd name="T6" fmla="*/ 2147483647 w 291"/>
                <a:gd name="T7" fmla="*/ 2147483647 h 343"/>
                <a:gd name="T8" fmla="*/ 2147483647 w 291"/>
                <a:gd name="T9" fmla="*/ 2147483647 h 343"/>
                <a:gd name="T10" fmla="*/ 2147483647 w 291"/>
                <a:gd name="T11" fmla="*/ 2147483647 h 343"/>
                <a:gd name="T12" fmla="*/ 2147483647 w 291"/>
                <a:gd name="T13" fmla="*/ 2147483647 h 343"/>
                <a:gd name="T14" fmla="*/ 2147483647 w 291"/>
                <a:gd name="T15" fmla="*/ 2147483647 h 343"/>
                <a:gd name="T16" fmla="*/ 2147483647 w 291"/>
                <a:gd name="T17" fmla="*/ 2147483647 h 343"/>
                <a:gd name="T18" fmla="*/ 2147483647 w 291"/>
                <a:gd name="T19" fmla="*/ 2147483647 h 343"/>
                <a:gd name="T20" fmla="*/ 2147483647 w 291"/>
                <a:gd name="T21" fmla="*/ 2147483647 h 343"/>
                <a:gd name="T22" fmla="*/ 2147483647 w 291"/>
                <a:gd name="T23" fmla="*/ 2147483647 h 343"/>
                <a:gd name="T24" fmla="*/ 2147483647 w 291"/>
                <a:gd name="T25" fmla="*/ 2147483647 h 343"/>
                <a:gd name="T26" fmla="*/ 2147483647 w 291"/>
                <a:gd name="T27" fmla="*/ 2147483647 h 343"/>
                <a:gd name="T28" fmla="*/ 2147483647 w 291"/>
                <a:gd name="T29" fmla="*/ 2147483647 h 343"/>
                <a:gd name="T30" fmla="*/ 2147483647 w 291"/>
                <a:gd name="T31" fmla="*/ 2147483647 h 343"/>
                <a:gd name="T32" fmla="*/ 2147483647 w 291"/>
                <a:gd name="T33" fmla="*/ 2147483647 h 343"/>
                <a:gd name="T34" fmla="*/ 2147483647 w 291"/>
                <a:gd name="T35" fmla="*/ 0 h 343"/>
                <a:gd name="T36" fmla="*/ 2147483647 w 291"/>
                <a:gd name="T37" fmla="*/ 2147483647 h 343"/>
                <a:gd name="T38" fmla="*/ 2147483647 w 291"/>
                <a:gd name="T39" fmla="*/ 2147483647 h 343"/>
                <a:gd name="T40" fmla="*/ 2147483647 w 291"/>
                <a:gd name="T41" fmla="*/ 2147483647 h 343"/>
                <a:gd name="T42" fmla="*/ 2147483647 w 291"/>
                <a:gd name="T43" fmla="*/ 2147483647 h 343"/>
                <a:gd name="T44" fmla="*/ 2147483647 w 291"/>
                <a:gd name="T45" fmla="*/ 2147483647 h 343"/>
                <a:gd name="T46" fmla="*/ 2147483647 w 291"/>
                <a:gd name="T47" fmla="*/ 2147483647 h 343"/>
                <a:gd name="T48" fmla="*/ 2147483647 w 291"/>
                <a:gd name="T49" fmla="*/ 2147483647 h 343"/>
                <a:gd name="T50" fmla="*/ 2147483647 w 291"/>
                <a:gd name="T51" fmla="*/ 2147483647 h 343"/>
                <a:gd name="T52" fmla="*/ 2147483647 w 291"/>
                <a:gd name="T53" fmla="*/ 2147483647 h 343"/>
                <a:gd name="T54" fmla="*/ 2147483647 w 291"/>
                <a:gd name="T55" fmla="*/ 2147483647 h 343"/>
                <a:gd name="T56" fmla="*/ 2147483647 w 291"/>
                <a:gd name="T57" fmla="*/ 2147483647 h 343"/>
                <a:gd name="T58" fmla="*/ 2147483647 w 291"/>
                <a:gd name="T59" fmla="*/ 2147483647 h 343"/>
                <a:gd name="T60" fmla="*/ 2147483647 w 291"/>
                <a:gd name="T61" fmla="*/ 2147483647 h 343"/>
                <a:gd name="T62" fmla="*/ 2147483647 w 291"/>
                <a:gd name="T63" fmla="*/ 2147483647 h 343"/>
                <a:gd name="T64" fmla="*/ 2147483647 w 291"/>
                <a:gd name="T65" fmla="*/ 2147483647 h 343"/>
                <a:gd name="T66" fmla="*/ 2147483647 w 291"/>
                <a:gd name="T67" fmla="*/ 2147483647 h 343"/>
                <a:gd name="T68" fmla="*/ 2147483647 w 291"/>
                <a:gd name="T69" fmla="*/ 2147483647 h 343"/>
                <a:gd name="T70" fmla="*/ 2147483647 w 291"/>
                <a:gd name="T71" fmla="*/ 2147483647 h 343"/>
                <a:gd name="T72" fmla="*/ 2147483647 w 291"/>
                <a:gd name="T73" fmla="*/ 2147483647 h 343"/>
                <a:gd name="T74" fmla="*/ 2147483647 w 291"/>
                <a:gd name="T75" fmla="*/ 2147483647 h 343"/>
                <a:gd name="T76" fmla="*/ 2147483647 w 291"/>
                <a:gd name="T77" fmla="*/ 2147483647 h 343"/>
                <a:gd name="T78" fmla="*/ 2147483647 w 291"/>
                <a:gd name="T79" fmla="*/ 2147483647 h 343"/>
                <a:gd name="T80" fmla="*/ 2147483647 w 291"/>
                <a:gd name="T81" fmla="*/ 2147483647 h 343"/>
                <a:gd name="T82" fmla="*/ 2147483647 w 291"/>
                <a:gd name="T83" fmla="*/ 2147483647 h 343"/>
                <a:gd name="T84" fmla="*/ 2147483647 w 291"/>
                <a:gd name="T85" fmla="*/ 2147483647 h 343"/>
                <a:gd name="T86" fmla="*/ 2147483647 w 291"/>
                <a:gd name="T87" fmla="*/ 2147483647 h 343"/>
                <a:gd name="T88" fmla="*/ 2147483647 w 291"/>
                <a:gd name="T89" fmla="*/ 2147483647 h 343"/>
                <a:gd name="T90" fmla="*/ 2147483647 w 291"/>
                <a:gd name="T91" fmla="*/ 2147483647 h 343"/>
                <a:gd name="T92" fmla="*/ 2147483647 w 291"/>
                <a:gd name="T93" fmla="*/ 2147483647 h 343"/>
                <a:gd name="T94" fmla="*/ 2147483647 w 291"/>
                <a:gd name="T95" fmla="*/ 2147483647 h 343"/>
                <a:gd name="T96" fmla="*/ 2147483647 w 291"/>
                <a:gd name="T97" fmla="*/ 2147483647 h 343"/>
                <a:gd name="T98" fmla="*/ 2147483647 w 291"/>
                <a:gd name="T99" fmla="*/ 2147483647 h 343"/>
                <a:gd name="T100" fmla="*/ 2147483647 w 291"/>
                <a:gd name="T101" fmla="*/ 2147483647 h 343"/>
                <a:gd name="T102" fmla="*/ 2147483647 w 291"/>
                <a:gd name="T103" fmla="*/ 2147483647 h 343"/>
                <a:gd name="T104" fmla="*/ 2147483647 w 291"/>
                <a:gd name="T105" fmla="*/ 2147483647 h 343"/>
                <a:gd name="T106" fmla="*/ 2147483647 w 291"/>
                <a:gd name="T107" fmla="*/ 2147483647 h 343"/>
                <a:gd name="T108" fmla="*/ 2147483647 w 291"/>
                <a:gd name="T109" fmla="*/ 2147483647 h 343"/>
                <a:gd name="T110" fmla="*/ 2147483647 w 291"/>
                <a:gd name="T111" fmla="*/ 2147483647 h 343"/>
                <a:gd name="T112" fmla="*/ 2147483647 w 291"/>
                <a:gd name="T113" fmla="*/ 2147483647 h 343"/>
                <a:gd name="T114" fmla="*/ 2147483647 w 291"/>
                <a:gd name="T115" fmla="*/ 2147483647 h 343"/>
                <a:gd name="T116" fmla="*/ 2147483647 w 291"/>
                <a:gd name="T117" fmla="*/ 2147483647 h 343"/>
                <a:gd name="T118" fmla="*/ 2147483647 w 291"/>
                <a:gd name="T119" fmla="*/ 2147483647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1"/>
                <a:gd name="T181" fmla="*/ 0 h 343"/>
                <a:gd name="T182" fmla="*/ 291 w 291"/>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3" name="Freeform 362"/>
            <p:cNvSpPr>
              <a:spLocks/>
            </p:cNvSpPr>
            <p:nvPr/>
          </p:nvSpPr>
          <p:spPr bwMode="auto">
            <a:xfrm>
              <a:off x="4102945" y="2888557"/>
              <a:ext cx="423565" cy="328612"/>
            </a:xfrm>
            <a:custGeom>
              <a:avLst/>
              <a:gdLst>
                <a:gd name="T0" fmla="*/ 2147483647 w 741"/>
                <a:gd name="T1" fmla="*/ 2147483647 h 628"/>
                <a:gd name="T2" fmla="*/ 2147483647 w 741"/>
                <a:gd name="T3" fmla="*/ 2147483647 h 628"/>
                <a:gd name="T4" fmla="*/ 2147483647 w 741"/>
                <a:gd name="T5" fmla="*/ 2147483647 h 628"/>
                <a:gd name="T6" fmla="*/ 2147483647 w 741"/>
                <a:gd name="T7" fmla="*/ 2147483647 h 628"/>
                <a:gd name="T8" fmla="*/ 2147483647 w 741"/>
                <a:gd name="T9" fmla="*/ 2147483647 h 628"/>
                <a:gd name="T10" fmla="*/ 2147483647 w 741"/>
                <a:gd name="T11" fmla="*/ 2147483647 h 628"/>
                <a:gd name="T12" fmla="*/ 2147483647 w 741"/>
                <a:gd name="T13" fmla="*/ 2147483647 h 628"/>
                <a:gd name="T14" fmla="*/ 2147483647 w 741"/>
                <a:gd name="T15" fmla="*/ 2147483647 h 628"/>
                <a:gd name="T16" fmla="*/ 2147483647 w 741"/>
                <a:gd name="T17" fmla="*/ 2147483647 h 628"/>
                <a:gd name="T18" fmla="*/ 2147483647 w 741"/>
                <a:gd name="T19" fmla="*/ 2147483647 h 628"/>
                <a:gd name="T20" fmla="*/ 2147483647 w 741"/>
                <a:gd name="T21" fmla="*/ 2147483647 h 628"/>
                <a:gd name="T22" fmla="*/ 2147483647 w 741"/>
                <a:gd name="T23" fmla="*/ 2147483647 h 628"/>
                <a:gd name="T24" fmla="*/ 2147483647 w 741"/>
                <a:gd name="T25" fmla="*/ 2147483647 h 628"/>
                <a:gd name="T26" fmla="*/ 2147483647 w 741"/>
                <a:gd name="T27" fmla="*/ 2147483647 h 628"/>
                <a:gd name="T28" fmla="*/ 2147483647 w 741"/>
                <a:gd name="T29" fmla="*/ 2147483647 h 628"/>
                <a:gd name="T30" fmla="*/ 2147483647 w 741"/>
                <a:gd name="T31" fmla="*/ 2147483647 h 628"/>
                <a:gd name="T32" fmla="*/ 2147483647 w 741"/>
                <a:gd name="T33" fmla="*/ 2147483647 h 628"/>
                <a:gd name="T34" fmla="*/ 2147483647 w 741"/>
                <a:gd name="T35" fmla="*/ 2147483647 h 628"/>
                <a:gd name="T36" fmla="*/ 2147483647 w 741"/>
                <a:gd name="T37" fmla="*/ 2147483647 h 628"/>
                <a:gd name="T38" fmla="*/ 2147483647 w 741"/>
                <a:gd name="T39" fmla="*/ 2147483647 h 628"/>
                <a:gd name="T40" fmla="*/ 2147483647 w 741"/>
                <a:gd name="T41" fmla="*/ 2147483647 h 628"/>
                <a:gd name="T42" fmla="*/ 2147483647 w 741"/>
                <a:gd name="T43" fmla="*/ 2147483647 h 628"/>
                <a:gd name="T44" fmla="*/ 2147483647 w 741"/>
                <a:gd name="T45" fmla="*/ 2147483647 h 628"/>
                <a:gd name="T46" fmla="*/ 2147483647 w 741"/>
                <a:gd name="T47" fmla="*/ 0 h 628"/>
                <a:gd name="T48" fmla="*/ 2147483647 w 741"/>
                <a:gd name="T49" fmla="*/ 2147483647 h 628"/>
                <a:gd name="T50" fmla="*/ 2147483647 w 741"/>
                <a:gd name="T51" fmla="*/ 2147483647 h 628"/>
                <a:gd name="T52" fmla="*/ 2147483647 w 741"/>
                <a:gd name="T53" fmla="*/ 2147483647 h 628"/>
                <a:gd name="T54" fmla="*/ 2147483647 w 741"/>
                <a:gd name="T55" fmla="*/ 2147483647 h 628"/>
                <a:gd name="T56" fmla="*/ 2147483647 w 741"/>
                <a:gd name="T57" fmla="*/ 2147483647 h 628"/>
                <a:gd name="T58" fmla="*/ 2147483647 w 741"/>
                <a:gd name="T59" fmla="*/ 2147483647 h 628"/>
                <a:gd name="T60" fmla="*/ 2147483647 w 741"/>
                <a:gd name="T61" fmla="*/ 2147483647 h 628"/>
                <a:gd name="T62" fmla="*/ 2147483647 w 741"/>
                <a:gd name="T63" fmla="*/ 2147483647 h 6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1"/>
                <a:gd name="T97" fmla="*/ 0 h 628"/>
                <a:gd name="T98" fmla="*/ 741 w 741"/>
                <a:gd name="T99" fmla="*/ 628 h 6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1"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4" name="Freeform 363"/>
            <p:cNvSpPr>
              <a:spLocks/>
            </p:cNvSpPr>
            <p:nvPr/>
          </p:nvSpPr>
          <p:spPr bwMode="auto">
            <a:xfrm>
              <a:off x="3857376" y="2507557"/>
              <a:ext cx="560359" cy="511175"/>
            </a:xfrm>
            <a:custGeom>
              <a:avLst/>
              <a:gdLst>
                <a:gd name="T0" fmla="*/ 2147483647 w 983"/>
                <a:gd name="T1" fmla="*/ 2147483647 h 981"/>
                <a:gd name="T2" fmla="*/ 2147483647 w 983"/>
                <a:gd name="T3" fmla="*/ 2147483647 h 981"/>
                <a:gd name="T4" fmla="*/ 2147483647 w 983"/>
                <a:gd name="T5" fmla="*/ 2147483647 h 981"/>
                <a:gd name="T6" fmla="*/ 2147483647 w 983"/>
                <a:gd name="T7" fmla="*/ 2147483647 h 981"/>
                <a:gd name="T8" fmla="*/ 2147483647 w 983"/>
                <a:gd name="T9" fmla="*/ 2147483647 h 981"/>
                <a:gd name="T10" fmla="*/ 2147483647 w 983"/>
                <a:gd name="T11" fmla="*/ 2147483647 h 981"/>
                <a:gd name="T12" fmla="*/ 2147483647 w 983"/>
                <a:gd name="T13" fmla="*/ 2147483647 h 981"/>
                <a:gd name="T14" fmla="*/ 2147483647 w 983"/>
                <a:gd name="T15" fmla="*/ 2147483647 h 981"/>
                <a:gd name="T16" fmla="*/ 2147483647 w 983"/>
                <a:gd name="T17" fmla="*/ 2147483647 h 981"/>
                <a:gd name="T18" fmla="*/ 2147483647 w 983"/>
                <a:gd name="T19" fmla="*/ 2147483647 h 981"/>
                <a:gd name="T20" fmla="*/ 2147483647 w 983"/>
                <a:gd name="T21" fmla="*/ 2147483647 h 981"/>
                <a:gd name="T22" fmla="*/ 2147483647 w 983"/>
                <a:gd name="T23" fmla="*/ 2147483647 h 981"/>
                <a:gd name="T24" fmla="*/ 2147483647 w 983"/>
                <a:gd name="T25" fmla="*/ 2147483647 h 981"/>
                <a:gd name="T26" fmla="*/ 2147483647 w 983"/>
                <a:gd name="T27" fmla="*/ 2147483647 h 981"/>
                <a:gd name="T28" fmla="*/ 2147483647 w 983"/>
                <a:gd name="T29" fmla="*/ 2147483647 h 981"/>
                <a:gd name="T30" fmla="*/ 2147483647 w 983"/>
                <a:gd name="T31" fmla="*/ 2147483647 h 981"/>
                <a:gd name="T32" fmla="*/ 2147483647 w 983"/>
                <a:gd name="T33" fmla="*/ 2147483647 h 981"/>
                <a:gd name="T34" fmla="*/ 2147483647 w 983"/>
                <a:gd name="T35" fmla="*/ 2147483647 h 981"/>
                <a:gd name="T36" fmla="*/ 2147483647 w 983"/>
                <a:gd name="T37" fmla="*/ 2147483647 h 981"/>
                <a:gd name="T38" fmla="*/ 2147483647 w 983"/>
                <a:gd name="T39" fmla="*/ 2147483647 h 981"/>
                <a:gd name="T40" fmla="*/ 2147483647 w 983"/>
                <a:gd name="T41" fmla="*/ 2147483647 h 981"/>
                <a:gd name="T42" fmla="*/ 2147483647 w 983"/>
                <a:gd name="T43" fmla="*/ 2147483647 h 981"/>
                <a:gd name="T44" fmla="*/ 2147483647 w 983"/>
                <a:gd name="T45" fmla="*/ 2147483647 h 981"/>
                <a:gd name="T46" fmla="*/ 2147483647 w 983"/>
                <a:gd name="T47" fmla="*/ 2147483647 h 981"/>
                <a:gd name="T48" fmla="*/ 2147483647 w 983"/>
                <a:gd name="T49" fmla="*/ 2147483647 h 981"/>
                <a:gd name="T50" fmla="*/ 2147483647 w 983"/>
                <a:gd name="T51" fmla="*/ 2147483647 h 981"/>
                <a:gd name="T52" fmla="*/ 2147483647 w 983"/>
                <a:gd name="T53" fmla="*/ 2147483647 h 981"/>
                <a:gd name="T54" fmla="*/ 2147483647 w 983"/>
                <a:gd name="T55" fmla="*/ 2147483647 h 981"/>
                <a:gd name="T56" fmla="*/ 2147483647 w 983"/>
                <a:gd name="T57" fmla="*/ 2147483647 h 981"/>
                <a:gd name="T58" fmla="*/ 2147483647 w 983"/>
                <a:gd name="T59" fmla="*/ 2147483647 h 981"/>
                <a:gd name="T60" fmla="*/ 2147483647 w 983"/>
                <a:gd name="T61" fmla="*/ 2147483647 h 981"/>
                <a:gd name="T62" fmla="*/ 2147483647 w 983"/>
                <a:gd name="T63" fmla="*/ 2147483647 h 981"/>
                <a:gd name="T64" fmla="*/ 2147483647 w 983"/>
                <a:gd name="T65" fmla="*/ 2147483647 h 981"/>
                <a:gd name="T66" fmla="*/ 2147483647 w 983"/>
                <a:gd name="T67" fmla="*/ 0 h 981"/>
                <a:gd name="T68" fmla="*/ 2147483647 w 983"/>
                <a:gd name="T69" fmla="*/ 2147483647 h 981"/>
                <a:gd name="T70" fmla="*/ 2147483647 w 983"/>
                <a:gd name="T71" fmla="*/ 2147483647 h 981"/>
                <a:gd name="T72" fmla="*/ 2147483647 w 983"/>
                <a:gd name="T73" fmla="*/ 2147483647 h 981"/>
                <a:gd name="T74" fmla="*/ 2147483647 w 983"/>
                <a:gd name="T75" fmla="*/ 2147483647 h 981"/>
                <a:gd name="T76" fmla="*/ 2147483647 w 983"/>
                <a:gd name="T77" fmla="*/ 2147483647 h 981"/>
                <a:gd name="T78" fmla="*/ 2147483647 w 983"/>
                <a:gd name="T79" fmla="*/ 2147483647 h 981"/>
                <a:gd name="T80" fmla="*/ 2147483647 w 983"/>
                <a:gd name="T81" fmla="*/ 2147483647 h 981"/>
                <a:gd name="T82" fmla="*/ 2147483647 w 983"/>
                <a:gd name="T83" fmla="*/ 2147483647 h 981"/>
                <a:gd name="T84" fmla="*/ 2147483647 w 983"/>
                <a:gd name="T85" fmla="*/ 2147483647 h 981"/>
                <a:gd name="T86" fmla="*/ 2147483647 w 983"/>
                <a:gd name="T87" fmla="*/ 2147483647 h 981"/>
                <a:gd name="T88" fmla="*/ 2147483647 w 983"/>
                <a:gd name="T89" fmla="*/ 2147483647 h 981"/>
                <a:gd name="T90" fmla="*/ 2147483647 w 983"/>
                <a:gd name="T91" fmla="*/ 2147483647 h 981"/>
                <a:gd name="T92" fmla="*/ 2147483647 w 983"/>
                <a:gd name="T93" fmla="*/ 2147483647 h 981"/>
                <a:gd name="T94" fmla="*/ 2147483647 w 983"/>
                <a:gd name="T95" fmla="*/ 2147483647 h 981"/>
                <a:gd name="T96" fmla="*/ 2147483647 w 983"/>
                <a:gd name="T97" fmla="*/ 2147483647 h 981"/>
                <a:gd name="T98" fmla="*/ 2147483647 w 983"/>
                <a:gd name="T99" fmla="*/ 2147483647 h 981"/>
                <a:gd name="T100" fmla="*/ 2147483647 w 983"/>
                <a:gd name="T101" fmla="*/ 2147483647 h 9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3"/>
                <a:gd name="T154" fmla="*/ 0 h 981"/>
                <a:gd name="T155" fmla="*/ 983 w 983"/>
                <a:gd name="T156" fmla="*/ 981 h 9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65" name="Freeform 364"/>
            <p:cNvSpPr>
              <a:spLocks/>
            </p:cNvSpPr>
            <p:nvPr/>
          </p:nvSpPr>
          <p:spPr bwMode="auto">
            <a:xfrm>
              <a:off x="4348514" y="2618682"/>
              <a:ext cx="416974" cy="382587"/>
            </a:xfrm>
            <a:custGeom>
              <a:avLst/>
              <a:gdLst>
                <a:gd name="T0" fmla="*/ 2147483647 w 731"/>
                <a:gd name="T1" fmla="*/ 2147483647 h 737"/>
                <a:gd name="T2" fmla="*/ 2147483647 w 731"/>
                <a:gd name="T3" fmla="*/ 2147483647 h 737"/>
                <a:gd name="T4" fmla="*/ 2147483647 w 731"/>
                <a:gd name="T5" fmla="*/ 2147483647 h 737"/>
                <a:gd name="T6" fmla="*/ 2147483647 w 731"/>
                <a:gd name="T7" fmla="*/ 2147483647 h 737"/>
                <a:gd name="T8" fmla="*/ 2147483647 w 731"/>
                <a:gd name="T9" fmla="*/ 2147483647 h 737"/>
                <a:gd name="T10" fmla="*/ 2147483647 w 731"/>
                <a:gd name="T11" fmla="*/ 2147483647 h 737"/>
                <a:gd name="T12" fmla="*/ 2147483647 w 731"/>
                <a:gd name="T13" fmla="*/ 2147483647 h 737"/>
                <a:gd name="T14" fmla="*/ 2147483647 w 731"/>
                <a:gd name="T15" fmla="*/ 2147483647 h 737"/>
                <a:gd name="T16" fmla="*/ 2147483647 w 731"/>
                <a:gd name="T17" fmla="*/ 2147483647 h 737"/>
                <a:gd name="T18" fmla="*/ 2147483647 w 731"/>
                <a:gd name="T19" fmla="*/ 2147483647 h 737"/>
                <a:gd name="T20" fmla="*/ 2147483647 w 731"/>
                <a:gd name="T21" fmla="*/ 2147483647 h 737"/>
                <a:gd name="T22" fmla="*/ 2147483647 w 731"/>
                <a:gd name="T23" fmla="*/ 2147483647 h 737"/>
                <a:gd name="T24" fmla="*/ 2147483647 w 731"/>
                <a:gd name="T25" fmla="*/ 2147483647 h 737"/>
                <a:gd name="T26" fmla="*/ 2147483647 w 731"/>
                <a:gd name="T27" fmla="*/ 2147483647 h 737"/>
                <a:gd name="T28" fmla="*/ 2147483647 w 731"/>
                <a:gd name="T29" fmla="*/ 2147483647 h 737"/>
                <a:gd name="T30" fmla="*/ 2147483647 w 731"/>
                <a:gd name="T31" fmla="*/ 2147483647 h 737"/>
                <a:gd name="T32" fmla="*/ 2147483647 w 731"/>
                <a:gd name="T33" fmla="*/ 2147483647 h 737"/>
                <a:gd name="T34" fmla="*/ 2147483647 w 731"/>
                <a:gd name="T35" fmla="*/ 2147483647 h 737"/>
                <a:gd name="T36" fmla="*/ 2147483647 w 731"/>
                <a:gd name="T37" fmla="*/ 2147483647 h 737"/>
                <a:gd name="T38" fmla="*/ 2147483647 w 731"/>
                <a:gd name="T39" fmla="*/ 2147483647 h 737"/>
                <a:gd name="T40" fmla="*/ 2147483647 w 731"/>
                <a:gd name="T41" fmla="*/ 2147483647 h 737"/>
                <a:gd name="T42" fmla="*/ 2147483647 w 731"/>
                <a:gd name="T43" fmla="*/ 2147483647 h 737"/>
                <a:gd name="T44" fmla="*/ 2147483647 w 731"/>
                <a:gd name="T45" fmla="*/ 2147483647 h 737"/>
                <a:gd name="T46" fmla="*/ 2147483647 w 731"/>
                <a:gd name="T47" fmla="*/ 2147483647 h 737"/>
                <a:gd name="T48" fmla="*/ 2147483647 w 731"/>
                <a:gd name="T49" fmla="*/ 2147483647 h 737"/>
                <a:gd name="T50" fmla="*/ 2147483647 w 731"/>
                <a:gd name="T51" fmla="*/ 2147483647 h 737"/>
                <a:gd name="T52" fmla="*/ 2147483647 w 731"/>
                <a:gd name="T53" fmla="*/ 2147483647 h 737"/>
                <a:gd name="T54" fmla="*/ 2147483647 w 731"/>
                <a:gd name="T55" fmla="*/ 2147483647 h 737"/>
                <a:gd name="T56" fmla="*/ 2147483647 w 731"/>
                <a:gd name="T57" fmla="*/ 2147483647 h 737"/>
                <a:gd name="T58" fmla="*/ 2147483647 w 731"/>
                <a:gd name="T59" fmla="*/ 2147483647 h 737"/>
                <a:gd name="T60" fmla="*/ 2147483647 w 731"/>
                <a:gd name="T61" fmla="*/ 2147483647 h 737"/>
                <a:gd name="T62" fmla="*/ 2147483647 w 731"/>
                <a:gd name="T63" fmla="*/ 2147483647 h 737"/>
                <a:gd name="T64" fmla="*/ 2147483647 w 731"/>
                <a:gd name="T65" fmla="*/ 2147483647 h 737"/>
                <a:gd name="T66" fmla="*/ 2147483647 w 731"/>
                <a:gd name="T67" fmla="*/ 2147483647 h 737"/>
                <a:gd name="T68" fmla="*/ 2147483647 w 731"/>
                <a:gd name="T69" fmla="*/ 2147483647 h 737"/>
                <a:gd name="T70" fmla="*/ 2147483647 w 731"/>
                <a:gd name="T71" fmla="*/ 2147483647 h 737"/>
                <a:gd name="T72" fmla="*/ 2147483647 w 731"/>
                <a:gd name="T73" fmla="*/ 2147483647 h 737"/>
                <a:gd name="T74" fmla="*/ 2147483647 w 731"/>
                <a:gd name="T75" fmla="*/ 2147483647 h 737"/>
                <a:gd name="T76" fmla="*/ 2147483647 w 731"/>
                <a:gd name="T77" fmla="*/ 2147483647 h 737"/>
                <a:gd name="T78" fmla="*/ 2147483647 w 731"/>
                <a:gd name="T79" fmla="*/ 2147483647 h 737"/>
                <a:gd name="T80" fmla="*/ 2147483647 w 731"/>
                <a:gd name="T81" fmla="*/ 2147483647 h 737"/>
                <a:gd name="T82" fmla="*/ 2147483647 w 731"/>
                <a:gd name="T83" fmla="*/ 2147483647 h 737"/>
                <a:gd name="T84" fmla="*/ 2147483647 w 731"/>
                <a:gd name="T85" fmla="*/ 2147483647 h 737"/>
                <a:gd name="T86" fmla="*/ 2147483647 w 731"/>
                <a:gd name="T87" fmla="*/ 2147483647 h 737"/>
                <a:gd name="T88" fmla="*/ 2147483647 w 731"/>
                <a:gd name="T89" fmla="*/ 2147483647 h 737"/>
                <a:gd name="T90" fmla="*/ 2147483647 w 731"/>
                <a:gd name="T91" fmla="*/ 2147483647 h 737"/>
                <a:gd name="T92" fmla="*/ 2147483647 w 731"/>
                <a:gd name="T93" fmla="*/ 2147483647 h 737"/>
                <a:gd name="T94" fmla="*/ 2147483647 w 731"/>
                <a:gd name="T95" fmla="*/ 2147483647 h 737"/>
                <a:gd name="T96" fmla="*/ 2147483647 w 731"/>
                <a:gd name="T97" fmla="*/ 2147483647 h 737"/>
                <a:gd name="T98" fmla="*/ 2147483647 w 731"/>
                <a:gd name="T99" fmla="*/ 2147483647 h 737"/>
                <a:gd name="T100" fmla="*/ 2147483647 w 731"/>
                <a:gd name="T101" fmla="*/ 2147483647 h 737"/>
                <a:gd name="T102" fmla="*/ 2147483647 w 731"/>
                <a:gd name="T103" fmla="*/ 2147483647 h 737"/>
                <a:gd name="T104" fmla="*/ 2147483647 w 731"/>
                <a:gd name="T105" fmla="*/ 2147483647 h 737"/>
                <a:gd name="T106" fmla="*/ 2147483647 w 731"/>
                <a:gd name="T107" fmla="*/ 2147483647 h 737"/>
                <a:gd name="T108" fmla="*/ 2147483647 w 731"/>
                <a:gd name="T109" fmla="*/ 2147483647 h 737"/>
                <a:gd name="T110" fmla="*/ 2147483647 w 731"/>
                <a:gd name="T111" fmla="*/ 2147483647 h 737"/>
                <a:gd name="T112" fmla="*/ 2147483647 w 731"/>
                <a:gd name="T113" fmla="*/ 2147483647 h 737"/>
                <a:gd name="T114" fmla="*/ 2147483647 w 731"/>
                <a:gd name="T115" fmla="*/ 0 h 737"/>
                <a:gd name="T116" fmla="*/ 2147483647 w 731"/>
                <a:gd name="T117" fmla="*/ 2147483647 h 737"/>
                <a:gd name="T118" fmla="*/ 2147483647 w 731"/>
                <a:gd name="T119" fmla="*/ 2147483647 h 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737"/>
                <a:gd name="T182" fmla="*/ 731 w 731"/>
                <a:gd name="T183" fmla="*/ 737 h 7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6" name="Freeform 365"/>
            <p:cNvSpPr>
              <a:spLocks noEditPoints="1"/>
            </p:cNvSpPr>
            <p:nvPr/>
          </p:nvSpPr>
          <p:spPr bwMode="auto">
            <a:xfrm>
              <a:off x="4407846" y="3666432"/>
              <a:ext cx="341160" cy="381000"/>
            </a:xfrm>
            <a:custGeom>
              <a:avLst/>
              <a:gdLst>
                <a:gd name="T0" fmla="*/ 2147483647 w 597"/>
                <a:gd name="T1" fmla="*/ 2147483647 h 735"/>
                <a:gd name="T2" fmla="*/ 2147483647 w 597"/>
                <a:gd name="T3" fmla="*/ 2147483647 h 735"/>
                <a:gd name="T4" fmla="*/ 2147483647 w 597"/>
                <a:gd name="T5" fmla="*/ 2147483647 h 735"/>
                <a:gd name="T6" fmla="*/ 2147483647 w 597"/>
                <a:gd name="T7" fmla="*/ 2147483647 h 735"/>
                <a:gd name="T8" fmla="*/ 2147483647 w 597"/>
                <a:gd name="T9" fmla="*/ 2147483647 h 735"/>
                <a:gd name="T10" fmla="*/ 2147483647 w 597"/>
                <a:gd name="T11" fmla="*/ 2147483647 h 735"/>
                <a:gd name="T12" fmla="*/ 2147483647 w 597"/>
                <a:gd name="T13" fmla="*/ 2147483647 h 735"/>
                <a:gd name="T14" fmla="*/ 2147483647 w 597"/>
                <a:gd name="T15" fmla="*/ 2147483647 h 735"/>
                <a:gd name="T16" fmla="*/ 2147483647 w 597"/>
                <a:gd name="T17" fmla="*/ 2147483647 h 735"/>
                <a:gd name="T18" fmla="*/ 2147483647 w 597"/>
                <a:gd name="T19" fmla="*/ 2147483647 h 735"/>
                <a:gd name="T20" fmla="*/ 2147483647 w 597"/>
                <a:gd name="T21" fmla="*/ 2147483647 h 735"/>
                <a:gd name="T22" fmla="*/ 2147483647 w 597"/>
                <a:gd name="T23" fmla="*/ 2147483647 h 735"/>
                <a:gd name="T24" fmla="*/ 2147483647 w 597"/>
                <a:gd name="T25" fmla="*/ 2147483647 h 735"/>
                <a:gd name="T26" fmla="*/ 2147483647 w 597"/>
                <a:gd name="T27" fmla="*/ 2147483647 h 735"/>
                <a:gd name="T28" fmla="*/ 2147483647 w 597"/>
                <a:gd name="T29" fmla="*/ 2147483647 h 735"/>
                <a:gd name="T30" fmla="*/ 2147483647 w 597"/>
                <a:gd name="T31" fmla="*/ 2147483647 h 735"/>
                <a:gd name="T32" fmla="*/ 2147483647 w 597"/>
                <a:gd name="T33" fmla="*/ 2147483647 h 735"/>
                <a:gd name="T34" fmla="*/ 2147483647 w 597"/>
                <a:gd name="T35" fmla="*/ 2147483647 h 735"/>
                <a:gd name="T36" fmla="*/ 2147483647 w 597"/>
                <a:gd name="T37" fmla="*/ 2147483647 h 735"/>
                <a:gd name="T38" fmla="*/ 2147483647 w 597"/>
                <a:gd name="T39" fmla="*/ 2147483647 h 735"/>
                <a:gd name="T40" fmla="*/ 2147483647 w 597"/>
                <a:gd name="T41" fmla="*/ 2147483647 h 735"/>
                <a:gd name="T42" fmla="*/ 2147483647 w 597"/>
                <a:gd name="T43" fmla="*/ 2147483647 h 735"/>
                <a:gd name="T44" fmla="*/ 2147483647 w 597"/>
                <a:gd name="T45" fmla="*/ 2147483647 h 735"/>
                <a:gd name="T46" fmla="*/ 2147483647 w 597"/>
                <a:gd name="T47" fmla="*/ 2147483647 h 735"/>
                <a:gd name="T48" fmla="*/ 2147483647 w 597"/>
                <a:gd name="T49" fmla="*/ 2147483647 h 735"/>
                <a:gd name="T50" fmla="*/ 2147483647 w 597"/>
                <a:gd name="T51" fmla="*/ 2147483647 h 735"/>
                <a:gd name="T52" fmla="*/ 2147483647 w 597"/>
                <a:gd name="T53" fmla="*/ 2147483647 h 735"/>
                <a:gd name="T54" fmla="*/ 2147483647 w 597"/>
                <a:gd name="T55" fmla="*/ 2147483647 h 735"/>
                <a:gd name="T56" fmla="*/ 2147483647 w 597"/>
                <a:gd name="T57" fmla="*/ 2147483647 h 735"/>
                <a:gd name="T58" fmla="*/ 2147483647 w 597"/>
                <a:gd name="T59" fmla="*/ 2147483647 h 735"/>
                <a:gd name="T60" fmla="*/ 2147483647 w 597"/>
                <a:gd name="T61" fmla="*/ 2147483647 h 735"/>
                <a:gd name="T62" fmla="*/ 2147483647 w 597"/>
                <a:gd name="T63" fmla="*/ 2147483647 h 735"/>
                <a:gd name="T64" fmla="*/ 2147483647 w 597"/>
                <a:gd name="T65" fmla="*/ 2147483647 h 735"/>
                <a:gd name="T66" fmla="*/ 2147483647 w 597"/>
                <a:gd name="T67" fmla="*/ 2147483647 h 735"/>
                <a:gd name="T68" fmla="*/ 2147483647 w 597"/>
                <a:gd name="T69" fmla="*/ 2147483647 h 735"/>
                <a:gd name="T70" fmla="*/ 2147483647 w 597"/>
                <a:gd name="T71" fmla="*/ 2147483647 h 735"/>
                <a:gd name="T72" fmla="*/ 2147483647 w 597"/>
                <a:gd name="T73" fmla="*/ 2147483647 h 735"/>
                <a:gd name="T74" fmla="*/ 2147483647 w 597"/>
                <a:gd name="T75" fmla="*/ 2147483647 h 735"/>
                <a:gd name="T76" fmla="*/ 2147483647 w 597"/>
                <a:gd name="T77" fmla="*/ 2147483647 h 735"/>
                <a:gd name="T78" fmla="*/ 2147483647 w 597"/>
                <a:gd name="T79" fmla="*/ 2147483647 h 735"/>
                <a:gd name="T80" fmla="*/ 2147483647 w 597"/>
                <a:gd name="T81" fmla="*/ 2147483647 h 735"/>
                <a:gd name="T82" fmla="*/ 2147483647 w 597"/>
                <a:gd name="T83" fmla="*/ 2147483647 h 735"/>
                <a:gd name="T84" fmla="*/ 2147483647 w 597"/>
                <a:gd name="T85" fmla="*/ 2147483647 h 735"/>
                <a:gd name="T86" fmla="*/ 2147483647 w 597"/>
                <a:gd name="T87" fmla="*/ 2147483647 h 735"/>
                <a:gd name="T88" fmla="*/ 2147483647 w 597"/>
                <a:gd name="T89" fmla="*/ 2147483647 h 735"/>
                <a:gd name="T90" fmla="*/ 2147483647 w 597"/>
                <a:gd name="T91" fmla="*/ 2147483647 h 735"/>
                <a:gd name="T92" fmla="*/ 2147483647 w 597"/>
                <a:gd name="T93" fmla="*/ 2147483647 h 735"/>
                <a:gd name="T94" fmla="*/ 2147483647 w 597"/>
                <a:gd name="T95" fmla="*/ 2147483647 h 735"/>
                <a:gd name="T96" fmla="*/ 2147483647 w 597"/>
                <a:gd name="T97" fmla="*/ 2147483647 h 735"/>
                <a:gd name="T98" fmla="*/ 2147483647 w 597"/>
                <a:gd name="T99" fmla="*/ 2147483647 h 735"/>
                <a:gd name="T100" fmla="*/ 2147483647 w 597"/>
                <a:gd name="T101" fmla="*/ 2147483647 h 735"/>
                <a:gd name="T102" fmla="*/ 2147483647 w 597"/>
                <a:gd name="T103" fmla="*/ 2147483647 h 735"/>
                <a:gd name="T104" fmla="*/ 2147483647 w 597"/>
                <a:gd name="T105" fmla="*/ 2147483647 h 735"/>
                <a:gd name="T106" fmla="*/ 2147483647 w 597"/>
                <a:gd name="T107" fmla="*/ 2147483647 h 735"/>
                <a:gd name="T108" fmla="*/ 2147483647 w 597"/>
                <a:gd name="T109" fmla="*/ 2147483647 h 735"/>
                <a:gd name="T110" fmla="*/ 2147483647 w 597"/>
                <a:gd name="T111" fmla="*/ 2147483647 h 735"/>
                <a:gd name="T112" fmla="*/ 2147483647 w 597"/>
                <a:gd name="T113" fmla="*/ 2147483647 h 735"/>
                <a:gd name="T114" fmla="*/ 2147483647 w 597"/>
                <a:gd name="T115" fmla="*/ 2147483647 h 735"/>
                <a:gd name="T116" fmla="*/ 2147483647 w 597"/>
                <a:gd name="T117" fmla="*/ 2147483647 h 735"/>
                <a:gd name="T118" fmla="*/ 2147483647 w 597"/>
                <a:gd name="T119" fmla="*/ 2147483647 h 7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735"/>
                <a:gd name="T182" fmla="*/ 597 w 597"/>
                <a:gd name="T183" fmla="*/ 735 h 7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7" name="Freeform 366"/>
            <p:cNvSpPr>
              <a:spLocks/>
            </p:cNvSpPr>
            <p:nvPr/>
          </p:nvSpPr>
          <p:spPr bwMode="auto">
            <a:xfrm>
              <a:off x="4872614" y="3575944"/>
              <a:ext cx="59332" cy="49213"/>
            </a:xfrm>
            <a:custGeom>
              <a:avLst/>
              <a:gdLst>
                <a:gd name="T0" fmla="*/ 2147483647 w 104"/>
                <a:gd name="T1" fmla="*/ 2147483647 h 98"/>
                <a:gd name="T2" fmla="*/ 2147483647 w 104"/>
                <a:gd name="T3" fmla="*/ 2147483647 h 98"/>
                <a:gd name="T4" fmla="*/ 2147483647 w 104"/>
                <a:gd name="T5" fmla="*/ 2147483647 h 98"/>
                <a:gd name="T6" fmla="*/ 2147483647 w 104"/>
                <a:gd name="T7" fmla="*/ 2147483647 h 98"/>
                <a:gd name="T8" fmla="*/ 2147483647 w 104"/>
                <a:gd name="T9" fmla="*/ 2147483647 h 98"/>
                <a:gd name="T10" fmla="*/ 2147483647 w 104"/>
                <a:gd name="T11" fmla="*/ 2147483647 h 98"/>
                <a:gd name="T12" fmla="*/ 2147483647 w 104"/>
                <a:gd name="T13" fmla="*/ 2147483647 h 98"/>
                <a:gd name="T14" fmla="*/ 2147483647 w 104"/>
                <a:gd name="T15" fmla="*/ 2147483647 h 98"/>
                <a:gd name="T16" fmla="*/ 2147483647 w 104"/>
                <a:gd name="T17" fmla="*/ 2147483647 h 98"/>
                <a:gd name="T18" fmla="*/ 2147483647 w 104"/>
                <a:gd name="T19" fmla="*/ 0 h 98"/>
                <a:gd name="T20" fmla="*/ 2147483647 w 104"/>
                <a:gd name="T21" fmla="*/ 2147483647 h 98"/>
                <a:gd name="T22" fmla="*/ 2147483647 w 104"/>
                <a:gd name="T23" fmla="*/ 2147483647 h 98"/>
                <a:gd name="T24" fmla="*/ 2147483647 w 104"/>
                <a:gd name="T25" fmla="*/ 2147483647 h 98"/>
                <a:gd name="T26" fmla="*/ 2147483647 w 104"/>
                <a:gd name="T27" fmla="*/ 2147483647 h 98"/>
                <a:gd name="T28" fmla="*/ 2147483647 w 104"/>
                <a:gd name="T29" fmla="*/ 2147483647 h 98"/>
                <a:gd name="T30" fmla="*/ 2147483647 w 104"/>
                <a:gd name="T31" fmla="*/ 2147483647 h 98"/>
                <a:gd name="T32" fmla="*/ 2147483647 w 104"/>
                <a:gd name="T33" fmla="*/ 2147483647 h 98"/>
                <a:gd name="T34" fmla="*/ 2147483647 w 104"/>
                <a:gd name="T35" fmla="*/ 2147483647 h 98"/>
                <a:gd name="T36" fmla="*/ 2147483647 w 104"/>
                <a:gd name="T37" fmla="*/ 2147483647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98"/>
                <a:gd name="T59" fmla="*/ 104 w 104"/>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8" name="Freeform 367"/>
            <p:cNvSpPr>
              <a:spLocks/>
            </p:cNvSpPr>
            <p:nvPr/>
          </p:nvSpPr>
          <p:spPr bwMode="auto">
            <a:xfrm>
              <a:off x="4485308" y="3239394"/>
              <a:ext cx="347752" cy="241300"/>
            </a:xfrm>
            <a:custGeom>
              <a:avLst/>
              <a:gdLst>
                <a:gd name="T0" fmla="*/ 2147483647 w 614"/>
                <a:gd name="T1" fmla="*/ 2147483647 h 467"/>
                <a:gd name="T2" fmla="*/ 2147483647 w 614"/>
                <a:gd name="T3" fmla="*/ 2147483647 h 467"/>
                <a:gd name="T4" fmla="*/ 2147483647 w 614"/>
                <a:gd name="T5" fmla="*/ 2147483647 h 467"/>
                <a:gd name="T6" fmla="*/ 2147483647 w 614"/>
                <a:gd name="T7" fmla="*/ 2147483647 h 467"/>
                <a:gd name="T8" fmla="*/ 2147483647 w 614"/>
                <a:gd name="T9" fmla="*/ 2147483647 h 467"/>
                <a:gd name="T10" fmla="*/ 2147483647 w 614"/>
                <a:gd name="T11" fmla="*/ 2147483647 h 467"/>
                <a:gd name="T12" fmla="*/ 2147483647 w 614"/>
                <a:gd name="T13" fmla="*/ 2147483647 h 467"/>
                <a:gd name="T14" fmla="*/ 2147483647 w 614"/>
                <a:gd name="T15" fmla="*/ 2147483647 h 467"/>
                <a:gd name="T16" fmla="*/ 2147483647 w 614"/>
                <a:gd name="T17" fmla="*/ 2147483647 h 467"/>
                <a:gd name="T18" fmla="*/ 2147483647 w 614"/>
                <a:gd name="T19" fmla="*/ 2147483647 h 467"/>
                <a:gd name="T20" fmla="*/ 2147483647 w 614"/>
                <a:gd name="T21" fmla="*/ 0 h 467"/>
                <a:gd name="T22" fmla="*/ 2147483647 w 614"/>
                <a:gd name="T23" fmla="*/ 2147483647 h 467"/>
                <a:gd name="T24" fmla="*/ 2147483647 w 614"/>
                <a:gd name="T25" fmla="*/ 2147483647 h 467"/>
                <a:gd name="T26" fmla="*/ 2147483647 w 614"/>
                <a:gd name="T27" fmla="*/ 2147483647 h 467"/>
                <a:gd name="T28" fmla="*/ 2147483647 w 614"/>
                <a:gd name="T29" fmla="*/ 2147483647 h 467"/>
                <a:gd name="T30" fmla="*/ 2147483647 w 614"/>
                <a:gd name="T31" fmla="*/ 2147483647 h 467"/>
                <a:gd name="T32" fmla="*/ 2147483647 w 614"/>
                <a:gd name="T33" fmla="*/ 2147483647 h 467"/>
                <a:gd name="T34" fmla="*/ 2147483647 w 614"/>
                <a:gd name="T35" fmla="*/ 2147483647 h 467"/>
                <a:gd name="T36" fmla="*/ 2147483647 w 614"/>
                <a:gd name="T37" fmla="*/ 2147483647 h 467"/>
                <a:gd name="T38" fmla="*/ 2147483647 w 614"/>
                <a:gd name="T39" fmla="*/ 2147483647 h 467"/>
                <a:gd name="T40" fmla="*/ 2147483647 w 614"/>
                <a:gd name="T41" fmla="*/ 2147483647 h 467"/>
                <a:gd name="T42" fmla="*/ 2147483647 w 614"/>
                <a:gd name="T43" fmla="*/ 2147483647 h 467"/>
                <a:gd name="T44" fmla="*/ 2147483647 w 614"/>
                <a:gd name="T45" fmla="*/ 2147483647 h 467"/>
                <a:gd name="T46" fmla="*/ 2147483647 w 614"/>
                <a:gd name="T47" fmla="*/ 2147483647 h 467"/>
                <a:gd name="T48" fmla="*/ 2147483647 w 614"/>
                <a:gd name="T49" fmla="*/ 2147483647 h 467"/>
                <a:gd name="T50" fmla="*/ 2147483647 w 614"/>
                <a:gd name="T51" fmla="*/ 2147483647 h 467"/>
                <a:gd name="T52" fmla="*/ 2147483647 w 614"/>
                <a:gd name="T53" fmla="*/ 2147483647 h 467"/>
                <a:gd name="T54" fmla="*/ 2147483647 w 614"/>
                <a:gd name="T55" fmla="*/ 2147483647 h 467"/>
                <a:gd name="T56" fmla="*/ 2147483647 w 614"/>
                <a:gd name="T57" fmla="*/ 2147483647 h 467"/>
                <a:gd name="T58" fmla="*/ 2147483647 w 614"/>
                <a:gd name="T59" fmla="*/ 2147483647 h 467"/>
                <a:gd name="T60" fmla="*/ 2147483647 w 614"/>
                <a:gd name="T61" fmla="*/ 2147483647 h 467"/>
                <a:gd name="T62" fmla="*/ 2147483647 w 614"/>
                <a:gd name="T63" fmla="*/ 2147483647 h 467"/>
                <a:gd name="T64" fmla="*/ 2147483647 w 614"/>
                <a:gd name="T65" fmla="*/ 2147483647 h 467"/>
                <a:gd name="T66" fmla="*/ 2147483647 w 614"/>
                <a:gd name="T67" fmla="*/ 2147483647 h 467"/>
                <a:gd name="T68" fmla="*/ 2147483647 w 614"/>
                <a:gd name="T69" fmla="*/ 2147483647 h 467"/>
                <a:gd name="T70" fmla="*/ 2147483647 w 614"/>
                <a:gd name="T71" fmla="*/ 2147483647 h 467"/>
                <a:gd name="T72" fmla="*/ 2147483647 w 614"/>
                <a:gd name="T73" fmla="*/ 2147483647 h 467"/>
                <a:gd name="T74" fmla="*/ 2147483647 w 614"/>
                <a:gd name="T75" fmla="*/ 2147483647 h 467"/>
                <a:gd name="T76" fmla="*/ 2147483647 w 614"/>
                <a:gd name="T77" fmla="*/ 2147483647 h 467"/>
                <a:gd name="T78" fmla="*/ 2147483647 w 614"/>
                <a:gd name="T79" fmla="*/ 2147483647 h 467"/>
                <a:gd name="T80" fmla="*/ 2147483647 w 614"/>
                <a:gd name="T81" fmla="*/ 2147483647 h 467"/>
                <a:gd name="T82" fmla="*/ 2147483647 w 614"/>
                <a:gd name="T83" fmla="*/ 2147483647 h 467"/>
                <a:gd name="T84" fmla="*/ 2147483647 w 614"/>
                <a:gd name="T85" fmla="*/ 2147483647 h 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4"/>
                <a:gd name="T130" fmla="*/ 0 h 467"/>
                <a:gd name="T131" fmla="*/ 614 w 614"/>
                <a:gd name="T132" fmla="*/ 467 h 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69" name="Freeform 368"/>
            <p:cNvSpPr>
              <a:spLocks/>
            </p:cNvSpPr>
            <p:nvPr/>
          </p:nvSpPr>
          <p:spPr bwMode="auto">
            <a:xfrm>
              <a:off x="4394661" y="3442594"/>
              <a:ext cx="202719" cy="241300"/>
            </a:xfrm>
            <a:custGeom>
              <a:avLst/>
              <a:gdLst>
                <a:gd name="T0" fmla="*/ 2147483647 w 356"/>
                <a:gd name="T1" fmla="*/ 2147483647 h 466"/>
                <a:gd name="T2" fmla="*/ 2147483647 w 356"/>
                <a:gd name="T3" fmla="*/ 2147483647 h 466"/>
                <a:gd name="T4" fmla="*/ 2147483647 w 356"/>
                <a:gd name="T5" fmla="*/ 2147483647 h 466"/>
                <a:gd name="T6" fmla="*/ 2147483647 w 356"/>
                <a:gd name="T7" fmla="*/ 2147483647 h 466"/>
                <a:gd name="T8" fmla="*/ 2147483647 w 356"/>
                <a:gd name="T9" fmla="*/ 2147483647 h 466"/>
                <a:gd name="T10" fmla="*/ 2147483647 w 356"/>
                <a:gd name="T11" fmla="*/ 2147483647 h 466"/>
                <a:gd name="T12" fmla="*/ 2147483647 w 356"/>
                <a:gd name="T13" fmla="*/ 2147483647 h 466"/>
                <a:gd name="T14" fmla="*/ 2147483647 w 356"/>
                <a:gd name="T15" fmla="*/ 2147483647 h 466"/>
                <a:gd name="T16" fmla="*/ 2147483647 w 356"/>
                <a:gd name="T17" fmla="*/ 2147483647 h 466"/>
                <a:gd name="T18" fmla="*/ 2147483647 w 356"/>
                <a:gd name="T19" fmla="*/ 2147483647 h 466"/>
                <a:gd name="T20" fmla="*/ 2147483647 w 356"/>
                <a:gd name="T21" fmla="*/ 2147483647 h 466"/>
                <a:gd name="T22" fmla="*/ 2147483647 w 356"/>
                <a:gd name="T23" fmla="*/ 2147483647 h 466"/>
                <a:gd name="T24" fmla="*/ 2147483647 w 356"/>
                <a:gd name="T25" fmla="*/ 2147483647 h 466"/>
                <a:gd name="T26" fmla="*/ 2147483647 w 356"/>
                <a:gd name="T27" fmla="*/ 2147483647 h 466"/>
                <a:gd name="T28" fmla="*/ 2147483647 w 356"/>
                <a:gd name="T29" fmla="*/ 2147483647 h 466"/>
                <a:gd name="T30" fmla="*/ 2147483647 w 356"/>
                <a:gd name="T31" fmla="*/ 2147483647 h 466"/>
                <a:gd name="T32" fmla="*/ 2147483647 w 356"/>
                <a:gd name="T33" fmla="*/ 2147483647 h 466"/>
                <a:gd name="T34" fmla="*/ 2147483647 w 356"/>
                <a:gd name="T35" fmla="*/ 2147483647 h 466"/>
                <a:gd name="T36" fmla="*/ 2147483647 w 356"/>
                <a:gd name="T37" fmla="*/ 2147483647 h 466"/>
                <a:gd name="T38" fmla="*/ 2147483647 w 356"/>
                <a:gd name="T39" fmla="*/ 2147483647 h 466"/>
                <a:gd name="T40" fmla="*/ 2147483647 w 356"/>
                <a:gd name="T41" fmla="*/ 2147483647 h 466"/>
                <a:gd name="T42" fmla="*/ 0 w 356"/>
                <a:gd name="T43" fmla="*/ 2147483647 h 466"/>
                <a:gd name="T44" fmla="*/ 2147483647 w 356"/>
                <a:gd name="T45" fmla="*/ 2147483647 h 466"/>
                <a:gd name="T46" fmla="*/ 2147483647 w 356"/>
                <a:gd name="T47" fmla="*/ 2147483647 h 466"/>
                <a:gd name="T48" fmla="*/ 2147483647 w 356"/>
                <a:gd name="T49" fmla="*/ 2147483647 h 466"/>
                <a:gd name="T50" fmla="*/ 2147483647 w 356"/>
                <a:gd name="T51" fmla="*/ 2147483647 h 466"/>
                <a:gd name="T52" fmla="*/ 2147483647 w 356"/>
                <a:gd name="T53" fmla="*/ 2147483647 h 466"/>
                <a:gd name="T54" fmla="*/ 2147483647 w 356"/>
                <a:gd name="T55" fmla="*/ 2147483647 h 466"/>
                <a:gd name="T56" fmla="*/ 2147483647 w 356"/>
                <a:gd name="T57" fmla="*/ 2147483647 h 466"/>
                <a:gd name="T58" fmla="*/ 2147483647 w 356"/>
                <a:gd name="T59" fmla="*/ 2147483647 h 466"/>
                <a:gd name="T60" fmla="*/ 2147483647 w 356"/>
                <a:gd name="T61" fmla="*/ 2147483647 h 466"/>
                <a:gd name="T62" fmla="*/ 2147483647 w 356"/>
                <a:gd name="T63" fmla="*/ 2147483647 h 466"/>
                <a:gd name="T64" fmla="*/ 2147483647 w 356"/>
                <a:gd name="T65" fmla="*/ 2147483647 h 466"/>
                <a:gd name="T66" fmla="*/ 2147483647 w 356"/>
                <a:gd name="T67" fmla="*/ 2147483647 h 466"/>
                <a:gd name="T68" fmla="*/ 2147483647 w 356"/>
                <a:gd name="T69" fmla="*/ 2147483647 h 466"/>
                <a:gd name="T70" fmla="*/ 2147483647 w 356"/>
                <a:gd name="T71" fmla="*/ 2147483647 h 466"/>
                <a:gd name="T72" fmla="*/ 2147483647 w 356"/>
                <a:gd name="T73" fmla="*/ 2147483647 h 466"/>
                <a:gd name="T74" fmla="*/ 2147483647 w 356"/>
                <a:gd name="T75" fmla="*/ 2147483647 h 466"/>
                <a:gd name="T76" fmla="*/ 2147483647 w 356"/>
                <a:gd name="T77" fmla="*/ 2147483647 h 466"/>
                <a:gd name="T78" fmla="*/ 2147483647 w 356"/>
                <a:gd name="T79" fmla="*/ 2147483647 h 466"/>
                <a:gd name="T80" fmla="*/ 2147483647 w 356"/>
                <a:gd name="T81" fmla="*/ 2147483647 h 4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
                <a:gd name="T124" fmla="*/ 0 h 466"/>
                <a:gd name="T125" fmla="*/ 356 w 356"/>
                <a:gd name="T126" fmla="*/ 466 h 4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70" name="Freeform 369"/>
            <p:cNvSpPr>
              <a:spLocks/>
            </p:cNvSpPr>
            <p:nvPr/>
          </p:nvSpPr>
          <p:spPr bwMode="auto">
            <a:xfrm>
              <a:off x="4681433" y="2899669"/>
              <a:ext cx="448287" cy="549275"/>
            </a:xfrm>
            <a:custGeom>
              <a:avLst/>
              <a:gdLst>
                <a:gd name="T0" fmla="*/ 2147483647 w 781"/>
                <a:gd name="T1" fmla="*/ 2147483647 h 1054"/>
                <a:gd name="T2" fmla="*/ 2147483647 w 781"/>
                <a:gd name="T3" fmla="*/ 2147483647 h 1054"/>
                <a:gd name="T4" fmla="*/ 2147483647 w 781"/>
                <a:gd name="T5" fmla="*/ 2147483647 h 1054"/>
                <a:gd name="T6" fmla="*/ 2147483647 w 781"/>
                <a:gd name="T7" fmla="*/ 2147483647 h 1054"/>
                <a:gd name="T8" fmla="*/ 2147483647 w 781"/>
                <a:gd name="T9" fmla="*/ 2147483647 h 1054"/>
                <a:gd name="T10" fmla="*/ 2147483647 w 781"/>
                <a:gd name="T11" fmla="*/ 2147483647 h 1054"/>
                <a:gd name="T12" fmla="*/ 2147483647 w 781"/>
                <a:gd name="T13" fmla="*/ 2147483647 h 1054"/>
                <a:gd name="T14" fmla="*/ 2147483647 w 781"/>
                <a:gd name="T15" fmla="*/ 2147483647 h 1054"/>
                <a:gd name="T16" fmla="*/ 2147483647 w 781"/>
                <a:gd name="T17" fmla="*/ 2147483647 h 1054"/>
                <a:gd name="T18" fmla="*/ 2147483647 w 781"/>
                <a:gd name="T19" fmla="*/ 2147483647 h 1054"/>
                <a:gd name="T20" fmla="*/ 2147483647 w 781"/>
                <a:gd name="T21" fmla="*/ 2147483647 h 1054"/>
                <a:gd name="T22" fmla="*/ 2147483647 w 781"/>
                <a:gd name="T23" fmla="*/ 2147483647 h 1054"/>
                <a:gd name="T24" fmla="*/ 2147483647 w 781"/>
                <a:gd name="T25" fmla="*/ 2147483647 h 1054"/>
                <a:gd name="T26" fmla="*/ 2147483647 w 781"/>
                <a:gd name="T27" fmla="*/ 2147483647 h 1054"/>
                <a:gd name="T28" fmla="*/ 2147483647 w 781"/>
                <a:gd name="T29" fmla="*/ 2147483647 h 1054"/>
                <a:gd name="T30" fmla="*/ 2147483647 w 781"/>
                <a:gd name="T31" fmla="*/ 2147483647 h 1054"/>
                <a:gd name="T32" fmla="*/ 2147483647 w 781"/>
                <a:gd name="T33" fmla="*/ 2147483647 h 1054"/>
                <a:gd name="T34" fmla="*/ 2147483647 w 781"/>
                <a:gd name="T35" fmla="*/ 2147483647 h 1054"/>
                <a:gd name="T36" fmla="*/ 2147483647 w 781"/>
                <a:gd name="T37" fmla="*/ 2147483647 h 1054"/>
                <a:gd name="T38" fmla="*/ 2147483647 w 781"/>
                <a:gd name="T39" fmla="*/ 2147483647 h 1054"/>
                <a:gd name="T40" fmla="*/ 2147483647 w 781"/>
                <a:gd name="T41" fmla="*/ 2147483647 h 1054"/>
                <a:gd name="T42" fmla="*/ 2147483647 w 781"/>
                <a:gd name="T43" fmla="*/ 2147483647 h 1054"/>
                <a:gd name="T44" fmla="*/ 2147483647 w 781"/>
                <a:gd name="T45" fmla="*/ 2147483647 h 1054"/>
                <a:gd name="T46" fmla="*/ 2147483647 w 781"/>
                <a:gd name="T47" fmla="*/ 2147483647 h 1054"/>
                <a:gd name="T48" fmla="*/ 2147483647 w 781"/>
                <a:gd name="T49" fmla="*/ 2147483647 h 1054"/>
                <a:gd name="T50" fmla="*/ 2147483647 w 781"/>
                <a:gd name="T51" fmla="*/ 2147483647 h 1054"/>
                <a:gd name="T52" fmla="*/ 2147483647 w 781"/>
                <a:gd name="T53" fmla="*/ 2147483647 h 1054"/>
                <a:gd name="T54" fmla="*/ 2147483647 w 781"/>
                <a:gd name="T55" fmla="*/ 2147483647 h 1054"/>
                <a:gd name="T56" fmla="*/ 2147483647 w 781"/>
                <a:gd name="T57" fmla="*/ 2147483647 h 1054"/>
                <a:gd name="T58" fmla="*/ 2147483647 w 781"/>
                <a:gd name="T59" fmla="*/ 2147483647 h 1054"/>
                <a:gd name="T60" fmla="*/ 2147483647 w 781"/>
                <a:gd name="T61" fmla="*/ 2147483647 h 1054"/>
                <a:gd name="T62" fmla="*/ 2147483647 w 781"/>
                <a:gd name="T63" fmla="*/ 2147483647 h 1054"/>
                <a:gd name="T64" fmla="*/ 2147483647 w 781"/>
                <a:gd name="T65" fmla="*/ 2147483647 h 1054"/>
                <a:gd name="T66" fmla="*/ 2147483647 w 781"/>
                <a:gd name="T67" fmla="*/ 2147483647 h 1054"/>
                <a:gd name="T68" fmla="*/ 2147483647 w 781"/>
                <a:gd name="T69" fmla="*/ 2147483647 h 1054"/>
                <a:gd name="T70" fmla="*/ 2147483647 w 781"/>
                <a:gd name="T71" fmla="*/ 2147483647 h 1054"/>
                <a:gd name="T72" fmla="*/ 2147483647 w 781"/>
                <a:gd name="T73" fmla="*/ 2147483647 h 1054"/>
                <a:gd name="T74" fmla="*/ 2147483647 w 781"/>
                <a:gd name="T75" fmla="*/ 2147483647 h 1054"/>
                <a:gd name="T76" fmla="*/ 2147483647 w 781"/>
                <a:gd name="T77" fmla="*/ 2147483647 h 1054"/>
                <a:gd name="T78" fmla="*/ 2147483647 w 781"/>
                <a:gd name="T79" fmla="*/ 2147483647 h 1054"/>
                <a:gd name="T80" fmla="*/ 2147483647 w 781"/>
                <a:gd name="T81" fmla="*/ 2147483647 h 1054"/>
                <a:gd name="T82" fmla="*/ 2147483647 w 781"/>
                <a:gd name="T83" fmla="*/ 2147483647 h 1054"/>
                <a:gd name="T84" fmla="*/ 2147483647 w 781"/>
                <a:gd name="T85" fmla="*/ 2147483647 h 1054"/>
                <a:gd name="T86" fmla="*/ 2147483647 w 781"/>
                <a:gd name="T87" fmla="*/ 2147483647 h 1054"/>
                <a:gd name="T88" fmla="*/ 2147483647 w 781"/>
                <a:gd name="T89" fmla="*/ 2147483647 h 1054"/>
                <a:gd name="T90" fmla="*/ 2147483647 w 781"/>
                <a:gd name="T91" fmla="*/ 2147483647 h 10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1054"/>
                <a:gd name="T140" fmla="*/ 781 w 781"/>
                <a:gd name="T141" fmla="*/ 1054 h 10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71" name="Freeform 370"/>
            <p:cNvSpPr>
              <a:spLocks noEditPoints="1"/>
            </p:cNvSpPr>
            <p:nvPr/>
          </p:nvSpPr>
          <p:spPr bwMode="auto">
            <a:xfrm>
              <a:off x="7677706" y="1910657"/>
              <a:ext cx="112072" cy="412750"/>
            </a:xfrm>
            <a:custGeom>
              <a:avLst/>
              <a:gdLst>
                <a:gd name="T0" fmla="*/ 0 w 199"/>
                <a:gd name="T1" fmla="*/ 2147483647 h 794"/>
                <a:gd name="T2" fmla="*/ 2147483647 w 199"/>
                <a:gd name="T3" fmla="*/ 2147483647 h 794"/>
                <a:gd name="T4" fmla="*/ 2147483647 w 199"/>
                <a:gd name="T5" fmla="*/ 2147483647 h 794"/>
                <a:gd name="T6" fmla="*/ 2147483647 w 199"/>
                <a:gd name="T7" fmla="*/ 2147483647 h 794"/>
                <a:gd name="T8" fmla="*/ 0 w 199"/>
                <a:gd name="T9" fmla="*/ 2147483647 h 794"/>
                <a:gd name="T10" fmla="*/ 2147483647 w 199"/>
                <a:gd name="T11" fmla="*/ 2147483647 h 794"/>
                <a:gd name="T12" fmla="*/ 2147483647 w 199"/>
                <a:gd name="T13" fmla="*/ 2147483647 h 794"/>
                <a:gd name="T14" fmla="*/ 2147483647 w 199"/>
                <a:gd name="T15" fmla="*/ 2147483647 h 794"/>
                <a:gd name="T16" fmla="*/ 2147483647 w 199"/>
                <a:gd name="T17" fmla="*/ 2147483647 h 794"/>
                <a:gd name="T18" fmla="*/ 2147483647 w 199"/>
                <a:gd name="T19" fmla="*/ 2147483647 h 794"/>
                <a:gd name="T20" fmla="*/ 2147483647 w 199"/>
                <a:gd name="T21" fmla="*/ 2147483647 h 794"/>
                <a:gd name="T22" fmla="*/ 2147483647 w 199"/>
                <a:gd name="T23" fmla="*/ 2147483647 h 794"/>
                <a:gd name="T24" fmla="*/ 2147483647 w 199"/>
                <a:gd name="T25" fmla="*/ 2147483647 h 794"/>
                <a:gd name="T26" fmla="*/ 2147483647 w 199"/>
                <a:gd name="T27" fmla="*/ 2147483647 h 794"/>
                <a:gd name="T28" fmla="*/ 2147483647 w 199"/>
                <a:gd name="T29" fmla="*/ 2147483647 h 794"/>
                <a:gd name="T30" fmla="*/ 2147483647 w 199"/>
                <a:gd name="T31" fmla="*/ 2147483647 h 794"/>
                <a:gd name="T32" fmla="*/ 2147483647 w 199"/>
                <a:gd name="T33" fmla="*/ 2147483647 h 794"/>
                <a:gd name="T34" fmla="*/ 2147483647 w 199"/>
                <a:gd name="T35" fmla="*/ 2147483647 h 794"/>
                <a:gd name="T36" fmla="*/ 2147483647 w 199"/>
                <a:gd name="T37" fmla="*/ 2147483647 h 794"/>
                <a:gd name="T38" fmla="*/ 2147483647 w 199"/>
                <a:gd name="T39" fmla="*/ 2147483647 h 794"/>
                <a:gd name="T40" fmla="*/ 2147483647 w 199"/>
                <a:gd name="T41" fmla="*/ 2147483647 h 794"/>
                <a:gd name="T42" fmla="*/ 2147483647 w 199"/>
                <a:gd name="T43" fmla="*/ 2147483647 h 794"/>
                <a:gd name="T44" fmla="*/ 2147483647 w 199"/>
                <a:gd name="T45" fmla="*/ 2147483647 h 794"/>
                <a:gd name="T46" fmla="*/ 2147483647 w 199"/>
                <a:gd name="T47" fmla="*/ 2147483647 h 794"/>
                <a:gd name="T48" fmla="*/ 2147483647 w 199"/>
                <a:gd name="T49" fmla="*/ 2147483647 h 794"/>
                <a:gd name="T50" fmla="*/ 2147483647 w 199"/>
                <a:gd name="T51" fmla="*/ 2147483647 h 794"/>
                <a:gd name="T52" fmla="*/ 2147483647 w 199"/>
                <a:gd name="T53" fmla="*/ 2147483647 h 794"/>
                <a:gd name="T54" fmla="*/ 2147483647 w 199"/>
                <a:gd name="T55" fmla="*/ 2147483647 h 794"/>
                <a:gd name="T56" fmla="*/ 2147483647 w 199"/>
                <a:gd name="T57" fmla="*/ 2147483647 h 794"/>
                <a:gd name="T58" fmla="*/ 2147483647 w 199"/>
                <a:gd name="T59" fmla="*/ 2147483647 h 794"/>
                <a:gd name="T60" fmla="*/ 2147483647 w 199"/>
                <a:gd name="T61" fmla="*/ 2147483647 h 794"/>
                <a:gd name="T62" fmla="*/ 2147483647 w 199"/>
                <a:gd name="T63" fmla="*/ 2147483647 h 794"/>
                <a:gd name="T64" fmla="*/ 2147483647 w 199"/>
                <a:gd name="T65" fmla="*/ 2147483647 h 794"/>
                <a:gd name="T66" fmla="*/ 2147483647 w 199"/>
                <a:gd name="T67" fmla="*/ 2147483647 h 794"/>
                <a:gd name="T68" fmla="*/ 2147483647 w 199"/>
                <a:gd name="T69" fmla="*/ 2147483647 h 794"/>
                <a:gd name="T70" fmla="*/ 2147483647 w 199"/>
                <a:gd name="T71" fmla="*/ 2147483647 h 794"/>
                <a:gd name="T72" fmla="*/ 2147483647 w 199"/>
                <a:gd name="T73" fmla="*/ 2147483647 h 794"/>
                <a:gd name="T74" fmla="*/ 2147483647 w 199"/>
                <a:gd name="T75" fmla="*/ 2147483647 h 794"/>
                <a:gd name="T76" fmla="*/ 2147483647 w 199"/>
                <a:gd name="T77" fmla="*/ 2147483647 h 794"/>
                <a:gd name="T78" fmla="*/ 2147483647 w 199"/>
                <a:gd name="T79" fmla="*/ 2147483647 h 794"/>
                <a:gd name="T80" fmla="*/ 2147483647 w 199"/>
                <a:gd name="T81" fmla="*/ 2147483647 h 794"/>
                <a:gd name="T82" fmla="*/ 2147483647 w 199"/>
                <a:gd name="T83" fmla="*/ 0 h 794"/>
                <a:gd name="T84" fmla="*/ 2147483647 w 199"/>
                <a:gd name="T85" fmla="*/ 2147483647 h 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794"/>
                <a:gd name="T131" fmla="*/ 199 w 199"/>
                <a:gd name="T132" fmla="*/ 794 h 7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72" name="Freeform 371"/>
            <p:cNvSpPr>
              <a:spLocks noEditPoints="1"/>
            </p:cNvSpPr>
            <p:nvPr/>
          </p:nvSpPr>
          <p:spPr bwMode="auto">
            <a:xfrm>
              <a:off x="7069552" y="3058419"/>
              <a:ext cx="42851" cy="26988"/>
            </a:xfrm>
            <a:custGeom>
              <a:avLst/>
              <a:gdLst>
                <a:gd name="T0" fmla="*/ 2147483647 w 76"/>
                <a:gd name="T1" fmla="*/ 2147483647 h 52"/>
                <a:gd name="T2" fmla="*/ 2147483647 w 76"/>
                <a:gd name="T3" fmla="*/ 2147483647 h 52"/>
                <a:gd name="T4" fmla="*/ 2147483647 w 76"/>
                <a:gd name="T5" fmla="*/ 2147483647 h 52"/>
                <a:gd name="T6" fmla="*/ 2147483647 w 76"/>
                <a:gd name="T7" fmla="*/ 2147483647 h 52"/>
                <a:gd name="T8" fmla="*/ 2147483647 w 76"/>
                <a:gd name="T9" fmla="*/ 2147483647 h 52"/>
                <a:gd name="T10" fmla="*/ 2147483647 w 76"/>
                <a:gd name="T11" fmla="*/ 2147483647 h 52"/>
                <a:gd name="T12" fmla="*/ 2147483647 w 76"/>
                <a:gd name="T13" fmla="*/ 2147483647 h 52"/>
                <a:gd name="T14" fmla="*/ 2147483647 w 76"/>
                <a:gd name="T15" fmla="*/ 2147483647 h 52"/>
                <a:gd name="T16" fmla="*/ 2147483647 w 76"/>
                <a:gd name="T17" fmla="*/ 2147483647 h 52"/>
                <a:gd name="T18" fmla="*/ 2147483647 w 76"/>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73" name="Freeform 372"/>
            <p:cNvSpPr>
              <a:spLocks noEditPoints="1"/>
            </p:cNvSpPr>
            <p:nvPr/>
          </p:nvSpPr>
          <p:spPr bwMode="auto">
            <a:xfrm>
              <a:off x="7361268" y="2269432"/>
              <a:ext cx="336215" cy="601662"/>
            </a:xfrm>
            <a:custGeom>
              <a:avLst/>
              <a:gdLst>
                <a:gd name="T0" fmla="*/ 2147483647 w 591"/>
                <a:gd name="T1" fmla="*/ 2147483647 h 1153"/>
                <a:gd name="T2" fmla="*/ 2147483647 w 591"/>
                <a:gd name="T3" fmla="*/ 2147483647 h 1153"/>
                <a:gd name="T4" fmla="*/ 2147483647 w 591"/>
                <a:gd name="T5" fmla="*/ 2147483647 h 1153"/>
                <a:gd name="T6" fmla="*/ 2147483647 w 591"/>
                <a:gd name="T7" fmla="*/ 2147483647 h 1153"/>
                <a:gd name="T8" fmla="*/ 2147483647 w 591"/>
                <a:gd name="T9" fmla="*/ 2147483647 h 1153"/>
                <a:gd name="T10" fmla="*/ 2147483647 w 591"/>
                <a:gd name="T11" fmla="*/ 2147483647 h 1153"/>
                <a:gd name="T12" fmla="*/ 2147483647 w 591"/>
                <a:gd name="T13" fmla="*/ 2147483647 h 1153"/>
                <a:gd name="T14" fmla="*/ 2147483647 w 591"/>
                <a:gd name="T15" fmla="*/ 2147483647 h 1153"/>
                <a:gd name="T16" fmla="*/ 2147483647 w 591"/>
                <a:gd name="T17" fmla="*/ 2147483647 h 1153"/>
                <a:gd name="T18" fmla="*/ 2147483647 w 591"/>
                <a:gd name="T19" fmla="*/ 2147483647 h 1153"/>
                <a:gd name="T20" fmla="*/ 2147483647 w 591"/>
                <a:gd name="T21" fmla="*/ 2147483647 h 1153"/>
                <a:gd name="T22" fmla="*/ 2147483647 w 591"/>
                <a:gd name="T23" fmla="*/ 2147483647 h 1153"/>
                <a:gd name="T24" fmla="*/ 2147483647 w 591"/>
                <a:gd name="T25" fmla="*/ 2147483647 h 1153"/>
                <a:gd name="T26" fmla="*/ 2147483647 w 591"/>
                <a:gd name="T27" fmla="*/ 2147483647 h 1153"/>
                <a:gd name="T28" fmla="*/ 2147483647 w 591"/>
                <a:gd name="T29" fmla="*/ 2147483647 h 1153"/>
                <a:gd name="T30" fmla="*/ 2147483647 w 591"/>
                <a:gd name="T31" fmla="*/ 2147483647 h 1153"/>
                <a:gd name="T32" fmla="*/ 2147483647 w 591"/>
                <a:gd name="T33" fmla="*/ 2147483647 h 1153"/>
                <a:gd name="T34" fmla="*/ 2147483647 w 591"/>
                <a:gd name="T35" fmla="*/ 2147483647 h 1153"/>
                <a:gd name="T36" fmla="*/ 2147483647 w 591"/>
                <a:gd name="T37" fmla="*/ 2147483647 h 1153"/>
                <a:gd name="T38" fmla="*/ 2147483647 w 591"/>
                <a:gd name="T39" fmla="*/ 2147483647 h 1153"/>
                <a:gd name="T40" fmla="*/ 2147483647 w 591"/>
                <a:gd name="T41" fmla="*/ 2147483647 h 1153"/>
                <a:gd name="T42" fmla="*/ 2147483647 w 591"/>
                <a:gd name="T43" fmla="*/ 2147483647 h 1153"/>
                <a:gd name="T44" fmla="*/ 2147483647 w 591"/>
                <a:gd name="T45" fmla="*/ 2147483647 h 1153"/>
                <a:gd name="T46" fmla="*/ 2147483647 w 591"/>
                <a:gd name="T47" fmla="*/ 2147483647 h 1153"/>
                <a:gd name="T48" fmla="*/ 2147483647 w 591"/>
                <a:gd name="T49" fmla="*/ 2147483647 h 1153"/>
                <a:gd name="T50" fmla="*/ 2147483647 w 591"/>
                <a:gd name="T51" fmla="*/ 2147483647 h 1153"/>
                <a:gd name="T52" fmla="*/ 2147483647 w 591"/>
                <a:gd name="T53" fmla="*/ 2147483647 h 1153"/>
                <a:gd name="T54" fmla="*/ 2147483647 w 591"/>
                <a:gd name="T55" fmla="*/ 2147483647 h 1153"/>
                <a:gd name="T56" fmla="*/ 2147483647 w 591"/>
                <a:gd name="T57" fmla="*/ 2147483647 h 1153"/>
                <a:gd name="T58" fmla="*/ 2147483647 w 591"/>
                <a:gd name="T59" fmla="*/ 2147483647 h 1153"/>
                <a:gd name="T60" fmla="*/ 2147483647 w 591"/>
                <a:gd name="T61" fmla="*/ 2147483647 h 1153"/>
                <a:gd name="T62" fmla="*/ 2147483647 w 591"/>
                <a:gd name="T63" fmla="*/ 2147483647 h 1153"/>
                <a:gd name="T64" fmla="*/ 2147483647 w 591"/>
                <a:gd name="T65" fmla="*/ 2147483647 h 1153"/>
                <a:gd name="T66" fmla="*/ 2147483647 w 591"/>
                <a:gd name="T67" fmla="*/ 2147483647 h 1153"/>
                <a:gd name="T68" fmla="*/ 2147483647 w 591"/>
                <a:gd name="T69" fmla="*/ 2147483647 h 1153"/>
                <a:gd name="T70" fmla="*/ 2147483647 w 591"/>
                <a:gd name="T71" fmla="*/ 2147483647 h 1153"/>
                <a:gd name="T72" fmla="*/ 2147483647 w 591"/>
                <a:gd name="T73" fmla="*/ 2147483647 h 1153"/>
                <a:gd name="T74" fmla="*/ 2147483647 w 591"/>
                <a:gd name="T75" fmla="*/ 2147483647 h 1153"/>
                <a:gd name="T76" fmla="*/ 2147483647 w 591"/>
                <a:gd name="T77" fmla="*/ 2147483647 h 1153"/>
                <a:gd name="T78" fmla="*/ 2147483647 w 591"/>
                <a:gd name="T79" fmla="*/ 2147483647 h 1153"/>
                <a:gd name="T80" fmla="*/ 2147483647 w 591"/>
                <a:gd name="T81" fmla="*/ 2147483647 h 1153"/>
                <a:gd name="T82" fmla="*/ 2147483647 w 591"/>
                <a:gd name="T83" fmla="*/ 2147483647 h 1153"/>
                <a:gd name="T84" fmla="*/ 2147483647 w 591"/>
                <a:gd name="T85" fmla="*/ 2147483647 h 1153"/>
                <a:gd name="T86" fmla="*/ 2147483647 w 591"/>
                <a:gd name="T87" fmla="*/ 2147483647 h 1153"/>
                <a:gd name="T88" fmla="*/ 2147483647 w 591"/>
                <a:gd name="T89" fmla="*/ 2147483647 h 1153"/>
                <a:gd name="T90" fmla="*/ 2147483647 w 591"/>
                <a:gd name="T91" fmla="*/ 2147483647 h 1153"/>
                <a:gd name="T92" fmla="*/ 2147483647 w 591"/>
                <a:gd name="T93" fmla="*/ 2147483647 h 1153"/>
                <a:gd name="T94" fmla="*/ 2147483647 w 591"/>
                <a:gd name="T95" fmla="*/ 2147483647 h 1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1153"/>
                <a:gd name="T146" fmla="*/ 591 w 591"/>
                <a:gd name="T147" fmla="*/ 1153 h 1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74" name="Freeform 316"/>
            <p:cNvSpPr>
              <a:spLocks noEditPoints="1"/>
            </p:cNvSpPr>
            <p:nvPr/>
          </p:nvSpPr>
          <p:spPr bwMode="auto">
            <a:xfrm>
              <a:off x="4587491" y="1394719"/>
              <a:ext cx="3447856" cy="1001713"/>
            </a:xfrm>
            <a:custGeom>
              <a:avLst/>
              <a:gdLst>
                <a:gd name="T0" fmla="*/ 2147483647 w 6045"/>
                <a:gd name="T1" fmla="*/ 2147483647 h 1923"/>
                <a:gd name="T2" fmla="*/ 2147483647 w 6045"/>
                <a:gd name="T3" fmla="*/ 2147483647 h 1923"/>
                <a:gd name="T4" fmla="*/ 2147483647 w 6045"/>
                <a:gd name="T5" fmla="*/ 2147483647 h 1923"/>
                <a:gd name="T6" fmla="*/ 2147483647 w 6045"/>
                <a:gd name="T7" fmla="*/ 2147483647 h 1923"/>
                <a:gd name="T8" fmla="*/ 2147483647 w 6045"/>
                <a:gd name="T9" fmla="*/ 2147483647 h 1923"/>
                <a:gd name="T10" fmla="*/ 2147483647 w 6045"/>
                <a:gd name="T11" fmla="*/ 2147483647 h 1923"/>
                <a:gd name="T12" fmla="*/ 2147483647 w 6045"/>
                <a:gd name="T13" fmla="*/ 2147483647 h 1923"/>
                <a:gd name="T14" fmla="*/ 2147483647 w 6045"/>
                <a:gd name="T15" fmla="*/ 2147483647 h 1923"/>
                <a:gd name="T16" fmla="*/ 2147483647 w 6045"/>
                <a:gd name="T17" fmla="*/ 2147483647 h 1923"/>
                <a:gd name="T18" fmla="*/ 2147483647 w 6045"/>
                <a:gd name="T19" fmla="*/ 2147483647 h 1923"/>
                <a:gd name="T20" fmla="*/ 2147483647 w 6045"/>
                <a:gd name="T21" fmla="*/ 2147483647 h 1923"/>
                <a:gd name="T22" fmla="*/ 2147483647 w 6045"/>
                <a:gd name="T23" fmla="*/ 2147483647 h 1923"/>
                <a:gd name="T24" fmla="*/ 2147483647 w 6045"/>
                <a:gd name="T25" fmla="*/ 2147483647 h 1923"/>
                <a:gd name="T26" fmla="*/ 2147483647 w 6045"/>
                <a:gd name="T27" fmla="*/ 2147483647 h 1923"/>
                <a:gd name="T28" fmla="*/ 2147483647 w 6045"/>
                <a:gd name="T29" fmla="*/ 2147483647 h 1923"/>
                <a:gd name="T30" fmla="*/ 2147483647 w 6045"/>
                <a:gd name="T31" fmla="*/ 2147483647 h 1923"/>
                <a:gd name="T32" fmla="*/ 2147483647 w 6045"/>
                <a:gd name="T33" fmla="*/ 2147483647 h 1923"/>
                <a:gd name="T34" fmla="*/ 2147483647 w 6045"/>
                <a:gd name="T35" fmla="*/ 2147483647 h 1923"/>
                <a:gd name="T36" fmla="*/ 2147483647 w 6045"/>
                <a:gd name="T37" fmla="*/ 2147483647 h 1923"/>
                <a:gd name="T38" fmla="*/ 2147483647 w 6045"/>
                <a:gd name="T39" fmla="*/ 2147483647 h 1923"/>
                <a:gd name="T40" fmla="*/ 2147483647 w 6045"/>
                <a:gd name="T41" fmla="*/ 2147483647 h 1923"/>
                <a:gd name="T42" fmla="*/ 2147483647 w 6045"/>
                <a:gd name="T43" fmla="*/ 2147483647 h 1923"/>
                <a:gd name="T44" fmla="*/ 2147483647 w 6045"/>
                <a:gd name="T45" fmla="*/ 2147483647 h 1923"/>
                <a:gd name="T46" fmla="*/ 2147483647 w 6045"/>
                <a:gd name="T47" fmla="*/ 2147483647 h 1923"/>
                <a:gd name="T48" fmla="*/ 2147483647 w 6045"/>
                <a:gd name="T49" fmla="*/ 2147483647 h 1923"/>
                <a:gd name="T50" fmla="*/ 2147483647 w 6045"/>
                <a:gd name="T51" fmla="*/ 2147483647 h 1923"/>
                <a:gd name="T52" fmla="*/ 2147483647 w 6045"/>
                <a:gd name="T53" fmla="*/ 2147483647 h 1923"/>
                <a:gd name="T54" fmla="*/ 2147483647 w 6045"/>
                <a:gd name="T55" fmla="*/ 2147483647 h 1923"/>
                <a:gd name="T56" fmla="*/ 2147483647 w 6045"/>
                <a:gd name="T57" fmla="*/ 2147483647 h 1923"/>
                <a:gd name="T58" fmla="*/ 2147483647 w 6045"/>
                <a:gd name="T59" fmla="*/ 2147483647 h 1923"/>
                <a:gd name="T60" fmla="*/ 2147483647 w 6045"/>
                <a:gd name="T61" fmla="*/ 2147483647 h 1923"/>
                <a:gd name="T62" fmla="*/ 2147483647 w 6045"/>
                <a:gd name="T63" fmla="*/ 2147483647 h 1923"/>
                <a:gd name="T64" fmla="*/ 2147483647 w 6045"/>
                <a:gd name="T65" fmla="*/ 2147483647 h 1923"/>
                <a:gd name="T66" fmla="*/ 2147483647 w 6045"/>
                <a:gd name="T67" fmla="*/ 2147483647 h 1923"/>
                <a:gd name="T68" fmla="*/ 2147483647 w 6045"/>
                <a:gd name="T69" fmla="*/ 2147483647 h 1923"/>
                <a:gd name="T70" fmla="*/ 2147483647 w 6045"/>
                <a:gd name="T71" fmla="*/ 2147483647 h 1923"/>
                <a:gd name="T72" fmla="*/ 2147483647 w 6045"/>
                <a:gd name="T73" fmla="*/ 2147483647 h 1923"/>
                <a:gd name="T74" fmla="*/ 2147483647 w 6045"/>
                <a:gd name="T75" fmla="*/ 2147483647 h 1923"/>
                <a:gd name="T76" fmla="*/ 2147483647 w 6045"/>
                <a:gd name="T77" fmla="*/ 2147483647 h 1923"/>
                <a:gd name="T78" fmla="*/ 2147483647 w 6045"/>
                <a:gd name="T79" fmla="*/ 2147483647 h 1923"/>
                <a:gd name="T80" fmla="*/ 2147483647 w 6045"/>
                <a:gd name="T81" fmla="*/ 2147483647 h 1923"/>
                <a:gd name="T82" fmla="*/ 2147483647 w 6045"/>
                <a:gd name="T83" fmla="*/ 2147483647 h 1923"/>
                <a:gd name="T84" fmla="*/ 2147483647 w 6045"/>
                <a:gd name="T85" fmla="*/ 2147483647 h 1923"/>
                <a:gd name="T86" fmla="*/ 2147483647 w 6045"/>
                <a:gd name="T87" fmla="*/ 2147483647 h 1923"/>
                <a:gd name="T88" fmla="*/ 2147483647 w 6045"/>
                <a:gd name="T89" fmla="*/ 2147483647 h 1923"/>
                <a:gd name="T90" fmla="*/ 2147483647 w 6045"/>
                <a:gd name="T91" fmla="*/ 2147483647 h 1923"/>
                <a:gd name="T92" fmla="*/ 2147483647 w 6045"/>
                <a:gd name="T93" fmla="*/ 2147483647 h 1923"/>
                <a:gd name="T94" fmla="*/ 2147483647 w 6045"/>
                <a:gd name="T95" fmla="*/ 2147483647 h 1923"/>
                <a:gd name="T96" fmla="*/ 2147483647 w 6045"/>
                <a:gd name="T97" fmla="*/ 2147483647 h 1923"/>
                <a:gd name="T98" fmla="*/ 2147483647 w 6045"/>
                <a:gd name="T99" fmla="*/ 2147483647 h 1923"/>
                <a:gd name="T100" fmla="*/ 2147483647 w 6045"/>
                <a:gd name="T101" fmla="*/ 2147483647 h 1923"/>
                <a:gd name="T102" fmla="*/ 2147483647 w 6045"/>
                <a:gd name="T103" fmla="*/ 2147483647 h 1923"/>
                <a:gd name="T104" fmla="*/ 2147483647 w 6045"/>
                <a:gd name="T105" fmla="*/ 2147483647 h 1923"/>
                <a:gd name="T106" fmla="*/ 2147483647 w 6045"/>
                <a:gd name="T107" fmla="*/ 2147483647 h 1923"/>
                <a:gd name="T108" fmla="*/ 2147483647 w 6045"/>
                <a:gd name="T109" fmla="*/ 2147483647 h 1923"/>
                <a:gd name="T110" fmla="*/ 2147483647 w 6045"/>
                <a:gd name="T111" fmla="*/ 2147483647 h 1923"/>
                <a:gd name="T112" fmla="*/ 2147483647 w 6045"/>
                <a:gd name="T113" fmla="*/ 2147483647 h 1923"/>
                <a:gd name="T114" fmla="*/ 2147483647 w 6045"/>
                <a:gd name="T115" fmla="*/ 2147483647 h 1923"/>
                <a:gd name="T116" fmla="*/ 2147483647 w 6045"/>
                <a:gd name="T117" fmla="*/ 2147483647 h 1923"/>
                <a:gd name="T118" fmla="*/ 2147483647 w 6045"/>
                <a:gd name="T119" fmla="*/ 2147483647 h 1923"/>
                <a:gd name="T120" fmla="*/ 2147483647 w 6045"/>
                <a:gd name="T121" fmla="*/ 2147483647 h 1923"/>
                <a:gd name="T122" fmla="*/ 2147483647 w 6045"/>
                <a:gd name="T123" fmla="*/ 2147483647 h 19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45"/>
                <a:gd name="T187" fmla="*/ 0 h 1923"/>
                <a:gd name="T188" fmla="*/ 6045 w 6045"/>
                <a:gd name="T189" fmla="*/ 1923 h 19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75" name="Freeform 374"/>
            <p:cNvSpPr>
              <a:spLocks noEditPoints="1"/>
            </p:cNvSpPr>
            <p:nvPr/>
          </p:nvSpPr>
          <p:spPr bwMode="auto">
            <a:xfrm>
              <a:off x="4394661" y="1666182"/>
              <a:ext cx="262051" cy="344487"/>
            </a:xfrm>
            <a:custGeom>
              <a:avLst/>
              <a:gdLst>
                <a:gd name="T0" fmla="*/ 2147483647 w 459"/>
                <a:gd name="T1" fmla="*/ 2147483647 h 664"/>
                <a:gd name="T2" fmla="*/ 2147483647 w 459"/>
                <a:gd name="T3" fmla="*/ 2147483647 h 664"/>
                <a:gd name="T4" fmla="*/ 2147483647 w 459"/>
                <a:gd name="T5" fmla="*/ 2147483647 h 664"/>
                <a:gd name="T6" fmla="*/ 2147483647 w 459"/>
                <a:gd name="T7" fmla="*/ 2147483647 h 664"/>
                <a:gd name="T8" fmla="*/ 2147483647 w 459"/>
                <a:gd name="T9" fmla="*/ 2147483647 h 664"/>
                <a:gd name="T10" fmla="*/ 2147483647 w 459"/>
                <a:gd name="T11" fmla="*/ 2147483647 h 664"/>
                <a:gd name="T12" fmla="*/ 2147483647 w 459"/>
                <a:gd name="T13" fmla="*/ 2147483647 h 664"/>
                <a:gd name="T14" fmla="*/ 2147483647 w 459"/>
                <a:gd name="T15" fmla="*/ 2147483647 h 664"/>
                <a:gd name="T16" fmla="*/ 2147483647 w 459"/>
                <a:gd name="T17" fmla="*/ 2147483647 h 664"/>
                <a:gd name="T18" fmla="*/ 2147483647 w 459"/>
                <a:gd name="T19" fmla="*/ 2147483647 h 664"/>
                <a:gd name="T20" fmla="*/ 2147483647 w 459"/>
                <a:gd name="T21" fmla="*/ 2147483647 h 664"/>
                <a:gd name="T22" fmla="*/ 2147483647 w 459"/>
                <a:gd name="T23" fmla="*/ 2147483647 h 664"/>
                <a:gd name="T24" fmla="*/ 2147483647 w 459"/>
                <a:gd name="T25" fmla="*/ 2147483647 h 664"/>
                <a:gd name="T26" fmla="*/ 2147483647 w 459"/>
                <a:gd name="T27" fmla="*/ 2147483647 h 664"/>
                <a:gd name="T28" fmla="*/ 2147483647 w 459"/>
                <a:gd name="T29" fmla="*/ 2147483647 h 664"/>
                <a:gd name="T30" fmla="*/ 2147483647 w 459"/>
                <a:gd name="T31" fmla="*/ 2147483647 h 664"/>
                <a:gd name="T32" fmla="*/ 2147483647 w 459"/>
                <a:gd name="T33" fmla="*/ 2147483647 h 664"/>
                <a:gd name="T34" fmla="*/ 2147483647 w 459"/>
                <a:gd name="T35" fmla="*/ 2147483647 h 664"/>
                <a:gd name="T36" fmla="*/ 2147483647 w 459"/>
                <a:gd name="T37" fmla="*/ 2147483647 h 664"/>
                <a:gd name="T38" fmla="*/ 2147483647 w 459"/>
                <a:gd name="T39" fmla="*/ 2147483647 h 664"/>
                <a:gd name="T40" fmla="*/ 2147483647 w 459"/>
                <a:gd name="T41" fmla="*/ 2147483647 h 664"/>
                <a:gd name="T42" fmla="*/ 0 w 459"/>
                <a:gd name="T43" fmla="*/ 2147483647 h 664"/>
                <a:gd name="T44" fmla="*/ 2147483647 w 459"/>
                <a:gd name="T45" fmla="*/ 2147483647 h 664"/>
                <a:gd name="T46" fmla="*/ 2147483647 w 459"/>
                <a:gd name="T47" fmla="*/ 2147483647 h 664"/>
                <a:gd name="T48" fmla="*/ 2147483647 w 459"/>
                <a:gd name="T49" fmla="*/ 2147483647 h 664"/>
                <a:gd name="T50" fmla="*/ 2147483647 w 459"/>
                <a:gd name="T51" fmla="*/ 2147483647 h 664"/>
                <a:gd name="T52" fmla="*/ 2147483647 w 459"/>
                <a:gd name="T53" fmla="*/ 2147483647 h 664"/>
                <a:gd name="T54" fmla="*/ 2147483647 w 459"/>
                <a:gd name="T55" fmla="*/ 2147483647 h 664"/>
                <a:gd name="T56" fmla="*/ 2147483647 w 459"/>
                <a:gd name="T57" fmla="*/ 2147483647 h 664"/>
                <a:gd name="T58" fmla="*/ 2147483647 w 459"/>
                <a:gd name="T59" fmla="*/ 2147483647 h 664"/>
                <a:gd name="T60" fmla="*/ 2147483647 w 459"/>
                <a:gd name="T61" fmla="*/ 2147483647 h 664"/>
                <a:gd name="T62" fmla="*/ 2147483647 w 459"/>
                <a:gd name="T63" fmla="*/ 2147483647 h 664"/>
                <a:gd name="T64" fmla="*/ 2147483647 w 459"/>
                <a:gd name="T65" fmla="*/ 2147483647 h 664"/>
                <a:gd name="T66" fmla="*/ 2147483647 w 459"/>
                <a:gd name="T67" fmla="*/ 2147483647 h 664"/>
                <a:gd name="T68" fmla="*/ 2147483647 w 459"/>
                <a:gd name="T69" fmla="*/ 2147483647 h 664"/>
                <a:gd name="T70" fmla="*/ 2147483647 w 459"/>
                <a:gd name="T71" fmla="*/ 2147483647 h 664"/>
                <a:gd name="T72" fmla="*/ 2147483647 w 459"/>
                <a:gd name="T73" fmla="*/ 2147483647 h 664"/>
                <a:gd name="T74" fmla="*/ 2147483647 w 459"/>
                <a:gd name="T75" fmla="*/ 2147483647 h 664"/>
                <a:gd name="T76" fmla="*/ 2147483647 w 459"/>
                <a:gd name="T77" fmla="*/ 2147483647 h 664"/>
                <a:gd name="T78" fmla="*/ 2147483647 w 459"/>
                <a:gd name="T79" fmla="*/ 2147483647 h 664"/>
                <a:gd name="T80" fmla="*/ 2147483647 w 459"/>
                <a:gd name="T81" fmla="*/ 2147483647 h 664"/>
                <a:gd name="T82" fmla="*/ 2147483647 w 459"/>
                <a:gd name="T83" fmla="*/ 2147483647 h 664"/>
                <a:gd name="T84" fmla="*/ 2147483647 w 459"/>
                <a:gd name="T85" fmla="*/ 2147483647 h 664"/>
                <a:gd name="T86" fmla="*/ 2147483647 w 459"/>
                <a:gd name="T87" fmla="*/ 2147483647 h 6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
                <a:gd name="T133" fmla="*/ 0 h 664"/>
                <a:gd name="T134" fmla="*/ 459 w 459"/>
                <a:gd name="T135" fmla="*/ 664 h 6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76" name="Freeform 375"/>
            <p:cNvSpPr>
              <a:spLocks noEditPoints="1"/>
            </p:cNvSpPr>
            <p:nvPr/>
          </p:nvSpPr>
          <p:spPr bwMode="auto">
            <a:xfrm>
              <a:off x="4261164" y="1416944"/>
              <a:ext cx="517508" cy="527050"/>
            </a:xfrm>
            <a:custGeom>
              <a:avLst/>
              <a:gdLst>
                <a:gd name="T0" fmla="*/ 2147483647 w 905"/>
                <a:gd name="T1" fmla="*/ 2147483647 h 1010"/>
                <a:gd name="T2" fmla="*/ 2147483647 w 905"/>
                <a:gd name="T3" fmla="*/ 2147483647 h 1010"/>
                <a:gd name="T4" fmla="*/ 2147483647 w 905"/>
                <a:gd name="T5" fmla="*/ 2147483647 h 1010"/>
                <a:gd name="T6" fmla="*/ 2147483647 w 905"/>
                <a:gd name="T7" fmla="*/ 2147483647 h 1010"/>
                <a:gd name="T8" fmla="*/ 2147483647 w 905"/>
                <a:gd name="T9" fmla="*/ 2147483647 h 1010"/>
                <a:gd name="T10" fmla="*/ 2147483647 w 905"/>
                <a:gd name="T11" fmla="*/ 2147483647 h 1010"/>
                <a:gd name="T12" fmla="*/ 2147483647 w 905"/>
                <a:gd name="T13" fmla="*/ 2147483647 h 1010"/>
                <a:gd name="T14" fmla="*/ 2147483647 w 905"/>
                <a:gd name="T15" fmla="*/ 2147483647 h 1010"/>
                <a:gd name="T16" fmla="*/ 2147483647 w 905"/>
                <a:gd name="T17" fmla="*/ 2147483647 h 1010"/>
                <a:gd name="T18" fmla="*/ 2147483647 w 905"/>
                <a:gd name="T19" fmla="*/ 2147483647 h 1010"/>
                <a:gd name="T20" fmla="*/ 2147483647 w 905"/>
                <a:gd name="T21" fmla="*/ 2147483647 h 1010"/>
                <a:gd name="T22" fmla="*/ 2147483647 w 905"/>
                <a:gd name="T23" fmla="*/ 2147483647 h 1010"/>
                <a:gd name="T24" fmla="*/ 2147483647 w 905"/>
                <a:gd name="T25" fmla="*/ 2147483647 h 1010"/>
                <a:gd name="T26" fmla="*/ 2147483647 w 905"/>
                <a:gd name="T27" fmla="*/ 2147483647 h 1010"/>
                <a:gd name="T28" fmla="*/ 2147483647 w 905"/>
                <a:gd name="T29" fmla="*/ 2147483647 h 1010"/>
                <a:gd name="T30" fmla="*/ 2147483647 w 905"/>
                <a:gd name="T31" fmla="*/ 2147483647 h 1010"/>
                <a:gd name="T32" fmla="*/ 2147483647 w 905"/>
                <a:gd name="T33" fmla="*/ 2147483647 h 1010"/>
                <a:gd name="T34" fmla="*/ 2147483647 w 905"/>
                <a:gd name="T35" fmla="*/ 2147483647 h 1010"/>
                <a:gd name="T36" fmla="*/ 2147483647 w 905"/>
                <a:gd name="T37" fmla="*/ 2147483647 h 1010"/>
                <a:gd name="T38" fmla="*/ 2147483647 w 905"/>
                <a:gd name="T39" fmla="*/ 2147483647 h 1010"/>
                <a:gd name="T40" fmla="*/ 2147483647 w 905"/>
                <a:gd name="T41" fmla="*/ 2147483647 h 1010"/>
                <a:gd name="T42" fmla="*/ 2147483647 w 905"/>
                <a:gd name="T43" fmla="*/ 2147483647 h 1010"/>
                <a:gd name="T44" fmla="*/ 2147483647 w 905"/>
                <a:gd name="T45" fmla="*/ 2147483647 h 1010"/>
                <a:gd name="T46" fmla="*/ 2147483647 w 905"/>
                <a:gd name="T47" fmla="*/ 2147483647 h 1010"/>
                <a:gd name="T48" fmla="*/ 2147483647 w 905"/>
                <a:gd name="T49" fmla="*/ 2147483647 h 1010"/>
                <a:gd name="T50" fmla="*/ 2147483647 w 905"/>
                <a:gd name="T51" fmla="*/ 2147483647 h 1010"/>
                <a:gd name="T52" fmla="*/ 2147483647 w 905"/>
                <a:gd name="T53" fmla="*/ 2147483647 h 1010"/>
                <a:gd name="T54" fmla="*/ 2147483647 w 905"/>
                <a:gd name="T55" fmla="*/ 2147483647 h 1010"/>
                <a:gd name="T56" fmla="*/ 2147483647 w 905"/>
                <a:gd name="T57" fmla="*/ 2147483647 h 1010"/>
                <a:gd name="T58" fmla="*/ 2147483647 w 905"/>
                <a:gd name="T59" fmla="*/ 2147483647 h 1010"/>
                <a:gd name="T60" fmla="*/ 2147483647 w 905"/>
                <a:gd name="T61" fmla="*/ 2147483647 h 1010"/>
                <a:gd name="T62" fmla="*/ 2147483647 w 905"/>
                <a:gd name="T63" fmla="*/ 2147483647 h 1010"/>
                <a:gd name="T64" fmla="*/ 2147483647 w 905"/>
                <a:gd name="T65" fmla="*/ 2147483647 h 1010"/>
                <a:gd name="T66" fmla="*/ 2147483647 w 905"/>
                <a:gd name="T67" fmla="*/ 2147483647 h 1010"/>
                <a:gd name="T68" fmla="*/ 2147483647 w 905"/>
                <a:gd name="T69" fmla="*/ 2147483647 h 1010"/>
                <a:gd name="T70" fmla="*/ 2147483647 w 905"/>
                <a:gd name="T71" fmla="*/ 2147483647 h 1010"/>
                <a:gd name="T72" fmla="*/ 0 w 905"/>
                <a:gd name="T73" fmla="*/ 2147483647 h 1010"/>
                <a:gd name="T74" fmla="*/ 2147483647 w 905"/>
                <a:gd name="T75" fmla="*/ 2147483647 h 1010"/>
                <a:gd name="T76" fmla="*/ 2147483647 w 905"/>
                <a:gd name="T77" fmla="*/ 2147483647 h 1010"/>
                <a:gd name="T78" fmla="*/ 2147483647 w 905"/>
                <a:gd name="T79" fmla="*/ 2147483647 h 1010"/>
                <a:gd name="T80" fmla="*/ 2147483647 w 905"/>
                <a:gd name="T81" fmla="*/ 2147483647 h 1010"/>
                <a:gd name="T82" fmla="*/ 2147483647 w 905"/>
                <a:gd name="T83" fmla="*/ 2147483647 h 1010"/>
                <a:gd name="T84" fmla="*/ 2147483647 w 905"/>
                <a:gd name="T85" fmla="*/ 2147483647 h 1010"/>
                <a:gd name="T86" fmla="*/ 2147483647 w 905"/>
                <a:gd name="T87" fmla="*/ 2147483647 h 1010"/>
                <a:gd name="T88" fmla="*/ 2147483647 w 905"/>
                <a:gd name="T89" fmla="*/ 2147483647 h 1010"/>
                <a:gd name="T90" fmla="*/ 2147483647 w 905"/>
                <a:gd name="T91" fmla="*/ 2147483647 h 1010"/>
                <a:gd name="T92" fmla="*/ 2147483647 w 905"/>
                <a:gd name="T93" fmla="*/ 2147483647 h 1010"/>
                <a:gd name="T94" fmla="*/ 2147483647 w 905"/>
                <a:gd name="T95" fmla="*/ 2147483647 h 1010"/>
                <a:gd name="T96" fmla="*/ 2147483647 w 905"/>
                <a:gd name="T97" fmla="*/ 2147483647 h 1010"/>
                <a:gd name="T98" fmla="*/ 2147483647 w 905"/>
                <a:gd name="T99" fmla="*/ 2147483647 h 1010"/>
                <a:gd name="T100" fmla="*/ 2147483647 w 905"/>
                <a:gd name="T101" fmla="*/ 2147483647 h 1010"/>
                <a:gd name="T102" fmla="*/ 2147483647 w 905"/>
                <a:gd name="T103" fmla="*/ 2147483647 h 1010"/>
                <a:gd name="T104" fmla="*/ 2147483647 w 905"/>
                <a:gd name="T105" fmla="*/ 2147483647 h 1010"/>
                <a:gd name="T106" fmla="*/ 2147483647 w 905"/>
                <a:gd name="T107" fmla="*/ 2147483647 h 1010"/>
                <a:gd name="T108" fmla="*/ 2147483647 w 905"/>
                <a:gd name="T109" fmla="*/ 2147483647 h 1010"/>
                <a:gd name="T110" fmla="*/ 2147483647 w 905"/>
                <a:gd name="T111" fmla="*/ 2147483647 h 1010"/>
                <a:gd name="T112" fmla="*/ 2147483647 w 905"/>
                <a:gd name="T113" fmla="*/ 2147483647 h 1010"/>
                <a:gd name="T114" fmla="*/ 2147483647 w 905"/>
                <a:gd name="T115" fmla="*/ 2147483647 h 10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5"/>
                <a:gd name="T175" fmla="*/ 0 h 1010"/>
                <a:gd name="T176" fmla="*/ 905 w 905"/>
                <a:gd name="T177" fmla="*/ 1010 h 10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77" name="Freeform 376"/>
            <p:cNvSpPr>
              <a:spLocks/>
            </p:cNvSpPr>
            <p:nvPr/>
          </p:nvSpPr>
          <p:spPr bwMode="auto">
            <a:xfrm>
              <a:off x="5240145" y="3017144"/>
              <a:ext cx="276883" cy="169863"/>
            </a:xfrm>
            <a:custGeom>
              <a:avLst/>
              <a:gdLst>
                <a:gd name="T0" fmla="*/ 2147483647 w 487"/>
                <a:gd name="T1" fmla="*/ 2147483647 h 330"/>
                <a:gd name="T2" fmla="*/ 2147483647 w 487"/>
                <a:gd name="T3" fmla="*/ 2147483647 h 330"/>
                <a:gd name="T4" fmla="*/ 2147483647 w 487"/>
                <a:gd name="T5" fmla="*/ 2147483647 h 330"/>
                <a:gd name="T6" fmla="*/ 2147483647 w 487"/>
                <a:gd name="T7" fmla="*/ 2147483647 h 330"/>
                <a:gd name="T8" fmla="*/ 2147483647 w 487"/>
                <a:gd name="T9" fmla="*/ 2147483647 h 330"/>
                <a:gd name="T10" fmla="*/ 2147483647 w 487"/>
                <a:gd name="T11" fmla="*/ 2147483647 h 330"/>
                <a:gd name="T12" fmla="*/ 2147483647 w 487"/>
                <a:gd name="T13" fmla="*/ 2147483647 h 330"/>
                <a:gd name="T14" fmla="*/ 2147483647 w 487"/>
                <a:gd name="T15" fmla="*/ 2147483647 h 330"/>
                <a:gd name="T16" fmla="*/ 2147483647 w 487"/>
                <a:gd name="T17" fmla="*/ 2147483647 h 330"/>
                <a:gd name="T18" fmla="*/ 2147483647 w 487"/>
                <a:gd name="T19" fmla="*/ 2147483647 h 330"/>
                <a:gd name="T20" fmla="*/ 2147483647 w 487"/>
                <a:gd name="T21" fmla="*/ 2147483647 h 330"/>
                <a:gd name="T22" fmla="*/ 2147483647 w 487"/>
                <a:gd name="T23" fmla="*/ 2147483647 h 330"/>
                <a:gd name="T24" fmla="*/ 2147483647 w 487"/>
                <a:gd name="T25" fmla="*/ 2147483647 h 330"/>
                <a:gd name="T26" fmla="*/ 2147483647 w 487"/>
                <a:gd name="T27" fmla="*/ 2147483647 h 330"/>
                <a:gd name="T28" fmla="*/ 2147483647 w 487"/>
                <a:gd name="T29" fmla="*/ 2147483647 h 330"/>
                <a:gd name="T30" fmla="*/ 2147483647 w 487"/>
                <a:gd name="T31" fmla="*/ 2147483647 h 330"/>
                <a:gd name="T32" fmla="*/ 2147483647 w 487"/>
                <a:gd name="T33" fmla="*/ 2147483647 h 330"/>
                <a:gd name="T34" fmla="*/ 2147483647 w 487"/>
                <a:gd name="T35" fmla="*/ 2147483647 h 330"/>
                <a:gd name="T36" fmla="*/ 2147483647 w 487"/>
                <a:gd name="T37" fmla="*/ 2147483647 h 330"/>
                <a:gd name="T38" fmla="*/ 2147483647 w 487"/>
                <a:gd name="T39" fmla="*/ 2147483647 h 330"/>
                <a:gd name="T40" fmla="*/ 2147483647 w 487"/>
                <a:gd name="T41" fmla="*/ 2147483647 h 330"/>
                <a:gd name="T42" fmla="*/ 2147483647 w 487"/>
                <a:gd name="T43" fmla="*/ 2147483647 h 330"/>
                <a:gd name="T44" fmla="*/ 2147483647 w 487"/>
                <a:gd name="T45" fmla="*/ 2147483647 h 330"/>
                <a:gd name="T46" fmla="*/ 2147483647 w 487"/>
                <a:gd name="T47" fmla="*/ 2147483647 h 330"/>
                <a:gd name="T48" fmla="*/ 2147483647 w 487"/>
                <a:gd name="T49" fmla="*/ 2147483647 h 330"/>
                <a:gd name="T50" fmla="*/ 2147483647 w 487"/>
                <a:gd name="T51" fmla="*/ 2147483647 h 330"/>
                <a:gd name="T52" fmla="*/ 2147483647 w 487"/>
                <a:gd name="T53" fmla="*/ 2147483647 h 330"/>
                <a:gd name="T54" fmla="*/ 2147483647 w 487"/>
                <a:gd name="T55" fmla="*/ 2147483647 h 330"/>
                <a:gd name="T56" fmla="*/ 2147483647 w 487"/>
                <a:gd name="T57" fmla="*/ 2147483647 h 330"/>
                <a:gd name="T58" fmla="*/ 2147483647 w 487"/>
                <a:gd name="T59" fmla="*/ 2147483647 h 330"/>
                <a:gd name="T60" fmla="*/ 2147483647 w 487"/>
                <a:gd name="T61" fmla="*/ 0 h 330"/>
                <a:gd name="T62" fmla="*/ 2147483647 w 487"/>
                <a:gd name="T63" fmla="*/ 2147483647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7"/>
                <a:gd name="T97" fmla="*/ 0 h 330"/>
                <a:gd name="T98" fmla="*/ 487 w 487"/>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78" name="Freeform 377"/>
            <p:cNvSpPr>
              <a:spLocks/>
            </p:cNvSpPr>
            <p:nvPr/>
          </p:nvSpPr>
          <p:spPr bwMode="auto">
            <a:xfrm>
              <a:off x="4343570" y="3480694"/>
              <a:ext cx="57683" cy="38100"/>
            </a:xfrm>
            <a:custGeom>
              <a:avLst/>
              <a:gdLst>
                <a:gd name="T0" fmla="*/ 2147483647 w 103"/>
                <a:gd name="T1" fmla="*/ 2147483647 h 71"/>
                <a:gd name="T2" fmla="*/ 2147483647 w 103"/>
                <a:gd name="T3" fmla="*/ 2147483647 h 71"/>
                <a:gd name="T4" fmla="*/ 2147483647 w 103"/>
                <a:gd name="T5" fmla="*/ 2147483647 h 71"/>
                <a:gd name="T6" fmla="*/ 2147483647 w 103"/>
                <a:gd name="T7" fmla="*/ 0 h 71"/>
                <a:gd name="T8" fmla="*/ 2147483647 w 103"/>
                <a:gd name="T9" fmla="*/ 2147483647 h 71"/>
                <a:gd name="T10" fmla="*/ 2147483647 w 103"/>
                <a:gd name="T11" fmla="*/ 2147483647 h 71"/>
                <a:gd name="T12" fmla="*/ 2147483647 w 103"/>
                <a:gd name="T13" fmla="*/ 2147483647 h 71"/>
                <a:gd name="T14" fmla="*/ 2147483647 w 103"/>
                <a:gd name="T15" fmla="*/ 2147483647 h 71"/>
                <a:gd name="T16" fmla="*/ 2147483647 w 103"/>
                <a:gd name="T17" fmla="*/ 2147483647 h 71"/>
                <a:gd name="T18" fmla="*/ 2147483647 w 103"/>
                <a:gd name="T19" fmla="*/ 2147483647 h 71"/>
                <a:gd name="T20" fmla="*/ 2147483647 w 103"/>
                <a:gd name="T21" fmla="*/ 2147483647 h 71"/>
                <a:gd name="T22" fmla="*/ 2147483647 w 103"/>
                <a:gd name="T23" fmla="*/ 2147483647 h 71"/>
                <a:gd name="T24" fmla="*/ 2147483647 w 103"/>
                <a:gd name="T25" fmla="*/ 214748364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1"/>
                <a:gd name="T41" fmla="*/ 103 w 10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79" name="Freeform 321"/>
            <p:cNvSpPr>
              <a:spLocks noEditPoints="1"/>
            </p:cNvSpPr>
            <p:nvPr/>
          </p:nvSpPr>
          <p:spPr bwMode="auto">
            <a:xfrm>
              <a:off x="3873857" y="2313882"/>
              <a:ext cx="336215" cy="214312"/>
            </a:xfrm>
            <a:custGeom>
              <a:avLst/>
              <a:gdLst>
                <a:gd name="T0" fmla="*/ 2147483647 w 591"/>
                <a:gd name="T1" fmla="*/ 2147483647 h 413"/>
                <a:gd name="T2" fmla="*/ 2147483647 w 591"/>
                <a:gd name="T3" fmla="*/ 2147483647 h 413"/>
                <a:gd name="T4" fmla="*/ 2147483647 w 591"/>
                <a:gd name="T5" fmla="*/ 2147483647 h 413"/>
                <a:gd name="T6" fmla="*/ 2147483647 w 591"/>
                <a:gd name="T7" fmla="*/ 2147483647 h 413"/>
                <a:gd name="T8" fmla="*/ 2147483647 w 591"/>
                <a:gd name="T9" fmla="*/ 2147483647 h 413"/>
                <a:gd name="T10" fmla="*/ 2147483647 w 591"/>
                <a:gd name="T11" fmla="*/ 2147483647 h 413"/>
                <a:gd name="T12" fmla="*/ 2147483647 w 591"/>
                <a:gd name="T13" fmla="*/ 2147483647 h 413"/>
                <a:gd name="T14" fmla="*/ 2147483647 w 591"/>
                <a:gd name="T15" fmla="*/ 2147483647 h 413"/>
                <a:gd name="T16" fmla="*/ 2147483647 w 591"/>
                <a:gd name="T17" fmla="*/ 2147483647 h 413"/>
                <a:gd name="T18" fmla="*/ 2147483647 w 591"/>
                <a:gd name="T19" fmla="*/ 2147483647 h 413"/>
                <a:gd name="T20" fmla="*/ 2147483647 w 591"/>
                <a:gd name="T21" fmla="*/ 2147483647 h 413"/>
                <a:gd name="T22" fmla="*/ 2147483647 w 591"/>
                <a:gd name="T23" fmla="*/ 2147483647 h 413"/>
                <a:gd name="T24" fmla="*/ 2147483647 w 591"/>
                <a:gd name="T25" fmla="*/ 2147483647 h 413"/>
                <a:gd name="T26" fmla="*/ 2147483647 w 591"/>
                <a:gd name="T27" fmla="*/ 2147483647 h 413"/>
                <a:gd name="T28" fmla="*/ 2147483647 w 591"/>
                <a:gd name="T29" fmla="*/ 2147483647 h 413"/>
                <a:gd name="T30" fmla="*/ 2147483647 w 591"/>
                <a:gd name="T31" fmla="*/ 2147483647 h 413"/>
                <a:gd name="T32" fmla="*/ 2147483647 w 591"/>
                <a:gd name="T33" fmla="*/ 2147483647 h 413"/>
                <a:gd name="T34" fmla="*/ 2147483647 w 591"/>
                <a:gd name="T35" fmla="*/ 2147483647 h 413"/>
                <a:gd name="T36" fmla="*/ 2147483647 w 591"/>
                <a:gd name="T37" fmla="*/ 2147483647 h 413"/>
                <a:gd name="T38" fmla="*/ 2147483647 w 591"/>
                <a:gd name="T39" fmla="*/ 2147483647 h 413"/>
                <a:gd name="T40" fmla="*/ 2147483647 w 591"/>
                <a:gd name="T41" fmla="*/ 2147483647 h 413"/>
                <a:gd name="T42" fmla="*/ 2147483647 w 591"/>
                <a:gd name="T43" fmla="*/ 2147483647 h 413"/>
                <a:gd name="T44" fmla="*/ 2147483647 w 591"/>
                <a:gd name="T45" fmla="*/ 2147483647 h 413"/>
                <a:gd name="T46" fmla="*/ 2147483647 w 591"/>
                <a:gd name="T47" fmla="*/ 2147483647 h 413"/>
                <a:gd name="T48" fmla="*/ 2147483647 w 591"/>
                <a:gd name="T49" fmla="*/ 2147483647 h 413"/>
                <a:gd name="T50" fmla="*/ 2147483647 w 591"/>
                <a:gd name="T51" fmla="*/ 2147483647 h 413"/>
                <a:gd name="T52" fmla="*/ 2147483647 w 591"/>
                <a:gd name="T53" fmla="*/ 2147483647 h 413"/>
                <a:gd name="T54" fmla="*/ 2147483647 w 591"/>
                <a:gd name="T55" fmla="*/ 2147483647 h 413"/>
                <a:gd name="T56" fmla="*/ 2147483647 w 591"/>
                <a:gd name="T57" fmla="*/ 2147483647 h 413"/>
                <a:gd name="T58" fmla="*/ 2147483647 w 591"/>
                <a:gd name="T59" fmla="*/ 2147483647 h 413"/>
                <a:gd name="T60" fmla="*/ 2147483647 w 591"/>
                <a:gd name="T61" fmla="*/ 2147483647 h 413"/>
                <a:gd name="T62" fmla="*/ 2147483647 w 591"/>
                <a:gd name="T63" fmla="*/ 2147483647 h 413"/>
                <a:gd name="T64" fmla="*/ 2147483647 w 591"/>
                <a:gd name="T65" fmla="*/ 2147483647 h 413"/>
                <a:gd name="T66" fmla="*/ 2147483647 w 591"/>
                <a:gd name="T67" fmla="*/ 2147483647 h 413"/>
                <a:gd name="T68" fmla="*/ 2147483647 w 591"/>
                <a:gd name="T69" fmla="*/ 2147483647 h 413"/>
                <a:gd name="T70" fmla="*/ 2147483647 w 591"/>
                <a:gd name="T71" fmla="*/ 2147483647 h 413"/>
                <a:gd name="T72" fmla="*/ 2147483647 w 591"/>
                <a:gd name="T73" fmla="*/ 2147483647 h 413"/>
                <a:gd name="T74" fmla="*/ 2147483647 w 591"/>
                <a:gd name="T75" fmla="*/ 2147483647 h 413"/>
                <a:gd name="T76" fmla="*/ 2147483647 w 591"/>
                <a:gd name="T77" fmla="*/ 2147483647 h 413"/>
                <a:gd name="T78" fmla="*/ 2147483647 w 591"/>
                <a:gd name="T79" fmla="*/ 2147483647 h 413"/>
                <a:gd name="T80" fmla="*/ 2147483647 w 591"/>
                <a:gd name="T81" fmla="*/ 2147483647 h 413"/>
                <a:gd name="T82" fmla="*/ 2147483647 w 591"/>
                <a:gd name="T83" fmla="*/ 2147483647 h 413"/>
                <a:gd name="T84" fmla="*/ 2147483647 w 591"/>
                <a:gd name="T85" fmla="*/ 2147483647 h 413"/>
                <a:gd name="T86" fmla="*/ 2147483647 w 591"/>
                <a:gd name="T87" fmla="*/ 2147483647 h 413"/>
                <a:gd name="T88" fmla="*/ 2147483647 w 591"/>
                <a:gd name="T89" fmla="*/ 2147483647 h 413"/>
                <a:gd name="T90" fmla="*/ 2147483647 w 591"/>
                <a:gd name="T91" fmla="*/ 2147483647 h 413"/>
                <a:gd name="T92" fmla="*/ 2147483647 w 591"/>
                <a:gd name="T93" fmla="*/ 2147483647 h 413"/>
                <a:gd name="T94" fmla="*/ 2147483647 w 591"/>
                <a:gd name="T95" fmla="*/ 2147483647 h 413"/>
                <a:gd name="T96" fmla="*/ 2147483647 w 591"/>
                <a:gd name="T97" fmla="*/ 2147483647 h 413"/>
                <a:gd name="T98" fmla="*/ 2147483647 w 591"/>
                <a:gd name="T99" fmla="*/ 2147483647 h 413"/>
                <a:gd name="T100" fmla="*/ 2147483647 w 591"/>
                <a:gd name="T101" fmla="*/ 2147483647 h 413"/>
                <a:gd name="T102" fmla="*/ 2147483647 w 591"/>
                <a:gd name="T103" fmla="*/ 2147483647 h 413"/>
                <a:gd name="T104" fmla="*/ 2147483647 w 591"/>
                <a:gd name="T105" fmla="*/ 2147483647 h 413"/>
                <a:gd name="T106" fmla="*/ 2147483647 w 591"/>
                <a:gd name="T107" fmla="*/ 2147483647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1"/>
                <a:gd name="T163" fmla="*/ 0 h 413"/>
                <a:gd name="T164" fmla="*/ 591 w 591"/>
                <a:gd name="T165" fmla="*/ 413 h 4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80" name="Freeform 379"/>
            <p:cNvSpPr>
              <a:spLocks/>
            </p:cNvSpPr>
            <p:nvPr/>
          </p:nvSpPr>
          <p:spPr bwMode="auto">
            <a:xfrm>
              <a:off x="3860672" y="2358332"/>
              <a:ext cx="87351" cy="146050"/>
            </a:xfrm>
            <a:custGeom>
              <a:avLst/>
              <a:gdLst>
                <a:gd name="T0" fmla="*/ 2147483647 w 155"/>
                <a:gd name="T1" fmla="*/ 2147483647 h 277"/>
                <a:gd name="T2" fmla="*/ 2147483647 w 155"/>
                <a:gd name="T3" fmla="*/ 2147483647 h 277"/>
                <a:gd name="T4" fmla="*/ 2147483647 w 155"/>
                <a:gd name="T5" fmla="*/ 2147483647 h 277"/>
                <a:gd name="T6" fmla="*/ 2147483647 w 155"/>
                <a:gd name="T7" fmla="*/ 2147483647 h 277"/>
                <a:gd name="T8" fmla="*/ 2147483647 w 155"/>
                <a:gd name="T9" fmla="*/ 2147483647 h 277"/>
                <a:gd name="T10" fmla="*/ 2147483647 w 155"/>
                <a:gd name="T11" fmla="*/ 2147483647 h 277"/>
                <a:gd name="T12" fmla="*/ 2147483647 w 155"/>
                <a:gd name="T13" fmla="*/ 2147483647 h 277"/>
                <a:gd name="T14" fmla="*/ 2147483647 w 155"/>
                <a:gd name="T15" fmla="*/ 0 h 277"/>
                <a:gd name="T16" fmla="*/ 2147483647 w 155"/>
                <a:gd name="T17" fmla="*/ 2147483647 h 277"/>
                <a:gd name="T18" fmla="*/ 2147483647 w 155"/>
                <a:gd name="T19" fmla="*/ 2147483647 h 277"/>
                <a:gd name="T20" fmla="*/ 2147483647 w 155"/>
                <a:gd name="T21" fmla="*/ 2147483647 h 277"/>
                <a:gd name="T22" fmla="*/ 2147483647 w 155"/>
                <a:gd name="T23" fmla="*/ 2147483647 h 277"/>
                <a:gd name="T24" fmla="*/ 2147483647 w 155"/>
                <a:gd name="T25" fmla="*/ 2147483647 h 277"/>
                <a:gd name="T26" fmla="*/ 2147483647 w 155"/>
                <a:gd name="T27" fmla="*/ 2147483647 h 277"/>
                <a:gd name="T28" fmla="*/ 2147483647 w 155"/>
                <a:gd name="T29" fmla="*/ 2147483647 h 277"/>
                <a:gd name="T30" fmla="*/ 2147483647 w 155"/>
                <a:gd name="T31" fmla="*/ 2147483647 h 277"/>
                <a:gd name="T32" fmla="*/ 2147483647 w 155"/>
                <a:gd name="T33" fmla="*/ 2147483647 h 277"/>
                <a:gd name="T34" fmla="*/ 2147483647 w 155"/>
                <a:gd name="T35" fmla="*/ 2147483647 h 277"/>
                <a:gd name="T36" fmla="*/ 2147483647 w 155"/>
                <a:gd name="T37" fmla="*/ 2147483647 h 277"/>
                <a:gd name="T38" fmla="*/ 2147483647 w 155"/>
                <a:gd name="T39" fmla="*/ 2147483647 h 277"/>
                <a:gd name="T40" fmla="*/ 2147483647 w 155"/>
                <a:gd name="T41" fmla="*/ 2147483647 h 277"/>
                <a:gd name="T42" fmla="*/ 2147483647 w 155"/>
                <a:gd name="T43" fmla="*/ 2147483647 h 277"/>
                <a:gd name="T44" fmla="*/ 2147483647 w 155"/>
                <a:gd name="T45" fmla="*/ 2147483647 h 277"/>
                <a:gd name="T46" fmla="*/ 2147483647 w 155"/>
                <a:gd name="T47" fmla="*/ 2147483647 h 277"/>
                <a:gd name="T48" fmla="*/ 2147483647 w 155"/>
                <a:gd name="T49" fmla="*/ 2147483647 h 277"/>
                <a:gd name="T50" fmla="*/ 2147483647 w 155"/>
                <a:gd name="T51" fmla="*/ 2147483647 h 277"/>
                <a:gd name="T52" fmla="*/ 2147483647 w 155"/>
                <a:gd name="T53" fmla="*/ 2147483647 h 277"/>
                <a:gd name="T54" fmla="*/ 2147483647 w 155"/>
                <a:gd name="T55" fmla="*/ 2147483647 h 277"/>
                <a:gd name="T56" fmla="*/ 2147483647 w 155"/>
                <a:gd name="T57" fmla="*/ 2147483647 h 277"/>
                <a:gd name="T58" fmla="*/ 2147483647 w 155"/>
                <a:gd name="T59" fmla="*/ 2147483647 h 277"/>
                <a:gd name="T60" fmla="*/ 2147483647 w 155"/>
                <a:gd name="T61" fmla="*/ 2147483647 h 277"/>
                <a:gd name="T62" fmla="*/ 2147483647 w 155"/>
                <a:gd name="T63" fmla="*/ 2147483647 h 277"/>
                <a:gd name="T64" fmla="*/ 2147483647 w 155"/>
                <a:gd name="T65" fmla="*/ 2147483647 h 277"/>
                <a:gd name="T66" fmla="*/ 2147483647 w 155"/>
                <a:gd name="T67" fmla="*/ 2147483647 h 277"/>
                <a:gd name="T68" fmla="*/ 2147483647 w 155"/>
                <a:gd name="T69" fmla="*/ 2147483647 h 277"/>
                <a:gd name="T70" fmla="*/ 2147483647 w 155"/>
                <a:gd name="T71" fmla="*/ 2147483647 h 277"/>
                <a:gd name="T72" fmla="*/ 2147483647 w 155"/>
                <a:gd name="T73" fmla="*/ 2147483647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277"/>
                <a:gd name="T113" fmla="*/ 155 w 155"/>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81" name="Freeform 380"/>
            <p:cNvSpPr>
              <a:spLocks noEditPoints="1"/>
            </p:cNvSpPr>
            <p:nvPr/>
          </p:nvSpPr>
          <p:spPr bwMode="auto">
            <a:xfrm>
              <a:off x="2095542" y="3398144"/>
              <a:ext cx="1061386" cy="1092200"/>
            </a:xfrm>
            <a:custGeom>
              <a:avLst/>
              <a:gdLst>
                <a:gd name="T0" fmla="*/ 2147483647 w 1858"/>
                <a:gd name="T1" fmla="*/ 2147483647 h 2099"/>
                <a:gd name="T2" fmla="*/ 2147483647 w 1858"/>
                <a:gd name="T3" fmla="*/ 2147483647 h 2099"/>
                <a:gd name="T4" fmla="*/ 2147483647 w 1858"/>
                <a:gd name="T5" fmla="*/ 2147483647 h 2099"/>
                <a:gd name="T6" fmla="*/ 2147483647 w 1858"/>
                <a:gd name="T7" fmla="*/ 2147483647 h 2099"/>
                <a:gd name="T8" fmla="*/ 2147483647 w 1858"/>
                <a:gd name="T9" fmla="*/ 2147483647 h 2099"/>
                <a:gd name="T10" fmla="*/ 2147483647 w 1858"/>
                <a:gd name="T11" fmla="*/ 2147483647 h 2099"/>
                <a:gd name="T12" fmla="*/ 2147483647 w 1858"/>
                <a:gd name="T13" fmla="*/ 2147483647 h 2099"/>
                <a:gd name="T14" fmla="*/ 2147483647 w 1858"/>
                <a:gd name="T15" fmla="*/ 2147483647 h 2099"/>
                <a:gd name="T16" fmla="*/ 2147483647 w 1858"/>
                <a:gd name="T17" fmla="*/ 2147483647 h 2099"/>
                <a:gd name="T18" fmla="*/ 2147483647 w 1858"/>
                <a:gd name="T19" fmla="*/ 2147483647 h 2099"/>
                <a:gd name="T20" fmla="*/ 2147483647 w 1858"/>
                <a:gd name="T21" fmla="*/ 2147483647 h 2099"/>
                <a:gd name="T22" fmla="*/ 2147483647 w 1858"/>
                <a:gd name="T23" fmla="*/ 2147483647 h 2099"/>
                <a:gd name="T24" fmla="*/ 2147483647 w 1858"/>
                <a:gd name="T25" fmla="*/ 2147483647 h 2099"/>
                <a:gd name="T26" fmla="*/ 2147483647 w 1858"/>
                <a:gd name="T27" fmla="*/ 2147483647 h 2099"/>
                <a:gd name="T28" fmla="*/ 2147483647 w 1858"/>
                <a:gd name="T29" fmla="*/ 2147483647 h 2099"/>
                <a:gd name="T30" fmla="*/ 2147483647 w 1858"/>
                <a:gd name="T31" fmla="*/ 2147483647 h 2099"/>
                <a:gd name="T32" fmla="*/ 2147483647 w 1858"/>
                <a:gd name="T33" fmla="*/ 2147483647 h 2099"/>
                <a:gd name="T34" fmla="*/ 2147483647 w 1858"/>
                <a:gd name="T35" fmla="*/ 2147483647 h 2099"/>
                <a:gd name="T36" fmla="*/ 2147483647 w 1858"/>
                <a:gd name="T37" fmla="*/ 2147483647 h 2099"/>
                <a:gd name="T38" fmla="*/ 2147483647 w 1858"/>
                <a:gd name="T39" fmla="*/ 2147483647 h 2099"/>
                <a:gd name="T40" fmla="*/ 2147483647 w 1858"/>
                <a:gd name="T41" fmla="*/ 2147483647 h 2099"/>
                <a:gd name="T42" fmla="*/ 2147483647 w 1858"/>
                <a:gd name="T43" fmla="*/ 2147483647 h 2099"/>
                <a:gd name="T44" fmla="*/ 2147483647 w 1858"/>
                <a:gd name="T45" fmla="*/ 2147483647 h 2099"/>
                <a:gd name="T46" fmla="*/ 2147483647 w 1858"/>
                <a:gd name="T47" fmla="*/ 2147483647 h 2099"/>
                <a:gd name="T48" fmla="*/ 2147483647 w 1858"/>
                <a:gd name="T49" fmla="*/ 2147483647 h 2099"/>
                <a:gd name="T50" fmla="*/ 2147483647 w 1858"/>
                <a:gd name="T51" fmla="*/ 2147483647 h 2099"/>
                <a:gd name="T52" fmla="*/ 2147483647 w 1858"/>
                <a:gd name="T53" fmla="*/ 2147483647 h 2099"/>
                <a:gd name="T54" fmla="*/ 2147483647 w 1858"/>
                <a:gd name="T55" fmla="*/ 2147483647 h 2099"/>
                <a:gd name="T56" fmla="*/ 2147483647 w 1858"/>
                <a:gd name="T57" fmla="*/ 2147483647 h 2099"/>
                <a:gd name="T58" fmla="*/ 2147483647 w 1858"/>
                <a:gd name="T59" fmla="*/ 2147483647 h 2099"/>
                <a:gd name="T60" fmla="*/ 2147483647 w 1858"/>
                <a:gd name="T61" fmla="*/ 2147483647 h 2099"/>
                <a:gd name="T62" fmla="*/ 2147483647 w 1858"/>
                <a:gd name="T63" fmla="*/ 2147483647 h 2099"/>
                <a:gd name="T64" fmla="*/ 2147483647 w 1858"/>
                <a:gd name="T65" fmla="*/ 2147483647 h 2099"/>
                <a:gd name="T66" fmla="*/ 2147483647 w 1858"/>
                <a:gd name="T67" fmla="*/ 2147483647 h 2099"/>
                <a:gd name="T68" fmla="*/ 2147483647 w 1858"/>
                <a:gd name="T69" fmla="*/ 2147483647 h 2099"/>
                <a:gd name="T70" fmla="*/ 2147483647 w 1858"/>
                <a:gd name="T71" fmla="*/ 2147483647 h 2099"/>
                <a:gd name="T72" fmla="*/ 2147483647 w 1858"/>
                <a:gd name="T73" fmla="*/ 2147483647 h 2099"/>
                <a:gd name="T74" fmla="*/ 2147483647 w 1858"/>
                <a:gd name="T75" fmla="*/ 2147483647 h 2099"/>
                <a:gd name="T76" fmla="*/ 2147483647 w 1858"/>
                <a:gd name="T77" fmla="*/ 2147483647 h 2099"/>
                <a:gd name="T78" fmla="*/ 2147483647 w 1858"/>
                <a:gd name="T79" fmla="*/ 2147483647 h 2099"/>
                <a:gd name="T80" fmla="*/ 2147483647 w 1858"/>
                <a:gd name="T81" fmla="*/ 2147483647 h 2099"/>
                <a:gd name="T82" fmla="*/ 2147483647 w 1858"/>
                <a:gd name="T83" fmla="*/ 2147483647 h 2099"/>
                <a:gd name="T84" fmla="*/ 2147483647 w 1858"/>
                <a:gd name="T85" fmla="*/ 2147483647 h 2099"/>
                <a:gd name="T86" fmla="*/ 2147483647 w 1858"/>
                <a:gd name="T87" fmla="*/ 2147483647 h 2099"/>
                <a:gd name="T88" fmla="*/ 2147483647 w 1858"/>
                <a:gd name="T89" fmla="*/ 2147483647 h 2099"/>
                <a:gd name="T90" fmla="*/ 2147483647 w 1858"/>
                <a:gd name="T91" fmla="*/ 2147483647 h 2099"/>
                <a:gd name="T92" fmla="*/ 2147483647 w 1858"/>
                <a:gd name="T93" fmla="*/ 2147483647 h 2099"/>
                <a:gd name="T94" fmla="*/ 2147483647 w 1858"/>
                <a:gd name="T95" fmla="*/ 2147483647 h 2099"/>
                <a:gd name="T96" fmla="*/ 2147483647 w 1858"/>
                <a:gd name="T97" fmla="*/ 2147483647 h 2099"/>
                <a:gd name="T98" fmla="*/ 2147483647 w 1858"/>
                <a:gd name="T99" fmla="*/ 2147483647 h 2099"/>
                <a:gd name="T100" fmla="*/ 2147483647 w 1858"/>
                <a:gd name="T101" fmla="*/ 2147483647 h 2099"/>
                <a:gd name="T102" fmla="*/ 2147483647 w 1858"/>
                <a:gd name="T103" fmla="*/ 2147483647 h 2099"/>
                <a:gd name="T104" fmla="*/ 2147483647 w 1858"/>
                <a:gd name="T105" fmla="*/ 2147483647 h 2099"/>
                <a:gd name="T106" fmla="*/ 2147483647 w 1858"/>
                <a:gd name="T107" fmla="*/ 2147483647 h 2099"/>
                <a:gd name="T108" fmla="*/ 2147483647 w 1858"/>
                <a:gd name="T109" fmla="*/ 2147483647 h 2099"/>
                <a:gd name="T110" fmla="*/ 2147483647 w 1858"/>
                <a:gd name="T111" fmla="*/ 2147483647 h 2099"/>
                <a:gd name="T112" fmla="*/ 2147483647 w 1858"/>
                <a:gd name="T113" fmla="*/ 2147483647 h 2099"/>
                <a:gd name="T114" fmla="*/ 2147483647 w 1858"/>
                <a:gd name="T115" fmla="*/ 2147483647 h 20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58"/>
                <a:gd name="T175" fmla="*/ 0 h 2099"/>
                <a:gd name="T176" fmla="*/ 1858 w 1858"/>
                <a:gd name="T177" fmla="*/ 2099 h 20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FF0000"/>
                </a:solidFill>
                <a:effectLst/>
                <a:uLnTx/>
                <a:uFillTx/>
                <a:latin typeface="Verdana" pitchFamily="34" charset="0"/>
                <a:ea typeface="ヒラギノ角ゴ Pro W3" pitchFamily="-105" charset="-128"/>
                <a:cs typeface="Arial" charset="0"/>
              </a:endParaRPr>
            </a:p>
          </p:txBody>
        </p:sp>
        <p:sp>
          <p:nvSpPr>
            <p:cNvPr id="382" name="Freeform 381"/>
            <p:cNvSpPr>
              <a:spLocks noEditPoints="1"/>
            </p:cNvSpPr>
            <p:nvPr/>
          </p:nvSpPr>
          <p:spPr bwMode="auto">
            <a:xfrm>
              <a:off x="2220798" y="4036319"/>
              <a:ext cx="440046" cy="1054100"/>
            </a:xfrm>
            <a:custGeom>
              <a:avLst/>
              <a:gdLst>
                <a:gd name="T0" fmla="*/ 2147483647 w 771"/>
                <a:gd name="T1" fmla="*/ 2147483647 h 2022"/>
                <a:gd name="T2" fmla="*/ 2147483647 w 771"/>
                <a:gd name="T3" fmla="*/ 2147483647 h 2022"/>
                <a:gd name="T4" fmla="*/ 2147483647 w 771"/>
                <a:gd name="T5" fmla="*/ 2147483647 h 2022"/>
                <a:gd name="T6" fmla="*/ 2147483647 w 771"/>
                <a:gd name="T7" fmla="*/ 2147483647 h 2022"/>
                <a:gd name="T8" fmla="*/ 2147483647 w 771"/>
                <a:gd name="T9" fmla="*/ 2147483647 h 2022"/>
                <a:gd name="T10" fmla="*/ 2147483647 w 771"/>
                <a:gd name="T11" fmla="*/ 2147483647 h 2022"/>
                <a:gd name="T12" fmla="*/ 2147483647 w 771"/>
                <a:gd name="T13" fmla="*/ 2147483647 h 2022"/>
                <a:gd name="T14" fmla="*/ 2147483647 w 771"/>
                <a:gd name="T15" fmla="*/ 2147483647 h 2022"/>
                <a:gd name="T16" fmla="*/ 2147483647 w 771"/>
                <a:gd name="T17" fmla="*/ 2147483647 h 2022"/>
                <a:gd name="T18" fmla="*/ 2147483647 w 771"/>
                <a:gd name="T19" fmla="*/ 2147483647 h 2022"/>
                <a:gd name="T20" fmla="*/ 2147483647 w 771"/>
                <a:gd name="T21" fmla="*/ 2147483647 h 2022"/>
                <a:gd name="T22" fmla="*/ 2147483647 w 771"/>
                <a:gd name="T23" fmla="*/ 2147483647 h 2022"/>
                <a:gd name="T24" fmla="*/ 2147483647 w 771"/>
                <a:gd name="T25" fmla="*/ 2147483647 h 2022"/>
                <a:gd name="T26" fmla="*/ 2147483647 w 771"/>
                <a:gd name="T27" fmla="*/ 2147483647 h 2022"/>
                <a:gd name="T28" fmla="*/ 2147483647 w 771"/>
                <a:gd name="T29" fmla="*/ 2147483647 h 2022"/>
                <a:gd name="T30" fmla="*/ 2147483647 w 771"/>
                <a:gd name="T31" fmla="*/ 2147483647 h 2022"/>
                <a:gd name="T32" fmla="*/ 2147483647 w 771"/>
                <a:gd name="T33" fmla="*/ 2147483647 h 2022"/>
                <a:gd name="T34" fmla="*/ 2147483647 w 771"/>
                <a:gd name="T35" fmla="*/ 2147483647 h 2022"/>
                <a:gd name="T36" fmla="*/ 2147483647 w 771"/>
                <a:gd name="T37" fmla="*/ 2147483647 h 2022"/>
                <a:gd name="T38" fmla="*/ 2147483647 w 771"/>
                <a:gd name="T39" fmla="*/ 2147483647 h 2022"/>
                <a:gd name="T40" fmla="*/ 2147483647 w 771"/>
                <a:gd name="T41" fmla="*/ 2147483647 h 2022"/>
                <a:gd name="T42" fmla="*/ 2147483647 w 771"/>
                <a:gd name="T43" fmla="*/ 2147483647 h 2022"/>
                <a:gd name="T44" fmla="*/ 2147483647 w 771"/>
                <a:gd name="T45" fmla="*/ 2147483647 h 2022"/>
                <a:gd name="T46" fmla="*/ 2147483647 w 771"/>
                <a:gd name="T47" fmla="*/ 2147483647 h 2022"/>
                <a:gd name="T48" fmla="*/ 2147483647 w 771"/>
                <a:gd name="T49" fmla="*/ 2147483647 h 2022"/>
                <a:gd name="T50" fmla="*/ 2147483647 w 771"/>
                <a:gd name="T51" fmla="*/ 2147483647 h 2022"/>
                <a:gd name="T52" fmla="*/ 2147483647 w 771"/>
                <a:gd name="T53" fmla="*/ 2147483647 h 2022"/>
                <a:gd name="T54" fmla="*/ 2147483647 w 771"/>
                <a:gd name="T55" fmla="*/ 2147483647 h 2022"/>
                <a:gd name="T56" fmla="*/ 2147483647 w 771"/>
                <a:gd name="T57" fmla="*/ 2147483647 h 2022"/>
                <a:gd name="T58" fmla="*/ 2147483647 w 771"/>
                <a:gd name="T59" fmla="*/ 2147483647 h 2022"/>
                <a:gd name="T60" fmla="*/ 2147483647 w 771"/>
                <a:gd name="T61" fmla="*/ 2147483647 h 2022"/>
                <a:gd name="T62" fmla="*/ 2147483647 w 771"/>
                <a:gd name="T63" fmla="*/ 2147483647 h 2022"/>
                <a:gd name="T64" fmla="*/ 2147483647 w 771"/>
                <a:gd name="T65" fmla="*/ 2147483647 h 2022"/>
                <a:gd name="T66" fmla="*/ 2147483647 w 771"/>
                <a:gd name="T67" fmla="*/ 2147483647 h 2022"/>
                <a:gd name="T68" fmla="*/ 2147483647 w 771"/>
                <a:gd name="T69" fmla="*/ 2147483647 h 2022"/>
                <a:gd name="T70" fmla="*/ 2147483647 w 771"/>
                <a:gd name="T71" fmla="*/ 2147483647 h 2022"/>
                <a:gd name="T72" fmla="*/ 2147483647 w 771"/>
                <a:gd name="T73" fmla="*/ 2147483647 h 2022"/>
                <a:gd name="T74" fmla="*/ 2147483647 w 771"/>
                <a:gd name="T75" fmla="*/ 2147483647 h 2022"/>
                <a:gd name="T76" fmla="*/ 2147483647 w 771"/>
                <a:gd name="T77" fmla="*/ 2147483647 h 2022"/>
                <a:gd name="T78" fmla="*/ 2147483647 w 771"/>
                <a:gd name="T79" fmla="*/ 2147483647 h 2022"/>
                <a:gd name="T80" fmla="*/ 2147483647 w 771"/>
                <a:gd name="T81" fmla="*/ 2147483647 h 2022"/>
                <a:gd name="T82" fmla="*/ 2147483647 w 771"/>
                <a:gd name="T83" fmla="*/ 2147483647 h 2022"/>
                <a:gd name="T84" fmla="*/ 2147483647 w 771"/>
                <a:gd name="T85" fmla="*/ 2147483647 h 2022"/>
                <a:gd name="T86" fmla="*/ 2147483647 w 771"/>
                <a:gd name="T87" fmla="*/ 2147483647 h 2022"/>
                <a:gd name="T88" fmla="*/ 2147483647 w 771"/>
                <a:gd name="T89" fmla="*/ 2147483647 h 2022"/>
                <a:gd name="T90" fmla="*/ 2147483647 w 771"/>
                <a:gd name="T91" fmla="*/ 2147483647 h 2022"/>
                <a:gd name="T92" fmla="*/ 2147483647 w 771"/>
                <a:gd name="T93" fmla="*/ 2147483647 h 2022"/>
                <a:gd name="T94" fmla="*/ 2147483647 w 771"/>
                <a:gd name="T95" fmla="*/ 2147483647 h 2022"/>
                <a:gd name="T96" fmla="*/ 2147483647 w 771"/>
                <a:gd name="T97" fmla="*/ 2147483647 h 2022"/>
                <a:gd name="T98" fmla="*/ 2147483647 w 771"/>
                <a:gd name="T99" fmla="*/ 2147483647 h 2022"/>
                <a:gd name="T100" fmla="*/ 2147483647 w 771"/>
                <a:gd name="T101" fmla="*/ 2147483647 h 2022"/>
                <a:gd name="T102" fmla="*/ 2147483647 w 771"/>
                <a:gd name="T103" fmla="*/ 2147483647 h 2022"/>
                <a:gd name="T104" fmla="*/ 2147483647 w 771"/>
                <a:gd name="T105" fmla="*/ 2147483647 h 2022"/>
                <a:gd name="T106" fmla="*/ 2147483647 w 771"/>
                <a:gd name="T107" fmla="*/ 2147483647 h 2022"/>
                <a:gd name="T108" fmla="*/ 2147483647 w 771"/>
                <a:gd name="T109" fmla="*/ 2147483647 h 2022"/>
                <a:gd name="T110" fmla="*/ 2147483647 w 771"/>
                <a:gd name="T111" fmla="*/ 2147483647 h 2022"/>
                <a:gd name="T112" fmla="*/ 2147483647 w 771"/>
                <a:gd name="T113" fmla="*/ 2147483647 h 2022"/>
                <a:gd name="T114" fmla="*/ 2147483647 w 771"/>
                <a:gd name="T115" fmla="*/ 2147483647 h 2022"/>
                <a:gd name="T116" fmla="*/ 2147483647 w 771"/>
                <a:gd name="T117" fmla="*/ 2147483647 h 2022"/>
                <a:gd name="T118" fmla="*/ 2147483647 w 771"/>
                <a:gd name="T119" fmla="*/ 2147483647 h 2022"/>
                <a:gd name="T120" fmla="*/ 2147483647 w 771"/>
                <a:gd name="T121" fmla="*/ 2147483647 h 20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1"/>
                <a:gd name="T184" fmla="*/ 0 h 2022"/>
                <a:gd name="T185" fmla="*/ 771 w 771"/>
                <a:gd name="T186" fmla="*/ 2022 h 20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83" name="Freeform 382"/>
            <p:cNvSpPr>
              <a:spLocks/>
            </p:cNvSpPr>
            <p:nvPr/>
          </p:nvSpPr>
          <p:spPr bwMode="auto">
            <a:xfrm>
              <a:off x="2177947" y="2990157"/>
              <a:ext cx="97238" cy="57150"/>
            </a:xfrm>
            <a:custGeom>
              <a:avLst/>
              <a:gdLst>
                <a:gd name="T0" fmla="*/ 2147483647 w 172"/>
                <a:gd name="T1" fmla="*/ 2147483647 h 111"/>
                <a:gd name="T2" fmla="*/ 2147483647 w 172"/>
                <a:gd name="T3" fmla="*/ 2147483647 h 111"/>
                <a:gd name="T4" fmla="*/ 2147483647 w 172"/>
                <a:gd name="T5" fmla="*/ 2147483647 h 111"/>
                <a:gd name="T6" fmla="*/ 2147483647 w 172"/>
                <a:gd name="T7" fmla="*/ 2147483647 h 111"/>
                <a:gd name="T8" fmla="*/ 2147483647 w 172"/>
                <a:gd name="T9" fmla="*/ 0 h 111"/>
                <a:gd name="T10" fmla="*/ 2147483647 w 172"/>
                <a:gd name="T11" fmla="*/ 2147483647 h 111"/>
                <a:gd name="T12" fmla="*/ 2147483647 w 172"/>
                <a:gd name="T13" fmla="*/ 2147483647 h 111"/>
                <a:gd name="T14" fmla="*/ 2147483647 w 172"/>
                <a:gd name="T15" fmla="*/ 2147483647 h 111"/>
                <a:gd name="T16" fmla="*/ 2147483647 w 172"/>
                <a:gd name="T17" fmla="*/ 2147483647 h 111"/>
                <a:gd name="T18" fmla="*/ 2147483647 w 172"/>
                <a:gd name="T19" fmla="*/ 2147483647 h 111"/>
                <a:gd name="T20" fmla="*/ 0 w 172"/>
                <a:gd name="T21" fmla="*/ 2147483647 h 111"/>
                <a:gd name="T22" fmla="*/ 2147483647 w 172"/>
                <a:gd name="T23" fmla="*/ 2147483647 h 111"/>
                <a:gd name="T24" fmla="*/ 2147483647 w 172"/>
                <a:gd name="T25" fmla="*/ 2147483647 h 111"/>
                <a:gd name="T26" fmla="*/ 2147483647 w 172"/>
                <a:gd name="T27" fmla="*/ 2147483647 h 111"/>
                <a:gd name="T28" fmla="*/ 2147483647 w 172"/>
                <a:gd name="T29" fmla="*/ 2147483647 h 111"/>
                <a:gd name="T30" fmla="*/ 2147483647 w 172"/>
                <a:gd name="T31" fmla="*/ 2147483647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111"/>
                <a:gd name="T50" fmla="*/ 172 w 17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84" name="Freeform 383"/>
            <p:cNvSpPr>
              <a:spLocks/>
            </p:cNvSpPr>
            <p:nvPr/>
          </p:nvSpPr>
          <p:spPr bwMode="auto">
            <a:xfrm>
              <a:off x="2115319" y="2990157"/>
              <a:ext cx="75813" cy="53975"/>
            </a:xfrm>
            <a:custGeom>
              <a:avLst/>
              <a:gdLst>
                <a:gd name="T0" fmla="*/ 2147483647 w 132"/>
                <a:gd name="T1" fmla="*/ 2147483647 h 106"/>
                <a:gd name="T2" fmla="*/ 2147483647 w 132"/>
                <a:gd name="T3" fmla="*/ 2147483647 h 106"/>
                <a:gd name="T4" fmla="*/ 2147483647 w 132"/>
                <a:gd name="T5" fmla="*/ 2147483647 h 106"/>
                <a:gd name="T6" fmla="*/ 2147483647 w 132"/>
                <a:gd name="T7" fmla="*/ 2147483647 h 106"/>
                <a:gd name="T8" fmla="*/ 2147483647 w 132"/>
                <a:gd name="T9" fmla="*/ 2147483647 h 106"/>
                <a:gd name="T10" fmla="*/ 2147483647 w 132"/>
                <a:gd name="T11" fmla="*/ 0 h 106"/>
                <a:gd name="T12" fmla="*/ 2147483647 w 132"/>
                <a:gd name="T13" fmla="*/ 2147483647 h 106"/>
                <a:gd name="T14" fmla="*/ 2147483647 w 132"/>
                <a:gd name="T15" fmla="*/ 2147483647 h 106"/>
                <a:gd name="T16" fmla="*/ 2147483647 w 132"/>
                <a:gd name="T17" fmla="*/ 2147483647 h 106"/>
                <a:gd name="T18" fmla="*/ 2147483647 w 132"/>
                <a:gd name="T19" fmla="*/ 2147483647 h 106"/>
                <a:gd name="T20" fmla="*/ 2147483647 w 132"/>
                <a:gd name="T21" fmla="*/ 2147483647 h 106"/>
                <a:gd name="T22" fmla="*/ 2147483647 w 132"/>
                <a:gd name="T23" fmla="*/ 2147483647 h 106"/>
                <a:gd name="T24" fmla="*/ 0 w 132"/>
                <a:gd name="T25" fmla="*/ 2147483647 h 106"/>
                <a:gd name="T26" fmla="*/ 2147483647 w 132"/>
                <a:gd name="T27" fmla="*/ 2147483647 h 106"/>
                <a:gd name="T28" fmla="*/ 2147483647 w 132"/>
                <a:gd name="T29" fmla="*/ 2147483647 h 106"/>
                <a:gd name="T30" fmla="*/ 2147483647 w 132"/>
                <a:gd name="T31" fmla="*/ 2147483647 h 106"/>
                <a:gd name="T32" fmla="*/ 2147483647 w 132"/>
                <a:gd name="T33" fmla="*/ 2147483647 h 106"/>
                <a:gd name="T34" fmla="*/ 2147483647 w 132"/>
                <a:gd name="T35" fmla="*/ 2147483647 h 106"/>
                <a:gd name="T36" fmla="*/ 2147483647 w 132"/>
                <a:gd name="T37" fmla="*/ 2147483647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06"/>
                <a:gd name="T59" fmla="*/ 132 w 132"/>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85" name="Freeform 384"/>
            <p:cNvSpPr>
              <a:spLocks noEditPoints="1"/>
            </p:cNvSpPr>
            <p:nvPr/>
          </p:nvSpPr>
          <p:spPr bwMode="auto">
            <a:xfrm>
              <a:off x="2613050" y="2124969"/>
              <a:ext cx="1742057" cy="1366838"/>
            </a:xfrm>
            <a:custGeom>
              <a:avLst/>
              <a:gdLst>
                <a:gd name="T0" fmla="*/ 2147483647 w 3050"/>
                <a:gd name="T1" fmla="*/ 2147483647 h 2623"/>
                <a:gd name="T2" fmla="*/ 2147483647 w 3050"/>
                <a:gd name="T3" fmla="*/ 2147483647 h 2623"/>
                <a:gd name="T4" fmla="*/ 2147483647 w 3050"/>
                <a:gd name="T5" fmla="*/ 2147483647 h 2623"/>
                <a:gd name="T6" fmla="*/ 2147483647 w 3050"/>
                <a:gd name="T7" fmla="*/ 2147483647 h 2623"/>
                <a:gd name="T8" fmla="*/ 2147483647 w 3050"/>
                <a:gd name="T9" fmla="*/ 2147483647 h 2623"/>
                <a:gd name="T10" fmla="*/ 2147483647 w 3050"/>
                <a:gd name="T11" fmla="*/ 2147483647 h 2623"/>
                <a:gd name="T12" fmla="*/ 2147483647 w 3050"/>
                <a:gd name="T13" fmla="*/ 2147483647 h 2623"/>
                <a:gd name="T14" fmla="*/ 2147483647 w 3050"/>
                <a:gd name="T15" fmla="*/ 2147483647 h 2623"/>
                <a:gd name="T16" fmla="*/ 2147483647 w 3050"/>
                <a:gd name="T17" fmla="*/ 2147483647 h 2623"/>
                <a:gd name="T18" fmla="*/ 2147483647 w 3050"/>
                <a:gd name="T19" fmla="*/ 2147483647 h 2623"/>
                <a:gd name="T20" fmla="*/ 2147483647 w 3050"/>
                <a:gd name="T21" fmla="*/ 2147483647 h 2623"/>
                <a:gd name="T22" fmla="*/ 2147483647 w 3050"/>
                <a:gd name="T23" fmla="*/ 2147483647 h 2623"/>
                <a:gd name="T24" fmla="*/ 2147483647 w 3050"/>
                <a:gd name="T25" fmla="*/ 2147483647 h 2623"/>
                <a:gd name="T26" fmla="*/ 2147483647 w 3050"/>
                <a:gd name="T27" fmla="*/ 2147483647 h 2623"/>
                <a:gd name="T28" fmla="*/ 2147483647 w 3050"/>
                <a:gd name="T29" fmla="*/ 2147483647 h 2623"/>
                <a:gd name="T30" fmla="*/ 2147483647 w 3050"/>
                <a:gd name="T31" fmla="*/ 2147483647 h 2623"/>
                <a:gd name="T32" fmla="*/ 2147483647 w 3050"/>
                <a:gd name="T33" fmla="*/ 2147483647 h 2623"/>
                <a:gd name="T34" fmla="*/ 2147483647 w 3050"/>
                <a:gd name="T35" fmla="*/ 2147483647 h 2623"/>
                <a:gd name="T36" fmla="*/ 2147483647 w 3050"/>
                <a:gd name="T37" fmla="*/ 2147483647 h 2623"/>
                <a:gd name="T38" fmla="*/ 2147483647 w 3050"/>
                <a:gd name="T39" fmla="*/ 2147483647 h 2623"/>
                <a:gd name="T40" fmla="*/ 2147483647 w 3050"/>
                <a:gd name="T41" fmla="*/ 2147483647 h 2623"/>
                <a:gd name="T42" fmla="*/ 2147483647 w 3050"/>
                <a:gd name="T43" fmla="*/ 2147483647 h 2623"/>
                <a:gd name="T44" fmla="*/ 2147483647 w 3050"/>
                <a:gd name="T45" fmla="*/ 2147483647 h 2623"/>
                <a:gd name="T46" fmla="*/ 2147483647 w 3050"/>
                <a:gd name="T47" fmla="*/ 2147483647 h 2623"/>
                <a:gd name="T48" fmla="*/ 2147483647 w 3050"/>
                <a:gd name="T49" fmla="*/ 2147483647 h 2623"/>
                <a:gd name="T50" fmla="*/ 2147483647 w 3050"/>
                <a:gd name="T51" fmla="*/ 2147483647 h 2623"/>
                <a:gd name="T52" fmla="*/ 2147483647 w 3050"/>
                <a:gd name="T53" fmla="*/ 2147483647 h 2623"/>
                <a:gd name="T54" fmla="*/ 2147483647 w 3050"/>
                <a:gd name="T55" fmla="*/ 2147483647 h 2623"/>
                <a:gd name="T56" fmla="*/ 2147483647 w 3050"/>
                <a:gd name="T57" fmla="*/ 2147483647 h 2623"/>
                <a:gd name="T58" fmla="*/ 2147483647 w 3050"/>
                <a:gd name="T59" fmla="*/ 2147483647 h 2623"/>
                <a:gd name="T60" fmla="*/ 2147483647 w 3050"/>
                <a:gd name="T61" fmla="*/ 2147483647 h 2623"/>
                <a:gd name="T62" fmla="*/ 2147483647 w 3050"/>
                <a:gd name="T63" fmla="*/ 2147483647 h 2623"/>
                <a:gd name="T64" fmla="*/ 2147483647 w 3050"/>
                <a:gd name="T65" fmla="*/ 2147483647 h 2623"/>
                <a:gd name="T66" fmla="*/ 2147483647 w 3050"/>
                <a:gd name="T67" fmla="*/ 2147483647 h 2623"/>
                <a:gd name="T68" fmla="*/ 2147483647 w 3050"/>
                <a:gd name="T69" fmla="*/ 2147483647 h 2623"/>
                <a:gd name="T70" fmla="*/ 2147483647 w 3050"/>
                <a:gd name="T71" fmla="*/ 2147483647 h 2623"/>
                <a:gd name="T72" fmla="*/ 2147483647 w 3050"/>
                <a:gd name="T73" fmla="*/ 2147483647 h 2623"/>
                <a:gd name="T74" fmla="*/ 2147483647 w 3050"/>
                <a:gd name="T75" fmla="*/ 2147483647 h 2623"/>
                <a:gd name="T76" fmla="*/ 2147483647 w 3050"/>
                <a:gd name="T77" fmla="*/ 2147483647 h 2623"/>
                <a:gd name="T78" fmla="*/ 2147483647 w 3050"/>
                <a:gd name="T79" fmla="*/ 2147483647 h 2623"/>
                <a:gd name="T80" fmla="*/ 2147483647 w 3050"/>
                <a:gd name="T81" fmla="*/ 2147483647 h 2623"/>
                <a:gd name="T82" fmla="*/ 2147483647 w 3050"/>
                <a:gd name="T83" fmla="*/ 2147483647 h 2623"/>
                <a:gd name="T84" fmla="*/ 2147483647 w 3050"/>
                <a:gd name="T85" fmla="*/ 2147483647 h 2623"/>
                <a:gd name="T86" fmla="*/ 2147483647 w 3050"/>
                <a:gd name="T87" fmla="*/ 2147483647 h 2623"/>
                <a:gd name="T88" fmla="*/ 2147483647 w 3050"/>
                <a:gd name="T89" fmla="*/ 2147483647 h 2623"/>
                <a:gd name="T90" fmla="*/ 2147483647 w 3050"/>
                <a:gd name="T91" fmla="*/ 2147483647 h 2623"/>
                <a:gd name="T92" fmla="*/ 2147483647 w 3050"/>
                <a:gd name="T93" fmla="*/ 2147483647 h 2623"/>
                <a:gd name="T94" fmla="*/ 2147483647 w 3050"/>
                <a:gd name="T95" fmla="*/ 2147483647 h 2623"/>
                <a:gd name="T96" fmla="*/ 2147483647 w 3050"/>
                <a:gd name="T97" fmla="*/ 2147483647 h 2623"/>
                <a:gd name="T98" fmla="*/ 2147483647 w 3050"/>
                <a:gd name="T99" fmla="*/ 2147483647 h 2623"/>
                <a:gd name="T100" fmla="*/ 2147483647 w 3050"/>
                <a:gd name="T101" fmla="*/ 2147483647 h 2623"/>
                <a:gd name="T102" fmla="*/ 2147483647 w 3050"/>
                <a:gd name="T103" fmla="*/ 2147483647 h 2623"/>
                <a:gd name="T104" fmla="*/ 2147483647 w 3050"/>
                <a:gd name="T105" fmla="*/ 2147483647 h 26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0"/>
                <a:gd name="T160" fmla="*/ 0 h 2623"/>
                <a:gd name="T161" fmla="*/ 3050 w 3050"/>
                <a:gd name="T162" fmla="*/ 2623 h 26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86" name="Freeform 385"/>
            <p:cNvSpPr>
              <a:spLocks noEditPoints="1"/>
            </p:cNvSpPr>
            <p:nvPr/>
          </p:nvSpPr>
          <p:spPr bwMode="auto">
            <a:xfrm>
              <a:off x="4528159" y="4152207"/>
              <a:ext cx="431806" cy="354012"/>
            </a:xfrm>
            <a:custGeom>
              <a:avLst/>
              <a:gdLst>
                <a:gd name="T0" fmla="*/ 2147483647 w 759"/>
                <a:gd name="T1" fmla="*/ 2147483647 h 682"/>
                <a:gd name="T2" fmla="*/ 2147483647 w 759"/>
                <a:gd name="T3" fmla="*/ 2147483647 h 682"/>
                <a:gd name="T4" fmla="*/ 2147483647 w 759"/>
                <a:gd name="T5" fmla="*/ 2147483647 h 682"/>
                <a:gd name="T6" fmla="*/ 2147483647 w 759"/>
                <a:gd name="T7" fmla="*/ 2147483647 h 682"/>
                <a:gd name="T8" fmla="*/ 2147483647 w 759"/>
                <a:gd name="T9" fmla="*/ 2147483647 h 682"/>
                <a:gd name="T10" fmla="*/ 2147483647 w 759"/>
                <a:gd name="T11" fmla="*/ 2147483647 h 682"/>
                <a:gd name="T12" fmla="*/ 2147483647 w 759"/>
                <a:gd name="T13" fmla="*/ 2147483647 h 682"/>
                <a:gd name="T14" fmla="*/ 2147483647 w 759"/>
                <a:gd name="T15" fmla="*/ 2147483647 h 682"/>
                <a:gd name="T16" fmla="*/ 2147483647 w 759"/>
                <a:gd name="T17" fmla="*/ 2147483647 h 682"/>
                <a:gd name="T18" fmla="*/ 2147483647 w 759"/>
                <a:gd name="T19" fmla="*/ 2147483647 h 682"/>
                <a:gd name="T20" fmla="*/ 2147483647 w 759"/>
                <a:gd name="T21" fmla="*/ 2147483647 h 682"/>
                <a:gd name="T22" fmla="*/ 2147483647 w 759"/>
                <a:gd name="T23" fmla="*/ 2147483647 h 682"/>
                <a:gd name="T24" fmla="*/ 2147483647 w 759"/>
                <a:gd name="T25" fmla="*/ 2147483647 h 682"/>
                <a:gd name="T26" fmla="*/ 2147483647 w 759"/>
                <a:gd name="T27" fmla="*/ 2147483647 h 682"/>
                <a:gd name="T28" fmla="*/ 2147483647 w 759"/>
                <a:gd name="T29" fmla="*/ 2147483647 h 682"/>
                <a:gd name="T30" fmla="*/ 2147483647 w 759"/>
                <a:gd name="T31" fmla="*/ 2147483647 h 682"/>
                <a:gd name="T32" fmla="*/ 2147483647 w 759"/>
                <a:gd name="T33" fmla="*/ 2147483647 h 682"/>
                <a:gd name="T34" fmla="*/ 2147483647 w 759"/>
                <a:gd name="T35" fmla="*/ 2147483647 h 682"/>
                <a:gd name="T36" fmla="*/ 2147483647 w 759"/>
                <a:gd name="T37" fmla="*/ 2147483647 h 682"/>
                <a:gd name="T38" fmla="*/ 2147483647 w 759"/>
                <a:gd name="T39" fmla="*/ 2147483647 h 682"/>
                <a:gd name="T40" fmla="*/ 2147483647 w 759"/>
                <a:gd name="T41" fmla="*/ 2147483647 h 682"/>
                <a:gd name="T42" fmla="*/ 2147483647 w 759"/>
                <a:gd name="T43" fmla="*/ 2147483647 h 682"/>
                <a:gd name="T44" fmla="*/ 2147483647 w 759"/>
                <a:gd name="T45" fmla="*/ 2147483647 h 682"/>
                <a:gd name="T46" fmla="*/ 2147483647 w 759"/>
                <a:gd name="T47" fmla="*/ 2147483647 h 682"/>
                <a:gd name="T48" fmla="*/ 2147483647 w 759"/>
                <a:gd name="T49" fmla="*/ 2147483647 h 682"/>
                <a:gd name="T50" fmla="*/ 2147483647 w 759"/>
                <a:gd name="T51" fmla="*/ 2147483647 h 682"/>
                <a:gd name="T52" fmla="*/ 2147483647 w 759"/>
                <a:gd name="T53" fmla="*/ 2147483647 h 682"/>
                <a:gd name="T54" fmla="*/ 2147483647 w 759"/>
                <a:gd name="T55" fmla="*/ 2147483647 h 682"/>
                <a:gd name="T56" fmla="*/ 0 w 759"/>
                <a:gd name="T57" fmla="*/ 2147483647 h 682"/>
                <a:gd name="T58" fmla="*/ 2147483647 w 759"/>
                <a:gd name="T59" fmla="*/ 2147483647 h 682"/>
                <a:gd name="T60" fmla="*/ 2147483647 w 759"/>
                <a:gd name="T61" fmla="*/ 2147483647 h 682"/>
                <a:gd name="T62" fmla="*/ 2147483647 w 759"/>
                <a:gd name="T63" fmla="*/ 2147483647 h 682"/>
                <a:gd name="T64" fmla="*/ 2147483647 w 759"/>
                <a:gd name="T65" fmla="*/ 2147483647 h 682"/>
                <a:gd name="T66" fmla="*/ 2147483647 w 759"/>
                <a:gd name="T67" fmla="*/ 2147483647 h 682"/>
                <a:gd name="T68" fmla="*/ 2147483647 w 759"/>
                <a:gd name="T69" fmla="*/ 2147483647 h 682"/>
                <a:gd name="T70" fmla="*/ 2147483647 w 759"/>
                <a:gd name="T71" fmla="*/ 2147483647 h 682"/>
                <a:gd name="T72" fmla="*/ 2147483647 w 759"/>
                <a:gd name="T73" fmla="*/ 2147483647 h 682"/>
                <a:gd name="T74" fmla="*/ 2147483647 w 759"/>
                <a:gd name="T75" fmla="*/ 2147483647 h 682"/>
                <a:gd name="T76" fmla="*/ 2147483647 w 759"/>
                <a:gd name="T77" fmla="*/ 2147483647 h 682"/>
                <a:gd name="T78" fmla="*/ 2147483647 w 759"/>
                <a:gd name="T79" fmla="*/ 2147483647 h 682"/>
                <a:gd name="T80" fmla="*/ 2147483647 w 759"/>
                <a:gd name="T81" fmla="*/ 2147483647 h 682"/>
                <a:gd name="T82" fmla="*/ 2147483647 w 759"/>
                <a:gd name="T83" fmla="*/ 2147483647 h 682"/>
                <a:gd name="T84" fmla="*/ 2147483647 w 759"/>
                <a:gd name="T85" fmla="*/ 2147483647 h 682"/>
                <a:gd name="T86" fmla="*/ 2147483647 w 759"/>
                <a:gd name="T87" fmla="*/ 2147483647 h 682"/>
                <a:gd name="T88" fmla="*/ 2147483647 w 759"/>
                <a:gd name="T89" fmla="*/ 2147483647 h 682"/>
                <a:gd name="T90" fmla="*/ 2147483647 w 759"/>
                <a:gd name="T91" fmla="*/ 2147483647 h 682"/>
                <a:gd name="T92" fmla="*/ 2147483647 w 759"/>
                <a:gd name="T93" fmla="*/ 2147483647 h 682"/>
                <a:gd name="T94" fmla="*/ 2147483647 w 759"/>
                <a:gd name="T95" fmla="*/ 2147483647 h 682"/>
                <a:gd name="T96" fmla="*/ 2147483647 w 759"/>
                <a:gd name="T97" fmla="*/ 2147483647 h 682"/>
                <a:gd name="T98" fmla="*/ 2147483647 w 759"/>
                <a:gd name="T99" fmla="*/ 2147483647 h 682"/>
                <a:gd name="T100" fmla="*/ 2147483647 w 759"/>
                <a:gd name="T101" fmla="*/ 2147483647 h 682"/>
                <a:gd name="T102" fmla="*/ 2147483647 w 759"/>
                <a:gd name="T103" fmla="*/ 2147483647 h 682"/>
                <a:gd name="T104" fmla="*/ 2147483647 w 759"/>
                <a:gd name="T105" fmla="*/ 2147483647 h 682"/>
                <a:gd name="T106" fmla="*/ 2147483647 w 759"/>
                <a:gd name="T107" fmla="*/ 2147483647 h 682"/>
                <a:gd name="T108" fmla="*/ 2147483647 w 759"/>
                <a:gd name="T109" fmla="*/ 2147483647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9"/>
                <a:gd name="T166" fmla="*/ 0 h 682"/>
                <a:gd name="T167" fmla="*/ 759 w 75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87" name="Freeform 386"/>
            <p:cNvSpPr>
              <a:spLocks/>
            </p:cNvSpPr>
            <p:nvPr/>
          </p:nvSpPr>
          <p:spPr bwMode="auto">
            <a:xfrm>
              <a:off x="3893634" y="2010669"/>
              <a:ext cx="105479" cy="106363"/>
            </a:xfrm>
            <a:custGeom>
              <a:avLst/>
              <a:gdLst>
                <a:gd name="T0" fmla="*/ 2147483647 w 189"/>
                <a:gd name="T1" fmla="*/ 2147483647 h 202"/>
                <a:gd name="T2" fmla="*/ 2147483647 w 189"/>
                <a:gd name="T3" fmla="*/ 2147483647 h 202"/>
                <a:gd name="T4" fmla="*/ 2147483647 w 189"/>
                <a:gd name="T5" fmla="*/ 2147483647 h 202"/>
                <a:gd name="T6" fmla="*/ 2147483647 w 189"/>
                <a:gd name="T7" fmla="*/ 2147483647 h 202"/>
                <a:gd name="T8" fmla="*/ 2147483647 w 189"/>
                <a:gd name="T9" fmla="*/ 2147483647 h 202"/>
                <a:gd name="T10" fmla="*/ 2147483647 w 189"/>
                <a:gd name="T11" fmla="*/ 2147483647 h 202"/>
                <a:gd name="T12" fmla="*/ 2147483647 w 189"/>
                <a:gd name="T13" fmla="*/ 2147483647 h 202"/>
                <a:gd name="T14" fmla="*/ 2147483647 w 189"/>
                <a:gd name="T15" fmla="*/ 2147483647 h 202"/>
                <a:gd name="T16" fmla="*/ 2147483647 w 189"/>
                <a:gd name="T17" fmla="*/ 2147483647 h 202"/>
                <a:gd name="T18" fmla="*/ 2147483647 w 189"/>
                <a:gd name="T19" fmla="*/ 2147483647 h 202"/>
                <a:gd name="T20" fmla="*/ 2147483647 w 189"/>
                <a:gd name="T21" fmla="*/ 2147483647 h 202"/>
                <a:gd name="T22" fmla="*/ 2147483647 w 189"/>
                <a:gd name="T23" fmla="*/ 2147483647 h 202"/>
                <a:gd name="T24" fmla="*/ 2147483647 w 189"/>
                <a:gd name="T25" fmla="*/ 2147483647 h 202"/>
                <a:gd name="T26" fmla="*/ 2147483647 w 189"/>
                <a:gd name="T27" fmla="*/ 2147483647 h 202"/>
                <a:gd name="T28" fmla="*/ 2147483647 w 189"/>
                <a:gd name="T29" fmla="*/ 2147483647 h 202"/>
                <a:gd name="T30" fmla="*/ 2147483647 w 189"/>
                <a:gd name="T31" fmla="*/ 2147483647 h 202"/>
                <a:gd name="T32" fmla="*/ 2147483647 w 189"/>
                <a:gd name="T33" fmla="*/ 2147483647 h 202"/>
                <a:gd name="T34" fmla="*/ 2147483647 w 189"/>
                <a:gd name="T35" fmla="*/ 2147483647 h 202"/>
                <a:gd name="T36" fmla="*/ 2147483647 w 189"/>
                <a:gd name="T37" fmla="*/ 2147483647 h 202"/>
                <a:gd name="T38" fmla="*/ 2147483647 w 189"/>
                <a:gd name="T39" fmla="*/ 2147483647 h 202"/>
                <a:gd name="T40" fmla="*/ 2147483647 w 189"/>
                <a:gd name="T41" fmla="*/ 2147483647 h 202"/>
                <a:gd name="T42" fmla="*/ 2147483647 w 189"/>
                <a:gd name="T43" fmla="*/ 2147483647 h 202"/>
                <a:gd name="T44" fmla="*/ 2147483647 w 189"/>
                <a:gd name="T45" fmla="*/ 2147483647 h 202"/>
                <a:gd name="T46" fmla="*/ 2147483647 w 189"/>
                <a:gd name="T47" fmla="*/ 2147483647 h 202"/>
                <a:gd name="T48" fmla="*/ 2147483647 w 189"/>
                <a:gd name="T49" fmla="*/ 2147483647 h 202"/>
                <a:gd name="T50" fmla="*/ 2147483647 w 189"/>
                <a:gd name="T51" fmla="*/ 2147483647 h 202"/>
                <a:gd name="T52" fmla="*/ 2147483647 w 189"/>
                <a:gd name="T53" fmla="*/ 2147483647 h 202"/>
                <a:gd name="T54" fmla="*/ 2147483647 w 189"/>
                <a:gd name="T55" fmla="*/ 2147483647 h 202"/>
                <a:gd name="T56" fmla="*/ 2147483647 w 189"/>
                <a:gd name="T57" fmla="*/ 2147483647 h 202"/>
                <a:gd name="T58" fmla="*/ 2147483647 w 189"/>
                <a:gd name="T59" fmla="*/ 2147483647 h 202"/>
                <a:gd name="T60" fmla="*/ 2147483647 w 189"/>
                <a:gd name="T61" fmla="*/ 2147483647 h 202"/>
                <a:gd name="T62" fmla="*/ 2147483647 w 189"/>
                <a:gd name="T63" fmla="*/ 2147483647 h 202"/>
                <a:gd name="T64" fmla="*/ 2147483647 w 189"/>
                <a:gd name="T65" fmla="*/ 2147483647 h 202"/>
                <a:gd name="T66" fmla="*/ 2147483647 w 189"/>
                <a:gd name="T67" fmla="*/ 2147483647 h 202"/>
                <a:gd name="T68" fmla="*/ 2147483647 w 189"/>
                <a:gd name="T69" fmla="*/ 2147483647 h 202"/>
                <a:gd name="T70" fmla="*/ 2147483647 w 189"/>
                <a:gd name="T71" fmla="*/ 2147483647 h 202"/>
                <a:gd name="T72" fmla="*/ 2147483647 w 189"/>
                <a:gd name="T73" fmla="*/ 2147483647 h 202"/>
                <a:gd name="T74" fmla="*/ 0 w 189"/>
                <a:gd name="T75" fmla="*/ 2147483647 h 202"/>
                <a:gd name="T76" fmla="*/ 2147483647 w 189"/>
                <a:gd name="T77" fmla="*/ 2147483647 h 202"/>
                <a:gd name="T78" fmla="*/ 2147483647 w 189"/>
                <a:gd name="T79" fmla="*/ 2147483647 h 202"/>
                <a:gd name="T80" fmla="*/ 2147483647 w 189"/>
                <a:gd name="T81" fmla="*/ 2147483647 h 202"/>
                <a:gd name="T82" fmla="*/ 2147483647 w 189"/>
                <a:gd name="T83" fmla="*/ 2147483647 h 202"/>
                <a:gd name="T84" fmla="*/ 2147483647 w 189"/>
                <a:gd name="T85" fmla="*/ 2147483647 h 202"/>
                <a:gd name="T86" fmla="*/ 2147483647 w 189"/>
                <a:gd name="T87" fmla="*/ 2147483647 h 202"/>
                <a:gd name="T88" fmla="*/ 2147483647 w 189"/>
                <a:gd name="T89" fmla="*/ 2147483647 h 202"/>
                <a:gd name="T90" fmla="*/ 2147483647 w 189"/>
                <a:gd name="T91" fmla="*/ 2147483647 h 202"/>
                <a:gd name="T92" fmla="*/ 2147483647 w 189"/>
                <a:gd name="T93" fmla="*/ 2147483647 h 202"/>
                <a:gd name="T94" fmla="*/ 2147483647 w 189"/>
                <a:gd name="T95" fmla="*/ 2147483647 h 202"/>
                <a:gd name="T96" fmla="*/ 2147483647 w 189"/>
                <a:gd name="T97" fmla="*/ 2147483647 h 202"/>
                <a:gd name="T98" fmla="*/ 2147483647 w 189"/>
                <a:gd name="T99" fmla="*/ 2147483647 h 202"/>
                <a:gd name="T100" fmla="*/ 2147483647 w 189"/>
                <a:gd name="T101" fmla="*/ 2147483647 h 202"/>
                <a:gd name="T102" fmla="*/ 2147483647 w 189"/>
                <a:gd name="T103" fmla="*/ 2147483647 h 202"/>
                <a:gd name="T104" fmla="*/ 2147483647 w 189"/>
                <a:gd name="T105" fmla="*/ 2147483647 h 202"/>
                <a:gd name="T106" fmla="*/ 2147483647 w 189"/>
                <a:gd name="T107" fmla="*/ 214748364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
                <a:gd name="T163" fmla="*/ 0 h 202"/>
                <a:gd name="T164" fmla="*/ 189 w 189"/>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88" name="Freeform 387"/>
            <p:cNvSpPr>
              <a:spLocks noEditPoints="1"/>
            </p:cNvSpPr>
            <p:nvPr/>
          </p:nvSpPr>
          <p:spPr bwMode="auto">
            <a:xfrm>
              <a:off x="2922895" y="1364557"/>
              <a:ext cx="1509673" cy="666750"/>
            </a:xfrm>
            <a:custGeom>
              <a:avLst/>
              <a:gdLst>
                <a:gd name="T0" fmla="*/ 2147483647 w 2644"/>
                <a:gd name="T1" fmla="*/ 2147483647 h 1282"/>
                <a:gd name="T2" fmla="*/ 2147483647 w 2644"/>
                <a:gd name="T3" fmla="*/ 2147483647 h 1282"/>
                <a:gd name="T4" fmla="*/ 2147483647 w 2644"/>
                <a:gd name="T5" fmla="*/ 2147483647 h 1282"/>
                <a:gd name="T6" fmla="*/ 2147483647 w 2644"/>
                <a:gd name="T7" fmla="*/ 2147483647 h 1282"/>
                <a:gd name="T8" fmla="*/ 2147483647 w 2644"/>
                <a:gd name="T9" fmla="*/ 2147483647 h 1282"/>
                <a:gd name="T10" fmla="*/ 2147483647 w 2644"/>
                <a:gd name="T11" fmla="*/ 2147483647 h 1282"/>
                <a:gd name="T12" fmla="*/ 2147483647 w 2644"/>
                <a:gd name="T13" fmla="*/ 2147483647 h 1282"/>
                <a:gd name="T14" fmla="*/ 2147483647 w 2644"/>
                <a:gd name="T15" fmla="*/ 2147483647 h 1282"/>
                <a:gd name="T16" fmla="*/ 2147483647 w 2644"/>
                <a:gd name="T17" fmla="*/ 2147483647 h 1282"/>
                <a:gd name="T18" fmla="*/ 2147483647 w 2644"/>
                <a:gd name="T19" fmla="*/ 2147483647 h 1282"/>
                <a:gd name="T20" fmla="*/ 2147483647 w 2644"/>
                <a:gd name="T21" fmla="*/ 2147483647 h 1282"/>
                <a:gd name="T22" fmla="*/ 2147483647 w 2644"/>
                <a:gd name="T23" fmla="*/ 2147483647 h 1282"/>
                <a:gd name="T24" fmla="*/ 2147483647 w 2644"/>
                <a:gd name="T25" fmla="*/ 2147483647 h 1282"/>
                <a:gd name="T26" fmla="*/ 2147483647 w 2644"/>
                <a:gd name="T27" fmla="*/ 2147483647 h 1282"/>
                <a:gd name="T28" fmla="*/ 2147483647 w 2644"/>
                <a:gd name="T29" fmla="*/ 2147483647 h 1282"/>
                <a:gd name="T30" fmla="*/ 2147483647 w 2644"/>
                <a:gd name="T31" fmla="*/ 2147483647 h 1282"/>
                <a:gd name="T32" fmla="*/ 2147483647 w 2644"/>
                <a:gd name="T33" fmla="*/ 2147483647 h 1282"/>
                <a:gd name="T34" fmla="*/ 2147483647 w 2644"/>
                <a:gd name="T35" fmla="*/ 2147483647 h 1282"/>
                <a:gd name="T36" fmla="*/ 2147483647 w 2644"/>
                <a:gd name="T37" fmla="*/ 2147483647 h 1282"/>
                <a:gd name="T38" fmla="*/ 2147483647 w 2644"/>
                <a:gd name="T39" fmla="*/ 2147483647 h 1282"/>
                <a:gd name="T40" fmla="*/ 2147483647 w 2644"/>
                <a:gd name="T41" fmla="*/ 2147483647 h 1282"/>
                <a:gd name="T42" fmla="*/ 2147483647 w 2644"/>
                <a:gd name="T43" fmla="*/ 2147483647 h 1282"/>
                <a:gd name="T44" fmla="*/ 2147483647 w 2644"/>
                <a:gd name="T45" fmla="*/ 2147483647 h 1282"/>
                <a:gd name="T46" fmla="*/ 2147483647 w 2644"/>
                <a:gd name="T47" fmla="*/ 2147483647 h 1282"/>
                <a:gd name="T48" fmla="*/ 2147483647 w 2644"/>
                <a:gd name="T49" fmla="*/ 2147483647 h 1282"/>
                <a:gd name="T50" fmla="*/ 2147483647 w 2644"/>
                <a:gd name="T51" fmla="*/ 2147483647 h 1282"/>
                <a:gd name="T52" fmla="*/ 2147483647 w 2644"/>
                <a:gd name="T53" fmla="*/ 2147483647 h 1282"/>
                <a:gd name="T54" fmla="*/ 2147483647 w 2644"/>
                <a:gd name="T55" fmla="*/ 2147483647 h 1282"/>
                <a:gd name="T56" fmla="*/ 2147483647 w 2644"/>
                <a:gd name="T57" fmla="*/ 2147483647 h 1282"/>
                <a:gd name="T58" fmla="*/ 2147483647 w 2644"/>
                <a:gd name="T59" fmla="*/ 2147483647 h 1282"/>
                <a:gd name="T60" fmla="*/ 2147483647 w 2644"/>
                <a:gd name="T61" fmla="*/ 2147483647 h 1282"/>
                <a:gd name="T62" fmla="*/ 2147483647 w 2644"/>
                <a:gd name="T63" fmla="*/ 2147483647 h 1282"/>
                <a:gd name="T64" fmla="*/ 2147483647 w 2644"/>
                <a:gd name="T65" fmla="*/ 2147483647 h 1282"/>
                <a:gd name="T66" fmla="*/ 2147483647 w 2644"/>
                <a:gd name="T67" fmla="*/ 2147483647 h 1282"/>
                <a:gd name="T68" fmla="*/ 2147483647 w 2644"/>
                <a:gd name="T69" fmla="*/ 2147483647 h 1282"/>
                <a:gd name="T70" fmla="*/ 2147483647 w 2644"/>
                <a:gd name="T71" fmla="*/ 2147483647 h 1282"/>
                <a:gd name="T72" fmla="*/ 2147483647 w 2644"/>
                <a:gd name="T73" fmla="*/ 2147483647 h 1282"/>
                <a:gd name="T74" fmla="*/ 2147483647 w 2644"/>
                <a:gd name="T75" fmla="*/ 2147483647 h 1282"/>
                <a:gd name="T76" fmla="*/ 2147483647 w 2644"/>
                <a:gd name="T77" fmla="*/ 2147483647 h 1282"/>
                <a:gd name="T78" fmla="*/ 2147483647 w 2644"/>
                <a:gd name="T79" fmla="*/ 2147483647 h 1282"/>
                <a:gd name="T80" fmla="*/ 2147483647 w 2644"/>
                <a:gd name="T81" fmla="*/ 2147483647 h 1282"/>
                <a:gd name="T82" fmla="*/ 2147483647 w 2644"/>
                <a:gd name="T83" fmla="*/ 2147483647 h 1282"/>
                <a:gd name="T84" fmla="*/ 2147483647 w 2644"/>
                <a:gd name="T85" fmla="*/ 2147483647 h 1282"/>
                <a:gd name="T86" fmla="*/ 2147483647 w 2644"/>
                <a:gd name="T87" fmla="*/ 2147483647 h 1282"/>
                <a:gd name="T88" fmla="*/ 2147483647 w 2644"/>
                <a:gd name="T89" fmla="*/ 2147483647 h 1282"/>
                <a:gd name="T90" fmla="*/ 2147483647 w 2644"/>
                <a:gd name="T91" fmla="*/ 2147483647 h 1282"/>
                <a:gd name="T92" fmla="*/ 2147483647 w 2644"/>
                <a:gd name="T93" fmla="*/ 2147483647 h 1282"/>
                <a:gd name="T94" fmla="*/ 2147483647 w 2644"/>
                <a:gd name="T95" fmla="*/ 2147483647 h 1282"/>
                <a:gd name="T96" fmla="*/ 2147483647 w 2644"/>
                <a:gd name="T97" fmla="*/ 2147483647 h 1282"/>
                <a:gd name="T98" fmla="*/ 2147483647 w 2644"/>
                <a:gd name="T99" fmla="*/ 2147483647 h 1282"/>
                <a:gd name="T100" fmla="*/ 2147483647 w 2644"/>
                <a:gd name="T101" fmla="*/ 2147483647 h 1282"/>
                <a:gd name="T102" fmla="*/ 2147483647 w 2644"/>
                <a:gd name="T103" fmla="*/ 2147483647 h 1282"/>
                <a:gd name="T104" fmla="*/ 2147483647 w 2644"/>
                <a:gd name="T105" fmla="*/ 2147483647 h 1282"/>
                <a:gd name="T106" fmla="*/ 2147483647 w 2644"/>
                <a:gd name="T107" fmla="*/ 2147483647 h 1282"/>
                <a:gd name="T108" fmla="*/ 2147483647 w 2644"/>
                <a:gd name="T109" fmla="*/ 2147483647 h 1282"/>
                <a:gd name="T110" fmla="*/ 2147483647 w 2644"/>
                <a:gd name="T111" fmla="*/ 2147483647 h 1282"/>
                <a:gd name="T112" fmla="*/ 2147483647 w 2644"/>
                <a:gd name="T113" fmla="*/ 2147483647 h 1282"/>
                <a:gd name="T114" fmla="*/ 2147483647 w 2644"/>
                <a:gd name="T115" fmla="*/ 2147483647 h 1282"/>
                <a:gd name="T116" fmla="*/ 2147483647 w 2644"/>
                <a:gd name="T117" fmla="*/ 2147483647 h 128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4"/>
                <a:gd name="T178" fmla="*/ 0 h 1282"/>
                <a:gd name="T179" fmla="*/ 2644 w 2644"/>
                <a:gd name="T180" fmla="*/ 1282 h 128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389" name="Freeform 388"/>
            <p:cNvSpPr>
              <a:spLocks noEditPoints="1"/>
            </p:cNvSpPr>
            <p:nvPr/>
          </p:nvSpPr>
          <p:spPr bwMode="auto">
            <a:xfrm>
              <a:off x="4623750" y="1897957"/>
              <a:ext cx="136793" cy="55562"/>
            </a:xfrm>
            <a:custGeom>
              <a:avLst/>
              <a:gdLst>
                <a:gd name="T0" fmla="*/ 2147483647 w 237"/>
                <a:gd name="T1" fmla="*/ 2147483647 h 107"/>
                <a:gd name="T2" fmla="*/ 2147483647 w 237"/>
                <a:gd name="T3" fmla="*/ 2147483647 h 107"/>
                <a:gd name="T4" fmla="*/ 2147483647 w 237"/>
                <a:gd name="T5" fmla="*/ 2147483647 h 107"/>
                <a:gd name="T6" fmla="*/ 2147483647 w 237"/>
                <a:gd name="T7" fmla="*/ 2147483647 h 107"/>
                <a:gd name="T8" fmla="*/ 2147483647 w 237"/>
                <a:gd name="T9" fmla="*/ 2147483647 h 107"/>
                <a:gd name="T10" fmla="*/ 2147483647 w 237"/>
                <a:gd name="T11" fmla="*/ 2147483647 h 107"/>
                <a:gd name="T12" fmla="*/ 2147483647 w 237"/>
                <a:gd name="T13" fmla="*/ 2147483647 h 107"/>
                <a:gd name="T14" fmla="*/ 2147483647 w 237"/>
                <a:gd name="T15" fmla="*/ 2147483647 h 107"/>
                <a:gd name="T16" fmla="*/ 2147483647 w 237"/>
                <a:gd name="T17" fmla="*/ 2147483647 h 107"/>
                <a:gd name="T18" fmla="*/ 2147483647 w 237"/>
                <a:gd name="T19" fmla="*/ 2147483647 h 107"/>
                <a:gd name="T20" fmla="*/ 2147483647 w 237"/>
                <a:gd name="T21" fmla="*/ 2147483647 h 107"/>
                <a:gd name="T22" fmla="*/ 2147483647 w 237"/>
                <a:gd name="T23" fmla="*/ 2147483647 h 107"/>
                <a:gd name="T24" fmla="*/ 2147483647 w 237"/>
                <a:gd name="T25" fmla="*/ 2147483647 h 107"/>
                <a:gd name="T26" fmla="*/ 2147483647 w 237"/>
                <a:gd name="T27" fmla="*/ 2147483647 h 107"/>
                <a:gd name="T28" fmla="*/ 2147483647 w 237"/>
                <a:gd name="T29" fmla="*/ 2147483647 h 107"/>
                <a:gd name="T30" fmla="*/ 2147483647 w 237"/>
                <a:gd name="T31" fmla="*/ 2147483647 h 107"/>
                <a:gd name="T32" fmla="*/ 2147483647 w 237"/>
                <a:gd name="T33" fmla="*/ 2147483647 h 107"/>
                <a:gd name="T34" fmla="*/ 2147483647 w 237"/>
                <a:gd name="T35" fmla="*/ 2147483647 h 107"/>
                <a:gd name="T36" fmla="*/ 2147483647 w 237"/>
                <a:gd name="T37" fmla="*/ 2147483647 h 107"/>
                <a:gd name="T38" fmla="*/ 2147483647 w 237"/>
                <a:gd name="T39" fmla="*/ 2147483647 h 107"/>
                <a:gd name="T40" fmla="*/ 2147483647 w 237"/>
                <a:gd name="T41" fmla="*/ 2147483647 h 107"/>
                <a:gd name="T42" fmla="*/ 2147483647 w 237"/>
                <a:gd name="T43" fmla="*/ 2147483647 h 107"/>
                <a:gd name="T44" fmla="*/ 2147483647 w 237"/>
                <a:gd name="T45" fmla="*/ 2147483647 h 107"/>
                <a:gd name="T46" fmla="*/ 2147483647 w 237"/>
                <a:gd name="T47" fmla="*/ 2147483647 h 107"/>
                <a:gd name="T48" fmla="*/ 2147483647 w 237"/>
                <a:gd name="T49" fmla="*/ 2147483647 h 107"/>
                <a:gd name="T50" fmla="*/ 2147483647 w 237"/>
                <a:gd name="T51" fmla="*/ 2147483647 h 107"/>
                <a:gd name="T52" fmla="*/ 2147483647 w 237"/>
                <a:gd name="T53" fmla="*/ 2147483647 h 107"/>
                <a:gd name="T54" fmla="*/ 2147483647 w 237"/>
                <a:gd name="T55" fmla="*/ 2147483647 h 107"/>
                <a:gd name="T56" fmla="*/ 2147483647 w 237"/>
                <a:gd name="T57" fmla="*/ 2147483647 h 107"/>
                <a:gd name="T58" fmla="*/ 2147483647 w 237"/>
                <a:gd name="T59" fmla="*/ 2147483647 h 107"/>
                <a:gd name="T60" fmla="*/ 2147483647 w 237"/>
                <a:gd name="T61" fmla="*/ 2147483647 h 107"/>
                <a:gd name="T62" fmla="*/ 2147483647 w 237"/>
                <a:gd name="T63" fmla="*/ 2147483647 h 107"/>
                <a:gd name="T64" fmla="*/ 2147483647 w 237"/>
                <a:gd name="T65" fmla="*/ 2147483647 h 107"/>
                <a:gd name="T66" fmla="*/ 2147483647 w 237"/>
                <a:gd name="T67" fmla="*/ 2147483647 h 107"/>
                <a:gd name="T68" fmla="*/ 2147483647 w 237"/>
                <a:gd name="T69" fmla="*/ 2147483647 h 107"/>
                <a:gd name="T70" fmla="*/ 2147483647 w 237"/>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7"/>
                <a:gd name="T109" fmla="*/ 0 h 107"/>
                <a:gd name="T110" fmla="*/ 237 w 23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390" name="Freeform 389"/>
            <p:cNvSpPr>
              <a:spLocks/>
            </p:cNvSpPr>
            <p:nvPr/>
          </p:nvSpPr>
          <p:spPr bwMode="auto">
            <a:xfrm>
              <a:off x="7069552" y="3339407"/>
              <a:ext cx="263698" cy="184150"/>
            </a:xfrm>
            <a:custGeom>
              <a:avLst/>
              <a:gdLst>
                <a:gd name="T0" fmla="*/ 2147483647 w 461"/>
                <a:gd name="T1" fmla="*/ 2147483647 h 355"/>
                <a:gd name="T2" fmla="*/ 2147483647 w 461"/>
                <a:gd name="T3" fmla="*/ 2147483647 h 355"/>
                <a:gd name="T4" fmla="*/ 2147483647 w 461"/>
                <a:gd name="T5" fmla="*/ 2147483647 h 355"/>
                <a:gd name="T6" fmla="*/ 2147483647 w 461"/>
                <a:gd name="T7" fmla="*/ 2147483647 h 355"/>
                <a:gd name="T8" fmla="*/ 2147483647 w 461"/>
                <a:gd name="T9" fmla="*/ 2147483647 h 355"/>
                <a:gd name="T10" fmla="*/ 2147483647 w 461"/>
                <a:gd name="T11" fmla="*/ 2147483647 h 355"/>
                <a:gd name="T12" fmla="*/ 2147483647 w 461"/>
                <a:gd name="T13" fmla="*/ 2147483647 h 355"/>
                <a:gd name="T14" fmla="*/ 2147483647 w 461"/>
                <a:gd name="T15" fmla="*/ 2147483647 h 355"/>
                <a:gd name="T16" fmla="*/ 2147483647 w 461"/>
                <a:gd name="T17" fmla="*/ 2147483647 h 355"/>
                <a:gd name="T18" fmla="*/ 2147483647 w 461"/>
                <a:gd name="T19" fmla="*/ 2147483647 h 355"/>
                <a:gd name="T20" fmla="*/ 2147483647 w 461"/>
                <a:gd name="T21" fmla="*/ 2147483647 h 355"/>
                <a:gd name="T22" fmla="*/ 2147483647 w 461"/>
                <a:gd name="T23" fmla="*/ 2147483647 h 355"/>
                <a:gd name="T24" fmla="*/ 2147483647 w 461"/>
                <a:gd name="T25" fmla="*/ 2147483647 h 355"/>
                <a:gd name="T26" fmla="*/ 2147483647 w 461"/>
                <a:gd name="T27" fmla="*/ 2147483647 h 355"/>
                <a:gd name="T28" fmla="*/ 2147483647 w 461"/>
                <a:gd name="T29" fmla="*/ 2147483647 h 355"/>
                <a:gd name="T30" fmla="*/ 2147483647 w 461"/>
                <a:gd name="T31" fmla="*/ 2147483647 h 355"/>
                <a:gd name="T32" fmla="*/ 2147483647 w 461"/>
                <a:gd name="T33" fmla="*/ 2147483647 h 355"/>
                <a:gd name="T34" fmla="*/ 2147483647 w 461"/>
                <a:gd name="T35" fmla="*/ 2147483647 h 355"/>
                <a:gd name="T36" fmla="*/ 2147483647 w 461"/>
                <a:gd name="T37" fmla="*/ 2147483647 h 355"/>
                <a:gd name="T38" fmla="*/ 2147483647 w 461"/>
                <a:gd name="T39" fmla="*/ 2147483647 h 355"/>
                <a:gd name="T40" fmla="*/ 2147483647 w 461"/>
                <a:gd name="T41" fmla="*/ 2147483647 h 355"/>
                <a:gd name="T42" fmla="*/ 2147483647 w 461"/>
                <a:gd name="T43" fmla="*/ 2147483647 h 355"/>
                <a:gd name="T44" fmla="*/ 2147483647 w 461"/>
                <a:gd name="T45" fmla="*/ 2147483647 h 355"/>
                <a:gd name="T46" fmla="*/ 2147483647 w 461"/>
                <a:gd name="T47" fmla="*/ 2147483647 h 355"/>
                <a:gd name="T48" fmla="*/ 2147483647 w 461"/>
                <a:gd name="T49" fmla="*/ 2147483647 h 355"/>
                <a:gd name="T50" fmla="*/ 2147483647 w 461"/>
                <a:gd name="T51" fmla="*/ 2147483647 h 355"/>
                <a:gd name="T52" fmla="*/ 2147483647 w 461"/>
                <a:gd name="T53" fmla="*/ 2147483647 h 355"/>
                <a:gd name="T54" fmla="*/ 2147483647 w 461"/>
                <a:gd name="T55" fmla="*/ 2147483647 h 355"/>
                <a:gd name="T56" fmla="*/ 2147483647 w 461"/>
                <a:gd name="T57" fmla="*/ 2147483647 h 355"/>
                <a:gd name="T58" fmla="*/ 2147483647 w 461"/>
                <a:gd name="T59" fmla="*/ 2147483647 h 355"/>
                <a:gd name="T60" fmla="*/ 2147483647 w 461"/>
                <a:gd name="T61" fmla="*/ 2147483647 h 355"/>
                <a:gd name="T62" fmla="*/ 2147483647 w 461"/>
                <a:gd name="T63" fmla="*/ 2147483647 h 355"/>
                <a:gd name="T64" fmla="*/ 2147483647 w 461"/>
                <a:gd name="T65" fmla="*/ 2147483647 h 355"/>
                <a:gd name="T66" fmla="*/ 2147483647 w 461"/>
                <a:gd name="T67" fmla="*/ 0 h 355"/>
                <a:gd name="T68" fmla="*/ 2147483647 w 461"/>
                <a:gd name="T69" fmla="*/ 2147483647 h 355"/>
                <a:gd name="T70" fmla="*/ 2147483647 w 461"/>
                <a:gd name="T71" fmla="*/ 2147483647 h 355"/>
                <a:gd name="T72" fmla="*/ 2147483647 w 461"/>
                <a:gd name="T73" fmla="*/ 2147483647 h 355"/>
                <a:gd name="T74" fmla="*/ 2147483647 w 461"/>
                <a:gd name="T75" fmla="*/ 2147483647 h 355"/>
                <a:gd name="T76" fmla="*/ 2147483647 w 461"/>
                <a:gd name="T77" fmla="*/ 2147483647 h 355"/>
                <a:gd name="T78" fmla="*/ 2147483647 w 461"/>
                <a:gd name="T79" fmla="*/ 2147483647 h 355"/>
                <a:gd name="T80" fmla="*/ 2147483647 w 461"/>
                <a:gd name="T81" fmla="*/ 2147483647 h 355"/>
                <a:gd name="T82" fmla="*/ 2147483647 w 461"/>
                <a:gd name="T83" fmla="*/ 2147483647 h 355"/>
                <a:gd name="T84" fmla="*/ 2147483647 w 461"/>
                <a:gd name="T85" fmla="*/ 2147483647 h 355"/>
                <a:gd name="T86" fmla="*/ 2147483647 w 461"/>
                <a:gd name="T87" fmla="*/ 2147483647 h 355"/>
                <a:gd name="T88" fmla="*/ 2147483647 w 461"/>
                <a:gd name="T89" fmla="*/ 2147483647 h 355"/>
                <a:gd name="T90" fmla="*/ 2147483647 w 461"/>
                <a:gd name="T91" fmla="*/ 2147483647 h 355"/>
                <a:gd name="T92" fmla="*/ 2147483647 w 461"/>
                <a:gd name="T93" fmla="*/ 2147483647 h 355"/>
                <a:gd name="T94" fmla="*/ 2147483647 w 461"/>
                <a:gd name="T95" fmla="*/ 2147483647 h 355"/>
                <a:gd name="T96" fmla="*/ 0 w 461"/>
                <a:gd name="T97" fmla="*/ 2147483647 h 355"/>
                <a:gd name="T98" fmla="*/ 0 w 461"/>
                <a:gd name="T99" fmla="*/ 2147483647 h 355"/>
                <a:gd name="T100" fmla="*/ 2147483647 w 461"/>
                <a:gd name="T101" fmla="*/ 2147483647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1"/>
                <a:gd name="T154" fmla="*/ 0 h 355"/>
                <a:gd name="T155" fmla="*/ 461 w 461"/>
                <a:gd name="T156" fmla="*/ 355 h 3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391" name="Freeform 390"/>
            <p:cNvSpPr>
              <a:spLocks noEditPoints="1"/>
            </p:cNvSpPr>
            <p:nvPr/>
          </p:nvSpPr>
          <p:spPr bwMode="auto">
            <a:xfrm>
              <a:off x="7440377" y="3777557"/>
              <a:ext cx="95591" cy="39687"/>
            </a:xfrm>
            <a:custGeom>
              <a:avLst/>
              <a:gdLst>
                <a:gd name="T0" fmla="*/ 2147483647 w 168"/>
                <a:gd name="T1" fmla="*/ 2147483647 h 77"/>
                <a:gd name="T2" fmla="*/ 2147483647 w 168"/>
                <a:gd name="T3" fmla="*/ 2147483647 h 77"/>
                <a:gd name="T4" fmla="*/ 2147483647 w 168"/>
                <a:gd name="T5" fmla="*/ 2147483647 h 77"/>
                <a:gd name="T6" fmla="*/ 2147483647 w 168"/>
                <a:gd name="T7" fmla="*/ 2147483647 h 77"/>
                <a:gd name="T8" fmla="*/ 2147483647 w 168"/>
                <a:gd name="T9" fmla="*/ 0 h 77"/>
                <a:gd name="T10" fmla="*/ 2147483647 w 168"/>
                <a:gd name="T11" fmla="*/ 2147483647 h 77"/>
                <a:gd name="T12" fmla="*/ 2147483647 w 168"/>
                <a:gd name="T13" fmla="*/ 2147483647 h 77"/>
                <a:gd name="T14" fmla="*/ 2147483647 w 168"/>
                <a:gd name="T15" fmla="*/ 2147483647 h 77"/>
                <a:gd name="T16" fmla="*/ 2147483647 w 168"/>
                <a:gd name="T17" fmla="*/ 2147483647 h 77"/>
                <a:gd name="T18" fmla="*/ 2147483647 w 168"/>
                <a:gd name="T19" fmla="*/ 2147483647 h 77"/>
                <a:gd name="T20" fmla="*/ 2147483647 w 168"/>
                <a:gd name="T21" fmla="*/ 2147483647 h 77"/>
                <a:gd name="T22" fmla="*/ 2147483647 w 168"/>
                <a:gd name="T23" fmla="*/ 2147483647 h 77"/>
                <a:gd name="T24" fmla="*/ 2147483647 w 168"/>
                <a:gd name="T25" fmla="*/ 2147483647 h 77"/>
                <a:gd name="T26" fmla="*/ 2147483647 w 168"/>
                <a:gd name="T27" fmla="*/ 2147483647 h 77"/>
                <a:gd name="T28" fmla="*/ 2147483647 w 168"/>
                <a:gd name="T29" fmla="*/ 2147483647 h 77"/>
                <a:gd name="T30" fmla="*/ 2147483647 w 168"/>
                <a:gd name="T31" fmla="*/ 2147483647 h 77"/>
                <a:gd name="T32" fmla="*/ 2147483647 w 168"/>
                <a:gd name="T33" fmla="*/ 2147483647 h 77"/>
                <a:gd name="T34" fmla="*/ 2147483647 w 168"/>
                <a:gd name="T35" fmla="*/ 0 h 77"/>
                <a:gd name="T36" fmla="*/ 0 w 168"/>
                <a:gd name="T37" fmla="*/ 2147483647 h 77"/>
                <a:gd name="T38" fmla="*/ 2147483647 w 168"/>
                <a:gd name="T39" fmla="*/ 2147483647 h 77"/>
                <a:gd name="T40" fmla="*/ 2147483647 w 168"/>
                <a:gd name="T41" fmla="*/ 2147483647 h 77"/>
                <a:gd name="T42" fmla="*/ 2147483647 w 168"/>
                <a:gd name="T43" fmla="*/ 2147483647 h 77"/>
                <a:gd name="T44" fmla="*/ 2147483647 w 168"/>
                <a:gd name="T45" fmla="*/ 2147483647 h 77"/>
                <a:gd name="T46" fmla="*/ 0 w 168"/>
                <a:gd name="T47" fmla="*/ 2147483647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77"/>
                <a:gd name="T74" fmla="*/ 168 w 168"/>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27" name="Freeform 426"/>
            <p:cNvSpPr>
              <a:spLocks noEditPoints="1"/>
            </p:cNvSpPr>
            <p:nvPr/>
          </p:nvSpPr>
          <p:spPr bwMode="auto">
            <a:xfrm>
              <a:off x="7890313" y="3593407"/>
              <a:ext cx="418621" cy="254000"/>
            </a:xfrm>
            <a:custGeom>
              <a:avLst/>
              <a:gdLst>
                <a:gd name="T0" fmla="*/ 2147483647 w 730"/>
                <a:gd name="T1" fmla="*/ 2147483647 h 491"/>
                <a:gd name="T2" fmla="*/ 2147483647 w 730"/>
                <a:gd name="T3" fmla="*/ 2147483647 h 491"/>
                <a:gd name="T4" fmla="*/ 2147483647 w 730"/>
                <a:gd name="T5" fmla="*/ 2147483647 h 491"/>
                <a:gd name="T6" fmla="*/ 2147483647 w 730"/>
                <a:gd name="T7" fmla="*/ 2147483647 h 491"/>
                <a:gd name="T8" fmla="*/ 2147483647 w 730"/>
                <a:gd name="T9" fmla="*/ 2147483647 h 491"/>
                <a:gd name="T10" fmla="*/ 2147483647 w 730"/>
                <a:gd name="T11" fmla="*/ 2147483647 h 491"/>
                <a:gd name="T12" fmla="*/ 2147483647 w 730"/>
                <a:gd name="T13" fmla="*/ 2147483647 h 491"/>
                <a:gd name="T14" fmla="*/ 2147483647 w 730"/>
                <a:gd name="T15" fmla="*/ 2147483647 h 491"/>
                <a:gd name="T16" fmla="*/ 2147483647 w 730"/>
                <a:gd name="T17" fmla="*/ 2147483647 h 491"/>
                <a:gd name="T18" fmla="*/ 2147483647 w 730"/>
                <a:gd name="T19" fmla="*/ 2147483647 h 491"/>
                <a:gd name="T20" fmla="*/ 2147483647 w 730"/>
                <a:gd name="T21" fmla="*/ 2147483647 h 491"/>
                <a:gd name="T22" fmla="*/ 2147483647 w 730"/>
                <a:gd name="T23" fmla="*/ 2147483647 h 491"/>
                <a:gd name="T24" fmla="*/ 2147483647 w 730"/>
                <a:gd name="T25" fmla="*/ 2147483647 h 491"/>
                <a:gd name="T26" fmla="*/ 2147483647 w 730"/>
                <a:gd name="T27" fmla="*/ 2147483647 h 491"/>
                <a:gd name="T28" fmla="*/ 2147483647 w 730"/>
                <a:gd name="T29" fmla="*/ 2147483647 h 491"/>
                <a:gd name="T30" fmla="*/ 2147483647 w 730"/>
                <a:gd name="T31" fmla="*/ 2147483647 h 491"/>
                <a:gd name="T32" fmla="*/ 2147483647 w 730"/>
                <a:gd name="T33" fmla="*/ 2147483647 h 491"/>
                <a:gd name="T34" fmla="*/ 2147483647 w 730"/>
                <a:gd name="T35" fmla="*/ 2147483647 h 491"/>
                <a:gd name="T36" fmla="*/ 2147483647 w 730"/>
                <a:gd name="T37" fmla="*/ 2147483647 h 491"/>
                <a:gd name="T38" fmla="*/ 2147483647 w 730"/>
                <a:gd name="T39" fmla="*/ 2147483647 h 491"/>
                <a:gd name="T40" fmla="*/ 2147483647 w 730"/>
                <a:gd name="T41" fmla="*/ 2147483647 h 491"/>
                <a:gd name="T42" fmla="*/ 2147483647 w 730"/>
                <a:gd name="T43" fmla="*/ 2147483647 h 491"/>
                <a:gd name="T44" fmla="*/ 2147483647 w 730"/>
                <a:gd name="T45" fmla="*/ 2147483647 h 491"/>
                <a:gd name="T46" fmla="*/ 2147483647 w 730"/>
                <a:gd name="T47" fmla="*/ 2147483647 h 491"/>
                <a:gd name="T48" fmla="*/ 2147483647 w 730"/>
                <a:gd name="T49" fmla="*/ 2147483647 h 491"/>
                <a:gd name="T50" fmla="*/ 2147483647 w 730"/>
                <a:gd name="T51" fmla="*/ 2147483647 h 491"/>
                <a:gd name="T52" fmla="*/ 2147483647 w 730"/>
                <a:gd name="T53" fmla="*/ 2147483647 h 491"/>
                <a:gd name="T54" fmla="*/ 2147483647 w 730"/>
                <a:gd name="T55" fmla="*/ 2147483647 h 491"/>
                <a:gd name="T56" fmla="*/ 2147483647 w 730"/>
                <a:gd name="T57" fmla="*/ 2147483647 h 491"/>
                <a:gd name="T58" fmla="*/ 2147483647 w 730"/>
                <a:gd name="T59" fmla="*/ 2147483647 h 491"/>
                <a:gd name="T60" fmla="*/ 2147483647 w 730"/>
                <a:gd name="T61" fmla="*/ 2147483647 h 491"/>
                <a:gd name="T62" fmla="*/ 2147483647 w 730"/>
                <a:gd name="T63" fmla="*/ 2147483647 h 491"/>
                <a:gd name="T64" fmla="*/ 2147483647 w 730"/>
                <a:gd name="T65" fmla="*/ 2147483647 h 491"/>
                <a:gd name="T66" fmla="*/ 2147483647 w 730"/>
                <a:gd name="T67" fmla="*/ 2147483647 h 491"/>
                <a:gd name="T68" fmla="*/ 2147483647 w 730"/>
                <a:gd name="T69" fmla="*/ 2147483647 h 491"/>
                <a:gd name="T70" fmla="*/ 2147483647 w 730"/>
                <a:gd name="T71" fmla="*/ 2147483647 h 491"/>
                <a:gd name="T72" fmla="*/ 2147483647 w 730"/>
                <a:gd name="T73" fmla="*/ 2147483647 h 491"/>
                <a:gd name="T74" fmla="*/ 2147483647 w 730"/>
                <a:gd name="T75" fmla="*/ 2147483647 h 491"/>
                <a:gd name="T76" fmla="*/ 2147483647 w 730"/>
                <a:gd name="T77" fmla="*/ 2147483647 h 491"/>
                <a:gd name="T78" fmla="*/ 2147483647 w 730"/>
                <a:gd name="T79" fmla="*/ 2147483647 h 491"/>
                <a:gd name="T80" fmla="*/ 2147483647 w 730"/>
                <a:gd name="T81" fmla="*/ 2147483647 h 491"/>
                <a:gd name="T82" fmla="*/ 2147483647 w 730"/>
                <a:gd name="T83" fmla="*/ 2147483647 h 491"/>
                <a:gd name="T84" fmla="*/ 2147483647 w 730"/>
                <a:gd name="T85" fmla="*/ 2147483647 h 491"/>
                <a:gd name="T86" fmla="*/ 2147483647 w 730"/>
                <a:gd name="T87" fmla="*/ 2147483647 h 491"/>
                <a:gd name="T88" fmla="*/ 2147483647 w 730"/>
                <a:gd name="T89" fmla="*/ 2147483647 h 491"/>
                <a:gd name="T90" fmla="*/ 2147483647 w 730"/>
                <a:gd name="T91" fmla="*/ 2147483647 h 491"/>
                <a:gd name="T92" fmla="*/ 2147483647 w 730"/>
                <a:gd name="T93" fmla="*/ 2147483647 h 491"/>
                <a:gd name="T94" fmla="*/ 2147483647 w 730"/>
                <a:gd name="T95" fmla="*/ 2147483647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0"/>
                <a:gd name="T145" fmla="*/ 0 h 491"/>
                <a:gd name="T146" fmla="*/ 730 w 730"/>
                <a:gd name="T147" fmla="*/ 491 h 49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28" name="Freeform 427"/>
            <p:cNvSpPr>
              <a:spLocks noEditPoints="1"/>
            </p:cNvSpPr>
            <p:nvPr/>
          </p:nvSpPr>
          <p:spPr bwMode="auto">
            <a:xfrm>
              <a:off x="6667412" y="3387032"/>
              <a:ext cx="1244326" cy="457200"/>
            </a:xfrm>
            <a:custGeom>
              <a:avLst/>
              <a:gdLst>
                <a:gd name="T0" fmla="*/ 2147483647 w 2179"/>
                <a:gd name="T1" fmla="*/ 2147483647 h 879"/>
                <a:gd name="T2" fmla="*/ 2147483647 w 2179"/>
                <a:gd name="T3" fmla="*/ 2147483647 h 879"/>
                <a:gd name="T4" fmla="*/ 2147483647 w 2179"/>
                <a:gd name="T5" fmla="*/ 2147483647 h 879"/>
                <a:gd name="T6" fmla="*/ 2147483647 w 2179"/>
                <a:gd name="T7" fmla="*/ 2147483647 h 879"/>
                <a:gd name="T8" fmla="*/ 2147483647 w 2179"/>
                <a:gd name="T9" fmla="*/ 2147483647 h 879"/>
                <a:gd name="T10" fmla="*/ 2147483647 w 2179"/>
                <a:gd name="T11" fmla="*/ 2147483647 h 879"/>
                <a:gd name="T12" fmla="*/ 2147483647 w 2179"/>
                <a:gd name="T13" fmla="*/ 2147483647 h 879"/>
                <a:gd name="T14" fmla="*/ 2147483647 w 2179"/>
                <a:gd name="T15" fmla="*/ 2147483647 h 879"/>
                <a:gd name="T16" fmla="*/ 2147483647 w 2179"/>
                <a:gd name="T17" fmla="*/ 2147483647 h 879"/>
                <a:gd name="T18" fmla="*/ 2147483647 w 2179"/>
                <a:gd name="T19" fmla="*/ 2147483647 h 879"/>
                <a:gd name="T20" fmla="*/ 2147483647 w 2179"/>
                <a:gd name="T21" fmla="*/ 2147483647 h 879"/>
                <a:gd name="T22" fmla="*/ 2147483647 w 2179"/>
                <a:gd name="T23" fmla="*/ 2147483647 h 879"/>
                <a:gd name="T24" fmla="*/ 2147483647 w 2179"/>
                <a:gd name="T25" fmla="*/ 2147483647 h 879"/>
                <a:gd name="T26" fmla="*/ 2147483647 w 2179"/>
                <a:gd name="T27" fmla="*/ 2147483647 h 879"/>
                <a:gd name="T28" fmla="*/ 2147483647 w 2179"/>
                <a:gd name="T29" fmla="*/ 2147483647 h 879"/>
                <a:gd name="T30" fmla="*/ 2147483647 w 2179"/>
                <a:gd name="T31" fmla="*/ 2147483647 h 879"/>
                <a:gd name="T32" fmla="*/ 2147483647 w 2179"/>
                <a:gd name="T33" fmla="*/ 2147483647 h 879"/>
                <a:gd name="T34" fmla="*/ 2147483647 w 2179"/>
                <a:gd name="T35" fmla="*/ 2147483647 h 879"/>
                <a:gd name="T36" fmla="*/ 2147483647 w 2179"/>
                <a:gd name="T37" fmla="*/ 2147483647 h 879"/>
                <a:gd name="T38" fmla="*/ 2147483647 w 2179"/>
                <a:gd name="T39" fmla="*/ 2147483647 h 879"/>
                <a:gd name="T40" fmla="*/ 2147483647 w 2179"/>
                <a:gd name="T41" fmla="*/ 2147483647 h 879"/>
                <a:gd name="T42" fmla="*/ 2147483647 w 2179"/>
                <a:gd name="T43" fmla="*/ 2147483647 h 879"/>
                <a:gd name="T44" fmla="*/ 2147483647 w 2179"/>
                <a:gd name="T45" fmla="*/ 2147483647 h 879"/>
                <a:gd name="T46" fmla="*/ 2147483647 w 2179"/>
                <a:gd name="T47" fmla="*/ 2147483647 h 879"/>
                <a:gd name="T48" fmla="*/ 2147483647 w 2179"/>
                <a:gd name="T49" fmla="*/ 2147483647 h 879"/>
                <a:gd name="T50" fmla="*/ 2147483647 w 2179"/>
                <a:gd name="T51" fmla="*/ 2147483647 h 879"/>
                <a:gd name="T52" fmla="*/ 2147483647 w 2179"/>
                <a:gd name="T53" fmla="*/ 2147483647 h 879"/>
                <a:gd name="T54" fmla="*/ 2147483647 w 2179"/>
                <a:gd name="T55" fmla="*/ 2147483647 h 879"/>
                <a:gd name="T56" fmla="*/ 2147483647 w 2179"/>
                <a:gd name="T57" fmla="*/ 2147483647 h 879"/>
                <a:gd name="T58" fmla="*/ 2147483647 w 2179"/>
                <a:gd name="T59" fmla="*/ 2147483647 h 879"/>
                <a:gd name="T60" fmla="*/ 2147483647 w 2179"/>
                <a:gd name="T61" fmla="*/ 2147483647 h 879"/>
                <a:gd name="T62" fmla="*/ 2147483647 w 2179"/>
                <a:gd name="T63" fmla="*/ 2147483647 h 879"/>
                <a:gd name="T64" fmla="*/ 2147483647 w 2179"/>
                <a:gd name="T65" fmla="*/ 2147483647 h 879"/>
                <a:gd name="T66" fmla="*/ 2147483647 w 2179"/>
                <a:gd name="T67" fmla="*/ 2147483647 h 879"/>
                <a:gd name="T68" fmla="*/ 2147483647 w 2179"/>
                <a:gd name="T69" fmla="*/ 2147483647 h 879"/>
                <a:gd name="T70" fmla="*/ 2147483647 w 2179"/>
                <a:gd name="T71" fmla="*/ 2147483647 h 879"/>
                <a:gd name="T72" fmla="*/ 2147483647 w 2179"/>
                <a:gd name="T73" fmla="*/ 2147483647 h 879"/>
                <a:gd name="T74" fmla="*/ 2147483647 w 2179"/>
                <a:gd name="T75" fmla="*/ 2147483647 h 879"/>
                <a:gd name="T76" fmla="*/ 2147483647 w 2179"/>
                <a:gd name="T77" fmla="*/ 2147483647 h 879"/>
                <a:gd name="T78" fmla="*/ 2147483647 w 2179"/>
                <a:gd name="T79" fmla="*/ 2147483647 h 879"/>
                <a:gd name="T80" fmla="*/ 2147483647 w 2179"/>
                <a:gd name="T81" fmla="*/ 2147483647 h 879"/>
                <a:gd name="T82" fmla="*/ 2147483647 w 2179"/>
                <a:gd name="T83" fmla="*/ 2147483647 h 879"/>
                <a:gd name="T84" fmla="*/ 2147483647 w 2179"/>
                <a:gd name="T85" fmla="*/ 2147483647 h 879"/>
                <a:gd name="T86" fmla="*/ 2147483647 w 2179"/>
                <a:gd name="T87" fmla="*/ 2147483647 h 879"/>
                <a:gd name="T88" fmla="*/ 2147483647 w 2179"/>
                <a:gd name="T89" fmla="*/ 2147483647 h 879"/>
                <a:gd name="T90" fmla="*/ 2147483647 w 2179"/>
                <a:gd name="T91" fmla="*/ 2147483647 h 879"/>
                <a:gd name="T92" fmla="*/ 2147483647 w 2179"/>
                <a:gd name="T93" fmla="*/ 2147483647 h 879"/>
                <a:gd name="T94" fmla="*/ 2147483647 w 2179"/>
                <a:gd name="T95" fmla="*/ 2147483647 h 879"/>
                <a:gd name="T96" fmla="*/ 2147483647 w 2179"/>
                <a:gd name="T97" fmla="*/ 2147483647 h 879"/>
                <a:gd name="T98" fmla="*/ 2147483647 w 2179"/>
                <a:gd name="T99" fmla="*/ 2147483647 h 879"/>
                <a:gd name="T100" fmla="*/ 2147483647 w 2179"/>
                <a:gd name="T101" fmla="*/ 2147483647 h 879"/>
                <a:gd name="T102" fmla="*/ 2147483647 w 2179"/>
                <a:gd name="T103" fmla="*/ 2147483647 h 879"/>
                <a:gd name="T104" fmla="*/ 2147483647 w 2179"/>
                <a:gd name="T105" fmla="*/ 2147483647 h 879"/>
                <a:gd name="T106" fmla="*/ 2147483647 w 2179"/>
                <a:gd name="T107" fmla="*/ 2147483647 h 879"/>
                <a:gd name="T108" fmla="*/ 2147483647 w 2179"/>
                <a:gd name="T109" fmla="*/ 2147483647 h 879"/>
                <a:gd name="T110" fmla="*/ 2147483647 w 2179"/>
                <a:gd name="T111" fmla="*/ 2147483647 h 879"/>
                <a:gd name="T112" fmla="*/ 2147483647 w 2179"/>
                <a:gd name="T113" fmla="*/ 2147483647 h 879"/>
                <a:gd name="T114" fmla="*/ 2147483647 w 2179"/>
                <a:gd name="T115" fmla="*/ 2147483647 h 8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79"/>
                <a:gd name="T175" fmla="*/ 0 h 879"/>
                <a:gd name="T176" fmla="*/ 2179 w 2179"/>
                <a:gd name="T177" fmla="*/ 879 h 8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429" name="Freeform 428"/>
            <p:cNvSpPr>
              <a:spLocks noEditPoints="1"/>
            </p:cNvSpPr>
            <p:nvPr/>
          </p:nvSpPr>
          <p:spPr bwMode="auto">
            <a:xfrm>
              <a:off x="8094679" y="4504632"/>
              <a:ext cx="484546" cy="341312"/>
            </a:xfrm>
            <a:custGeom>
              <a:avLst/>
              <a:gdLst>
                <a:gd name="T0" fmla="*/ 2147483647 w 851"/>
                <a:gd name="T1" fmla="*/ 2147483647 h 656"/>
                <a:gd name="T2" fmla="*/ 2147483647 w 851"/>
                <a:gd name="T3" fmla="*/ 2147483647 h 656"/>
                <a:gd name="T4" fmla="*/ 2147483647 w 851"/>
                <a:gd name="T5" fmla="*/ 2147483647 h 656"/>
                <a:gd name="T6" fmla="*/ 2147483647 w 851"/>
                <a:gd name="T7" fmla="*/ 2147483647 h 656"/>
                <a:gd name="T8" fmla="*/ 2147483647 w 851"/>
                <a:gd name="T9" fmla="*/ 2147483647 h 656"/>
                <a:gd name="T10" fmla="*/ 2147483647 w 851"/>
                <a:gd name="T11" fmla="*/ 2147483647 h 656"/>
                <a:gd name="T12" fmla="*/ 2147483647 w 851"/>
                <a:gd name="T13" fmla="*/ 2147483647 h 656"/>
                <a:gd name="T14" fmla="*/ 2147483647 w 851"/>
                <a:gd name="T15" fmla="*/ 2147483647 h 656"/>
                <a:gd name="T16" fmla="*/ 2147483647 w 851"/>
                <a:gd name="T17" fmla="*/ 2147483647 h 656"/>
                <a:gd name="T18" fmla="*/ 0 w 851"/>
                <a:gd name="T19" fmla="*/ 2147483647 h 656"/>
                <a:gd name="T20" fmla="*/ 2147483647 w 851"/>
                <a:gd name="T21" fmla="*/ 2147483647 h 656"/>
                <a:gd name="T22" fmla="*/ 2147483647 w 851"/>
                <a:gd name="T23" fmla="*/ 2147483647 h 656"/>
                <a:gd name="T24" fmla="*/ 2147483647 w 851"/>
                <a:gd name="T25" fmla="*/ 2147483647 h 656"/>
                <a:gd name="T26" fmla="*/ 2147483647 w 851"/>
                <a:gd name="T27" fmla="*/ 2147483647 h 656"/>
                <a:gd name="T28" fmla="*/ 2147483647 w 851"/>
                <a:gd name="T29" fmla="*/ 2147483647 h 656"/>
                <a:gd name="T30" fmla="*/ 2147483647 w 851"/>
                <a:gd name="T31" fmla="*/ 2147483647 h 656"/>
                <a:gd name="T32" fmla="*/ 2147483647 w 851"/>
                <a:gd name="T33" fmla="*/ 2147483647 h 656"/>
                <a:gd name="T34" fmla="*/ 2147483647 w 851"/>
                <a:gd name="T35" fmla="*/ 2147483647 h 656"/>
                <a:gd name="T36" fmla="*/ 2147483647 w 851"/>
                <a:gd name="T37" fmla="*/ 2147483647 h 656"/>
                <a:gd name="T38" fmla="*/ 2147483647 w 851"/>
                <a:gd name="T39" fmla="*/ 2147483647 h 656"/>
                <a:gd name="T40" fmla="*/ 2147483647 w 851"/>
                <a:gd name="T41" fmla="*/ 2147483647 h 656"/>
                <a:gd name="T42" fmla="*/ 2147483647 w 851"/>
                <a:gd name="T43" fmla="*/ 2147483647 h 656"/>
                <a:gd name="T44" fmla="*/ 2147483647 w 851"/>
                <a:gd name="T45" fmla="*/ 2147483647 h 656"/>
                <a:gd name="T46" fmla="*/ 2147483647 w 851"/>
                <a:gd name="T47" fmla="*/ 2147483647 h 656"/>
                <a:gd name="T48" fmla="*/ 2147483647 w 851"/>
                <a:gd name="T49" fmla="*/ 2147483647 h 656"/>
                <a:gd name="T50" fmla="*/ 2147483647 w 851"/>
                <a:gd name="T51" fmla="*/ 2147483647 h 656"/>
                <a:gd name="T52" fmla="*/ 2147483647 w 851"/>
                <a:gd name="T53" fmla="*/ 2147483647 h 656"/>
                <a:gd name="T54" fmla="*/ 2147483647 w 851"/>
                <a:gd name="T55" fmla="*/ 2147483647 h 656"/>
                <a:gd name="T56" fmla="*/ 2147483647 w 851"/>
                <a:gd name="T57" fmla="*/ 2147483647 h 656"/>
                <a:gd name="T58" fmla="*/ 2147483647 w 851"/>
                <a:gd name="T59" fmla="*/ 2147483647 h 656"/>
                <a:gd name="T60" fmla="*/ 2147483647 w 851"/>
                <a:gd name="T61" fmla="*/ 2147483647 h 656"/>
                <a:gd name="T62" fmla="*/ 2147483647 w 851"/>
                <a:gd name="T63" fmla="*/ 2147483647 h 656"/>
                <a:gd name="T64" fmla="*/ 2147483647 w 851"/>
                <a:gd name="T65" fmla="*/ 2147483647 h 656"/>
                <a:gd name="T66" fmla="*/ 2147483647 w 851"/>
                <a:gd name="T67" fmla="*/ 2147483647 h 656"/>
                <a:gd name="T68" fmla="*/ 2147483647 w 851"/>
                <a:gd name="T69" fmla="*/ 2147483647 h 656"/>
                <a:gd name="T70" fmla="*/ 2147483647 w 851"/>
                <a:gd name="T71" fmla="*/ 2147483647 h 656"/>
                <a:gd name="T72" fmla="*/ 2147483647 w 851"/>
                <a:gd name="T73" fmla="*/ 2147483647 h 656"/>
                <a:gd name="T74" fmla="*/ 2147483647 w 851"/>
                <a:gd name="T75" fmla="*/ 2147483647 h 656"/>
                <a:gd name="T76" fmla="*/ 2147483647 w 851"/>
                <a:gd name="T77" fmla="*/ 2147483647 h 656"/>
                <a:gd name="T78" fmla="*/ 2147483647 w 851"/>
                <a:gd name="T79" fmla="*/ 2147483647 h 656"/>
                <a:gd name="T80" fmla="*/ 2147483647 w 851"/>
                <a:gd name="T81" fmla="*/ 2147483647 h 656"/>
                <a:gd name="T82" fmla="*/ 2147483647 w 851"/>
                <a:gd name="T83" fmla="*/ 2147483647 h 656"/>
                <a:gd name="T84" fmla="*/ 2147483647 w 851"/>
                <a:gd name="T85" fmla="*/ 2147483647 h 656"/>
                <a:gd name="T86" fmla="*/ 2147483647 w 851"/>
                <a:gd name="T87" fmla="*/ 2147483647 h 656"/>
                <a:gd name="T88" fmla="*/ 2147483647 w 851"/>
                <a:gd name="T89" fmla="*/ 2147483647 h 656"/>
                <a:gd name="T90" fmla="*/ 2147483647 w 851"/>
                <a:gd name="T91" fmla="*/ 2147483647 h 656"/>
                <a:gd name="T92" fmla="*/ 2147483647 w 851"/>
                <a:gd name="T93" fmla="*/ 2147483647 h 656"/>
                <a:gd name="T94" fmla="*/ 2147483647 w 851"/>
                <a:gd name="T95" fmla="*/ 2147483647 h 656"/>
                <a:gd name="T96" fmla="*/ 2147483647 w 851"/>
                <a:gd name="T97" fmla="*/ 2147483647 h 656"/>
                <a:gd name="T98" fmla="*/ 2147483647 w 851"/>
                <a:gd name="T99" fmla="*/ 2147483647 h 656"/>
                <a:gd name="T100" fmla="*/ 2147483647 w 851"/>
                <a:gd name="T101" fmla="*/ 2147483647 h 656"/>
                <a:gd name="T102" fmla="*/ 2147483647 w 851"/>
                <a:gd name="T103" fmla="*/ 2147483647 h 656"/>
                <a:gd name="T104" fmla="*/ 2147483647 w 851"/>
                <a:gd name="T105" fmla="*/ 2147483647 h 6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1"/>
                <a:gd name="T160" fmla="*/ 0 h 656"/>
                <a:gd name="T161" fmla="*/ 851 w 851"/>
                <a:gd name="T162" fmla="*/ 656 h 6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30" name="Freeform 337"/>
            <p:cNvSpPr>
              <a:spLocks noEditPoints="1"/>
            </p:cNvSpPr>
            <p:nvPr/>
          </p:nvSpPr>
          <p:spPr bwMode="auto">
            <a:xfrm>
              <a:off x="7039886" y="3844232"/>
              <a:ext cx="1081163" cy="920750"/>
            </a:xfrm>
            <a:custGeom>
              <a:avLst/>
              <a:gdLst>
                <a:gd name="T0" fmla="*/ 2147483647 w 1898"/>
                <a:gd name="T1" fmla="*/ 2147483647 h 1774"/>
                <a:gd name="T2" fmla="*/ 2147483647 w 1898"/>
                <a:gd name="T3" fmla="*/ 2147483647 h 1774"/>
                <a:gd name="T4" fmla="*/ 2147483647 w 1898"/>
                <a:gd name="T5" fmla="*/ 2147483647 h 1774"/>
                <a:gd name="T6" fmla="*/ 2147483647 w 1898"/>
                <a:gd name="T7" fmla="*/ 2147483647 h 1774"/>
                <a:gd name="T8" fmla="*/ 2147483647 w 1898"/>
                <a:gd name="T9" fmla="*/ 2147483647 h 1774"/>
                <a:gd name="T10" fmla="*/ 2147483647 w 1898"/>
                <a:gd name="T11" fmla="*/ 2147483647 h 1774"/>
                <a:gd name="T12" fmla="*/ 2147483647 w 1898"/>
                <a:gd name="T13" fmla="*/ 2147483647 h 1774"/>
                <a:gd name="T14" fmla="*/ 2147483647 w 1898"/>
                <a:gd name="T15" fmla="*/ 2147483647 h 1774"/>
                <a:gd name="T16" fmla="*/ 2147483647 w 1898"/>
                <a:gd name="T17" fmla="*/ 2147483647 h 1774"/>
                <a:gd name="T18" fmla="*/ 2147483647 w 1898"/>
                <a:gd name="T19" fmla="*/ 2147483647 h 1774"/>
                <a:gd name="T20" fmla="*/ 2147483647 w 1898"/>
                <a:gd name="T21" fmla="*/ 2147483647 h 1774"/>
                <a:gd name="T22" fmla="*/ 2147483647 w 1898"/>
                <a:gd name="T23" fmla="*/ 2147483647 h 1774"/>
                <a:gd name="T24" fmla="*/ 2147483647 w 1898"/>
                <a:gd name="T25" fmla="*/ 2147483647 h 1774"/>
                <a:gd name="T26" fmla="*/ 2147483647 w 1898"/>
                <a:gd name="T27" fmla="*/ 2147483647 h 1774"/>
                <a:gd name="T28" fmla="*/ 2147483647 w 1898"/>
                <a:gd name="T29" fmla="*/ 2147483647 h 1774"/>
                <a:gd name="T30" fmla="*/ 2147483647 w 1898"/>
                <a:gd name="T31" fmla="*/ 2147483647 h 1774"/>
                <a:gd name="T32" fmla="*/ 2147483647 w 1898"/>
                <a:gd name="T33" fmla="*/ 2147483647 h 1774"/>
                <a:gd name="T34" fmla="*/ 2147483647 w 1898"/>
                <a:gd name="T35" fmla="*/ 2147483647 h 1774"/>
                <a:gd name="T36" fmla="*/ 2147483647 w 1898"/>
                <a:gd name="T37" fmla="*/ 2147483647 h 1774"/>
                <a:gd name="T38" fmla="*/ 2147483647 w 1898"/>
                <a:gd name="T39" fmla="*/ 2147483647 h 1774"/>
                <a:gd name="T40" fmla="*/ 2147483647 w 1898"/>
                <a:gd name="T41" fmla="*/ 2147483647 h 1774"/>
                <a:gd name="T42" fmla="*/ 2147483647 w 1898"/>
                <a:gd name="T43" fmla="*/ 2147483647 h 1774"/>
                <a:gd name="T44" fmla="*/ 2147483647 w 1898"/>
                <a:gd name="T45" fmla="*/ 2147483647 h 1774"/>
                <a:gd name="T46" fmla="*/ 2147483647 w 1898"/>
                <a:gd name="T47" fmla="*/ 2147483647 h 1774"/>
                <a:gd name="T48" fmla="*/ 2147483647 w 1898"/>
                <a:gd name="T49" fmla="*/ 2147483647 h 1774"/>
                <a:gd name="T50" fmla="*/ 2147483647 w 1898"/>
                <a:gd name="T51" fmla="*/ 2147483647 h 1774"/>
                <a:gd name="T52" fmla="*/ 2147483647 w 1898"/>
                <a:gd name="T53" fmla="*/ 2147483647 h 1774"/>
                <a:gd name="T54" fmla="*/ 2147483647 w 1898"/>
                <a:gd name="T55" fmla="*/ 2147483647 h 1774"/>
                <a:gd name="T56" fmla="*/ 2147483647 w 1898"/>
                <a:gd name="T57" fmla="*/ 2147483647 h 1774"/>
                <a:gd name="T58" fmla="*/ 2147483647 w 1898"/>
                <a:gd name="T59" fmla="*/ 2147483647 h 1774"/>
                <a:gd name="T60" fmla="*/ 2147483647 w 1898"/>
                <a:gd name="T61" fmla="*/ 2147483647 h 1774"/>
                <a:gd name="T62" fmla="*/ 2147483647 w 1898"/>
                <a:gd name="T63" fmla="*/ 2147483647 h 1774"/>
                <a:gd name="T64" fmla="*/ 2147483647 w 1898"/>
                <a:gd name="T65" fmla="*/ 2147483647 h 1774"/>
                <a:gd name="T66" fmla="*/ 2147483647 w 1898"/>
                <a:gd name="T67" fmla="*/ 2147483647 h 1774"/>
                <a:gd name="T68" fmla="*/ 2147483647 w 1898"/>
                <a:gd name="T69" fmla="*/ 2147483647 h 1774"/>
                <a:gd name="T70" fmla="*/ 2147483647 w 1898"/>
                <a:gd name="T71" fmla="*/ 2147483647 h 1774"/>
                <a:gd name="T72" fmla="*/ 2147483647 w 1898"/>
                <a:gd name="T73" fmla="*/ 2147483647 h 1774"/>
                <a:gd name="T74" fmla="*/ 2147483647 w 1898"/>
                <a:gd name="T75" fmla="*/ 2147483647 h 1774"/>
                <a:gd name="T76" fmla="*/ 2147483647 w 1898"/>
                <a:gd name="T77" fmla="*/ 2147483647 h 1774"/>
                <a:gd name="T78" fmla="*/ 2147483647 w 1898"/>
                <a:gd name="T79" fmla="*/ 2147483647 h 1774"/>
                <a:gd name="T80" fmla="*/ 2147483647 w 1898"/>
                <a:gd name="T81" fmla="*/ 2147483647 h 1774"/>
                <a:gd name="T82" fmla="*/ 2147483647 w 1898"/>
                <a:gd name="T83" fmla="*/ 2147483647 h 1774"/>
                <a:gd name="T84" fmla="*/ 2147483647 w 1898"/>
                <a:gd name="T85" fmla="*/ 2147483647 h 1774"/>
                <a:gd name="T86" fmla="*/ 2147483647 w 1898"/>
                <a:gd name="T87" fmla="*/ 2147483647 h 1774"/>
                <a:gd name="T88" fmla="*/ 2147483647 w 1898"/>
                <a:gd name="T89" fmla="*/ 2147483647 h 1774"/>
                <a:gd name="T90" fmla="*/ 2147483647 w 1898"/>
                <a:gd name="T91" fmla="*/ 2147483647 h 1774"/>
                <a:gd name="T92" fmla="*/ 2147483647 w 1898"/>
                <a:gd name="T93" fmla="*/ 2147483647 h 1774"/>
                <a:gd name="T94" fmla="*/ 2147483647 w 1898"/>
                <a:gd name="T95" fmla="*/ 2147483647 h 1774"/>
                <a:gd name="T96" fmla="*/ 2147483647 w 1898"/>
                <a:gd name="T97" fmla="*/ 2147483647 h 1774"/>
                <a:gd name="T98" fmla="*/ 2147483647 w 1898"/>
                <a:gd name="T99" fmla="*/ 2147483647 h 1774"/>
                <a:gd name="T100" fmla="*/ 2147483647 w 1898"/>
                <a:gd name="T101" fmla="*/ 2147483647 h 1774"/>
                <a:gd name="T102" fmla="*/ 2147483647 w 1898"/>
                <a:gd name="T103" fmla="*/ 2147483647 h 1774"/>
                <a:gd name="T104" fmla="*/ 2147483647 w 1898"/>
                <a:gd name="T105" fmla="*/ 2147483647 h 1774"/>
                <a:gd name="T106" fmla="*/ 2147483647 w 1898"/>
                <a:gd name="T107" fmla="*/ 2147483647 h 1774"/>
                <a:gd name="T108" fmla="*/ 2147483647 w 1898"/>
                <a:gd name="T109" fmla="*/ 2147483647 h 1774"/>
                <a:gd name="T110" fmla="*/ 2147483647 w 1898"/>
                <a:gd name="T111" fmla="*/ 2147483647 h 17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8"/>
                <a:gd name="T169" fmla="*/ 0 h 1774"/>
                <a:gd name="T170" fmla="*/ 1898 w 1898"/>
                <a:gd name="T171" fmla="*/ 1774 h 17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0"/>
                    <a:pt x="1223" y="260"/>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2"/>
                    <a:pt x="569" y="332"/>
                    <a:pt x="569" y="332"/>
                  </a:cubicBezTo>
                  <a:cubicBezTo>
                    <a:pt x="569" y="332"/>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31" name="Freeform 430"/>
            <p:cNvSpPr>
              <a:spLocks/>
            </p:cNvSpPr>
            <p:nvPr/>
          </p:nvSpPr>
          <p:spPr bwMode="auto">
            <a:xfrm>
              <a:off x="2075764" y="2353569"/>
              <a:ext cx="13185" cy="11113"/>
            </a:xfrm>
            <a:custGeom>
              <a:avLst/>
              <a:gdLst>
                <a:gd name="T0" fmla="*/ 0 w 22"/>
                <a:gd name="T1" fmla="*/ 2147483647 h 25"/>
                <a:gd name="T2" fmla="*/ 2147483647 w 22"/>
                <a:gd name="T3" fmla="*/ 2147483647 h 25"/>
                <a:gd name="T4" fmla="*/ 2147483647 w 22"/>
                <a:gd name="T5" fmla="*/ 2147483647 h 25"/>
                <a:gd name="T6" fmla="*/ 0 w 22"/>
                <a:gd name="T7" fmla="*/ 2147483647 h 25"/>
                <a:gd name="T8" fmla="*/ 0 60000 65536"/>
                <a:gd name="T9" fmla="*/ 0 60000 65536"/>
                <a:gd name="T10" fmla="*/ 0 60000 65536"/>
                <a:gd name="T11" fmla="*/ 0 60000 65536"/>
                <a:gd name="T12" fmla="*/ 0 w 22"/>
                <a:gd name="T13" fmla="*/ 0 h 25"/>
                <a:gd name="T14" fmla="*/ 22 w 22"/>
                <a:gd name="T15" fmla="*/ 25 h 25"/>
              </a:gdLst>
              <a:ahLst/>
              <a:cxnLst>
                <a:cxn ang="T8">
                  <a:pos x="T0" y="T1"/>
                </a:cxn>
                <a:cxn ang="T9">
                  <a:pos x="T2" y="T3"/>
                </a:cxn>
                <a:cxn ang="T10">
                  <a:pos x="T4" y="T5"/>
                </a:cxn>
                <a:cxn ang="T11">
                  <a:pos x="T6" y="T7"/>
                </a:cxn>
              </a:cxnLst>
              <a:rect l="T12" t="T13" r="T14" b="T15"/>
              <a:pathLst>
                <a:path w="22" h="25">
                  <a:moveTo>
                    <a:pt x="0" y="15"/>
                  </a:moveTo>
                  <a:cubicBezTo>
                    <a:pt x="0" y="15"/>
                    <a:pt x="2" y="25"/>
                    <a:pt x="12" y="22"/>
                  </a:cubicBezTo>
                  <a:cubicBezTo>
                    <a:pt x="22" y="19"/>
                    <a:pt x="18" y="18"/>
                    <a:pt x="15" y="9"/>
                  </a:cubicBezTo>
                  <a:cubicBezTo>
                    <a:pt x="12" y="0"/>
                    <a:pt x="0" y="4"/>
                    <a:pt x="0" y="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32" name="Freeform 339"/>
            <p:cNvSpPr>
              <a:spLocks noEditPoints="1"/>
            </p:cNvSpPr>
            <p:nvPr/>
          </p:nvSpPr>
          <p:spPr bwMode="auto">
            <a:xfrm>
              <a:off x="1091839" y="1378888"/>
              <a:ext cx="2121124" cy="1001713"/>
            </a:xfrm>
            <a:custGeom>
              <a:avLst/>
              <a:gdLst>
                <a:gd name="T0" fmla="*/ 2147483647 w 3718"/>
                <a:gd name="T1" fmla="*/ 2147483647 h 1928"/>
                <a:gd name="T2" fmla="*/ 2147483647 w 3718"/>
                <a:gd name="T3" fmla="*/ 2147483647 h 1928"/>
                <a:gd name="T4" fmla="*/ 2147483647 w 3718"/>
                <a:gd name="T5" fmla="*/ 2147483647 h 1928"/>
                <a:gd name="T6" fmla="*/ 2147483647 w 3718"/>
                <a:gd name="T7" fmla="*/ 2147483647 h 1928"/>
                <a:gd name="T8" fmla="*/ 2147483647 w 3718"/>
                <a:gd name="T9" fmla="*/ 2147483647 h 1928"/>
                <a:gd name="T10" fmla="*/ 2147483647 w 3718"/>
                <a:gd name="T11" fmla="*/ 2147483647 h 1928"/>
                <a:gd name="T12" fmla="*/ 2147483647 w 3718"/>
                <a:gd name="T13" fmla="*/ 2147483647 h 1928"/>
                <a:gd name="T14" fmla="*/ 2147483647 w 3718"/>
                <a:gd name="T15" fmla="*/ 2147483647 h 1928"/>
                <a:gd name="T16" fmla="*/ 2147483647 w 3718"/>
                <a:gd name="T17" fmla="*/ 2147483647 h 1928"/>
                <a:gd name="T18" fmla="*/ 2147483647 w 3718"/>
                <a:gd name="T19" fmla="*/ 2147483647 h 1928"/>
                <a:gd name="T20" fmla="*/ 2147483647 w 3718"/>
                <a:gd name="T21" fmla="*/ 2147483647 h 1928"/>
                <a:gd name="T22" fmla="*/ 2147483647 w 3718"/>
                <a:gd name="T23" fmla="*/ 2147483647 h 1928"/>
                <a:gd name="T24" fmla="*/ 2147483647 w 3718"/>
                <a:gd name="T25" fmla="*/ 2147483647 h 1928"/>
                <a:gd name="T26" fmla="*/ 2147483647 w 3718"/>
                <a:gd name="T27" fmla="*/ 2147483647 h 1928"/>
                <a:gd name="T28" fmla="*/ 2147483647 w 3718"/>
                <a:gd name="T29" fmla="*/ 2147483647 h 1928"/>
                <a:gd name="T30" fmla="*/ 2147483647 w 3718"/>
                <a:gd name="T31" fmla="*/ 2147483647 h 1928"/>
                <a:gd name="T32" fmla="*/ 2147483647 w 3718"/>
                <a:gd name="T33" fmla="*/ 2147483647 h 1928"/>
                <a:gd name="T34" fmla="*/ 2147483647 w 3718"/>
                <a:gd name="T35" fmla="*/ 2147483647 h 1928"/>
                <a:gd name="T36" fmla="*/ 2147483647 w 3718"/>
                <a:gd name="T37" fmla="*/ 2147483647 h 1928"/>
                <a:gd name="T38" fmla="*/ 2147483647 w 3718"/>
                <a:gd name="T39" fmla="*/ 2147483647 h 1928"/>
                <a:gd name="T40" fmla="*/ 2147483647 w 3718"/>
                <a:gd name="T41" fmla="*/ 2147483647 h 1928"/>
                <a:gd name="T42" fmla="*/ 2147483647 w 3718"/>
                <a:gd name="T43" fmla="*/ 2147483647 h 1928"/>
                <a:gd name="T44" fmla="*/ 2147483647 w 3718"/>
                <a:gd name="T45" fmla="*/ 2147483647 h 1928"/>
                <a:gd name="T46" fmla="*/ 2147483647 w 3718"/>
                <a:gd name="T47" fmla="*/ 2147483647 h 1928"/>
                <a:gd name="T48" fmla="*/ 2147483647 w 3718"/>
                <a:gd name="T49" fmla="*/ 2147483647 h 1928"/>
                <a:gd name="T50" fmla="*/ 2147483647 w 3718"/>
                <a:gd name="T51" fmla="*/ 2147483647 h 1928"/>
                <a:gd name="T52" fmla="*/ 2147483647 w 3718"/>
                <a:gd name="T53" fmla="*/ 2147483647 h 1928"/>
                <a:gd name="T54" fmla="*/ 2147483647 w 3718"/>
                <a:gd name="T55" fmla="*/ 2147483647 h 1928"/>
                <a:gd name="T56" fmla="*/ 2147483647 w 3718"/>
                <a:gd name="T57" fmla="*/ 2147483647 h 1928"/>
                <a:gd name="T58" fmla="*/ 2147483647 w 3718"/>
                <a:gd name="T59" fmla="*/ 2147483647 h 1928"/>
                <a:gd name="T60" fmla="*/ 2147483647 w 3718"/>
                <a:gd name="T61" fmla="*/ 2147483647 h 1928"/>
                <a:gd name="T62" fmla="*/ 2147483647 w 3718"/>
                <a:gd name="T63" fmla="*/ 2147483647 h 1928"/>
                <a:gd name="T64" fmla="*/ 2147483647 w 3718"/>
                <a:gd name="T65" fmla="*/ 2147483647 h 1928"/>
                <a:gd name="T66" fmla="*/ 2147483647 w 3718"/>
                <a:gd name="T67" fmla="*/ 2147483647 h 1928"/>
                <a:gd name="T68" fmla="*/ 2147483647 w 3718"/>
                <a:gd name="T69" fmla="*/ 2147483647 h 1928"/>
                <a:gd name="T70" fmla="*/ 2147483647 w 3718"/>
                <a:gd name="T71" fmla="*/ 2147483647 h 1928"/>
                <a:gd name="T72" fmla="*/ 2147483647 w 3718"/>
                <a:gd name="T73" fmla="*/ 2147483647 h 1928"/>
                <a:gd name="T74" fmla="*/ 2147483647 w 3718"/>
                <a:gd name="T75" fmla="*/ 2147483647 h 1928"/>
                <a:gd name="T76" fmla="*/ 2147483647 w 3718"/>
                <a:gd name="T77" fmla="*/ 2147483647 h 1928"/>
                <a:gd name="T78" fmla="*/ 2147483647 w 3718"/>
                <a:gd name="T79" fmla="*/ 2147483647 h 1928"/>
                <a:gd name="T80" fmla="*/ 2147483647 w 3718"/>
                <a:gd name="T81" fmla="*/ 2147483647 h 1928"/>
                <a:gd name="T82" fmla="*/ 2147483647 w 3718"/>
                <a:gd name="T83" fmla="*/ 2147483647 h 1928"/>
                <a:gd name="T84" fmla="*/ 2147483647 w 3718"/>
                <a:gd name="T85" fmla="*/ 2147483647 h 1928"/>
                <a:gd name="T86" fmla="*/ 2147483647 w 3718"/>
                <a:gd name="T87" fmla="*/ 2147483647 h 1928"/>
                <a:gd name="T88" fmla="*/ 2147483647 w 3718"/>
                <a:gd name="T89" fmla="*/ 2147483647 h 1928"/>
                <a:gd name="T90" fmla="*/ 2147483647 w 3718"/>
                <a:gd name="T91" fmla="*/ 2147483647 h 1928"/>
                <a:gd name="T92" fmla="*/ 2147483647 w 3718"/>
                <a:gd name="T93" fmla="*/ 2147483647 h 1928"/>
                <a:gd name="T94" fmla="*/ 2147483647 w 3718"/>
                <a:gd name="T95" fmla="*/ 2147483647 h 1928"/>
                <a:gd name="T96" fmla="*/ 2147483647 w 3718"/>
                <a:gd name="T97" fmla="*/ 2147483647 h 1928"/>
                <a:gd name="T98" fmla="*/ 2147483647 w 3718"/>
                <a:gd name="T99" fmla="*/ 2147483647 h 1928"/>
                <a:gd name="T100" fmla="*/ 2147483647 w 3718"/>
                <a:gd name="T101" fmla="*/ 2147483647 h 1928"/>
                <a:gd name="T102" fmla="*/ 2147483647 w 3718"/>
                <a:gd name="T103" fmla="*/ 2147483647 h 1928"/>
                <a:gd name="T104" fmla="*/ 2147483647 w 3718"/>
                <a:gd name="T105" fmla="*/ 2147483647 h 1928"/>
                <a:gd name="T106" fmla="*/ 2147483647 w 3718"/>
                <a:gd name="T107" fmla="*/ 2147483647 h 1928"/>
                <a:gd name="T108" fmla="*/ 2147483647 w 3718"/>
                <a:gd name="T109" fmla="*/ 2147483647 h 1928"/>
                <a:gd name="T110" fmla="*/ 2147483647 w 3718"/>
                <a:gd name="T111" fmla="*/ 2147483647 h 1928"/>
                <a:gd name="T112" fmla="*/ 2147483647 w 3718"/>
                <a:gd name="T113" fmla="*/ 2147483647 h 1928"/>
                <a:gd name="T114" fmla="*/ 2147483647 w 3718"/>
                <a:gd name="T115" fmla="*/ 2147483647 h 1928"/>
                <a:gd name="T116" fmla="*/ 2147483647 w 3718"/>
                <a:gd name="T117" fmla="*/ 2147483647 h 1928"/>
                <a:gd name="T118" fmla="*/ 2147483647 w 3718"/>
                <a:gd name="T119" fmla="*/ 2147483647 h 1928"/>
                <a:gd name="T120" fmla="*/ 2147483647 w 3718"/>
                <a:gd name="T121" fmla="*/ 2147483647 h 1928"/>
                <a:gd name="T122" fmla="*/ 2147483647 w 3718"/>
                <a:gd name="T123" fmla="*/ 2147483647 h 192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18"/>
                <a:gd name="T187" fmla="*/ 0 h 1928"/>
                <a:gd name="T188" fmla="*/ 3718 w 3718"/>
                <a:gd name="T189" fmla="*/ 1928 h 192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33" name="Freeform 432"/>
            <p:cNvSpPr>
              <a:spLocks/>
            </p:cNvSpPr>
            <p:nvPr/>
          </p:nvSpPr>
          <p:spPr bwMode="auto">
            <a:xfrm>
              <a:off x="1894472" y="3544194"/>
              <a:ext cx="359289" cy="515938"/>
            </a:xfrm>
            <a:custGeom>
              <a:avLst/>
              <a:gdLst>
                <a:gd name="T0" fmla="*/ 2147483647 w 630"/>
                <a:gd name="T1" fmla="*/ 2147483647 h 993"/>
                <a:gd name="T2" fmla="*/ 2147483647 w 630"/>
                <a:gd name="T3" fmla="*/ 2147483647 h 993"/>
                <a:gd name="T4" fmla="*/ 2147483647 w 630"/>
                <a:gd name="T5" fmla="*/ 2147483647 h 993"/>
                <a:gd name="T6" fmla="*/ 2147483647 w 630"/>
                <a:gd name="T7" fmla="*/ 2147483647 h 993"/>
                <a:gd name="T8" fmla="*/ 2147483647 w 630"/>
                <a:gd name="T9" fmla="*/ 2147483647 h 993"/>
                <a:gd name="T10" fmla="*/ 2147483647 w 630"/>
                <a:gd name="T11" fmla="*/ 2147483647 h 993"/>
                <a:gd name="T12" fmla="*/ 2147483647 w 630"/>
                <a:gd name="T13" fmla="*/ 2147483647 h 993"/>
                <a:gd name="T14" fmla="*/ 2147483647 w 630"/>
                <a:gd name="T15" fmla="*/ 2147483647 h 993"/>
                <a:gd name="T16" fmla="*/ 2147483647 w 630"/>
                <a:gd name="T17" fmla="*/ 2147483647 h 993"/>
                <a:gd name="T18" fmla="*/ 2147483647 w 630"/>
                <a:gd name="T19" fmla="*/ 2147483647 h 993"/>
                <a:gd name="T20" fmla="*/ 2147483647 w 630"/>
                <a:gd name="T21" fmla="*/ 2147483647 h 993"/>
                <a:gd name="T22" fmla="*/ 2147483647 w 630"/>
                <a:gd name="T23" fmla="*/ 2147483647 h 993"/>
                <a:gd name="T24" fmla="*/ 2147483647 w 630"/>
                <a:gd name="T25" fmla="*/ 2147483647 h 993"/>
                <a:gd name="T26" fmla="*/ 2147483647 w 630"/>
                <a:gd name="T27" fmla="*/ 2147483647 h 993"/>
                <a:gd name="T28" fmla="*/ 2147483647 w 630"/>
                <a:gd name="T29" fmla="*/ 2147483647 h 993"/>
                <a:gd name="T30" fmla="*/ 2147483647 w 630"/>
                <a:gd name="T31" fmla="*/ 2147483647 h 993"/>
                <a:gd name="T32" fmla="*/ 2147483647 w 630"/>
                <a:gd name="T33" fmla="*/ 2147483647 h 993"/>
                <a:gd name="T34" fmla="*/ 2147483647 w 630"/>
                <a:gd name="T35" fmla="*/ 2147483647 h 993"/>
                <a:gd name="T36" fmla="*/ 2147483647 w 630"/>
                <a:gd name="T37" fmla="*/ 2147483647 h 993"/>
                <a:gd name="T38" fmla="*/ 2147483647 w 630"/>
                <a:gd name="T39" fmla="*/ 2147483647 h 993"/>
                <a:gd name="T40" fmla="*/ 2147483647 w 630"/>
                <a:gd name="T41" fmla="*/ 2147483647 h 993"/>
                <a:gd name="T42" fmla="*/ 2147483647 w 630"/>
                <a:gd name="T43" fmla="*/ 2147483647 h 993"/>
                <a:gd name="T44" fmla="*/ 2147483647 w 630"/>
                <a:gd name="T45" fmla="*/ 2147483647 h 993"/>
                <a:gd name="T46" fmla="*/ 2147483647 w 630"/>
                <a:gd name="T47" fmla="*/ 2147483647 h 993"/>
                <a:gd name="T48" fmla="*/ 2147483647 w 630"/>
                <a:gd name="T49" fmla="*/ 2147483647 h 993"/>
                <a:gd name="T50" fmla="*/ 2147483647 w 630"/>
                <a:gd name="T51" fmla="*/ 2147483647 h 993"/>
                <a:gd name="T52" fmla="*/ 2147483647 w 630"/>
                <a:gd name="T53" fmla="*/ 2147483647 h 993"/>
                <a:gd name="T54" fmla="*/ 2147483647 w 630"/>
                <a:gd name="T55" fmla="*/ 2147483647 h 993"/>
                <a:gd name="T56" fmla="*/ 2147483647 w 630"/>
                <a:gd name="T57" fmla="*/ 2147483647 h 993"/>
                <a:gd name="T58" fmla="*/ 2147483647 w 630"/>
                <a:gd name="T59" fmla="*/ 2147483647 h 993"/>
                <a:gd name="T60" fmla="*/ 2147483647 w 630"/>
                <a:gd name="T61" fmla="*/ 2147483647 h 993"/>
                <a:gd name="T62" fmla="*/ 2147483647 w 630"/>
                <a:gd name="T63" fmla="*/ 2147483647 h 993"/>
                <a:gd name="T64" fmla="*/ 2147483647 w 630"/>
                <a:gd name="T65" fmla="*/ 2147483647 h 993"/>
                <a:gd name="T66" fmla="*/ 2147483647 w 630"/>
                <a:gd name="T67" fmla="*/ 2147483647 h 993"/>
                <a:gd name="T68" fmla="*/ 2147483647 w 630"/>
                <a:gd name="T69" fmla="*/ 0 h 993"/>
                <a:gd name="T70" fmla="*/ 2147483647 w 630"/>
                <a:gd name="T71" fmla="*/ 2147483647 h 993"/>
                <a:gd name="T72" fmla="*/ 2147483647 w 630"/>
                <a:gd name="T73" fmla="*/ 2147483647 h 993"/>
                <a:gd name="T74" fmla="*/ 2147483647 w 630"/>
                <a:gd name="T75" fmla="*/ 2147483647 h 993"/>
                <a:gd name="T76" fmla="*/ 2147483647 w 630"/>
                <a:gd name="T77" fmla="*/ 2147483647 h 993"/>
                <a:gd name="T78" fmla="*/ 2147483647 w 630"/>
                <a:gd name="T79" fmla="*/ 2147483647 h 993"/>
                <a:gd name="T80" fmla="*/ 2147483647 w 630"/>
                <a:gd name="T81" fmla="*/ 2147483647 h 993"/>
                <a:gd name="T82" fmla="*/ 2147483647 w 630"/>
                <a:gd name="T83" fmla="*/ 2147483647 h 993"/>
                <a:gd name="T84" fmla="*/ 2147483647 w 630"/>
                <a:gd name="T85" fmla="*/ 2147483647 h 993"/>
                <a:gd name="T86" fmla="*/ 2147483647 w 630"/>
                <a:gd name="T87" fmla="*/ 2147483647 h 993"/>
                <a:gd name="T88" fmla="*/ 2147483647 w 630"/>
                <a:gd name="T89" fmla="*/ 2147483647 h 993"/>
                <a:gd name="T90" fmla="*/ 2147483647 w 630"/>
                <a:gd name="T91" fmla="*/ 2147483647 h 993"/>
                <a:gd name="T92" fmla="*/ 2147483647 w 630"/>
                <a:gd name="T93" fmla="*/ 2147483647 h 993"/>
                <a:gd name="T94" fmla="*/ 0 w 630"/>
                <a:gd name="T95" fmla="*/ 2147483647 h 993"/>
                <a:gd name="T96" fmla="*/ 2147483647 w 630"/>
                <a:gd name="T97" fmla="*/ 2147483647 h 993"/>
                <a:gd name="T98" fmla="*/ 2147483647 w 630"/>
                <a:gd name="T99" fmla="*/ 2147483647 h 993"/>
                <a:gd name="T100" fmla="*/ 2147483647 w 630"/>
                <a:gd name="T101" fmla="*/ 2147483647 h 993"/>
                <a:gd name="T102" fmla="*/ 2147483647 w 630"/>
                <a:gd name="T103" fmla="*/ 2147483647 h 993"/>
                <a:gd name="T104" fmla="*/ 2147483647 w 630"/>
                <a:gd name="T105" fmla="*/ 2147483647 h 993"/>
                <a:gd name="T106" fmla="*/ 2147483647 w 630"/>
                <a:gd name="T107" fmla="*/ 2147483647 h 993"/>
                <a:gd name="T108" fmla="*/ 2147483647 w 630"/>
                <a:gd name="T109" fmla="*/ 2147483647 h 993"/>
                <a:gd name="T110" fmla="*/ 2147483647 w 630"/>
                <a:gd name="T111" fmla="*/ 2147483647 h 993"/>
                <a:gd name="T112" fmla="*/ 2147483647 w 630"/>
                <a:gd name="T113" fmla="*/ 2147483647 h 993"/>
                <a:gd name="T114" fmla="*/ 2147483647 w 630"/>
                <a:gd name="T115" fmla="*/ 2147483647 h 993"/>
                <a:gd name="T116" fmla="*/ 2147483647 w 630"/>
                <a:gd name="T117" fmla="*/ 2147483647 h 993"/>
                <a:gd name="T118" fmla="*/ 2147483647 w 630"/>
                <a:gd name="T119" fmla="*/ 2147483647 h 993"/>
                <a:gd name="T120" fmla="*/ 2147483647 w 630"/>
                <a:gd name="T121" fmla="*/ 2147483647 h 993"/>
                <a:gd name="T122" fmla="*/ 2147483647 w 630"/>
                <a:gd name="T123" fmla="*/ 2147483647 h 993"/>
                <a:gd name="T124" fmla="*/ 2147483647 w 630"/>
                <a:gd name="T125" fmla="*/ 2147483647 h 9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0"/>
                <a:gd name="T190" fmla="*/ 0 h 993"/>
                <a:gd name="T191" fmla="*/ 630 w 630"/>
                <a:gd name="T192" fmla="*/ 993 h 9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solidFill>
              <a:schemeClr val="tx2"/>
            </a:solid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434" name="Freeform 433"/>
            <p:cNvSpPr>
              <a:spLocks noEditPoints="1"/>
            </p:cNvSpPr>
            <p:nvPr/>
          </p:nvSpPr>
          <p:spPr bwMode="auto">
            <a:xfrm>
              <a:off x="2217502" y="3815657"/>
              <a:ext cx="344455" cy="369887"/>
            </a:xfrm>
            <a:custGeom>
              <a:avLst/>
              <a:gdLst>
                <a:gd name="T0" fmla="*/ 2147483647 w 604"/>
                <a:gd name="T1" fmla="*/ 2147483647 h 712"/>
                <a:gd name="T2" fmla="*/ 2147483647 w 604"/>
                <a:gd name="T3" fmla="*/ 2147483647 h 712"/>
                <a:gd name="T4" fmla="*/ 2147483647 w 604"/>
                <a:gd name="T5" fmla="*/ 2147483647 h 712"/>
                <a:gd name="T6" fmla="*/ 2147483647 w 604"/>
                <a:gd name="T7" fmla="*/ 2147483647 h 712"/>
                <a:gd name="T8" fmla="*/ 2147483647 w 604"/>
                <a:gd name="T9" fmla="*/ 2147483647 h 712"/>
                <a:gd name="T10" fmla="*/ 2147483647 w 604"/>
                <a:gd name="T11" fmla="*/ 2147483647 h 712"/>
                <a:gd name="T12" fmla="*/ 2147483647 w 604"/>
                <a:gd name="T13" fmla="*/ 2147483647 h 712"/>
                <a:gd name="T14" fmla="*/ 2147483647 w 604"/>
                <a:gd name="T15" fmla="*/ 2147483647 h 712"/>
                <a:gd name="T16" fmla="*/ 2147483647 w 604"/>
                <a:gd name="T17" fmla="*/ 2147483647 h 712"/>
                <a:gd name="T18" fmla="*/ 2147483647 w 604"/>
                <a:gd name="T19" fmla="*/ 2147483647 h 712"/>
                <a:gd name="T20" fmla="*/ 2147483647 w 604"/>
                <a:gd name="T21" fmla="*/ 2147483647 h 712"/>
                <a:gd name="T22" fmla="*/ 2147483647 w 604"/>
                <a:gd name="T23" fmla="*/ 2147483647 h 712"/>
                <a:gd name="T24" fmla="*/ 2147483647 w 604"/>
                <a:gd name="T25" fmla="*/ 2147483647 h 712"/>
                <a:gd name="T26" fmla="*/ 2147483647 w 604"/>
                <a:gd name="T27" fmla="*/ 2147483647 h 712"/>
                <a:gd name="T28" fmla="*/ 2147483647 w 604"/>
                <a:gd name="T29" fmla="*/ 2147483647 h 712"/>
                <a:gd name="T30" fmla="*/ 2147483647 w 604"/>
                <a:gd name="T31" fmla="*/ 2147483647 h 712"/>
                <a:gd name="T32" fmla="*/ 2147483647 w 604"/>
                <a:gd name="T33" fmla="*/ 2147483647 h 712"/>
                <a:gd name="T34" fmla="*/ 2147483647 w 604"/>
                <a:gd name="T35" fmla="*/ 2147483647 h 712"/>
                <a:gd name="T36" fmla="*/ 2147483647 w 604"/>
                <a:gd name="T37" fmla="*/ 2147483647 h 712"/>
                <a:gd name="T38" fmla="*/ 2147483647 w 604"/>
                <a:gd name="T39" fmla="*/ 2147483647 h 712"/>
                <a:gd name="T40" fmla="*/ 2147483647 w 604"/>
                <a:gd name="T41" fmla="*/ 2147483647 h 712"/>
                <a:gd name="T42" fmla="*/ 2147483647 w 604"/>
                <a:gd name="T43" fmla="*/ 2147483647 h 712"/>
                <a:gd name="T44" fmla="*/ 2147483647 w 604"/>
                <a:gd name="T45" fmla="*/ 2147483647 h 712"/>
                <a:gd name="T46" fmla="*/ 2147483647 w 604"/>
                <a:gd name="T47" fmla="*/ 2147483647 h 712"/>
                <a:gd name="T48" fmla="*/ 2147483647 w 604"/>
                <a:gd name="T49" fmla="*/ 2147483647 h 712"/>
                <a:gd name="T50" fmla="*/ 2147483647 w 604"/>
                <a:gd name="T51" fmla="*/ 2147483647 h 712"/>
                <a:gd name="T52" fmla="*/ 2147483647 w 604"/>
                <a:gd name="T53" fmla="*/ 2147483647 h 712"/>
                <a:gd name="T54" fmla="*/ 2147483647 w 604"/>
                <a:gd name="T55" fmla="*/ 2147483647 h 712"/>
                <a:gd name="T56" fmla="*/ 2147483647 w 604"/>
                <a:gd name="T57" fmla="*/ 2147483647 h 712"/>
                <a:gd name="T58" fmla="*/ 2147483647 w 604"/>
                <a:gd name="T59" fmla="*/ 2147483647 h 712"/>
                <a:gd name="T60" fmla="*/ 2147483647 w 604"/>
                <a:gd name="T61" fmla="*/ 2147483647 h 712"/>
                <a:gd name="T62" fmla="*/ 2147483647 w 604"/>
                <a:gd name="T63" fmla="*/ 2147483647 h 712"/>
                <a:gd name="T64" fmla="*/ 2147483647 w 604"/>
                <a:gd name="T65" fmla="*/ 2147483647 h 712"/>
                <a:gd name="T66" fmla="*/ 2147483647 w 604"/>
                <a:gd name="T67" fmla="*/ 2147483647 h 712"/>
                <a:gd name="T68" fmla="*/ 2147483647 w 604"/>
                <a:gd name="T69" fmla="*/ 2147483647 h 712"/>
                <a:gd name="T70" fmla="*/ 2147483647 w 604"/>
                <a:gd name="T71" fmla="*/ 2147483647 h 712"/>
                <a:gd name="T72" fmla="*/ 2147483647 w 604"/>
                <a:gd name="T73" fmla="*/ 2147483647 h 712"/>
                <a:gd name="T74" fmla="*/ 2147483647 w 604"/>
                <a:gd name="T75" fmla="*/ 2147483647 h 712"/>
                <a:gd name="T76" fmla="*/ 2147483647 w 604"/>
                <a:gd name="T77" fmla="*/ 2147483647 h 712"/>
                <a:gd name="T78" fmla="*/ 2147483647 w 604"/>
                <a:gd name="T79" fmla="*/ 2147483647 h 712"/>
                <a:gd name="T80" fmla="*/ 2147483647 w 604"/>
                <a:gd name="T81" fmla="*/ 2147483647 h 712"/>
                <a:gd name="T82" fmla="*/ 2147483647 w 604"/>
                <a:gd name="T83" fmla="*/ 2147483647 h 712"/>
                <a:gd name="T84" fmla="*/ 2147483647 w 604"/>
                <a:gd name="T85" fmla="*/ 2147483647 h 712"/>
                <a:gd name="T86" fmla="*/ 2147483647 w 604"/>
                <a:gd name="T87" fmla="*/ 2147483647 h 712"/>
                <a:gd name="T88" fmla="*/ 2147483647 w 604"/>
                <a:gd name="T89" fmla="*/ 2147483647 h 712"/>
                <a:gd name="T90" fmla="*/ 2147483647 w 604"/>
                <a:gd name="T91" fmla="*/ 2147483647 h 712"/>
                <a:gd name="T92" fmla="*/ 2147483647 w 604"/>
                <a:gd name="T93" fmla="*/ 2147483647 h 712"/>
                <a:gd name="T94" fmla="*/ 2147483647 w 604"/>
                <a:gd name="T95" fmla="*/ 2147483647 h 712"/>
                <a:gd name="T96" fmla="*/ 2147483647 w 604"/>
                <a:gd name="T97" fmla="*/ 2147483647 h 712"/>
                <a:gd name="T98" fmla="*/ 2147483647 w 604"/>
                <a:gd name="T99" fmla="*/ 2147483647 h 7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4"/>
                <a:gd name="T151" fmla="*/ 0 h 712"/>
                <a:gd name="T152" fmla="*/ 604 w 604"/>
                <a:gd name="T153" fmla="*/ 712 h 7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35" name="Freeform 434"/>
            <p:cNvSpPr>
              <a:spLocks/>
            </p:cNvSpPr>
            <p:nvPr/>
          </p:nvSpPr>
          <p:spPr bwMode="auto">
            <a:xfrm>
              <a:off x="5482417" y="2275782"/>
              <a:ext cx="456528" cy="231775"/>
            </a:xfrm>
            <a:custGeom>
              <a:avLst/>
              <a:gdLst>
                <a:gd name="T0" fmla="*/ 2147483647 w 798"/>
                <a:gd name="T1" fmla="*/ 2147483647 h 447"/>
                <a:gd name="T2" fmla="*/ 2147483647 w 798"/>
                <a:gd name="T3" fmla="*/ 2147483647 h 447"/>
                <a:gd name="T4" fmla="*/ 2147483647 w 798"/>
                <a:gd name="T5" fmla="*/ 2147483647 h 447"/>
                <a:gd name="T6" fmla="*/ 2147483647 w 798"/>
                <a:gd name="T7" fmla="*/ 2147483647 h 447"/>
                <a:gd name="T8" fmla="*/ 2147483647 w 798"/>
                <a:gd name="T9" fmla="*/ 2147483647 h 447"/>
                <a:gd name="T10" fmla="*/ 2147483647 w 798"/>
                <a:gd name="T11" fmla="*/ 2147483647 h 447"/>
                <a:gd name="T12" fmla="*/ 2147483647 w 798"/>
                <a:gd name="T13" fmla="*/ 2147483647 h 447"/>
                <a:gd name="T14" fmla="*/ 2147483647 w 798"/>
                <a:gd name="T15" fmla="*/ 2147483647 h 447"/>
                <a:gd name="T16" fmla="*/ 2147483647 w 798"/>
                <a:gd name="T17" fmla="*/ 2147483647 h 447"/>
                <a:gd name="T18" fmla="*/ 2147483647 w 798"/>
                <a:gd name="T19" fmla="*/ 2147483647 h 447"/>
                <a:gd name="T20" fmla="*/ 2147483647 w 798"/>
                <a:gd name="T21" fmla="*/ 2147483647 h 447"/>
                <a:gd name="T22" fmla="*/ 2147483647 w 798"/>
                <a:gd name="T23" fmla="*/ 2147483647 h 447"/>
                <a:gd name="T24" fmla="*/ 2147483647 w 798"/>
                <a:gd name="T25" fmla="*/ 2147483647 h 447"/>
                <a:gd name="T26" fmla="*/ 2147483647 w 798"/>
                <a:gd name="T27" fmla="*/ 2147483647 h 447"/>
                <a:gd name="T28" fmla="*/ 2147483647 w 798"/>
                <a:gd name="T29" fmla="*/ 2147483647 h 447"/>
                <a:gd name="T30" fmla="*/ 2147483647 w 798"/>
                <a:gd name="T31" fmla="*/ 2147483647 h 447"/>
                <a:gd name="T32" fmla="*/ 2147483647 w 798"/>
                <a:gd name="T33" fmla="*/ 2147483647 h 447"/>
                <a:gd name="T34" fmla="*/ 2147483647 w 798"/>
                <a:gd name="T35" fmla="*/ 2147483647 h 447"/>
                <a:gd name="T36" fmla="*/ 2147483647 w 798"/>
                <a:gd name="T37" fmla="*/ 2147483647 h 447"/>
                <a:gd name="T38" fmla="*/ 2147483647 w 798"/>
                <a:gd name="T39" fmla="*/ 2147483647 h 447"/>
                <a:gd name="T40" fmla="*/ 2147483647 w 798"/>
                <a:gd name="T41" fmla="*/ 2147483647 h 447"/>
                <a:gd name="T42" fmla="*/ 2147483647 w 798"/>
                <a:gd name="T43" fmla="*/ 2147483647 h 447"/>
                <a:gd name="T44" fmla="*/ 2147483647 w 798"/>
                <a:gd name="T45" fmla="*/ 2147483647 h 447"/>
                <a:gd name="T46" fmla="*/ 2147483647 w 798"/>
                <a:gd name="T47" fmla="*/ 2147483647 h 447"/>
                <a:gd name="T48" fmla="*/ 0 w 798"/>
                <a:gd name="T49" fmla="*/ 2147483647 h 447"/>
                <a:gd name="T50" fmla="*/ 2147483647 w 798"/>
                <a:gd name="T51" fmla="*/ 2147483647 h 447"/>
                <a:gd name="T52" fmla="*/ 2147483647 w 798"/>
                <a:gd name="T53" fmla="*/ 2147483647 h 447"/>
                <a:gd name="T54" fmla="*/ 2147483647 w 798"/>
                <a:gd name="T55" fmla="*/ 2147483647 h 447"/>
                <a:gd name="T56" fmla="*/ 2147483647 w 798"/>
                <a:gd name="T57" fmla="*/ 2147483647 h 447"/>
                <a:gd name="T58" fmla="*/ 2147483647 w 798"/>
                <a:gd name="T59" fmla="*/ 2147483647 h 447"/>
                <a:gd name="T60" fmla="*/ 2147483647 w 798"/>
                <a:gd name="T61" fmla="*/ 2147483647 h 447"/>
                <a:gd name="T62" fmla="*/ 2147483647 w 798"/>
                <a:gd name="T63" fmla="*/ 2147483647 h 447"/>
                <a:gd name="T64" fmla="*/ 2147483647 w 798"/>
                <a:gd name="T65" fmla="*/ 2147483647 h 447"/>
                <a:gd name="T66" fmla="*/ 2147483647 w 798"/>
                <a:gd name="T67" fmla="*/ 2147483647 h 447"/>
                <a:gd name="T68" fmla="*/ 2147483647 w 798"/>
                <a:gd name="T69" fmla="*/ 2147483647 h 447"/>
                <a:gd name="T70" fmla="*/ 2147483647 w 798"/>
                <a:gd name="T71" fmla="*/ 2147483647 h 447"/>
                <a:gd name="T72" fmla="*/ 2147483647 w 798"/>
                <a:gd name="T73" fmla="*/ 2147483647 h 447"/>
                <a:gd name="T74" fmla="*/ 2147483647 w 798"/>
                <a:gd name="T75" fmla="*/ 2147483647 h 447"/>
                <a:gd name="T76" fmla="*/ 2147483647 w 798"/>
                <a:gd name="T77" fmla="*/ 2147483647 h 447"/>
                <a:gd name="T78" fmla="*/ 2147483647 w 798"/>
                <a:gd name="T79" fmla="*/ 2147483647 h 447"/>
                <a:gd name="T80" fmla="*/ 2147483647 w 798"/>
                <a:gd name="T81" fmla="*/ 2147483647 h 447"/>
                <a:gd name="T82" fmla="*/ 2147483647 w 798"/>
                <a:gd name="T83" fmla="*/ 2147483647 h 447"/>
                <a:gd name="T84" fmla="*/ 2147483647 w 798"/>
                <a:gd name="T85" fmla="*/ 2147483647 h 447"/>
                <a:gd name="T86" fmla="*/ 2147483647 w 798"/>
                <a:gd name="T87" fmla="*/ 2147483647 h 447"/>
                <a:gd name="T88" fmla="*/ 2147483647 w 798"/>
                <a:gd name="T89" fmla="*/ 2147483647 h 447"/>
                <a:gd name="T90" fmla="*/ 2147483647 w 798"/>
                <a:gd name="T91" fmla="*/ 2147483647 h 447"/>
                <a:gd name="T92" fmla="*/ 2147483647 w 798"/>
                <a:gd name="T93" fmla="*/ 2147483647 h 447"/>
                <a:gd name="T94" fmla="*/ 2147483647 w 798"/>
                <a:gd name="T95" fmla="*/ 2147483647 h 447"/>
                <a:gd name="T96" fmla="*/ 2147483647 w 798"/>
                <a:gd name="T97" fmla="*/ 2147483647 h 447"/>
                <a:gd name="T98" fmla="*/ 2147483647 w 798"/>
                <a:gd name="T99" fmla="*/ 2147483647 h 447"/>
                <a:gd name="T100" fmla="*/ 2147483647 w 798"/>
                <a:gd name="T101" fmla="*/ 2147483647 h 447"/>
                <a:gd name="T102" fmla="*/ 2147483647 w 798"/>
                <a:gd name="T103" fmla="*/ 2147483647 h 447"/>
                <a:gd name="T104" fmla="*/ 2147483647 w 798"/>
                <a:gd name="T105" fmla="*/ 2147483647 h 447"/>
                <a:gd name="T106" fmla="*/ 2147483647 w 798"/>
                <a:gd name="T107" fmla="*/ 2147483647 h 447"/>
                <a:gd name="T108" fmla="*/ 2147483647 w 798"/>
                <a:gd name="T109" fmla="*/ 2147483647 h 447"/>
                <a:gd name="T110" fmla="*/ 2147483647 w 798"/>
                <a:gd name="T111" fmla="*/ 2147483647 h 447"/>
                <a:gd name="T112" fmla="*/ 2147483647 w 798"/>
                <a:gd name="T113" fmla="*/ 2147483647 h 447"/>
                <a:gd name="T114" fmla="*/ 2147483647 w 798"/>
                <a:gd name="T115" fmla="*/ 2147483647 h 447"/>
                <a:gd name="T116" fmla="*/ 2147483647 w 798"/>
                <a:gd name="T117" fmla="*/ 2147483647 h 447"/>
                <a:gd name="T118" fmla="*/ 2147483647 w 798"/>
                <a:gd name="T119" fmla="*/ 2147483647 h 447"/>
                <a:gd name="T120" fmla="*/ 2147483647 w 798"/>
                <a:gd name="T121" fmla="*/ 2147483647 h 4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447"/>
                <a:gd name="T185" fmla="*/ 798 w 798"/>
                <a:gd name="T186" fmla="*/ 447 h 4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436" name="Freeform 435"/>
            <p:cNvSpPr>
              <a:spLocks noEditPoints="1"/>
            </p:cNvSpPr>
            <p:nvPr/>
          </p:nvSpPr>
          <p:spPr bwMode="auto">
            <a:xfrm>
              <a:off x="5235200" y="2009082"/>
              <a:ext cx="955907" cy="404812"/>
            </a:xfrm>
            <a:custGeom>
              <a:avLst/>
              <a:gdLst>
                <a:gd name="T0" fmla="*/ 2147483647 w 1673"/>
                <a:gd name="T1" fmla="*/ 2147483647 h 778"/>
                <a:gd name="T2" fmla="*/ 2147483647 w 1673"/>
                <a:gd name="T3" fmla="*/ 2147483647 h 778"/>
                <a:gd name="T4" fmla="*/ 2147483647 w 1673"/>
                <a:gd name="T5" fmla="*/ 2147483647 h 778"/>
                <a:gd name="T6" fmla="*/ 2147483647 w 1673"/>
                <a:gd name="T7" fmla="*/ 2147483647 h 778"/>
                <a:gd name="T8" fmla="*/ 2147483647 w 1673"/>
                <a:gd name="T9" fmla="*/ 2147483647 h 778"/>
                <a:gd name="T10" fmla="*/ 2147483647 w 1673"/>
                <a:gd name="T11" fmla="*/ 2147483647 h 778"/>
                <a:gd name="T12" fmla="*/ 2147483647 w 1673"/>
                <a:gd name="T13" fmla="*/ 2147483647 h 778"/>
                <a:gd name="T14" fmla="*/ 2147483647 w 1673"/>
                <a:gd name="T15" fmla="*/ 2147483647 h 778"/>
                <a:gd name="T16" fmla="*/ 2147483647 w 1673"/>
                <a:gd name="T17" fmla="*/ 2147483647 h 778"/>
                <a:gd name="T18" fmla="*/ 2147483647 w 1673"/>
                <a:gd name="T19" fmla="*/ 2147483647 h 778"/>
                <a:gd name="T20" fmla="*/ 2147483647 w 1673"/>
                <a:gd name="T21" fmla="*/ 2147483647 h 778"/>
                <a:gd name="T22" fmla="*/ 2147483647 w 1673"/>
                <a:gd name="T23" fmla="*/ 2147483647 h 778"/>
                <a:gd name="T24" fmla="*/ 2147483647 w 1673"/>
                <a:gd name="T25" fmla="*/ 2147483647 h 778"/>
                <a:gd name="T26" fmla="*/ 2147483647 w 1673"/>
                <a:gd name="T27" fmla="*/ 2147483647 h 778"/>
                <a:gd name="T28" fmla="*/ 2147483647 w 1673"/>
                <a:gd name="T29" fmla="*/ 2147483647 h 778"/>
                <a:gd name="T30" fmla="*/ 2147483647 w 1673"/>
                <a:gd name="T31" fmla="*/ 2147483647 h 778"/>
                <a:gd name="T32" fmla="*/ 2147483647 w 1673"/>
                <a:gd name="T33" fmla="*/ 2147483647 h 778"/>
                <a:gd name="T34" fmla="*/ 2147483647 w 1673"/>
                <a:gd name="T35" fmla="*/ 2147483647 h 778"/>
                <a:gd name="T36" fmla="*/ 2147483647 w 1673"/>
                <a:gd name="T37" fmla="*/ 2147483647 h 778"/>
                <a:gd name="T38" fmla="*/ 2147483647 w 1673"/>
                <a:gd name="T39" fmla="*/ 2147483647 h 778"/>
                <a:gd name="T40" fmla="*/ 2147483647 w 1673"/>
                <a:gd name="T41" fmla="*/ 2147483647 h 778"/>
                <a:gd name="T42" fmla="*/ 2147483647 w 1673"/>
                <a:gd name="T43" fmla="*/ 2147483647 h 778"/>
                <a:gd name="T44" fmla="*/ 2147483647 w 1673"/>
                <a:gd name="T45" fmla="*/ 2147483647 h 778"/>
                <a:gd name="T46" fmla="*/ 2147483647 w 1673"/>
                <a:gd name="T47" fmla="*/ 2147483647 h 778"/>
                <a:gd name="T48" fmla="*/ 2147483647 w 1673"/>
                <a:gd name="T49" fmla="*/ 2147483647 h 778"/>
                <a:gd name="T50" fmla="*/ 2147483647 w 1673"/>
                <a:gd name="T51" fmla="*/ 2147483647 h 778"/>
                <a:gd name="T52" fmla="*/ 2147483647 w 1673"/>
                <a:gd name="T53" fmla="*/ 2147483647 h 778"/>
                <a:gd name="T54" fmla="*/ 2147483647 w 1673"/>
                <a:gd name="T55" fmla="*/ 2147483647 h 778"/>
                <a:gd name="T56" fmla="*/ 2147483647 w 1673"/>
                <a:gd name="T57" fmla="*/ 2147483647 h 778"/>
                <a:gd name="T58" fmla="*/ 2147483647 w 1673"/>
                <a:gd name="T59" fmla="*/ 2147483647 h 778"/>
                <a:gd name="T60" fmla="*/ 2147483647 w 1673"/>
                <a:gd name="T61" fmla="*/ 2147483647 h 778"/>
                <a:gd name="T62" fmla="*/ 2147483647 w 1673"/>
                <a:gd name="T63" fmla="*/ 2147483647 h 778"/>
                <a:gd name="T64" fmla="*/ 2147483647 w 1673"/>
                <a:gd name="T65" fmla="*/ 2147483647 h 778"/>
                <a:gd name="T66" fmla="*/ 2147483647 w 1673"/>
                <a:gd name="T67" fmla="*/ 2147483647 h 778"/>
                <a:gd name="T68" fmla="*/ 2147483647 w 1673"/>
                <a:gd name="T69" fmla="*/ 2147483647 h 778"/>
                <a:gd name="T70" fmla="*/ 2147483647 w 1673"/>
                <a:gd name="T71" fmla="*/ 2147483647 h 778"/>
                <a:gd name="T72" fmla="*/ 2147483647 w 1673"/>
                <a:gd name="T73" fmla="*/ 2147483647 h 778"/>
                <a:gd name="T74" fmla="*/ 2147483647 w 1673"/>
                <a:gd name="T75" fmla="*/ 2147483647 h 778"/>
                <a:gd name="T76" fmla="*/ 2147483647 w 1673"/>
                <a:gd name="T77" fmla="*/ 2147483647 h 778"/>
                <a:gd name="T78" fmla="*/ 2147483647 w 1673"/>
                <a:gd name="T79" fmla="*/ 2147483647 h 778"/>
                <a:gd name="T80" fmla="*/ 2147483647 w 1673"/>
                <a:gd name="T81" fmla="*/ 2147483647 h 778"/>
                <a:gd name="T82" fmla="*/ 2147483647 w 1673"/>
                <a:gd name="T83" fmla="*/ 2147483647 h 778"/>
                <a:gd name="T84" fmla="*/ 2147483647 w 1673"/>
                <a:gd name="T85" fmla="*/ 2147483647 h 778"/>
                <a:gd name="T86" fmla="*/ 2147483647 w 1673"/>
                <a:gd name="T87" fmla="*/ 2147483647 h 778"/>
                <a:gd name="T88" fmla="*/ 2147483647 w 1673"/>
                <a:gd name="T89" fmla="*/ 2147483647 h 778"/>
                <a:gd name="T90" fmla="*/ 2147483647 w 1673"/>
                <a:gd name="T91" fmla="*/ 2147483647 h 778"/>
                <a:gd name="T92" fmla="*/ 2147483647 w 1673"/>
                <a:gd name="T93" fmla="*/ 2147483647 h 778"/>
                <a:gd name="T94" fmla="*/ 2147483647 w 1673"/>
                <a:gd name="T95" fmla="*/ 2147483647 h 778"/>
                <a:gd name="T96" fmla="*/ 2147483647 w 1673"/>
                <a:gd name="T97" fmla="*/ 2147483647 h 778"/>
                <a:gd name="T98" fmla="*/ 2147483647 w 1673"/>
                <a:gd name="T99" fmla="*/ 2147483647 h 778"/>
                <a:gd name="T100" fmla="*/ 2147483647 w 1673"/>
                <a:gd name="T101" fmla="*/ 2147483647 h 778"/>
                <a:gd name="T102" fmla="*/ 2147483647 w 1673"/>
                <a:gd name="T103" fmla="*/ 2147483647 h 778"/>
                <a:gd name="T104" fmla="*/ 2147483647 w 1673"/>
                <a:gd name="T105" fmla="*/ 2147483647 h 778"/>
                <a:gd name="T106" fmla="*/ 2147483647 w 1673"/>
                <a:gd name="T107" fmla="*/ 2147483647 h 778"/>
                <a:gd name="T108" fmla="*/ 2147483647 w 1673"/>
                <a:gd name="T109" fmla="*/ 2147483647 h 778"/>
                <a:gd name="T110" fmla="*/ 2147483647 w 1673"/>
                <a:gd name="T111" fmla="*/ 2147483647 h 778"/>
                <a:gd name="T112" fmla="*/ 2147483647 w 1673"/>
                <a:gd name="T113" fmla="*/ 2147483647 h 778"/>
                <a:gd name="T114" fmla="*/ 2147483647 w 1673"/>
                <a:gd name="T115" fmla="*/ 2147483647 h 778"/>
                <a:gd name="T116" fmla="*/ 2147483647 w 1673"/>
                <a:gd name="T117" fmla="*/ 2147483647 h 778"/>
                <a:gd name="T118" fmla="*/ 2147483647 w 1673"/>
                <a:gd name="T119" fmla="*/ 2147483647 h 778"/>
                <a:gd name="T120" fmla="*/ 2147483647 w 1673"/>
                <a:gd name="T121" fmla="*/ 2147483647 h 778"/>
                <a:gd name="T122" fmla="*/ 2147483647 w 1673"/>
                <a:gd name="T123" fmla="*/ 2147483647 h 778"/>
                <a:gd name="T124" fmla="*/ 2147483647 w 1673"/>
                <a:gd name="T125" fmla="*/ 2147483647 h 7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3"/>
                <a:gd name="T190" fmla="*/ 0 h 778"/>
                <a:gd name="T191" fmla="*/ 1673 w 1673"/>
                <a:gd name="T192" fmla="*/ 778 h 7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437" name="Freeform 436"/>
            <p:cNvSpPr>
              <a:spLocks/>
            </p:cNvSpPr>
            <p:nvPr/>
          </p:nvSpPr>
          <p:spPr bwMode="auto">
            <a:xfrm>
              <a:off x="4903929" y="3837882"/>
              <a:ext cx="288420" cy="465137"/>
            </a:xfrm>
            <a:custGeom>
              <a:avLst/>
              <a:gdLst>
                <a:gd name="T0" fmla="*/ 2147483647 w 508"/>
                <a:gd name="T1" fmla="*/ 2147483647 h 891"/>
                <a:gd name="T2" fmla="*/ 2147483647 w 508"/>
                <a:gd name="T3" fmla="*/ 2147483647 h 891"/>
                <a:gd name="T4" fmla="*/ 2147483647 w 508"/>
                <a:gd name="T5" fmla="*/ 2147483647 h 891"/>
                <a:gd name="T6" fmla="*/ 2147483647 w 508"/>
                <a:gd name="T7" fmla="*/ 2147483647 h 891"/>
                <a:gd name="T8" fmla="*/ 2147483647 w 508"/>
                <a:gd name="T9" fmla="*/ 2147483647 h 891"/>
                <a:gd name="T10" fmla="*/ 2147483647 w 508"/>
                <a:gd name="T11" fmla="*/ 0 h 891"/>
                <a:gd name="T12" fmla="*/ 2147483647 w 508"/>
                <a:gd name="T13" fmla="*/ 2147483647 h 891"/>
                <a:gd name="T14" fmla="*/ 2147483647 w 508"/>
                <a:gd name="T15" fmla="*/ 2147483647 h 891"/>
                <a:gd name="T16" fmla="*/ 2147483647 w 508"/>
                <a:gd name="T17" fmla="*/ 2147483647 h 891"/>
                <a:gd name="T18" fmla="*/ 2147483647 w 508"/>
                <a:gd name="T19" fmla="*/ 2147483647 h 891"/>
                <a:gd name="T20" fmla="*/ 2147483647 w 508"/>
                <a:gd name="T21" fmla="*/ 2147483647 h 891"/>
                <a:gd name="T22" fmla="*/ 2147483647 w 508"/>
                <a:gd name="T23" fmla="*/ 2147483647 h 891"/>
                <a:gd name="T24" fmla="*/ 2147483647 w 508"/>
                <a:gd name="T25" fmla="*/ 2147483647 h 891"/>
                <a:gd name="T26" fmla="*/ 2147483647 w 508"/>
                <a:gd name="T27" fmla="*/ 2147483647 h 891"/>
                <a:gd name="T28" fmla="*/ 2147483647 w 508"/>
                <a:gd name="T29" fmla="*/ 2147483647 h 891"/>
                <a:gd name="T30" fmla="*/ 2147483647 w 508"/>
                <a:gd name="T31" fmla="*/ 2147483647 h 891"/>
                <a:gd name="T32" fmla="*/ 2147483647 w 508"/>
                <a:gd name="T33" fmla="*/ 2147483647 h 891"/>
                <a:gd name="T34" fmla="*/ 2147483647 w 508"/>
                <a:gd name="T35" fmla="*/ 2147483647 h 891"/>
                <a:gd name="T36" fmla="*/ 2147483647 w 508"/>
                <a:gd name="T37" fmla="*/ 2147483647 h 891"/>
                <a:gd name="T38" fmla="*/ 2147483647 w 508"/>
                <a:gd name="T39" fmla="*/ 2147483647 h 891"/>
                <a:gd name="T40" fmla="*/ 2147483647 w 508"/>
                <a:gd name="T41" fmla="*/ 2147483647 h 891"/>
                <a:gd name="T42" fmla="*/ 2147483647 w 508"/>
                <a:gd name="T43" fmla="*/ 2147483647 h 891"/>
                <a:gd name="T44" fmla="*/ 2147483647 w 508"/>
                <a:gd name="T45" fmla="*/ 2147483647 h 891"/>
                <a:gd name="T46" fmla="*/ 2147483647 w 508"/>
                <a:gd name="T47" fmla="*/ 2147483647 h 891"/>
                <a:gd name="T48" fmla="*/ 2147483647 w 508"/>
                <a:gd name="T49" fmla="*/ 2147483647 h 891"/>
                <a:gd name="T50" fmla="*/ 2147483647 w 508"/>
                <a:gd name="T51" fmla="*/ 2147483647 h 891"/>
                <a:gd name="T52" fmla="*/ 2147483647 w 508"/>
                <a:gd name="T53" fmla="*/ 2147483647 h 891"/>
                <a:gd name="T54" fmla="*/ 2147483647 w 508"/>
                <a:gd name="T55" fmla="*/ 2147483647 h 891"/>
                <a:gd name="T56" fmla="*/ 2147483647 w 508"/>
                <a:gd name="T57" fmla="*/ 2147483647 h 891"/>
                <a:gd name="T58" fmla="*/ 2147483647 w 508"/>
                <a:gd name="T59" fmla="*/ 2147483647 h 891"/>
                <a:gd name="T60" fmla="*/ 2147483647 w 508"/>
                <a:gd name="T61" fmla="*/ 2147483647 h 891"/>
                <a:gd name="T62" fmla="*/ 2147483647 w 508"/>
                <a:gd name="T63" fmla="*/ 2147483647 h 891"/>
                <a:gd name="T64" fmla="*/ 2147483647 w 508"/>
                <a:gd name="T65" fmla="*/ 2147483647 h 891"/>
                <a:gd name="T66" fmla="*/ 2147483647 w 508"/>
                <a:gd name="T67" fmla="*/ 2147483647 h 891"/>
                <a:gd name="T68" fmla="*/ 2147483647 w 508"/>
                <a:gd name="T69" fmla="*/ 2147483647 h 891"/>
                <a:gd name="T70" fmla="*/ 2147483647 w 508"/>
                <a:gd name="T71" fmla="*/ 2147483647 h 891"/>
                <a:gd name="T72" fmla="*/ 2147483647 w 508"/>
                <a:gd name="T73" fmla="*/ 2147483647 h 891"/>
                <a:gd name="T74" fmla="*/ 2147483647 w 508"/>
                <a:gd name="T75" fmla="*/ 2147483647 h 891"/>
                <a:gd name="T76" fmla="*/ 2147483647 w 508"/>
                <a:gd name="T77" fmla="*/ 2147483647 h 891"/>
                <a:gd name="T78" fmla="*/ 2147483647 w 508"/>
                <a:gd name="T79" fmla="*/ 2147483647 h 891"/>
                <a:gd name="T80" fmla="*/ 2147483647 w 508"/>
                <a:gd name="T81" fmla="*/ 2147483647 h 891"/>
                <a:gd name="T82" fmla="*/ 2147483647 w 508"/>
                <a:gd name="T83" fmla="*/ 2147483647 h 891"/>
                <a:gd name="T84" fmla="*/ 2147483647 w 508"/>
                <a:gd name="T85" fmla="*/ 2147483647 h 891"/>
                <a:gd name="T86" fmla="*/ 2147483647 w 508"/>
                <a:gd name="T87" fmla="*/ 2147483647 h 891"/>
                <a:gd name="T88" fmla="*/ 2147483647 w 508"/>
                <a:gd name="T89" fmla="*/ 2147483647 h 891"/>
                <a:gd name="T90" fmla="*/ 2147483647 w 508"/>
                <a:gd name="T91" fmla="*/ 2147483647 h 891"/>
                <a:gd name="T92" fmla="*/ 2147483647 w 508"/>
                <a:gd name="T93" fmla="*/ 2147483647 h 891"/>
                <a:gd name="T94" fmla="*/ 2147483647 w 508"/>
                <a:gd name="T95" fmla="*/ 2147483647 h 891"/>
                <a:gd name="T96" fmla="*/ 2147483647 w 508"/>
                <a:gd name="T97" fmla="*/ 2147483647 h 891"/>
                <a:gd name="T98" fmla="*/ 2147483647 w 508"/>
                <a:gd name="T99" fmla="*/ 2147483647 h 891"/>
                <a:gd name="T100" fmla="*/ 2147483647 w 508"/>
                <a:gd name="T101" fmla="*/ 2147483647 h 891"/>
                <a:gd name="T102" fmla="*/ 2147483647 w 508"/>
                <a:gd name="T103" fmla="*/ 2147483647 h 891"/>
                <a:gd name="T104" fmla="*/ 2147483647 w 508"/>
                <a:gd name="T105" fmla="*/ 2147483647 h 891"/>
                <a:gd name="T106" fmla="*/ 2147483647 w 508"/>
                <a:gd name="T107" fmla="*/ 2147483647 h 891"/>
                <a:gd name="T108" fmla="*/ 2147483647 w 508"/>
                <a:gd name="T109" fmla="*/ 2147483647 h 891"/>
                <a:gd name="T110" fmla="*/ 2147483647 w 508"/>
                <a:gd name="T111" fmla="*/ 2147483647 h 891"/>
                <a:gd name="T112" fmla="*/ 2147483647 w 508"/>
                <a:gd name="T113" fmla="*/ 2147483647 h 891"/>
                <a:gd name="T114" fmla="*/ 2147483647 w 508"/>
                <a:gd name="T115" fmla="*/ 2147483647 h 891"/>
                <a:gd name="T116" fmla="*/ 2147483647 w 508"/>
                <a:gd name="T117" fmla="*/ 2147483647 h 891"/>
                <a:gd name="T118" fmla="*/ 2147483647 w 508"/>
                <a:gd name="T119" fmla="*/ 2147483647 h 891"/>
                <a:gd name="T120" fmla="*/ 2147483647 w 508"/>
                <a:gd name="T121" fmla="*/ 2147483647 h 8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8"/>
                <a:gd name="T184" fmla="*/ 0 h 891"/>
                <a:gd name="T185" fmla="*/ 508 w 508"/>
                <a:gd name="T186" fmla="*/ 891 h 8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38" name="Freeform 437"/>
            <p:cNvSpPr>
              <a:spLocks/>
            </p:cNvSpPr>
            <p:nvPr/>
          </p:nvSpPr>
          <p:spPr bwMode="auto">
            <a:xfrm>
              <a:off x="4973150" y="3809307"/>
              <a:ext cx="95591" cy="215900"/>
            </a:xfrm>
            <a:custGeom>
              <a:avLst/>
              <a:gdLst>
                <a:gd name="T0" fmla="*/ 2147483647 w 162"/>
                <a:gd name="T1" fmla="*/ 2147483647 h 416"/>
                <a:gd name="T2" fmla="*/ 2147483647 w 162"/>
                <a:gd name="T3" fmla="*/ 2147483647 h 416"/>
                <a:gd name="T4" fmla="*/ 2147483647 w 162"/>
                <a:gd name="T5" fmla="*/ 2147483647 h 416"/>
                <a:gd name="T6" fmla="*/ 2147483647 w 162"/>
                <a:gd name="T7" fmla="*/ 2147483647 h 416"/>
                <a:gd name="T8" fmla="*/ 2147483647 w 162"/>
                <a:gd name="T9" fmla="*/ 2147483647 h 416"/>
                <a:gd name="T10" fmla="*/ 2147483647 w 162"/>
                <a:gd name="T11" fmla="*/ 2147483647 h 416"/>
                <a:gd name="T12" fmla="*/ 2147483647 w 162"/>
                <a:gd name="T13" fmla="*/ 2147483647 h 416"/>
                <a:gd name="T14" fmla="*/ 2147483647 w 162"/>
                <a:gd name="T15" fmla="*/ 2147483647 h 416"/>
                <a:gd name="T16" fmla="*/ 2147483647 w 162"/>
                <a:gd name="T17" fmla="*/ 2147483647 h 416"/>
                <a:gd name="T18" fmla="*/ 2147483647 w 162"/>
                <a:gd name="T19" fmla="*/ 2147483647 h 416"/>
                <a:gd name="T20" fmla="*/ 2147483647 w 162"/>
                <a:gd name="T21" fmla="*/ 2147483647 h 416"/>
                <a:gd name="T22" fmla="*/ 2147483647 w 162"/>
                <a:gd name="T23" fmla="*/ 2147483647 h 416"/>
                <a:gd name="T24" fmla="*/ 2147483647 w 162"/>
                <a:gd name="T25" fmla="*/ 2147483647 h 416"/>
                <a:gd name="T26" fmla="*/ 2147483647 w 162"/>
                <a:gd name="T27" fmla="*/ 2147483647 h 416"/>
                <a:gd name="T28" fmla="*/ 2147483647 w 162"/>
                <a:gd name="T29" fmla="*/ 2147483647 h 416"/>
                <a:gd name="T30" fmla="*/ 2147483647 w 162"/>
                <a:gd name="T31" fmla="*/ 2147483647 h 416"/>
                <a:gd name="T32" fmla="*/ 2147483647 w 162"/>
                <a:gd name="T33" fmla="*/ 2147483647 h 416"/>
                <a:gd name="T34" fmla="*/ 2147483647 w 162"/>
                <a:gd name="T35" fmla="*/ 2147483647 h 416"/>
                <a:gd name="T36" fmla="*/ 2147483647 w 162"/>
                <a:gd name="T37" fmla="*/ 2147483647 h 416"/>
                <a:gd name="T38" fmla="*/ 2147483647 w 162"/>
                <a:gd name="T39" fmla="*/ 2147483647 h 416"/>
                <a:gd name="T40" fmla="*/ 2147483647 w 162"/>
                <a:gd name="T41" fmla="*/ 2147483647 h 416"/>
                <a:gd name="T42" fmla="*/ 2147483647 w 162"/>
                <a:gd name="T43" fmla="*/ 0 h 416"/>
                <a:gd name="T44" fmla="*/ 2147483647 w 162"/>
                <a:gd name="T45" fmla="*/ 2147483647 h 416"/>
                <a:gd name="T46" fmla="*/ 2147483647 w 162"/>
                <a:gd name="T47" fmla="*/ 2147483647 h 416"/>
                <a:gd name="T48" fmla="*/ 2147483647 w 162"/>
                <a:gd name="T49" fmla="*/ 2147483647 h 416"/>
                <a:gd name="T50" fmla="*/ 2147483647 w 162"/>
                <a:gd name="T51" fmla="*/ 2147483647 h 416"/>
                <a:gd name="T52" fmla="*/ 2147483647 w 162"/>
                <a:gd name="T53" fmla="*/ 2147483647 h 416"/>
                <a:gd name="T54" fmla="*/ 2147483647 w 162"/>
                <a:gd name="T55" fmla="*/ 2147483647 h 416"/>
                <a:gd name="T56" fmla="*/ 2147483647 w 162"/>
                <a:gd name="T57" fmla="*/ 2147483647 h 416"/>
                <a:gd name="T58" fmla="*/ 2147483647 w 162"/>
                <a:gd name="T59" fmla="*/ 2147483647 h 416"/>
                <a:gd name="T60" fmla="*/ 2147483647 w 162"/>
                <a:gd name="T61" fmla="*/ 2147483647 h 416"/>
                <a:gd name="T62" fmla="*/ 2147483647 w 162"/>
                <a:gd name="T63" fmla="*/ 2147483647 h 416"/>
                <a:gd name="T64" fmla="*/ 2147483647 w 162"/>
                <a:gd name="T65" fmla="*/ 2147483647 h 416"/>
                <a:gd name="T66" fmla="*/ 2147483647 w 162"/>
                <a:gd name="T67" fmla="*/ 2147483647 h 416"/>
                <a:gd name="T68" fmla="*/ 2147483647 w 162"/>
                <a:gd name="T69" fmla="*/ 2147483647 h 416"/>
                <a:gd name="T70" fmla="*/ 2147483647 w 162"/>
                <a:gd name="T71" fmla="*/ 2147483647 h 416"/>
                <a:gd name="T72" fmla="*/ 2147483647 w 162"/>
                <a:gd name="T73" fmla="*/ 2147483647 h 416"/>
                <a:gd name="T74" fmla="*/ 2147483647 w 162"/>
                <a:gd name="T75" fmla="*/ 2147483647 h 416"/>
                <a:gd name="T76" fmla="*/ 2147483647 w 162"/>
                <a:gd name="T77" fmla="*/ 2147483647 h 416"/>
                <a:gd name="T78" fmla="*/ 2147483647 w 162"/>
                <a:gd name="T79" fmla="*/ 2147483647 h 416"/>
                <a:gd name="T80" fmla="*/ 2147483647 w 162"/>
                <a:gd name="T81" fmla="*/ 2147483647 h 416"/>
                <a:gd name="T82" fmla="*/ 2147483647 w 162"/>
                <a:gd name="T83" fmla="*/ 2147483647 h 416"/>
                <a:gd name="T84" fmla="*/ 2147483647 w 162"/>
                <a:gd name="T85" fmla="*/ 2147483647 h 416"/>
                <a:gd name="T86" fmla="*/ 2147483647 w 162"/>
                <a:gd name="T87" fmla="*/ 2147483647 h 416"/>
                <a:gd name="T88" fmla="*/ 2147483647 w 162"/>
                <a:gd name="T89" fmla="*/ 2147483647 h 416"/>
                <a:gd name="T90" fmla="*/ 2147483647 w 162"/>
                <a:gd name="T91" fmla="*/ 2147483647 h 416"/>
                <a:gd name="T92" fmla="*/ 2147483647 w 162"/>
                <a:gd name="T93" fmla="*/ 2147483647 h 416"/>
                <a:gd name="T94" fmla="*/ 2147483647 w 162"/>
                <a:gd name="T95" fmla="*/ 2147483647 h 416"/>
                <a:gd name="T96" fmla="*/ 2147483647 w 162"/>
                <a:gd name="T97" fmla="*/ 2147483647 h 416"/>
                <a:gd name="T98" fmla="*/ 2147483647 w 162"/>
                <a:gd name="T99" fmla="*/ 2147483647 h 416"/>
                <a:gd name="T100" fmla="*/ 2147483647 w 162"/>
                <a:gd name="T101" fmla="*/ 2147483647 h 416"/>
                <a:gd name="T102" fmla="*/ 2147483647 w 162"/>
                <a:gd name="T103" fmla="*/ 2147483647 h 416"/>
                <a:gd name="T104" fmla="*/ 2147483647 w 162"/>
                <a:gd name="T105" fmla="*/ 2147483647 h 416"/>
                <a:gd name="T106" fmla="*/ 2147483647 w 162"/>
                <a:gd name="T107" fmla="*/ 2147483647 h 416"/>
                <a:gd name="T108" fmla="*/ 2147483647 w 162"/>
                <a:gd name="T109" fmla="*/ 2147483647 h 416"/>
                <a:gd name="T110" fmla="*/ 2147483647 w 162"/>
                <a:gd name="T111" fmla="*/ 2147483647 h 416"/>
                <a:gd name="T112" fmla="*/ 2147483647 w 162"/>
                <a:gd name="T113" fmla="*/ 2147483647 h 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2"/>
                <a:gd name="T172" fmla="*/ 0 h 416"/>
                <a:gd name="T173" fmla="*/ 162 w 162"/>
                <a:gd name="T174" fmla="*/ 416 h 4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39" name="Freeform 438"/>
            <p:cNvSpPr>
              <a:spLocks/>
            </p:cNvSpPr>
            <p:nvPr/>
          </p:nvSpPr>
          <p:spPr bwMode="auto">
            <a:xfrm>
              <a:off x="4686378" y="3774382"/>
              <a:ext cx="319734" cy="277812"/>
            </a:xfrm>
            <a:custGeom>
              <a:avLst/>
              <a:gdLst>
                <a:gd name="T0" fmla="*/ 2147483647 w 563"/>
                <a:gd name="T1" fmla="*/ 2147483647 h 536"/>
                <a:gd name="T2" fmla="*/ 2147483647 w 563"/>
                <a:gd name="T3" fmla="*/ 2147483647 h 536"/>
                <a:gd name="T4" fmla="*/ 2147483647 w 563"/>
                <a:gd name="T5" fmla="*/ 2147483647 h 536"/>
                <a:gd name="T6" fmla="*/ 2147483647 w 563"/>
                <a:gd name="T7" fmla="*/ 2147483647 h 536"/>
                <a:gd name="T8" fmla="*/ 2147483647 w 563"/>
                <a:gd name="T9" fmla="*/ 2147483647 h 536"/>
                <a:gd name="T10" fmla="*/ 2147483647 w 563"/>
                <a:gd name="T11" fmla="*/ 2147483647 h 536"/>
                <a:gd name="T12" fmla="*/ 2147483647 w 563"/>
                <a:gd name="T13" fmla="*/ 2147483647 h 536"/>
                <a:gd name="T14" fmla="*/ 2147483647 w 563"/>
                <a:gd name="T15" fmla="*/ 2147483647 h 536"/>
                <a:gd name="T16" fmla="*/ 2147483647 w 563"/>
                <a:gd name="T17" fmla="*/ 0 h 536"/>
                <a:gd name="T18" fmla="*/ 2147483647 w 563"/>
                <a:gd name="T19" fmla="*/ 2147483647 h 536"/>
                <a:gd name="T20" fmla="*/ 2147483647 w 563"/>
                <a:gd name="T21" fmla="*/ 2147483647 h 536"/>
                <a:gd name="T22" fmla="*/ 2147483647 w 563"/>
                <a:gd name="T23" fmla="*/ 2147483647 h 536"/>
                <a:gd name="T24" fmla="*/ 2147483647 w 563"/>
                <a:gd name="T25" fmla="*/ 2147483647 h 536"/>
                <a:gd name="T26" fmla="*/ 2147483647 w 563"/>
                <a:gd name="T27" fmla="*/ 2147483647 h 536"/>
                <a:gd name="T28" fmla="*/ 2147483647 w 563"/>
                <a:gd name="T29" fmla="*/ 2147483647 h 536"/>
                <a:gd name="T30" fmla="*/ 2147483647 w 563"/>
                <a:gd name="T31" fmla="*/ 2147483647 h 536"/>
                <a:gd name="T32" fmla="*/ 2147483647 w 563"/>
                <a:gd name="T33" fmla="*/ 2147483647 h 536"/>
                <a:gd name="T34" fmla="*/ 2147483647 w 563"/>
                <a:gd name="T35" fmla="*/ 2147483647 h 536"/>
                <a:gd name="T36" fmla="*/ 2147483647 w 563"/>
                <a:gd name="T37" fmla="*/ 2147483647 h 536"/>
                <a:gd name="T38" fmla="*/ 2147483647 w 563"/>
                <a:gd name="T39" fmla="*/ 2147483647 h 536"/>
                <a:gd name="T40" fmla="*/ 2147483647 w 563"/>
                <a:gd name="T41" fmla="*/ 2147483647 h 536"/>
                <a:gd name="T42" fmla="*/ 2147483647 w 563"/>
                <a:gd name="T43" fmla="*/ 2147483647 h 536"/>
                <a:gd name="T44" fmla="*/ 2147483647 w 563"/>
                <a:gd name="T45" fmla="*/ 2147483647 h 536"/>
                <a:gd name="T46" fmla="*/ 2147483647 w 563"/>
                <a:gd name="T47" fmla="*/ 2147483647 h 536"/>
                <a:gd name="T48" fmla="*/ 2147483647 w 563"/>
                <a:gd name="T49" fmla="*/ 2147483647 h 536"/>
                <a:gd name="T50" fmla="*/ 2147483647 w 563"/>
                <a:gd name="T51" fmla="*/ 2147483647 h 536"/>
                <a:gd name="T52" fmla="*/ 2147483647 w 563"/>
                <a:gd name="T53" fmla="*/ 2147483647 h 536"/>
                <a:gd name="T54" fmla="*/ 2147483647 w 563"/>
                <a:gd name="T55" fmla="*/ 2147483647 h 536"/>
                <a:gd name="T56" fmla="*/ 2147483647 w 563"/>
                <a:gd name="T57" fmla="*/ 2147483647 h 536"/>
                <a:gd name="T58" fmla="*/ 2147483647 w 563"/>
                <a:gd name="T59" fmla="*/ 2147483647 h 536"/>
                <a:gd name="T60" fmla="*/ 0 w 563"/>
                <a:gd name="T61" fmla="*/ 2147483647 h 536"/>
                <a:gd name="T62" fmla="*/ 2147483647 w 563"/>
                <a:gd name="T63" fmla="*/ 2147483647 h 536"/>
                <a:gd name="T64" fmla="*/ 2147483647 w 563"/>
                <a:gd name="T65" fmla="*/ 2147483647 h 536"/>
                <a:gd name="T66" fmla="*/ 2147483647 w 563"/>
                <a:gd name="T67" fmla="*/ 2147483647 h 536"/>
                <a:gd name="T68" fmla="*/ 2147483647 w 563"/>
                <a:gd name="T69" fmla="*/ 2147483647 h 536"/>
                <a:gd name="T70" fmla="*/ 2147483647 w 563"/>
                <a:gd name="T71" fmla="*/ 2147483647 h 536"/>
                <a:gd name="T72" fmla="*/ 2147483647 w 563"/>
                <a:gd name="T73" fmla="*/ 2147483647 h 536"/>
                <a:gd name="T74" fmla="*/ 2147483647 w 563"/>
                <a:gd name="T75" fmla="*/ 2147483647 h 536"/>
                <a:gd name="T76" fmla="*/ 2147483647 w 563"/>
                <a:gd name="T77" fmla="*/ 2147483647 h 536"/>
                <a:gd name="T78" fmla="*/ 2147483647 w 563"/>
                <a:gd name="T79" fmla="*/ 2147483647 h 536"/>
                <a:gd name="T80" fmla="*/ 2147483647 w 563"/>
                <a:gd name="T81" fmla="*/ 2147483647 h 536"/>
                <a:gd name="T82" fmla="*/ 2147483647 w 563"/>
                <a:gd name="T83" fmla="*/ 2147483647 h 536"/>
                <a:gd name="T84" fmla="*/ 2147483647 w 563"/>
                <a:gd name="T85" fmla="*/ 2147483647 h 536"/>
                <a:gd name="T86" fmla="*/ 2147483647 w 563"/>
                <a:gd name="T87" fmla="*/ 2147483647 h 536"/>
                <a:gd name="T88" fmla="*/ 2147483647 w 563"/>
                <a:gd name="T89" fmla="*/ 2147483647 h 536"/>
                <a:gd name="T90" fmla="*/ 2147483647 w 563"/>
                <a:gd name="T91" fmla="*/ 2147483647 h 536"/>
                <a:gd name="T92" fmla="*/ 2147483647 w 563"/>
                <a:gd name="T93" fmla="*/ 2147483647 h 536"/>
                <a:gd name="T94" fmla="*/ 2147483647 w 563"/>
                <a:gd name="T95" fmla="*/ 2147483647 h 536"/>
                <a:gd name="T96" fmla="*/ 2147483647 w 563"/>
                <a:gd name="T97" fmla="*/ 2147483647 h 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3"/>
                <a:gd name="T148" fmla="*/ 0 h 536"/>
                <a:gd name="T149" fmla="*/ 563 w 563"/>
                <a:gd name="T150" fmla="*/ 536 h 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0" name="Freeform 439"/>
            <p:cNvSpPr>
              <a:spLocks/>
            </p:cNvSpPr>
            <p:nvPr/>
          </p:nvSpPr>
          <p:spPr bwMode="auto">
            <a:xfrm>
              <a:off x="4425976" y="3394969"/>
              <a:ext cx="514212" cy="528638"/>
            </a:xfrm>
            <a:custGeom>
              <a:avLst/>
              <a:gdLst>
                <a:gd name="T0" fmla="*/ 2147483647 w 902"/>
                <a:gd name="T1" fmla="*/ 2147483647 h 1016"/>
                <a:gd name="T2" fmla="*/ 2147483647 w 902"/>
                <a:gd name="T3" fmla="*/ 2147483647 h 1016"/>
                <a:gd name="T4" fmla="*/ 2147483647 w 902"/>
                <a:gd name="T5" fmla="*/ 2147483647 h 1016"/>
                <a:gd name="T6" fmla="*/ 2147483647 w 902"/>
                <a:gd name="T7" fmla="*/ 2147483647 h 1016"/>
                <a:gd name="T8" fmla="*/ 2147483647 w 902"/>
                <a:gd name="T9" fmla="*/ 2147483647 h 1016"/>
                <a:gd name="T10" fmla="*/ 2147483647 w 902"/>
                <a:gd name="T11" fmla="*/ 2147483647 h 1016"/>
                <a:gd name="T12" fmla="*/ 2147483647 w 902"/>
                <a:gd name="T13" fmla="*/ 2147483647 h 1016"/>
                <a:gd name="T14" fmla="*/ 2147483647 w 902"/>
                <a:gd name="T15" fmla="*/ 2147483647 h 1016"/>
                <a:gd name="T16" fmla="*/ 2147483647 w 902"/>
                <a:gd name="T17" fmla="*/ 2147483647 h 1016"/>
                <a:gd name="T18" fmla="*/ 2147483647 w 902"/>
                <a:gd name="T19" fmla="*/ 2147483647 h 1016"/>
                <a:gd name="T20" fmla="*/ 2147483647 w 902"/>
                <a:gd name="T21" fmla="*/ 2147483647 h 1016"/>
                <a:gd name="T22" fmla="*/ 2147483647 w 902"/>
                <a:gd name="T23" fmla="*/ 2147483647 h 1016"/>
                <a:gd name="T24" fmla="*/ 2147483647 w 902"/>
                <a:gd name="T25" fmla="*/ 2147483647 h 1016"/>
                <a:gd name="T26" fmla="*/ 2147483647 w 902"/>
                <a:gd name="T27" fmla="*/ 2147483647 h 1016"/>
                <a:gd name="T28" fmla="*/ 2147483647 w 902"/>
                <a:gd name="T29" fmla="*/ 2147483647 h 1016"/>
                <a:gd name="T30" fmla="*/ 2147483647 w 902"/>
                <a:gd name="T31" fmla="*/ 2147483647 h 1016"/>
                <a:gd name="T32" fmla="*/ 2147483647 w 902"/>
                <a:gd name="T33" fmla="*/ 2147483647 h 1016"/>
                <a:gd name="T34" fmla="*/ 2147483647 w 902"/>
                <a:gd name="T35" fmla="*/ 2147483647 h 1016"/>
                <a:gd name="T36" fmla="*/ 2147483647 w 902"/>
                <a:gd name="T37" fmla="*/ 2147483647 h 1016"/>
                <a:gd name="T38" fmla="*/ 2147483647 w 902"/>
                <a:gd name="T39" fmla="*/ 2147483647 h 1016"/>
                <a:gd name="T40" fmla="*/ 2147483647 w 902"/>
                <a:gd name="T41" fmla="*/ 2147483647 h 1016"/>
                <a:gd name="T42" fmla="*/ 2147483647 w 902"/>
                <a:gd name="T43" fmla="*/ 2147483647 h 1016"/>
                <a:gd name="T44" fmla="*/ 2147483647 w 902"/>
                <a:gd name="T45" fmla="*/ 2147483647 h 1016"/>
                <a:gd name="T46" fmla="*/ 2147483647 w 902"/>
                <a:gd name="T47" fmla="*/ 2147483647 h 1016"/>
                <a:gd name="T48" fmla="*/ 2147483647 w 902"/>
                <a:gd name="T49" fmla="*/ 2147483647 h 1016"/>
                <a:gd name="T50" fmla="*/ 2147483647 w 902"/>
                <a:gd name="T51" fmla="*/ 2147483647 h 1016"/>
                <a:gd name="T52" fmla="*/ 2147483647 w 902"/>
                <a:gd name="T53" fmla="*/ 2147483647 h 1016"/>
                <a:gd name="T54" fmla="*/ 2147483647 w 902"/>
                <a:gd name="T55" fmla="*/ 2147483647 h 1016"/>
                <a:gd name="T56" fmla="*/ 2147483647 w 902"/>
                <a:gd name="T57" fmla="*/ 2147483647 h 1016"/>
                <a:gd name="T58" fmla="*/ 2147483647 w 902"/>
                <a:gd name="T59" fmla="*/ 2147483647 h 1016"/>
                <a:gd name="T60" fmla="*/ 2147483647 w 902"/>
                <a:gd name="T61" fmla="*/ 2147483647 h 1016"/>
                <a:gd name="T62" fmla="*/ 2147483647 w 902"/>
                <a:gd name="T63" fmla="*/ 2147483647 h 1016"/>
                <a:gd name="T64" fmla="*/ 2147483647 w 902"/>
                <a:gd name="T65" fmla="*/ 2147483647 h 1016"/>
                <a:gd name="T66" fmla="*/ 2147483647 w 902"/>
                <a:gd name="T67" fmla="*/ 2147483647 h 1016"/>
                <a:gd name="T68" fmla="*/ 2147483647 w 902"/>
                <a:gd name="T69" fmla="*/ 2147483647 h 1016"/>
                <a:gd name="T70" fmla="*/ 2147483647 w 902"/>
                <a:gd name="T71" fmla="*/ 2147483647 h 1016"/>
                <a:gd name="T72" fmla="*/ 2147483647 w 902"/>
                <a:gd name="T73" fmla="*/ 2147483647 h 1016"/>
                <a:gd name="T74" fmla="*/ 2147483647 w 902"/>
                <a:gd name="T75" fmla="*/ 2147483647 h 1016"/>
                <a:gd name="T76" fmla="*/ 2147483647 w 902"/>
                <a:gd name="T77" fmla="*/ 2147483647 h 1016"/>
                <a:gd name="T78" fmla="*/ 2147483647 w 902"/>
                <a:gd name="T79" fmla="*/ 2147483647 h 1016"/>
                <a:gd name="T80" fmla="*/ 2147483647 w 902"/>
                <a:gd name="T81" fmla="*/ 2147483647 h 1016"/>
                <a:gd name="T82" fmla="*/ 2147483647 w 902"/>
                <a:gd name="T83" fmla="*/ 2147483647 h 1016"/>
                <a:gd name="T84" fmla="*/ 2147483647 w 902"/>
                <a:gd name="T85" fmla="*/ 2147483647 h 1016"/>
                <a:gd name="T86" fmla="*/ 2147483647 w 902"/>
                <a:gd name="T87" fmla="*/ 2147483647 h 1016"/>
                <a:gd name="T88" fmla="*/ 2147483647 w 902"/>
                <a:gd name="T89" fmla="*/ 2147483647 h 1016"/>
                <a:gd name="T90" fmla="*/ 2147483647 w 902"/>
                <a:gd name="T91" fmla="*/ 2147483647 h 1016"/>
                <a:gd name="T92" fmla="*/ 2147483647 w 902"/>
                <a:gd name="T93" fmla="*/ 2147483647 h 1016"/>
                <a:gd name="T94" fmla="*/ 2147483647 w 902"/>
                <a:gd name="T95" fmla="*/ 2147483647 h 1016"/>
                <a:gd name="T96" fmla="*/ 2147483647 w 902"/>
                <a:gd name="T97" fmla="*/ 2147483647 h 1016"/>
                <a:gd name="T98" fmla="*/ 2147483647 w 902"/>
                <a:gd name="T99" fmla="*/ 2147483647 h 1016"/>
                <a:gd name="T100" fmla="*/ 2147483647 w 902"/>
                <a:gd name="T101" fmla="*/ 2147483647 h 1016"/>
                <a:gd name="T102" fmla="*/ 2147483647 w 902"/>
                <a:gd name="T103" fmla="*/ 2147483647 h 1016"/>
                <a:gd name="T104" fmla="*/ 2147483647 w 902"/>
                <a:gd name="T105" fmla="*/ 2147483647 h 1016"/>
                <a:gd name="T106" fmla="*/ 2147483647 w 902"/>
                <a:gd name="T107" fmla="*/ 2147483647 h 1016"/>
                <a:gd name="T108" fmla="*/ 2147483647 w 902"/>
                <a:gd name="T109" fmla="*/ 2147483647 h 1016"/>
                <a:gd name="T110" fmla="*/ 2147483647 w 902"/>
                <a:gd name="T111" fmla="*/ 2147483647 h 1016"/>
                <a:gd name="T112" fmla="*/ 2147483647 w 902"/>
                <a:gd name="T113" fmla="*/ 2147483647 h 1016"/>
                <a:gd name="T114" fmla="*/ 2147483647 w 902"/>
                <a:gd name="T115" fmla="*/ 2147483647 h 1016"/>
                <a:gd name="T116" fmla="*/ 2147483647 w 902"/>
                <a:gd name="T117" fmla="*/ 2147483647 h 1016"/>
                <a:gd name="T118" fmla="*/ 2147483647 w 902"/>
                <a:gd name="T119" fmla="*/ 2147483647 h 1016"/>
                <a:gd name="T120" fmla="*/ 2147483647 w 902"/>
                <a:gd name="T121" fmla="*/ 2147483647 h 1016"/>
                <a:gd name="T122" fmla="*/ 2147483647 w 902"/>
                <a:gd name="T123" fmla="*/ 2147483647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1016"/>
                <a:gd name="T188" fmla="*/ 902 w 902"/>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1" name="Freeform 440"/>
            <p:cNvSpPr>
              <a:spLocks/>
            </p:cNvSpPr>
            <p:nvPr/>
          </p:nvSpPr>
          <p:spPr bwMode="auto">
            <a:xfrm>
              <a:off x="4880856" y="3614044"/>
              <a:ext cx="49443" cy="57150"/>
            </a:xfrm>
            <a:custGeom>
              <a:avLst/>
              <a:gdLst>
                <a:gd name="T0" fmla="*/ 2147483647 w 87"/>
                <a:gd name="T1" fmla="*/ 2147483647 h 112"/>
                <a:gd name="T2" fmla="*/ 2147483647 w 87"/>
                <a:gd name="T3" fmla="*/ 2147483647 h 112"/>
                <a:gd name="T4" fmla="*/ 2147483647 w 87"/>
                <a:gd name="T5" fmla="*/ 2147483647 h 112"/>
                <a:gd name="T6" fmla="*/ 2147483647 w 87"/>
                <a:gd name="T7" fmla="*/ 2147483647 h 112"/>
                <a:gd name="T8" fmla="*/ 2147483647 w 87"/>
                <a:gd name="T9" fmla="*/ 2147483647 h 112"/>
                <a:gd name="T10" fmla="*/ 2147483647 w 87"/>
                <a:gd name="T11" fmla="*/ 2147483647 h 112"/>
                <a:gd name="T12" fmla="*/ 2147483647 w 87"/>
                <a:gd name="T13" fmla="*/ 2147483647 h 112"/>
                <a:gd name="T14" fmla="*/ 2147483647 w 87"/>
                <a:gd name="T15" fmla="*/ 2147483647 h 112"/>
                <a:gd name="T16" fmla="*/ 2147483647 w 87"/>
                <a:gd name="T17" fmla="*/ 2147483647 h 112"/>
                <a:gd name="T18" fmla="*/ 2147483647 w 87"/>
                <a:gd name="T19" fmla="*/ 2147483647 h 112"/>
                <a:gd name="T20" fmla="*/ 2147483647 w 87"/>
                <a:gd name="T21" fmla="*/ 0 h 112"/>
                <a:gd name="T22" fmla="*/ 2147483647 w 87"/>
                <a:gd name="T23" fmla="*/ 0 h 112"/>
                <a:gd name="T24" fmla="*/ 2147483647 w 87"/>
                <a:gd name="T25" fmla="*/ 0 h 112"/>
                <a:gd name="T26" fmla="*/ 2147483647 w 87"/>
                <a:gd name="T27" fmla="*/ 0 h 112"/>
                <a:gd name="T28" fmla="*/ 2147483647 w 87"/>
                <a:gd name="T29" fmla="*/ 2147483647 h 112"/>
                <a:gd name="T30" fmla="*/ 2147483647 w 87"/>
                <a:gd name="T31" fmla="*/ 2147483647 h 112"/>
                <a:gd name="T32" fmla="*/ 2147483647 w 87"/>
                <a:gd name="T33" fmla="*/ 2147483647 h 112"/>
                <a:gd name="T34" fmla="*/ 0 w 87"/>
                <a:gd name="T35" fmla="*/ 2147483647 h 112"/>
                <a:gd name="T36" fmla="*/ 2147483647 w 87"/>
                <a:gd name="T37" fmla="*/ 2147483647 h 112"/>
                <a:gd name="T38" fmla="*/ 2147483647 w 87"/>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12"/>
                <a:gd name="T62" fmla="*/ 87 w 87"/>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2" name="Freeform 441"/>
            <p:cNvSpPr>
              <a:spLocks noEditPoints="1"/>
            </p:cNvSpPr>
            <p:nvPr/>
          </p:nvSpPr>
          <p:spPr bwMode="auto">
            <a:xfrm>
              <a:off x="4895688" y="3575944"/>
              <a:ext cx="290068" cy="300038"/>
            </a:xfrm>
            <a:custGeom>
              <a:avLst/>
              <a:gdLst>
                <a:gd name="T0" fmla="*/ 2147483647 w 510"/>
                <a:gd name="T1" fmla="*/ 2147483647 h 579"/>
                <a:gd name="T2" fmla="*/ 2147483647 w 510"/>
                <a:gd name="T3" fmla="*/ 2147483647 h 579"/>
                <a:gd name="T4" fmla="*/ 2147483647 w 510"/>
                <a:gd name="T5" fmla="*/ 2147483647 h 579"/>
                <a:gd name="T6" fmla="*/ 2147483647 w 510"/>
                <a:gd name="T7" fmla="*/ 2147483647 h 579"/>
                <a:gd name="T8" fmla="*/ 2147483647 w 510"/>
                <a:gd name="T9" fmla="*/ 2147483647 h 579"/>
                <a:gd name="T10" fmla="*/ 2147483647 w 510"/>
                <a:gd name="T11" fmla="*/ 2147483647 h 579"/>
                <a:gd name="T12" fmla="*/ 2147483647 w 510"/>
                <a:gd name="T13" fmla="*/ 2147483647 h 579"/>
                <a:gd name="T14" fmla="*/ 2147483647 w 510"/>
                <a:gd name="T15" fmla="*/ 2147483647 h 579"/>
                <a:gd name="T16" fmla="*/ 2147483647 w 510"/>
                <a:gd name="T17" fmla="*/ 2147483647 h 579"/>
                <a:gd name="T18" fmla="*/ 2147483647 w 510"/>
                <a:gd name="T19" fmla="*/ 2147483647 h 579"/>
                <a:gd name="T20" fmla="*/ 2147483647 w 510"/>
                <a:gd name="T21" fmla="*/ 2147483647 h 579"/>
                <a:gd name="T22" fmla="*/ 2147483647 w 510"/>
                <a:gd name="T23" fmla="*/ 2147483647 h 579"/>
                <a:gd name="T24" fmla="*/ 2147483647 w 510"/>
                <a:gd name="T25" fmla="*/ 2147483647 h 579"/>
                <a:gd name="T26" fmla="*/ 2147483647 w 510"/>
                <a:gd name="T27" fmla="*/ 2147483647 h 579"/>
                <a:gd name="T28" fmla="*/ 2147483647 w 510"/>
                <a:gd name="T29" fmla="*/ 2147483647 h 579"/>
                <a:gd name="T30" fmla="*/ 2147483647 w 510"/>
                <a:gd name="T31" fmla="*/ 2147483647 h 579"/>
                <a:gd name="T32" fmla="*/ 2147483647 w 510"/>
                <a:gd name="T33" fmla="*/ 0 h 579"/>
                <a:gd name="T34" fmla="*/ 2147483647 w 510"/>
                <a:gd name="T35" fmla="*/ 2147483647 h 579"/>
                <a:gd name="T36" fmla="*/ 2147483647 w 510"/>
                <a:gd name="T37" fmla="*/ 2147483647 h 579"/>
                <a:gd name="T38" fmla="*/ 2147483647 w 510"/>
                <a:gd name="T39" fmla="*/ 2147483647 h 579"/>
                <a:gd name="T40" fmla="*/ 2147483647 w 510"/>
                <a:gd name="T41" fmla="*/ 2147483647 h 579"/>
                <a:gd name="T42" fmla="*/ 2147483647 w 510"/>
                <a:gd name="T43" fmla="*/ 2147483647 h 579"/>
                <a:gd name="T44" fmla="*/ 2147483647 w 510"/>
                <a:gd name="T45" fmla="*/ 2147483647 h 579"/>
                <a:gd name="T46" fmla="*/ 0 w 510"/>
                <a:gd name="T47" fmla="*/ 2147483647 h 579"/>
                <a:gd name="T48" fmla="*/ 2147483647 w 510"/>
                <a:gd name="T49" fmla="*/ 2147483647 h 579"/>
                <a:gd name="T50" fmla="*/ 2147483647 w 510"/>
                <a:gd name="T51" fmla="*/ 2147483647 h 579"/>
                <a:gd name="T52" fmla="*/ 2147483647 w 510"/>
                <a:gd name="T53" fmla="*/ 2147483647 h 579"/>
                <a:gd name="T54" fmla="*/ 2147483647 w 510"/>
                <a:gd name="T55" fmla="*/ 2147483647 h 579"/>
                <a:gd name="T56" fmla="*/ 2147483647 w 510"/>
                <a:gd name="T57" fmla="*/ 2147483647 h 579"/>
                <a:gd name="T58" fmla="*/ 2147483647 w 510"/>
                <a:gd name="T59" fmla="*/ 2147483647 h 579"/>
                <a:gd name="T60" fmla="*/ 2147483647 w 510"/>
                <a:gd name="T61" fmla="*/ 2147483647 h 579"/>
                <a:gd name="T62" fmla="*/ 2147483647 w 510"/>
                <a:gd name="T63" fmla="*/ 2147483647 h 579"/>
                <a:gd name="T64" fmla="*/ 2147483647 w 510"/>
                <a:gd name="T65" fmla="*/ 2147483647 h 579"/>
                <a:gd name="T66" fmla="*/ 2147483647 w 510"/>
                <a:gd name="T67" fmla="*/ 2147483647 h 579"/>
                <a:gd name="T68" fmla="*/ 2147483647 w 510"/>
                <a:gd name="T69" fmla="*/ 2147483647 h 579"/>
                <a:gd name="T70" fmla="*/ 2147483647 w 510"/>
                <a:gd name="T71" fmla="*/ 2147483647 h 579"/>
                <a:gd name="T72" fmla="*/ 2147483647 w 510"/>
                <a:gd name="T73" fmla="*/ 2147483647 h 579"/>
                <a:gd name="T74" fmla="*/ 2147483647 w 510"/>
                <a:gd name="T75" fmla="*/ 2147483647 h 579"/>
                <a:gd name="T76" fmla="*/ 2147483647 w 510"/>
                <a:gd name="T77" fmla="*/ 2147483647 h 579"/>
                <a:gd name="T78" fmla="*/ 2147483647 w 510"/>
                <a:gd name="T79" fmla="*/ 2147483647 h 579"/>
                <a:gd name="T80" fmla="*/ 2147483647 w 510"/>
                <a:gd name="T81" fmla="*/ 2147483647 h 579"/>
                <a:gd name="T82" fmla="*/ 2147483647 w 510"/>
                <a:gd name="T83" fmla="*/ 2147483647 h 579"/>
                <a:gd name="T84" fmla="*/ 2147483647 w 510"/>
                <a:gd name="T85" fmla="*/ 2147483647 h 579"/>
                <a:gd name="T86" fmla="*/ 2147483647 w 510"/>
                <a:gd name="T87" fmla="*/ 2147483647 h 579"/>
                <a:gd name="T88" fmla="*/ 2147483647 w 510"/>
                <a:gd name="T89" fmla="*/ 2147483647 h 579"/>
                <a:gd name="T90" fmla="*/ 2147483647 w 510"/>
                <a:gd name="T91" fmla="*/ 2147483647 h 579"/>
                <a:gd name="T92" fmla="*/ 2147483647 w 510"/>
                <a:gd name="T93" fmla="*/ 2147483647 h 579"/>
                <a:gd name="T94" fmla="*/ 2147483647 w 510"/>
                <a:gd name="T95" fmla="*/ 2147483647 h 5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579"/>
                <a:gd name="T146" fmla="*/ 510 w 510"/>
                <a:gd name="T147" fmla="*/ 579 h 5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3" name="Freeform 442"/>
            <p:cNvSpPr>
              <a:spLocks noEditPoints="1"/>
            </p:cNvSpPr>
            <p:nvPr/>
          </p:nvSpPr>
          <p:spPr bwMode="auto">
            <a:xfrm>
              <a:off x="4897337" y="3429894"/>
              <a:ext cx="149978" cy="161925"/>
            </a:xfrm>
            <a:custGeom>
              <a:avLst/>
              <a:gdLst>
                <a:gd name="T0" fmla="*/ 2147483647 w 266"/>
                <a:gd name="T1" fmla="*/ 2147483647 h 314"/>
                <a:gd name="T2" fmla="*/ 2147483647 w 266"/>
                <a:gd name="T3" fmla="*/ 2147483647 h 314"/>
                <a:gd name="T4" fmla="*/ 2147483647 w 266"/>
                <a:gd name="T5" fmla="*/ 2147483647 h 314"/>
                <a:gd name="T6" fmla="*/ 2147483647 w 266"/>
                <a:gd name="T7" fmla="*/ 2147483647 h 314"/>
                <a:gd name="T8" fmla="*/ 2147483647 w 266"/>
                <a:gd name="T9" fmla="*/ 2147483647 h 314"/>
                <a:gd name="T10" fmla="*/ 2147483647 w 266"/>
                <a:gd name="T11" fmla="*/ 2147483647 h 314"/>
                <a:gd name="T12" fmla="*/ 2147483647 w 266"/>
                <a:gd name="T13" fmla="*/ 2147483647 h 314"/>
                <a:gd name="T14" fmla="*/ 2147483647 w 266"/>
                <a:gd name="T15" fmla="*/ 2147483647 h 314"/>
                <a:gd name="T16" fmla="*/ 2147483647 w 266"/>
                <a:gd name="T17" fmla="*/ 2147483647 h 314"/>
                <a:gd name="T18" fmla="*/ 2147483647 w 266"/>
                <a:gd name="T19" fmla="*/ 2147483647 h 314"/>
                <a:gd name="T20" fmla="*/ 2147483647 w 266"/>
                <a:gd name="T21" fmla="*/ 2147483647 h 314"/>
                <a:gd name="T22" fmla="*/ 2147483647 w 266"/>
                <a:gd name="T23" fmla="*/ 2147483647 h 314"/>
                <a:gd name="T24" fmla="*/ 2147483647 w 266"/>
                <a:gd name="T25" fmla="*/ 0 h 314"/>
                <a:gd name="T26" fmla="*/ 2147483647 w 266"/>
                <a:gd name="T27" fmla="*/ 0 h 314"/>
                <a:gd name="T28" fmla="*/ 2147483647 w 266"/>
                <a:gd name="T29" fmla="*/ 2147483647 h 314"/>
                <a:gd name="T30" fmla="*/ 2147483647 w 266"/>
                <a:gd name="T31" fmla="*/ 2147483647 h 314"/>
                <a:gd name="T32" fmla="*/ 2147483647 w 266"/>
                <a:gd name="T33" fmla="*/ 2147483647 h 314"/>
                <a:gd name="T34" fmla="*/ 2147483647 w 266"/>
                <a:gd name="T35" fmla="*/ 2147483647 h 314"/>
                <a:gd name="T36" fmla="*/ 2147483647 w 266"/>
                <a:gd name="T37" fmla="*/ 2147483647 h 314"/>
                <a:gd name="T38" fmla="*/ 2147483647 w 266"/>
                <a:gd name="T39" fmla="*/ 2147483647 h 314"/>
                <a:gd name="T40" fmla="*/ 2147483647 w 266"/>
                <a:gd name="T41" fmla="*/ 2147483647 h 314"/>
                <a:gd name="T42" fmla="*/ 2147483647 w 266"/>
                <a:gd name="T43" fmla="*/ 2147483647 h 314"/>
                <a:gd name="T44" fmla="*/ 2147483647 w 266"/>
                <a:gd name="T45" fmla="*/ 2147483647 h 314"/>
                <a:gd name="T46" fmla="*/ 2147483647 w 266"/>
                <a:gd name="T47" fmla="*/ 2147483647 h 314"/>
                <a:gd name="T48" fmla="*/ 2147483647 w 266"/>
                <a:gd name="T49" fmla="*/ 2147483647 h 314"/>
                <a:gd name="T50" fmla="*/ 2147483647 w 266"/>
                <a:gd name="T51" fmla="*/ 2147483647 h 314"/>
                <a:gd name="T52" fmla="*/ 2147483647 w 266"/>
                <a:gd name="T53" fmla="*/ 2147483647 h 314"/>
                <a:gd name="T54" fmla="*/ 2147483647 w 266"/>
                <a:gd name="T55" fmla="*/ 2147483647 h 314"/>
                <a:gd name="T56" fmla="*/ 2147483647 w 266"/>
                <a:gd name="T57" fmla="*/ 2147483647 h 314"/>
                <a:gd name="T58" fmla="*/ 2147483647 w 266"/>
                <a:gd name="T59" fmla="*/ 2147483647 h 314"/>
                <a:gd name="T60" fmla="*/ 2147483647 w 266"/>
                <a:gd name="T61" fmla="*/ 2147483647 h 314"/>
                <a:gd name="T62" fmla="*/ 2147483647 w 266"/>
                <a:gd name="T63" fmla="*/ 2147483647 h 314"/>
                <a:gd name="T64" fmla="*/ 2147483647 w 266"/>
                <a:gd name="T65" fmla="*/ 2147483647 h 314"/>
                <a:gd name="T66" fmla="*/ 2147483647 w 266"/>
                <a:gd name="T67" fmla="*/ 2147483647 h 314"/>
                <a:gd name="T68" fmla="*/ 2147483647 w 266"/>
                <a:gd name="T69" fmla="*/ 2147483647 h 314"/>
                <a:gd name="T70" fmla="*/ 2147483647 w 266"/>
                <a:gd name="T71" fmla="*/ 2147483647 h 314"/>
                <a:gd name="T72" fmla="*/ 2147483647 w 266"/>
                <a:gd name="T73" fmla="*/ 2147483647 h 314"/>
                <a:gd name="T74" fmla="*/ 0 w 266"/>
                <a:gd name="T75" fmla="*/ 2147483647 h 314"/>
                <a:gd name="T76" fmla="*/ 2147483647 w 266"/>
                <a:gd name="T77" fmla="*/ 2147483647 h 314"/>
                <a:gd name="T78" fmla="*/ 2147483647 w 266"/>
                <a:gd name="T79" fmla="*/ 2147483647 h 314"/>
                <a:gd name="T80" fmla="*/ 2147483647 w 266"/>
                <a:gd name="T81" fmla="*/ 2147483647 h 314"/>
                <a:gd name="T82" fmla="*/ 2147483647 w 266"/>
                <a:gd name="T83" fmla="*/ 2147483647 h 314"/>
                <a:gd name="T84" fmla="*/ 2147483647 w 266"/>
                <a:gd name="T85" fmla="*/ 2147483647 h 314"/>
                <a:gd name="T86" fmla="*/ 2147483647 w 266"/>
                <a:gd name="T87" fmla="*/ 2147483647 h 314"/>
                <a:gd name="T88" fmla="*/ 2147483647 w 266"/>
                <a:gd name="T89" fmla="*/ 2147483647 h 314"/>
                <a:gd name="T90" fmla="*/ 2147483647 w 266"/>
                <a:gd name="T91" fmla="*/ 2147483647 h 314"/>
                <a:gd name="T92" fmla="*/ 2147483647 w 266"/>
                <a:gd name="T93" fmla="*/ 2147483647 h 314"/>
                <a:gd name="T94" fmla="*/ 2147483647 w 266"/>
                <a:gd name="T95" fmla="*/ 2147483647 h 314"/>
                <a:gd name="T96" fmla="*/ 2147483647 w 266"/>
                <a:gd name="T97" fmla="*/ 2147483647 h 314"/>
                <a:gd name="T98" fmla="*/ 2147483647 w 266"/>
                <a:gd name="T99" fmla="*/ 2147483647 h 314"/>
                <a:gd name="T100" fmla="*/ 2147483647 w 266"/>
                <a:gd name="T101" fmla="*/ 2147483647 h 314"/>
                <a:gd name="T102" fmla="*/ 2147483647 w 266"/>
                <a:gd name="T103" fmla="*/ 2147483647 h 314"/>
                <a:gd name="T104" fmla="*/ 2147483647 w 266"/>
                <a:gd name="T105" fmla="*/ 2147483647 h 314"/>
                <a:gd name="T106" fmla="*/ 2147483647 w 266"/>
                <a:gd name="T107" fmla="*/ 2147483647 h 314"/>
                <a:gd name="T108" fmla="*/ 2147483647 w 266"/>
                <a:gd name="T109" fmla="*/ 2147483647 h 314"/>
                <a:gd name="T110" fmla="*/ 2147483647 w 266"/>
                <a:gd name="T111" fmla="*/ 2147483647 h 314"/>
                <a:gd name="T112" fmla="*/ 2147483647 w 266"/>
                <a:gd name="T113" fmla="*/ 2147483647 h 314"/>
                <a:gd name="T114" fmla="*/ 2147483647 w 266"/>
                <a:gd name="T115" fmla="*/ 2147483647 h 314"/>
                <a:gd name="T116" fmla="*/ 2147483647 w 266"/>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
                <a:gd name="T178" fmla="*/ 0 h 314"/>
                <a:gd name="T179" fmla="*/ 266 w 266"/>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4" name="Freeform 443"/>
            <p:cNvSpPr>
              <a:spLocks/>
            </p:cNvSpPr>
            <p:nvPr/>
          </p:nvSpPr>
          <p:spPr bwMode="auto">
            <a:xfrm>
              <a:off x="5012705" y="3414019"/>
              <a:ext cx="217551" cy="263525"/>
            </a:xfrm>
            <a:custGeom>
              <a:avLst/>
              <a:gdLst>
                <a:gd name="T0" fmla="*/ 2147483647 w 378"/>
                <a:gd name="T1" fmla="*/ 2147483647 h 509"/>
                <a:gd name="T2" fmla="*/ 2147483647 w 378"/>
                <a:gd name="T3" fmla="*/ 2147483647 h 509"/>
                <a:gd name="T4" fmla="*/ 2147483647 w 378"/>
                <a:gd name="T5" fmla="*/ 2147483647 h 509"/>
                <a:gd name="T6" fmla="*/ 2147483647 w 378"/>
                <a:gd name="T7" fmla="*/ 2147483647 h 509"/>
                <a:gd name="T8" fmla="*/ 2147483647 w 378"/>
                <a:gd name="T9" fmla="*/ 2147483647 h 509"/>
                <a:gd name="T10" fmla="*/ 2147483647 w 378"/>
                <a:gd name="T11" fmla="*/ 2147483647 h 509"/>
                <a:gd name="T12" fmla="*/ 2147483647 w 378"/>
                <a:gd name="T13" fmla="*/ 2147483647 h 509"/>
                <a:gd name="T14" fmla="*/ 2147483647 w 378"/>
                <a:gd name="T15" fmla="*/ 2147483647 h 509"/>
                <a:gd name="T16" fmla="*/ 2147483647 w 378"/>
                <a:gd name="T17" fmla="*/ 2147483647 h 509"/>
                <a:gd name="T18" fmla="*/ 2147483647 w 378"/>
                <a:gd name="T19" fmla="*/ 2147483647 h 509"/>
                <a:gd name="T20" fmla="*/ 2147483647 w 378"/>
                <a:gd name="T21" fmla="*/ 2147483647 h 509"/>
                <a:gd name="T22" fmla="*/ 2147483647 w 378"/>
                <a:gd name="T23" fmla="*/ 2147483647 h 509"/>
                <a:gd name="T24" fmla="*/ 2147483647 w 378"/>
                <a:gd name="T25" fmla="*/ 2147483647 h 509"/>
                <a:gd name="T26" fmla="*/ 2147483647 w 378"/>
                <a:gd name="T27" fmla="*/ 2147483647 h 509"/>
                <a:gd name="T28" fmla="*/ 2147483647 w 378"/>
                <a:gd name="T29" fmla="*/ 2147483647 h 509"/>
                <a:gd name="T30" fmla="*/ 2147483647 w 378"/>
                <a:gd name="T31" fmla="*/ 0 h 509"/>
                <a:gd name="T32" fmla="*/ 2147483647 w 378"/>
                <a:gd name="T33" fmla="*/ 2147483647 h 509"/>
                <a:gd name="T34" fmla="*/ 2147483647 w 378"/>
                <a:gd name="T35" fmla="*/ 2147483647 h 509"/>
                <a:gd name="T36" fmla="*/ 2147483647 w 378"/>
                <a:gd name="T37" fmla="*/ 2147483647 h 509"/>
                <a:gd name="T38" fmla="*/ 2147483647 w 378"/>
                <a:gd name="T39" fmla="*/ 2147483647 h 509"/>
                <a:gd name="T40" fmla="*/ 2147483647 w 378"/>
                <a:gd name="T41" fmla="*/ 2147483647 h 509"/>
                <a:gd name="T42" fmla="*/ 2147483647 w 378"/>
                <a:gd name="T43" fmla="*/ 2147483647 h 509"/>
                <a:gd name="T44" fmla="*/ 2147483647 w 378"/>
                <a:gd name="T45" fmla="*/ 2147483647 h 509"/>
                <a:gd name="T46" fmla="*/ 2147483647 w 378"/>
                <a:gd name="T47" fmla="*/ 2147483647 h 509"/>
                <a:gd name="T48" fmla="*/ 2147483647 w 378"/>
                <a:gd name="T49" fmla="*/ 2147483647 h 509"/>
                <a:gd name="T50" fmla="*/ 2147483647 w 378"/>
                <a:gd name="T51" fmla="*/ 2147483647 h 509"/>
                <a:gd name="T52" fmla="*/ 2147483647 w 378"/>
                <a:gd name="T53" fmla="*/ 2147483647 h 509"/>
                <a:gd name="T54" fmla="*/ 2147483647 w 378"/>
                <a:gd name="T55" fmla="*/ 2147483647 h 509"/>
                <a:gd name="T56" fmla="*/ 2147483647 w 378"/>
                <a:gd name="T57" fmla="*/ 2147483647 h 509"/>
                <a:gd name="T58" fmla="*/ 2147483647 w 378"/>
                <a:gd name="T59" fmla="*/ 2147483647 h 509"/>
                <a:gd name="T60" fmla="*/ 2147483647 w 378"/>
                <a:gd name="T61" fmla="*/ 2147483647 h 509"/>
                <a:gd name="T62" fmla="*/ 2147483647 w 378"/>
                <a:gd name="T63" fmla="*/ 2147483647 h 509"/>
                <a:gd name="T64" fmla="*/ 2147483647 w 378"/>
                <a:gd name="T65" fmla="*/ 2147483647 h 509"/>
                <a:gd name="T66" fmla="*/ 2147483647 w 378"/>
                <a:gd name="T67" fmla="*/ 2147483647 h 509"/>
                <a:gd name="T68" fmla="*/ 2147483647 w 378"/>
                <a:gd name="T69" fmla="*/ 2147483647 h 509"/>
                <a:gd name="T70" fmla="*/ 2147483647 w 378"/>
                <a:gd name="T71" fmla="*/ 2147483647 h 509"/>
                <a:gd name="T72" fmla="*/ 2147483647 w 378"/>
                <a:gd name="T73" fmla="*/ 2147483647 h 509"/>
                <a:gd name="T74" fmla="*/ 2147483647 w 378"/>
                <a:gd name="T75" fmla="*/ 2147483647 h 509"/>
                <a:gd name="T76" fmla="*/ 2147483647 w 378"/>
                <a:gd name="T77" fmla="*/ 2147483647 h 509"/>
                <a:gd name="T78" fmla="*/ 2147483647 w 378"/>
                <a:gd name="T79" fmla="*/ 2147483647 h 509"/>
                <a:gd name="T80" fmla="*/ 2147483647 w 378"/>
                <a:gd name="T81" fmla="*/ 2147483647 h 509"/>
                <a:gd name="T82" fmla="*/ 2147483647 w 378"/>
                <a:gd name="T83" fmla="*/ 2147483647 h 509"/>
                <a:gd name="T84" fmla="*/ 2147483647 w 378"/>
                <a:gd name="T85" fmla="*/ 2147483647 h 509"/>
                <a:gd name="T86" fmla="*/ 2147483647 w 378"/>
                <a:gd name="T87" fmla="*/ 2147483647 h 509"/>
                <a:gd name="T88" fmla="*/ 2147483647 w 378"/>
                <a:gd name="T89" fmla="*/ 2147483647 h 509"/>
                <a:gd name="T90" fmla="*/ 2147483647 w 378"/>
                <a:gd name="T91" fmla="*/ 2147483647 h 509"/>
                <a:gd name="T92" fmla="*/ 2147483647 w 378"/>
                <a:gd name="T93" fmla="*/ 2147483647 h 509"/>
                <a:gd name="T94" fmla="*/ 2147483647 w 378"/>
                <a:gd name="T95" fmla="*/ 2147483647 h 509"/>
                <a:gd name="T96" fmla="*/ 2147483647 w 378"/>
                <a:gd name="T97" fmla="*/ 2147483647 h 509"/>
                <a:gd name="T98" fmla="*/ 2147483647 w 378"/>
                <a:gd name="T99" fmla="*/ 2147483647 h 509"/>
                <a:gd name="T100" fmla="*/ 2147483647 w 378"/>
                <a:gd name="T101" fmla="*/ 2147483647 h 509"/>
                <a:gd name="T102" fmla="*/ 2147483647 w 378"/>
                <a:gd name="T103" fmla="*/ 2147483647 h 509"/>
                <a:gd name="T104" fmla="*/ 2147483647 w 378"/>
                <a:gd name="T105" fmla="*/ 2147483647 h 509"/>
                <a:gd name="T106" fmla="*/ 2147483647 w 378"/>
                <a:gd name="T107" fmla="*/ 2147483647 h 509"/>
                <a:gd name="T108" fmla="*/ 2147483647 w 378"/>
                <a:gd name="T109" fmla="*/ 2147483647 h 509"/>
                <a:gd name="T110" fmla="*/ 2147483647 w 378"/>
                <a:gd name="T111" fmla="*/ 2147483647 h 509"/>
                <a:gd name="T112" fmla="*/ 2147483647 w 378"/>
                <a:gd name="T113" fmla="*/ 2147483647 h 509"/>
                <a:gd name="T114" fmla="*/ 2147483647 w 378"/>
                <a:gd name="T115" fmla="*/ 2147483647 h 509"/>
                <a:gd name="T116" fmla="*/ 2147483647 w 378"/>
                <a:gd name="T117" fmla="*/ 2147483647 h 5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09"/>
                <a:gd name="T179" fmla="*/ 378 w 378"/>
                <a:gd name="T180" fmla="*/ 509 h 5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5" name="Freeform 444"/>
            <p:cNvSpPr>
              <a:spLocks noEditPoints="1"/>
            </p:cNvSpPr>
            <p:nvPr/>
          </p:nvSpPr>
          <p:spPr bwMode="auto">
            <a:xfrm>
              <a:off x="1739549" y="3129857"/>
              <a:ext cx="126904" cy="115887"/>
            </a:xfrm>
            <a:custGeom>
              <a:avLst/>
              <a:gdLst>
                <a:gd name="T0" fmla="*/ 2147483647 w 220"/>
                <a:gd name="T1" fmla="*/ 2147483647 h 223"/>
                <a:gd name="T2" fmla="*/ 2147483647 w 220"/>
                <a:gd name="T3" fmla="*/ 2147483647 h 223"/>
                <a:gd name="T4" fmla="*/ 2147483647 w 220"/>
                <a:gd name="T5" fmla="*/ 2147483647 h 223"/>
                <a:gd name="T6" fmla="*/ 2147483647 w 220"/>
                <a:gd name="T7" fmla="*/ 2147483647 h 223"/>
                <a:gd name="T8" fmla="*/ 2147483647 w 220"/>
                <a:gd name="T9" fmla="*/ 2147483647 h 223"/>
                <a:gd name="T10" fmla="*/ 2147483647 w 220"/>
                <a:gd name="T11" fmla="*/ 2147483647 h 223"/>
                <a:gd name="T12" fmla="*/ 2147483647 w 220"/>
                <a:gd name="T13" fmla="*/ 2147483647 h 223"/>
                <a:gd name="T14" fmla="*/ 2147483647 w 220"/>
                <a:gd name="T15" fmla="*/ 2147483647 h 223"/>
                <a:gd name="T16" fmla="*/ 2147483647 w 220"/>
                <a:gd name="T17" fmla="*/ 2147483647 h 223"/>
                <a:gd name="T18" fmla="*/ 2147483647 w 220"/>
                <a:gd name="T19" fmla="*/ 2147483647 h 223"/>
                <a:gd name="T20" fmla="*/ 2147483647 w 220"/>
                <a:gd name="T21" fmla="*/ 2147483647 h 223"/>
                <a:gd name="T22" fmla="*/ 2147483647 w 220"/>
                <a:gd name="T23" fmla="*/ 2147483647 h 223"/>
                <a:gd name="T24" fmla="*/ 2147483647 w 220"/>
                <a:gd name="T25" fmla="*/ 2147483647 h 223"/>
                <a:gd name="T26" fmla="*/ 2147483647 w 220"/>
                <a:gd name="T27" fmla="*/ 2147483647 h 223"/>
                <a:gd name="T28" fmla="*/ 2147483647 w 220"/>
                <a:gd name="T29" fmla="*/ 2147483647 h 223"/>
                <a:gd name="T30" fmla="*/ 2147483647 w 220"/>
                <a:gd name="T31" fmla="*/ 2147483647 h 223"/>
                <a:gd name="T32" fmla="*/ 2147483647 w 220"/>
                <a:gd name="T33" fmla="*/ 2147483647 h 223"/>
                <a:gd name="T34" fmla="*/ 2147483647 w 220"/>
                <a:gd name="T35" fmla="*/ 2147483647 h 223"/>
                <a:gd name="T36" fmla="*/ 2147483647 w 220"/>
                <a:gd name="T37" fmla="*/ 2147483647 h 223"/>
                <a:gd name="T38" fmla="*/ 2147483647 w 220"/>
                <a:gd name="T39" fmla="*/ 2147483647 h 223"/>
                <a:gd name="T40" fmla="*/ 2147483647 w 220"/>
                <a:gd name="T41" fmla="*/ 2147483647 h 223"/>
                <a:gd name="T42" fmla="*/ 0 w 220"/>
                <a:gd name="T43" fmla="*/ 2147483647 h 223"/>
                <a:gd name="T44" fmla="*/ 2147483647 w 220"/>
                <a:gd name="T45" fmla="*/ 2147483647 h 223"/>
                <a:gd name="T46" fmla="*/ 2147483647 w 220"/>
                <a:gd name="T47" fmla="*/ 2147483647 h 223"/>
                <a:gd name="T48" fmla="*/ 2147483647 w 220"/>
                <a:gd name="T49" fmla="*/ 2147483647 h 223"/>
                <a:gd name="T50" fmla="*/ 2147483647 w 220"/>
                <a:gd name="T51" fmla="*/ 2147483647 h 223"/>
                <a:gd name="T52" fmla="*/ 2147483647 w 220"/>
                <a:gd name="T53" fmla="*/ 2147483647 h 223"/>
                <a:gd name="T54" fmla="*/ 2147483647 w 220"/>
                <a:gd name="T55" fmla="*/ 2147483647 h 223"/>
                <a:gd name="T56" fmla="*/ 2147483647 w 220"/>
                <a:gd name="T57" fmla="*/ 2147483647 h 223"/>
                <a:gd name="T58" fmla="*/ 2147483647 w 220"/>
                <a:gd name="T59" fmla="*/ 2147483647 h 223"/>
                <a:gd name="T60" fmla="*/ 2147483647 w 220"/>
                <a:gd name="T61" fmla="*/ 2147483647 h 223"/>
                <a:gd name="T62" fmla="*/ 2147483647 w 220"/>
                <a:gd name="T63" fmla="*/ 2147483647 h 223"/>
                <a:gd name="T64" fmla="*/ 2147483647 w 220"/>
                <a:gd name="T65" fmla="*/ 2147483647 h 223"/>
                <a:gd name="T66" fmla="*/ 2147483647 w 220"/>
                <a:gd name="T67" fmla="*/ 2147483647 h 223"/>
                <a:gd name="T68" fmla="*/ 2147483647 w 220"/>
                <a:gd name="T69" fmla="*/ 2147483647 h 223"/>
                <a:gd name="T70" fmla="*/ 2147483647 w 220"/>
                <a:gd name="T71" fmla="*/ 2147483647 h 223"/>
                <a:gd name="T72" fmla="*/ 2147483647 w 220"/>
                <a:gd name="T73" fmla="*/ 2147483647 h 223"/>
                <a:gd name="T74" fmla="*/ 2147483647 w 220"/>
                <a:gd name="T75" fmla="*/ 2147483647 h 223"/>
                <a:gd name="T76" fmla="*/ 2147483647 w 220"/>
                <a:gd name="T77" fmla="*/ 2147483647 h 223"/>
                <a:gd name="T78" fmla="*/ 2147483647 w 220"/>
                <a:gd name="T79" fmla="*/ 2147483647 h 223"/>
                <a:gd name="T80" fmla="*/ 2147483647 w 220"/>
                <a:gd name="T81" fmla="*/ 2147483647 h 223"/>
                <a:gd name="T82" fmla="*/ 2147483647 w 220"/>
                <a:gd name="T83" fmla="*/ 2147483647 h 223"/>
                <a:gd name="T84" fmla="*/ 2147483647 w 220"/>
                <a:gd name="T85" fmla="*/ 2147483647 h 223"/>
                <a:gd name="T86" fmla="*/ 2147483647 w 220"/>
                <a:gd name="T87" fmla="*/ 2147483647 h 223"/>
                <a:gd name="T88" fmla="*/ 2147483647 w 220"/>
                <a:gd name="T89" fmla="*/ 2147483647 h 223"/>
                <a:gd name="T90" fmla="*/ 2147483647 w 220"/>
                <a:gd name="T91" fmla="*/ 2147483647 h 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
                <a:gd name="T139" fmla="*/ 0 h 223"/>
                <a:gd name="T140" fmla="*/ 220 w 220"/>
                <a:gd name="T141" fmla="*/ 223 h 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6" name="Freeform 445"/>
            <p:cNvSpPr>
              <a:spLocks/>
            </p:cNvSpPr>
            <p:nvPr/>
          </p:nvSpPr>
          <p:spPr bwMode="auto">
            <a:xfrm>
              <a:off x="1774159" y="3233044"/>
              <a:ext cx="93943" cy="77788"/>
            </a:xfrm>
            <a:custGeom>
              <a:avLst/>
              <a:gdLst>
                <a:gd name="T0" fmla="*/ 2147483647 w 162"/>
                <a:gd name="T1" fmla="*/ 2147483647 h 152"/>
                <a:gd name="T2" fmla="*/ 2147483647 w 162"/>
                <a:gd name="T3" fmla="*/ 2147483647 h 152"/>
                <a:gd name="T4" fmla="*/ 2147483647 w 162"/>
                <a:gd name="T5" fmla="*/ 2147483647 h 152"/>
                <a:gd name="T6" fmla="*/ 2147483647 w 162"/>
                <a:gd name="T7" fmla="*/ 2147483647 h 152"/>
                <a:gd name="T8" fmla="*/ 2147483647 w 162"/>
                <a:gd name="T9" fmla="*/ 2147483647 h 152"/>
                <a:gd name="T10" fmla="*/ 2147483647 w 162"/>
                <a:gd name="T11" fmla="*/ 2147483647 h 152"/>
                <a:gd name="T12" fmla="*/ 2147483647 w 162"/>
                <a:gd name="T13" fmla="*/ 2147483647 h 152"/>
                <a:gd name="T14" fmla="*/ 2147483647 w 162"/>
                <a:gd name="T15" fmla="*/ 2147483647 h 152"/>
                <a:gd name="T16" fmla="*/ 2147483647 w 162"/>
                <a:gd name="T17" fmla="*/ 2147483647 h 152"/>
                <a:gd name="T18" fmla="*/ 2147483647 w 162"/>
                <a:gd name="T19" fmla="*/ 2147483647 h 152"/>
                <a:gd name="T20" fmla="*/ 2147483647 w 162"/>
                <a:gd name="T21" fmla="*/ 2147483647 h 152"/>
                <a:gd name="T22" fmla="*/ 2147483647 w 162"/>
                <a:gd name="T23" fmla="*/ 2147483647 h 152"/>
                <a:gd name="T24" fmla="*/ 2147483647 w 162"/>
                <a:gd name="T25" fmla="*/ 2147483647 h 152"/>
                <a:gd name="T26" fmla="*/ 2147483647 w 162"/>
                <a:gd name="T27" fmla="*/ 2147483647 h 152"/>
                <a:gd name="T28" fmla="*/ 2147483647 w 162"/>
                <a:gd name="T29" fmla="*/ 2147483647 h 152"/>
                <a:gd name="T30" fmla="*/ 2147483647 w 162"/>
                <a:gd name="T31" fmla="*/ 2147483647 h 152"/>
                <a:gd name="T32" fmla="*/ 2147483647 w 162"/>
                <a:gd name="T33" fmla="*/ 2147483647 h 152"/>
                <a:gd name="T34" fmla="*/ 2147483647 w 162"/>
                <a:gd name="T35" fmla="*/ 2147483647 h 152"/>
                <a:gd name="T36" fmla="*/ 2147483647 w 162"/>
                <a:gd name="T37" fmla="*/ 2147483647 h 152"/>
                <a:gd name="T38" fmla="*/ 2147483647 w 162"/>
                <a:gd name="T39" fmla="*/ 2147483647 h 152"/>
                <a:gd name="T40" fmla="*/ 2147483647 w 162"/>
                <a:gd name="T41" fmla="*/ 2147483647 h 152"/>
                <a:gd name="T42" fmla="*/ 2147483647 w 162"/>
                <a:gd name="T43" fmla="*/ 2147483647 h 152"/>
                <a:gd name="T44" fmla="*/ 2147483647 w 162"/>
                <a:gd name="T45" fmla="*/ 2147483647 h 152"/>
                <a:gd name="T46" fmla="*/ 2147483647 w 162"/>
                <a:gd name="T47" fmla="*/ 2147483647 h 152"/>
                <a:gd name="T48" fmla="*/ 2147483647 w 162"/>
                <a:gd name="T49" fmla="*/ 2147483647 h 152"/>
                <a:gd name="T50" fmla="*/ 2147483647 w 162"/>
                <a:gd name="T51" fmla="*/ 2147483647 h 152"/>
                <a:gd name="T52" fmla="*/ 2147483647 w 162"/>
                <a:gd name="T53" fmla="*/ 2147483647 h 152"/>
                <a:gd name="T54" fmla="*/ 2147483647 w 162"/>
                <a:gd name="T55" fmla="*/ 2147483647 h 152"/>
                <a:gd name="T56" fmla="*/ 2147483647 w 162"/>
                <a:gd name="T57" fmla="*/ 2147483647 h 152"/>
                <a:gd name="T58" fmla="*/ 2147483647 w 162"/>
                <a:gd name="T59" fmla="*/ 2147483647 h 152"/>
                <a:gd name="T60" fmla="*/ 2147483647 w 162"/>
                <a:gd name="T61" fmla="*/ 2147483647 h 152"/>
                <a:gd name="T62" fmla="*/ 2147483647 w 162"/>
                <a:gd name="T63" fmla="*/ 2147483647 h 152"/>
                <a:gd name="T64" fmla="*/ 2147483647 w 162"/>
                <a:gd name="T65" fmla="*/ 2147483647 h 152"/>
                <a:gd name="T66" fmla="*/ 2147483647 w 162"/>
                <a:gd name="T67" fmla="*/ 2147483647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152"/>
                <a:gd name="T104" fmla="*/ 162 w 162"/>
                <a:gd name="T105" fmla="*/ 152 h 15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47" name="Freeform 446"/>
            <p:cNvSpPr>
              <a:spLocks/>
            </p:cNvSpPr>
            <p:nvPr/>
          </p:nvSpPr>
          <p:spPr bwMode="auto">
            <a:xfrm>
              <a:off x="4569361" y="2329757"/>
              <a:ext cx="47796" cy="46037"/>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2147483647 w 80"/>
                <a:gd name="T9" fmla="*/ 0 h 90"/>
                <a:gd name="T10" fmla="*/ 2147483647 w 80"/>
                <a:gd name="T11" fmla="*/ 0 h 90"/>
                <a:gd name="T12" fmla="*/ 2147483647 w 80"/>
                <a:gd name="T13" fmla="*/ 2147483647 h 90"/>
                <a:gd name="T14" fmla="*/ 2147483647 w 80"/>
                <a:gd name="T15" fmla="*/ 2147483647 h 90"/>
                <a:gd name="T16" fmla="*/ 2147483647 w 80"/>
                <a:gd name="T17" fmla="*/ 2147483647 h 90"/>
                <a:gd name="T18" fmla="*/ 2147483647 w 80"/>
                <a:gd name="T19" fmla="*/ 2147483647 h 90"/>
                <a:gd name="T20" fmla="*/ 2147483647 w 80"/>
                <a:gd name="T21" fmla="*/ 2147483647 h 90"/>
                <a:gd name="T22" fmla="*/ 2147483647 w 80"/>
                <a:gd name="T23" fmla="*/ 2147483647 h 90"/>
                <a:gd name="T24" fmla="*/ 2147483647 w 80"/>
                <a:gd name="T25" fmla="*/ 2147483647 h 90"/>
                <a:gd name="T26" fmla="*/ 2147483647 w 80"/>
                <a:gd name="T27" fmla="*/ 2147483647 h 90"/>
                <a:gd name="T28" fmla="*/ 2147483647 w 80"/>
                <a:gd name="T29" fmla="*/ 2147483647 h 90"/>
                <a:gd name="T30" fmla="*/ 2147483647 w 80"/>
                <a:gd name="T31" fmla="*/ 2147483647 h 90"/>
                <a:gd name="T32" fmla="*/ 2147483647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2147483647 h 90"/>
                <a:gd name="T48" fmla="*/ 2147483647 w 80"/>
                <a:gd name="T49" fmla="*/ 2147483647 h 90"/>
                <a:gd name="T50" fmla="*/ 2147483647 w 80"/>
                <a:gd name="T51" fmla="*/ 2147483647 h 90"/>
                <a:gd name="T52" fmla="*/ 2147483647 w 80"/>
                <a:gd name="T53" fmla="*/ 2147483647 h 90"/>
                <a:gd name="T54" fmla="*/ 2147483647 w 80"/>
                <a:gd name="T55" fmla="*/ 2147483647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90"/>
                <a:gd name="T86" fmla="*/ 80 w 8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448" name="Freeform 447"/>
            <p:cNvSpPr>
              <a:spLocks noEditPoints="1"/>
            </p:cNvSpPr>
            <p:nvPr/>
          </p:nvSpPr>
          <p:spPr bwMode="auto">
            <a:xfrm>
              <a:off x="4577602" y="2255144"/>
              <a:ext cx="107127" cy="120650"/>
            </a:xfrm>
            <a:custGeom>
              <a:avLst/>
              <a:gdLst>
                <a:gd name="T0" fmla="*/ 2147483647 w 185"/>
                <a:gd name="T1" fmla="*/ 2147483647 h 233"/>
                <a:gd name="T2" fmla="*/ 2147483647 w 185"/>
                <a:gd name="T3" fmla="*/ 2147483647 h 233"/>
                <a:gd name="T4" fmla="*/ 2147483647 w 185"/>
                <a:gd name="T5" fmla="*/ 2147483647 h 233"/>
                <a:gd name="T6" fmla="*/ 2147483647 w 185"/>
                <a:gd name="T7" fmla="*/ 2147483647 h 233"/>
                <a:gd name="T8" fmla="*/ 2147483647 w 185"/>
                <a:gd name="T9" fmla="*/ 2147483647 h 233"/>
                <a:gd name="T10" fmla="*/ 2147483647 w 185"/>
                <a:gd name="T11" fmla="*/ 2147483647 h 233"/>
                <a:gd name="T12" fmla="*/ 2147483647 w 185"/>
                <a:gd name="T13" fmla="*/ 2147483647 h 233"/>
                <a:gd name="T14" fmla="*/ 2147483647 w 185"/>
                <a:gd name="T15" fmla="*/ 2147483647 h 233"/>
                <a:gd name="T16" fmla="*/ 2147483647 w 185"/>
                <a:gd name="T17" fmla="*/ 2147483647 h 233"/>
                <a:gd name="T18" fmla="*/ 2147483647 w 185"/>
                <a:gd name="T19" fmla="*/ 2147483647 h 233"/>
                <a:gd name="T20" fmla="*/ 2147483647 w 185"/>
                <a:gd name="T21" fmla="*/ 2147483647 h 233"/>
                <a:gd name="T22" fmla="*/ 2147483647 w 185"/>
                <a:gd name="T23" fmla="*/ 2147483647 h 233"/>
                <a:gd name="T24" fmla="*/ 0 w 185"/>
                <a:gd name="T25" fmla="*/ 2147483647 h 233"/>
                <a:gd name="T26" fmla="*/ 2147483647 w 185"/>
                <a:gd name="T27" fmla="*/ 2147483647 h 233"/>
                <a:gd name="T28" fmla="*/ 2147483647 w 185"/>
                <a:gd name="T29" fmla="*/ 2147483647 h 233"/>
                <a:gd name="T30" fmla="*/ 2147483647 w 185"/>
                <a:gd name="T31" fmla="*/ 2147483647 h 233"/>
                <a:gd name="T32" fmla="*/ 2147483647 w 185"/>
                <a:gd name="T33" fmla="*/ 2147483647 h 233"/>
                <a:gd name="T34" fmla="*/ 2147483647 w 185"/>
                <a:gd name="T35" fmla="*/ 2147483647 h 233"/>
                <a:gd name="T36" fmla="*/ 2147483647 w 185"/>
                <a:gd name="T37" fmla="*/ 2147483647 h 233"/>
                <a:gd name="T38" fmla="*/ 2147483647 w 185"/>
                <a:gd name="T39" fmla="*/ 2147483647 h 233"/>
                <a:gd name="T40" fmla="*/ 2147483647 w 185"/>
                <a:gd name="T41" fmla="*/ 2147483647 h 233"/>
                <a:gd name="T42" fmla="*/ 2147483647 w 185"/>
                <a:gd name="T43" fmla="*/ 2147483647 h 233"/>
                <a:gd name="T44" fmla="*/ 2147483647 w 185"/>
                <a:gd name="T45" fmla="*/ 2147483647 h 233"/>
                <a:gd name="T46" fmla="*/ 2147483647 w 185"/>
                <a:gd name="T47" fmla="*/ 2147483647 h 233"/>
                <a:gd name="T48" fmla="*/ 2147483647 w 185"/>
                <a:gd name="T49" fmla="*/ 2147483647 h 233"/>
                <a:gd name="T50" fmla="*/ 2147483647 w 185"/>
                <a:gd name="T51" fmla="*/ 2147483647 h 233"/>
                <a:gd name="T52" fmla="*/ 2147483647 w 185"/>
                <a:gd name="T53" fmla="*/ 2147483647 h 233"/>
                <a:gd name="T54" fmla="*/ 2147483647 w 185"/>
                <a:gd name="T55" fmla="*/ 2147483647 h 233"/>
                <a:gd name="T56" fmla="*/ 2147483647 w 185"/>
                <a:gd name="T57" fmla="*/ 2147483647 h 233"/>
                <a:gd name="T58" fmla="*/ 2147483647 w 185"/>
                <a:gd name="T59" fmla="*/ 2147483647 h 233"/>
                <a:gd name="T60" fmla="*/ 2147483647 w 185"/>
                <a:gd name="T61" fmla="*/ 2147483647 h 233"/>
                <a:gd name="T62" fmla="*/ 2147483647 w 185"/>
                <a:gd name="T63" fmla="*/ 2147483647 h 233"/>
                <a:gd name="T64" fmla="*/ 2147483647 w 185"/>
                <a:gd name="T65" fmla="*/ 2147483647 h 233"/>
                <a:gd name="T66" fmla="*/ 2147483647 w 185"/>
                <a:gd name="T67" fmla="*/ 2147483647 h 233"/>
                <a:gd name="T68" fmla="*/ 2147483647 w 185"/>
                <a:gd name="T69" fmla="*/ 2147483647 h 233"/>
                <a:gd name="T70" fmla="*/ 2147483647 w 185"/>
                <a:gd name="T71" fmla="*/ 2147483647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5"/>
                <a:gd name="T109" fmla="*/ 0 h 233"/>
                <a:gd name="T110" fmla="*/ 185 w 185"/>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449" name="Text Box 181"/>
            <p:cNvSpPr txBox="1">
              <a:spLocks noChangeArrowheads="1"/>
            </p:cNvSpPr>
            <p:nvPr/>
          </p:nvSpPr>
          <p:spPr bwMode="auto">
            <a:xfrm>
              <a:off x="3900227" y="1777272"/>
              <a:ext cx="0" cy="109607"/>
            </a:xfrm>
            <a:prstGeom prst="rect">
              <a:avLst/>
            </a:prstGeom>
            <a:grpFill/>
            <a:ln>
              <a:solidFill>
                <a:schemeClr val="bg1"/>
              </a:solidFill>
            </a:ln>
          </p:spPr>
          <p:txBody>
            <a:bodyPr wrap="none" lIns="0" tIns="0" rIns="0" bIns="0" anchor="ctr">
              <a:spAutoFit/>
            </a:bodyPr>
            <a:lstStyle>
              <a:lvl1pPr marL="177800" indent="-177800" defTabSz="801688" eaLnBrk="0" hangingPunct="0">
                <a:defRPr sz="1600" b="1">
                  <a:solidFill>
                    <a:srgbClr val="001965"/>
                  </a:solidFill>
                  <a:latin typeface="Verdana" pitchFamily="34" charset="0"/>
                </a:defRPr>
              </a:lvl1pPr>
              <a:lvl2pPr marL="742950" indent="-285750" defTabSz="801688" eaLnBrk="0" hangingPunct="0">
                <a:defRPr sz="1600" b="1">
                  <a:solidFill>
                    <a:srgbClr val="001965"/>
                  </a:solidFill>
                  <a:latin typeface="Verdana" pitchFamily="34" charset="0"/>
                </a:defRPr>
              </a:lvl2pPr>
              <a:lvl3pPr marL="1143000" indent="-228600" defTabSz="801688" eaLnBrk="0" hangingPunct="0">
                <a:defRPr sz="1600" b="1">
                  <a:solidFill>
                    <a:srgbClr val="001965"/>
                  </a:solidFill>
                  <a:latin typeface="Verdana" pitchFamily="34" charset="0"/>
                </a:defRPr>
              </a:lvl3pPr>
              <a:lvl4pPr marL="1600200" indent="-228600" defTabSz="801688" eaLnBrk="0" hangingPunct="0">
                <a:defRPr sz="1600" b="1">
                  <a:solidFill>
                    <a:srgbClr val="001965"/>
                  </a:solidFill>
                  <a:latin typeface="Verdana" pitchFamily="34" charset="0"/>
                </a:defRPr>
              </a:lvl4pPr>
              <a:lvl5pPr marL="2057400" indent="-228600" defTabSz="801688" eaLnBrk="0" hangingPunct="0">
                <a:defRPr sz="1600" b="1">
                  <a:solidFill>
                    <a:srgbClr val="001965"/>
                  </a:solidFill>
                  <a:latin typeface="Verdana" pitchFamily="34" charset="0"/>
                </a:defRPr>
              </a:lvl5pPr>
              <a:lvl6pPr marL="2514600" indent="-228600" algn="ctr" defTabSz="801688" eaLnBrk="0" fontAlgn="base" hangingPunct="0">
                <a:spcBef>
                  <a:spcPct val="50000"/>
                </a:spcBef>
                <a:spcAft>
                  <a:spcPct val="0"/>
                </a:spcAft>
                <a:defRPr sz="1600" b="1">
                  <a:solidFill>
                    <a:srgbClr val="001965"/>
                  </a:solidFill>
                  <a:latin typeface="Verdana" pitchFamily="34" charset="0"/>
                </a:defRPr>
              </a:lvl6pPr>
              <a:lvl7pPr marL="2971800" indent="-228600" algn="ctr" defTabSz="801688" eaLnBrk="0" fontAlgn="base" hangingPunct="0">
                <a:spcBef>
                  <a:spcPct val="50000"/>
                </a:spcBef>
                <a:spcAft>
                  <a:spcPct val="0"/>
                </a:spcAft>
                <a:defRPr sz="1600" b="1">
                  <a:solidFill>
                    <a:srgbClr val="001965"/>
                  </a:solidFill>
                  <a:latin typeface="Verdana" pitchFamily="34" charset="0"/>
                </a:defRPr>
              </a:lvl7pPr>
              <a:lvl8pPr marL="3429000" indent="-228600" algn="ctr" defTabSz="801688" eaLnBrk="0" fontAlgn="base" hangingPunct="0">
                <a:spcBef>
                  <a:spcPct val="50000"/>
                </a:spcBef>
                <a:spcAft>
                  <a:spcPct val="0"/>
                </a:spcAft>
                <a:defRPr sz="1600" b="1">
                  <a:solidFill>
                    <a:srgbClr val="001965"/>
                  </a:solidFill>
                  <a:latin typeface="Verdana" pitchFamily="34" charset="0"/>
                </a:defRPr>
              </a:lvl8pPr>
              <a:lvl9pPr marL="3886200" indent="-228600" algn="ctr" defTabSz="801688" eaLnBrk="0" fontAlgn="base" hangingPunct="0">
                <a:spcBef>
                  <a:spcPct val="50000"/>
                </a:spcBef>
                <a:spcAft>
                  <a:spcPct val="0"/>
                </a:spcAft>
                <a:defRPr sz="1600" b="1">
                  <a:solidFill>
                    <a:srgbClr val="001965"/>
                  </a:solidFill>
                  <a:latin typeface="Verdana" pitchFamily="34" charset="0"/>
                </a:defRPr>
              </a:lvl9pPr>
            </a:lstStyle>
            <a:p>
              <a:pPr marL="177800" marR="0" lvl="0" indent="-177800" algn="ctr" defTabSz="801688" rtl="0" eaLnBrk="1" fontAlgn="base" latinLnBrk="0" hangingPunct="1">
                <a:lnSpc>
                  <a:spcPct val="100000"/>
                </a:lnSpc>
                <a:spcBef>
                  <a:spcPct val="20000"/>
                </a:spcBef>
                <a:spcAft>
                  <a:spcPct val="0"/>
                </a:spcAft>
                <a:buClrTx/>
                <a:buSzTx/>
                <a:buFontTx/>
                <a:buNone/>
                <a:tabLst/>
                <a:defRPr/>
              </a:pPr>
              <a:endParaRPr kumimoji="0" lang="en-US" sz="600" b="1" i="0" u="none" strike="noStrike" kern="1200" cap="none" spc="0" normalizeH="0" baseline="0" noProof="0" dirty="0">
                <a:ln>
                  <a:noFill/>
                </a:ln>
                <a:solidFill>
                  <a:srgbClr val="000000"/>
                </a:solidFill>
                <a:effectLst/>
                <a:uLnTx/>
                <a:uFillTx/>
                <a:latin typeface="Verdana"/>
                <a:ea typeface="ヒラギノ角ゴ Pro W3"/>
                <a:cs typeface="Arial" charset="0"/>
              </a:endParaRPr>
            </a:p>
          </p:txBody>
        </p:sp>
        <p:sp>
          <p:nvSpPr>
            <p:cNvPr id="450" name="Line 183"/>
            <p:cNvSpPr>
              <a:spLocks noChangeShapeType="1"/>
            </p:cNvSpPr>
            <p:nvPr/>
          </p:nvSpPr>
          <p:spPr bwMode="auto">
            <a:xfrm>
              <a:off x="4299070" y="1958282"/>
              <a:ext cx="0" cy="0"/>
            </a:xfrm>
            <a:prstGeom prst="line">
              <a:avLst/>
            </a:prstGeom>
            <a:grpFill/>
            <a:ln w="9525">
              <a:solidFill>
                <a:schemeClr val="bg1"/>
              </a:solidFill>
              <a:round/>
              <a:headEnd/>
              <a:tailEnd type="triangle" w="med" len="me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sp>
          <p:nvSpPr>
            <p:cNvPr id="451" name="Freeform 450"/>
            <p:cNvSpPr>
              <a:spLocks/>
            </p:cNvSpPr>
            <p:nvPr/>
          </p:nvSpPr>
          <p:spPr bwMode="auto">
            <a:xfrm>
              <a:off x="4193591" y="2118619"/>
              <a:ext cx="85702" cy="52388"/>
            </a:xfrm>
            <a:custGeom>
              <a:avLst/>
              <a:gdLst>
                <a:gd name="T0" fmla="*/ 0 w 149"/>
                <a:gd name="T1" fmla="*/ 2147483647 h 102"/>
                <a:gd name="T2" fmla="*/ 2147483647 w 149"/>
                <a:gd name="T3" fmla="*/ 2147483647 h 102"/>
                <a:gd name="T4" fmla="*/ 2147483647 w 149"/>
                <a:gd name="T5" fmla="*/ 2147483647 h 102"/>
                <a:gd name="T6" fmla="*/ 2147483647 w 149"/>
                <a:gd name="T7" fmla="*/ 2147483647 h 102"/>
                <a:gd name="T8" fmla="*/ 2147483647 w 149"/>
                <a:gd name="T9" fmla="*/ 2147483647 h 102"/>
                <a:gd name="T10" fmla="*/ 2147483647 w 149"/>
                <a:gd name="T11" fmla="*/ 2147483647 h 102"/>
                <a:gd name="T12" fmla="*/ 2147483647 w 149"/>
                <a:gd name="T13" fmla="*/ 2147483647 h 102"/>
                <a:gd name="T14" fmla="*/ 2147483647 w 149"/>
                <a:gd name="T15" fmla="*/ 2147483647 h 102"/>
                <a:gd name="T16" fmla="*/ 2147483647 w 149"/>
                <a:gd name="T17" fmla="*/ 2147483647 h 102"/>
                <a:gd name="T18" fmla="*/ 2147483647 w 149"/>
                <a:gd name="T19" fmla="*/ 2147483647 h 102"/>
                <a:gd name="T20" fmla="*/ 2147483647 w 149"/>
                <a:gd name="T21" fmla="*/ 2147483647 h 102"/>
                <a:gd name="T22" fmla="*/ 2147483647 w 149"/>
                <a:gd name="T23" fmla="*/ 2147483647 h 102"/>
                <a:gd name="T24" fmla="*/ 2147483647 w 149"/>
                <a:gd name="T25" fmla="*/ 2147483647 h 102"/>
                <a:gd name="T26" fmla="*/ 2147483647 w 149"/>
                <a:gd name="T27" fmla="*/ 2147483647 h 102"/>
                <a:gd name="T28" fmla="*/ 2147483647 w 149"/>
                <a:gd name="T29" fmla="*/ 2147483647 h 102"/>
                <a:gd name="T30" fmla="*/ 2147483647 w 149"/>
                <a:gd name="T31" fmla="*/ 2147483647 h 102"/>
                <a:gd name="T32" fmla="*/ 2147483647 w 149"/>
                <a:gd name="T33" fmla="*/ 2147483647 h 102"/>
                <a:gd name="T34" fmla="*/ 2147483647 w 149"/>
                <a:gd name="T35" fmla="*/ 2147483647 h 102"/>
                <a:gd name="T36" fmla="*/ 2147483647 w 149"/>
                <a:gd name="T37" fmla="*/ 2147483647 h 102"/>
                <a:gd name="T38" fmla="*/ 2147483647 w 149"/>
                <a:gd name="T39" fmla="*/ 2147483647 h 102"/>
                <a:gd name="T40" fmla="*/ 2147483647 w 149"/>
                <a:gd name="T41" fmla="*/ 2147483647 h 102"/>
                <a:gd name="T42" fmla="*/ 2147483647 w 149"/>
                <a:gd name="T43" fmla="*/ 2147483647 h 102"/>
                <a:gd name="T44" fmla="*/ 2147483647 w 149"/>
                <a:gd name="T45" fmla="*/ 2147483647 h 102"/>
                <a:gd name="T46" fmla="*/ 2147483647 w 149"/>
                <a:gd name="T47" fmla="*/ 2147483647 h 102"/>
                <a:gd name="T48" fmla="*/ 2147483647 w 149"/>
                <a:gd name="T49" fmla="*/ 2147483647 h 102"/>
                <a:gd name="T50" fmla="*/ 2147483647 w 149"/>
                <a:gd name="T51" fmla="*/ 2147483647 h 102"/>
                <a:gd name="T52" fmla="*/ 2147483647 w 149"/>
                <a:gd name="T53" fmla="*/ 2147483647 h 102"/>
                <a:gd name="T54" fmla="*/ 2147483647 w 149"/>
                <a:gd name="T55" fmla="*/ 2147483647 h 102"/>
                <a:gd name="T56" fmla="*/ 2147483647 w 149"/>
                <a:gd name="T57" fmla="*/ 2147483647 h 102"/>
                <a:gd name="T58" fmla="*/ 2147483647 w 149"/>
                <a:gd name="T59" fmla="*/ 2147483647 h 102"/>
                <a:gd name="T60" fmla="*/ 2147483647 w 149"/>
                <a:gd name="T61" fmla="*/ 2147483647 h 102"/>
                <a:gd name="T62" fmla="*/ 2147483647 w 149"/>
                <a:gd name="T63" fmla="*/ 2147483647 h 102"/>
                <a:gd name="T64" fmla="*/ 2147483647 w 149"/>
                <a:gd name="T65" fmla="*/ 2147483647 h 102"/>
                <a:gd name="T66" fmla="*/ 2147483647 w 149"/>
                <a:gd name="T67" fmla="*/ 2147483647 h 102"/>
                <a:gd name="T68" fmla="*/ 2147483647 w 149"/>
                <a:gd name="T69" fmla="*/ 2147483647 h 102"/>
                <a:gd name="T70" fmla="*/ 2147483647 w 149"/>
                <a:gd name="T71" fmla="*/ 2147483647 h 102"/>
                <a:gd name="T72" fmla="*/ 2147483647 w 149"/>
                <a:gd name="T73" fmla="*/ 2147483647 h 102"/>
                <a:gd name="T74" fmla="*/ 2147483647 w 149"/>
                <a:gd name="T75" fmla="*/ 2147483647 h 102"/>
                <a:gd name="T76" fmla="*/ 2147483647 w 149"/>
                <a:gd name="T77" fmla="*/ 2147483647 h 102"/>
                <a:gd name="T78" fmla="*/ 2147483647 w 149"/>
                <a:gd name="T79" fmla="*/ 2147483647 h 102"/>
                <a:gd name="T80" fmla="*/ 2147483647 w 149"/>
                <a:gd name="T81" fmla="*/ 2147483647 h 102"/>
                <a:gd name="T82" fmla="*/ 0 w 149"/>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102"/>
                <a:gd name="T128" fmla="*/ 149 w 14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ヒラギノ角ゴ Pro W3" pitchFamily="-105" charset="-128"/>
                <a:cs typeface="Arial" charset="0"/>
              </a:endParaRPr>
            </a:p>
          </p:txBody>
        </p:sp>
        <p:sp>
          <p:nvSpPr>
            <p:cNvPr id="452" name="Freeform 77"/>
            <p:cNvSpPr>
              <a:spLocks/>
            </p:cNvSpPr>
            <p:nvPr/>
          </p:nvSpPr>
          <p:spPr bwMode="auto">
            <a:xfrm>
              <a:off x="4211721" y="2053532"/>
              <a:ext cx="103831" cy="74612"/>
            </a:xfrm>
            <a:custGeom>
              <a:avLst/>
              <a:gdLst>
                <a:gd name="T0" fmla="*/ 2147483647 w 182"/>
                <a:gd name="T1" fmla="*/ 2147483647 h 145"/>
                <a:gd name="T2" fmla="*/ 0 w 182"/>
                <a:gd name="T3" fmla="*/ 2147483647 h 145"/>
                <a:gd name="T4" fmla="*/ 0 w 182"/>
                <a:gd name="T5" fmla="*/ 2147483647 h 145"/>
                <a:gd name="T6" fmla="*/ 2147483647 w 182"/>
                <a:gd name="T7" fmla="*/ 2147483647 h 145"/>
                <a:gd name="T8" fmla="*/ 2147483647 w 182"/>
                <a:gd name="T9" fmla="*/ 2147483647 h 145"/>
                <a:gd name="T10" fmla="*/ 2147483647 w 182"/>
                <a:gd name="T11" fmla="*/ 2147483647 h 145"/>
                <a:gd name="T12" fmla="*/ 2147483647 w 182"/>
                <a:gd name="T13" fmla="*/ 2147483647 h 145"/>
                <a:gd name="T14" fmla="*/ 2147483647 w 182"/>
                <a:gd name="T15" fmla="*/ 2147483647 h 145"/>
                <a:gd name="T16" fmla="*/ 2147483647 w 182"/>
                <a:gd name="T17" fmla="*/ 2147483647 h 145"/>
                <a:gd name="T18" fmla="*/ 2147483647 w 182"/>
                <a:gd name="T19" fmla="*/ 2147483647 h 145"/>
                <a:gd name="T20" fmla="*/ 2147483647 w 182"/>
                <a:gd name="T21" fmla="*/ 2147483647 h 145"/>
                <a:gd name="T22" fmla="*/ 2147483647 w 182"/>
                <a:gd name="T23" fmla="*/ 2147483647 h 145"/>
                <a:gd name="T24" fmla="*/ 2147483647 w 182"/>
                <a:gd name="T25" fmla="*/ 2147483647 h 145"/>
                <a:gd name="T26" fmla="*/ 2147483647 w 182"/>
                <a:gd name="T27" fmla="*/ 2147483647 h 145"/>
                <a:gd name="T28" fmla="*/ 2147483647 w 182"/>
                <a:gd name="T29" fmla="*/ 2147483647 h 145"/>
                <a:gd name="T30" fmla="*/ 2147483647 w 182"/>
                <a:gd name="T31" fmla="*/ 2147483647 h 145"/>
                <a:gd name="T32" fmla="*/ 2147483647 w 182"/>
                <a:gd name="T33" fmla="*/ 2147483647 h 145"/>
                <a:gd name="T34" fmla="*/ 2147483647 w 182"/>
                <a:gd name="T35" fmla="*/ 2147483647 h 145"/>
                <a:gd name="T36" fmla="*/ 2147483647 w 182"/>
                <a:gd name="T37" fmla="*/ 2147483647 h 145"/>
                <a:gd name="T38" fmla="*/ 2147483647 w 182"/>
                <a:gd name="T39" fmla="*/ 2147483647 h 145"/>
                <a:gd name="T40" fmla="*/ 2147483647 w 182"/>
                <a:gd name="T41" fmla="*/ 2147483647 h 145"/>
                <a:gd name="T42" fmla="*/ 2147483647 w 182"/>
                <a:gd name="T43" fmla="*/ 2147483647 h 145"/>
                <a:gd name="T44" fmla="*/ 2147483647 w 182"/>
                <a:gd name="T45" fmla="*/ 2147483647 h 145"/>
                <a:gd name="T46" fmla="*/ 2147483647 w 182"/>
                <a:gd name="T47" fmla="*/ 2147483647 h 145"/>
                <a:gd name="T48" fmla="*/ 2147483647 w 182"/>
                <a:gd name="T49" fmla="*/ 2147483647 h 145"/>
                <a:gd name="T50" fmla="*/ 2147483647 w 182"/>
                <a:gd name="T51" fmla="*/ 2147483647 h 145"/>
                <a:gd name="T52" fmla="*/ 2147483647 w 182"/>
                <a:gd name="T53" fmla="*/ 2147483647 h 145"/>
                <a:gd name="T54" fmla="*/ 2147483647 w 182"/>
                <a:gd name="T55" fmla="*/ 2147483647 h 145"/>
                <a:gd name="T56" fmla="*/ 2147483647 w 182"/>
                <a:gd name="T57" fmla="*/ 2147483647 h 145"/>
                <a:gd name="T58" fmla="*/ 2147483647 w 182"/>
                <a:gd name="T59" fmla="*/ 2147483647 h 145"/>
                <a:gd name="T60" fmla="*/ 2147483647 w 182"/>
                <a:gd name="T61" fmla="*/ 2147483647 h 145"/>
                <a:gd name="T62" fmla="*/ 2147483647 w 182"/>
                <a:gd name="T63" fmla="*/ 2147483647 h 145"/>
                <a:gd name="T64" fmla="*/ 2147483647 w 182"/>
                <a:gd name="T65" fmla="*/ 2147483647 h 145"/>
                <a:gd name="T66" fmla="*/ 2147483647 w 182"/>
                <a:gd name="T67" fmla="*/ 2147483647 h 145"/>
                <a:gd name="T68" fmla="*/ 2147483647 w 182"/>
                <a:gd name="T69" fmla="*/ 2147483647 h 145"/>
                <a:gd name="T70" fmla="*/ 2147483647 w 182"/>
                <a:gd name="T71" fmla="*/ 2147483647 h 145"/>
                <a:gd name="T72" fmla="*/ 2147483647 w 182"/>
                <a:gd name="T73" fmla="*/ 2147483647 h 145"/>
                <a:gd name="T74" fmla="*/ 2147483647 w 182"/>
                <a:gd name="T75" fmla="*/ 2147483647 h 145"/>
                <a:gd name="T76" fmla="*/ 2147483647 w 182"/>
                <a:gd name="T77" fmla="*/ 2147483647 h 145"/>
                <a:gd name="T78" fmla="*/ 2147483647 w 182"/>
                <a:gd name="T79" fmla="*/ 2147483647 h 145"/>
                <a:gd name="T80" fmla="*/ 2147483647 w 182"/>
                <a:gd name="T81" fmla="*/ 0 h 145"/>
                <a:gd name="T82" fmla="*/ 2147483647 w 182"/>
                <a:gd name="T83" fmla="*/ 2147483647 h 145"/>
                <a:gd name="T84" fmla="*/ 2147483647 w 182"/>
                <a:gd name="T85" fmla="*/ 2147483647 h 145"/>
                <a:gd name="T86" fmla="*/ 2147483647 w 182"/>
                <a:gd name="T87" fmla="*/ 2147483647 h 145"/>
                <a:gd name="T88" fmla="*/ 2147483647 w 182"/>
                <a:gd name="T89" fmla="*/ 2147483647 h 145"/>
                <a:gd name="T90" fmla="*/ 2147483647 w 182"/>
                <a:gd name="T91" fmla="*/ 2147483647 h 145"/>
                <a:gd name="T92" fmla="*/ 2147483647 w 182"/>
                <a:gd name="T93" fmla="*/ 2147483647 h 145"/>
                <a:gd name="T94" fmla="*/ 2147483647 w 182"/>
                <a:gd name="T95" fmla="*/ 2147483647 h 145"/>
                <a:gd name="T96" fmla="*/ 2147483647 w 182"/>
                <a:gd name="T97" fmla="*/ 2147483647 h 145"/>
                <a:gd name="T98" fmla="*/ 2147483647 w 182"/>
                <a:gd name="T99" fmla="*/ 2147483647 h 145"/>
                <a:gd name="T100" fmla="*/ 2147483647 w 182"/>
                <a:gd name="T101" fmla="*/ 2147483647 h 145"/>
                <a:gd name="T102" fmla="*/ 2147483647 w 182"/>
                <a:gd name="T103" fmla="*/ 2147483647 h 145"/>
                <a:gd name="T104" fmla="*/ 2147483647 w 182"/>
                <a:gd name="T105" fmla="*/ 2147483647 h 145"/>
                <a:gd name="T106" fmla="*/ 2147483647 w 182"/>
                <a:gd name="T107" fmla="*/ 2147483647 h 145"/>
                <a:gd name="T108" fmla="*/ 2147483647 w 182"/>
                <a:gd name="T109" fmla="*/ 2147483647 h 145"/>
                <a:gd name="T110" fmla="*/ 2147483647 w 182"/>
                <a:gd name="T111" fmla="*/ 2147483647 h 145"/>
                <a:gd name="T112" fmla="*/ 2147483647 w 182"/>
                <a:gd name="T113" fmla="*/ 2147483647 h 145"/>
                <a:gd name="T114" fmla="*/ 2147483647 w 182"/>
                <a:gd name="T115" fmla="*/ 2147483647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45"/>
                <a:gd name="T176" fmla="*/ 182 w 182"/>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3175">
              <a:solidFill>
                <a:schemeClr val="bg1"/>
              </a:solidFill>
              <a:round/>
              <a:headEnd/>
              <a:tailEnd/>
            </a:ln>
          </p:spPr>
          <p:txBody>
            <a:bodyPr/>
            <a:lstStyle/>
            <a:p>
              <a:pPr marL="0" marR="0" lvl="0" indent="0" algn="ctr" defTabSz="685460" rtl="0" eaLnBrk="1" fontAlgn="base" latinLnBrk="0" hangingPunct="1">
                <a:lnSpc>
                  <a:spcPct val="100000"/>
                </a:lnSpc>
                <a:spcBef>
                  <a:spcPct val="50000"/>
                </a:spcBef>
                <a:spcAft>
                  <a:spcPct val="0"/>
                </a:spcAft>
                <a:buClrTx/>
                <a:buSzTx/>
                <a:buFontTx/>
                <a:buNone/>
                <a:tabLst/>
                <a:defRPr/>
              </a:pPr>
              <a:endParaRPr kumimoji="0" lang="en-US" sz="600" b="1" i="0" u="none" strike="noStrike" kern="1200" cap="none" spc="0" normalizeH="0" baseline="0" noProof="0" dirty="0">
                <a:ln>
                  <a:noFill/>
                </a:ln>
                <a:solidFill>
                  <a:srgbClr val="001965"/>
                </a:solidFill>
                <a:effectLst/>
                <a:uLnTx/>
                <a:uFillTx/>
                <a:latin typeface="Verdana" pitchFamily="34" charset="0"/>
                <a:ea typeface="MS PGothic" pitchFamily="34" charset="-128"/>
                <a:cs typeface="Arial" charset="0"/>
              </a:endParaRPr>
            </a:p>
          </p:txBody>
        </p:sp>
        <p:sp>
          <p:nvSpPr>
            <p:cNvPr id="453" name="Freeform 187"/>
            <p:cNvSpPr>
              <a:spLocks noEditPoints="1"/>
            </p:cNvSpPr>
            <p:nvPr/>
          </p:nvSpPr>
          <p:spPr bwMode="auto">
            <a:xfrm>
              <a:off x="386843" y="1609164"/>
              <a:ext cx="1044905" cy="439737"/>
            </a:xfrm>
            <a:custGeom>
              <a:avLst/>
              <a:gdLst>
                <a:gd name="T0" fmla="*/ 2147483647 w 2049"/>
                <a:gd name="T1" fmla="*/ 2147483647 h 886"/>
                <a:gd name="T2" fmla="*/ 2147483647 w 2049"/>
                <a:gd name="T3" fmla="*/ 2147483647 h 886"/>
                <a:gd name="T4" fmla="*/ 2147483647 w 2049"/>
                <a:gd name="T5" fmla="*/ 2147483647 h 886"/>
                <a:gd name="T6" fmla="*/ 2147483647 w 2049"/>
                <a:gd name="T7" fmla="*/ 2147483647 h 886"/>
                <a:gd name="T8" fmla="*/ 2147483647 w 2049"/>
                <a:gd name="T9" fmla="*/ 2147483647 h 886"/>
                <a:gd name="T10" fmla="*/ 2147483647 w 2049"/>
                <a:gd name="T11" fmla="*/ 2147483647 h 886"/>
                <a:gd name="T12" fmla="*/ 2147483647 w 2049"/>
                <a:gd name="T13" fmla="*/ 2147483647 h 886"/>
                <a:gd name="T14" fmla="*/ 2147483647 w 2049"/>
                <a:gd name="T15" fmla="*/ 2147483647 h 886"/>
                <a:gd name="T16" fmla="*/ 2147483647 w 2049"/>
                <a:gd name="T17" fmla="*/ 2147483647 h 886"/>
                <a:gd name="T18" fmla="*/ 2147483647 w 2049"/>
                <a:gd name="T19" fmla="*/ 2147483647 h 886"/>
                <a:gd name="T20" fmla="*/ 2147483647 w 2049"/>
                <a:gd name="T21" fmla="*/ 0 h 886"/>
                <a:gd name="T22" fmla="*/ 2147483647 w 2049"/>
                <a:gd name="T23" fmla="*/ 2147483647 h 886"/>
                <a:gd name="T24" fmla="*/ 2147483647 w 2049"/>
                <a:gd name="T25" fmla="*/ 2147483647 h 886"/>
                <a:gd name="T26" fmla="*/ 2147483647 w 2049"/>
                <a:gd name="T27" fmla="*/ 2147483647 h 886"/>
                <a:gd name="T28" fmla="*/ 2147483647 w 2049"/>
                <a:gd name="T29" fmla="*/ 2147483647 h 886"/>
                <a:gd name="T30" fmla="*/ 2147483647 w 2049"/>
                <a:gd name="T31" fmla="*/ 2147483647 h 886"/>
                <a:gd name="T32" fmla="*/ 2147483647 w 2049"/>
                <a:gd name="T33" fmla="*/ 2147483647 h 886"/>
                <a:gd name="T34" fmla="*/ 2147483647 w 2049"/>
                <a:gd name="T35" fmla="*/ 2147483647 h 886"/>
                <a:gd name="T36" fmla="*/ 2147483647 w 2049"/>
                <a:gd name="T37" fmla="*/ 2147483647 h 886"/>
                <a:gd name="T38" fmla="*/ 2147483647 w 2049"/>
                <a:gd name="T39" fmla="*/ 2147483647 h 886"/>
                <a:gd name="T40" fmla="*/ 2147483647 w 2049"/>
                <a:gd name="T41" fmla="*/ 2147483647 h 886"/>
                <a:gd name="T42" fmla="*/ 2147483647 w 2049"/>
                <a:gd name="T43" fmla="*/ 2147483647 h 886"/>
                <a:gd name="T44" fmla="*/ 2147483647 w 2049"/>
                <a:gd name="T45" fmla="*/ 2147483647 h 886"/>
                <a:gd name="T46" fmla="*/ 2147483647 w 2049"/>
                <a:gd name="T47" fmla="*/ 2147483647 h 886"/>
                <a:gd name="T48" fmla="*/ 2147483647 w 2049"/>
                <a:gd name="T49" fmla="*/ 2147483647 h 886"/>
                <a:gd name="T50" fmla="*/ 2147483647 w 2049"/>
                <a:gd name="T51" fmla="*/ 2147483647 h 886"/>
                <a:gd name="T52" fmla="*/ 2147483647 w 2049"/>
                <a:gd name="T53" fmla="*/ 2147483647 h 886"/>
                <a:gd name="T54" fmla="*/ 2147483647 w 2049"/>
                <a:gd name="T55" fmla="*/ 2147483647 h 886"/>
                <a:gd name="T56" fmla="*/ 2147483647 w 2049"/>
                <a:gd name="T57" fmla="*/ 2147483647 h 886"/>
                <a:gd name="T58" fmla="*/ 2147483647 w 2049"/>
                <a:gd name="T59" fmla="*/ 2147483647 h 886"/>
                <a:gd name="T60" fmla="*/ 2147483647 w 2049"/>
                <a:gd name="T61" fmla="*/ 2147483647 h 886"/>
                <a:gd name="T62" fmla="*/ 2147483647 w 2049"/>
                <a:gd name="T63" fmla="*/ 2147483647 h 886"/>
                <a:gd name="T64" fmla="*/ 2147483647 w 2049"/>
                <a:gd name="T65" fmla="*/ 2147483647 h 886"/>
                <a:gd name="T66" fmla="*/ 2147483647 w 2049"/>
                <a:gd name="T67" fmla="*/ 2147483647 h 886"/>
                <a:gd name="T68" fmla="*/ 2147483647 w 2049"/>
                <a:gd name="T69" fmla="*/ 2147483647 h 886"/>
                <a:gd name="T70" fmla="*/ 2147483647 w 2049"/>
                <a:gd name="T71" fmla="*/ 2147483647 h 886"/>
                <a:gd name="T72" fmla="*/ 2147483647 w 2049"/>
                <a:gd name="T73" fmla="*/ 2147483647 h 886"/>
                <a:gd name="T74" fmla="*/ 2147483647 w 2049"/>
                <a:gd name="T75" fmla="*/ 2147483647 h 886"/>
                <a:gd name="T76" fmla="*/ 2147483647 w 2049"/>
                <a:gd name="T77" fmla="*/ 2147483647 h 886"/>
                <a:gd name="T78" fmla="*/ 2147483647 w 2049"/>
                <a:gd name="T79" fmla="*/ 2147483647 h 886"/>
                <a:gd name="T80" fmla="*/ 2147483647 w 2049"/>
                <a:gd name="T81" fmla="*/ 2147483647 h 886"/>
                <a:gd name="T82" fmla="*/ 2147483647 w 2049"/>
                <a:gd name="T83" fmla="*/ 2147483647 h 886"/>
                <a:gd name="T84" fmla="*/ 2147483647 w 2049"/>
                <a:gd name="T85" fmla="*/ 2147483647 h 886"/>
                <a:gd name="T86" fmla="*/ 2147483647 w 2049"/>
                <a:gd name="T87" fmla="*/ 2147483647 h 886"/>
                <a:gd name="T88" fmla="*/ 2147483647 w 2049"/>
                <a:gd name="T89" fmla="*/ 2147483647 h 886"/>
                <a:gd name="T90" fmla="*/ 2147483647 w 2049"/>
                <a:gd name="T91" fmla="*/ 2147483647 h 886"/>
                <a:gd name="T92" fmla="*/ 2147483647 w 2049"/>
                <a:gd name="T93" fmla="*/ 2147483647 h 886"/>
                <a:gd name="T94" fmla="*/ 2147483647 w 2049"/>
                <a:gd name="T95" fmla="*/ 2147483647 h 886"/>
                <a:gd name="T96" fmla="*/ 2147483647 w 2049"/>
                <a:gd name="T97" fmla="*/ 2147483647 h 886"/>
                <a:gd name="T98" fmla="*/ 2147483647 w 2049"/>
                <a:gd name="T99" fmla="*/ 2147483647 h 886"/>
                <a:gd name="T100" fmla="*/ 2147483647 w 2049"/>
                <a:gd name="T101" fmla="*/ 2147483647 h 886"/>
                <a:gd name="T102" fmla="*/ 2147483647 w 2049"/>
                <a:gd name="T103" fmla="*/ 2147483647 h 886"/>
                <a:gd name="T104" fmla="*/ 2147483647 w 2049"/>
                <a:gd name="T105" fmla="*/ 2147483647 h 886"/>
                <a:gd name="T106" fmla="*/ 2147483647 w 2049"/>
                <a:gd name="T107" fmla="*/ 2147483647 h 886"/>
                <a:gd name="T108" fmla="*/ 2147483647 w 2049"/>
                <a:gd name="T109" fmla="*/ 2147483647 h 886"/>
                <a:gd name="T110" fmla="*/ 2147483647 w 2049"/>
                <a:gd name="T111" fmla="*/ 2147483647 h 886"/>
                <a:gd name="T112" fmla="*/ 2147483647 w 2049"/>
                <a:gd name="T113" fmla="*/ 2147483647 h 8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9"/>
                <a:gd name="T172" fmla="*/ 0 h 886"/>
                <a:gd name="T173" fmla="*/ 2049 w 2049"/>
                <a:gd name="T174" fmla="*/ 886 h 8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solidFill>
              <a:schemeClr val="tx2"/>
            </a:solidFill>
            <a:ln w="3175">
              <a:solidFill>
                <a:schemeClr val="bg1"/>
              </a:solidFill>
              <a:round/>
              <a:headEnd/>
              <a:tailEnd/>
            </a:ln>
          </p:spPr>
          <p:txBody>
            <a:bodyPr/>
            <a:lstStyle/>
            <a:p>
              <a:pPr marL="0" marR="0" lvl="0" indent="0" algn="l" defTabSz="685460" rtl="0" eaLnBrk="1" fontAlgn="base" latinLnBrk="0" hangingPunct="1">
                <a:lnSpc>
                  <a:spcPct val="100000"/>
                </a:lnSpc>
                <a:spcBef>
                  <a:spcPct val="0"/>
                </a:spcBef>
                <a:spcAft>
                  <a:spcPct val="0"/>
                </a:spcAft>
                <a:buClrTx/>
                <a:buSzTx/>
                <a:buFontTx/>
                <a:buNone/>
                <a:tabLst/>
                <a:defRPr/>
              </a:pPr>
              <a:endParaRPr kumimoji="0" lang="en-US" sz="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grpSp>
      <p:sp>
        <p:nvSpPr>
          <p:cNvPr id="233" name="Rounded Rectangle 232"/>
          <p:cNvSpPr/>
          <p:nvPr/>
        </p:nvSpPr>
        <p:spPr>
          <a:xfrm>
            <a:off x="7346292" y="2585949"/>
            <a:ext cx="102870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Russia: 7.7%</a:t>
            </a:r>
            <a:r>
              <a:rPr kumimoji="0" lang="en-US" sz="800" b="1" i="0" u="none" strike="noStrike" kern="1200" cap="none" spc="0" normalizeH="0" baseline="30000" noProof="0" dirty="0">
                <a:ln>
                  <a:noFill/>
                </a:ln>
                <a:solidFill>
                  <a:srgbClr val="001965"/>
                </a:solidFill>
                <a:effectLst/>
                <a:uLnTx/>
                <a:uFillTx/>
                <a:latin typeface="Verdana"/>
                <a:ea typeface="+mn-ea"/>
                <a:cs typeface="+mn-cs"/>
              </a:rPr>
              <a:t>3</a:t>
            </a:r>
          </a:p>
        </p:txBody>
      </p:sp>
      <p:sp>
        <p:nvSpPr>
          <p:cNvPr id="234" name="Rounded Rectangle 233"/>
          <p:cNvSpPr/>
          <p:nvPr/>
        </p:nvSpPr>
        <p:spPr>
          <a:xfrm>
            <a:off x="6882684" y="3992583"/>
            <a:ext cx="996672"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India: 8.6%</a:t>
            </a:r>
            <a:r>
              <a:rPr kumimoji="0" lang="en-US" sz="800" b="1" i="0" u="none" strike="noStrike" kern="1200" cap="none" spc="0" normalizeH="0" baseline="30000" noProof="0" dirty="0">
                <a:ln>
                  <a:noFill/>
                </a:ln>
                <a:solidFill>
                  <a:srgbClr val="001965"/>
                </a:solidFill>
                <a:effectLst/>
                <a:uLnTx/>
                <a:uFillTx/>
                <a:latin typeface="Verdana"/>
                <a:ea typeface="+mn-ea"/>
                <a:cs typeface="+mn-cs"/>
              </a:rPr>
              <a:t>3</a:t>
            </a:r>
          </a:p>
        </p:txBody>
      </p:sp>
      <p:sp>
        <p:nvSpPr>
          <p:cNvPr id="235" name="Rounded Rectangle 234"/>
          <p:cNvSpPr/>
          <p:nvPr/>
        </p:nvSpPr>
        <p:spPr>
          <a:xfrm>
            <a:off x="6450702" y="2186425"/>
            <a:ext cx="109728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Sweden: 8.7%</a:t>
            </a:r>
            <a:r>
              <a:rPr kumimoji="0" lang="en-US" sz="800" b="1" i="0" u="none" strike="noStrike" kern="1200" cap="none" spc="0" normalizeH="0" baseline="30000" noProof="0" dirty="0">
                <a:ln>
                  <a:noFill/>
                </a:ln>
                <a:solidFill>
                  <a:srgbClr val="001965"/>
                </a:solidFill>
                <a:effectLst/>
                <a:uLnTx/>
                <a:uFillTx/>
                <a:latin typeface="Verdana"/>
                <a:ea typeface="+mn-ea"/>
                <a:cs typeface="+mn-cs"/>
              </a:rPr>
              <a:t>2</a:t>
            </a:r>
            <a:endParaRPr kumimoji="0" lang="en-US" sz="800" b="1" i="0" u="none" strike="noStrike" kern="1200" cap="none" spc="0" normalizeH="0" baseline="30000" noProof="0" dirty="0">
              <a:ln>
                <a:noFill/>
              </a:ln>
              <a:solidFill>
                <a:srgbClr val="FF0000"/>
              </a:solidFill>
              <a:effectLst/>
              <a:uLnTx/>
              <a:uFillTx/>
              <a:latin typeface="Verdana"/>
              <a:ea typeface="+mn-ea"/>
              <a:cs typeface="+mn-cs"/>
            </a:endParaRPr>
          </a:p>
        </p:txBody>
      </p:sp>
      <p:sp>
        <p:nvSpPr>
          <p:cNvPr id="236" name="Rounded Rectangle 235"/>
          <p:cNvSpPr/>
          <p:nvPr/>
        </p:nvSpPr>
        <p:spPr>
          <a:xfrm>
            <a:off x="6219280" y="2505599"/>
            <a:ext cx="1033272"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Poland: 9.0%</a:t>
            </a:r>
            <a:r>
              <a:rPr kumimoji="0" lang="en-US" sz="800" b="1" i="0" u="none" strike="noStrike" kern="1200" cap="none" spc="0" normalizeH="0" baseline="30000" noProof="0" dirty="0">
                <a:ln>
                  <a:noFill/>
                </a:ln>
                <a:solidFill>
                  <a:srgbClr val="001965"/>
                </a:solidFill>
                <a:effectLst/>
                <a:uLnTx/>
                <a:uFillTx/>
                <a:latin typeface="Verdana"/>
                <a:ea typeface="+mn-ea"/>
                <a:cs typeface="+mn-cs"/>
              </a:rPr>
              <a:t>2</a:t>
            </a:r>
            <a:endParaRPr kumimoji="0" lang="en-US" sz="800" b="1" i="0" u="none" strike="noStrike" kern="1200" cap="none" spc="0" normalizeH="0" baseline="30000" noProof="0" dirty="0">
              <a:ln>
                <a:noFill/>
              </a:ln>
              <a:solidFill>
                <a:srgbClr val="FF0000"/>
              </a:solidFill>
              <a:effectLst/>
              <a:uLnTx/>
              <a:uFillTx/>
              <a:latin typeface="Verdana"/>
              <a:ea typeface="+mn-ea"/>
              <a:cs typeface="+mn-cs"/>
            </a:endParaRPr>
          </a:p>
        </p:txBody>
      </p:sp>
      <p:sp>
        <p:nvSpPr>
          <p:cNvPr id="237" name="Rounded Rectangle 236"/>
          <p:cNvSpPr/>
          <p:nvPr/>
        </p:nvSpPr>
        <p:spPr>
          <a:xfrm>
            <a:off x="5719595" y="3179848"/>
            <a:ext cx="116586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Portugal: 9.7%</a:t>
            </a:r>
            <a:r>
              <a:rPr kumimoji="0" lang="en-US" sz="800" b="1" i="0" u="none" strike="noStrike" kern="1200" cap="none" spc="0" normalizeH="0" baseline="30000" noProof="0" dirty="0">
                <a:ln>
                  <a:noFill/>
                </a:ln>
                <a:solidFill>
                  <a:srgbClr val="001965"/>
                </a:solidFill>
                <a:effectLst/>
                <a:uLnTx/>
                <a:uFillTx/>
                <a:latin typeface="Verdana"/>
                <a:ea typeface="+mn-ea"/>
                <a:cs typeface="+mn-cs"/>
              </a:rPr>
              <a:t>2</a:t>
            </a:r>
            <a:endParaRPr kumimoji="0" lang="en-US" sz="800" b="1" i="0" u="none" strike="noStrike" kern="1200" cap="none" spc="0" normalizeH="0" baseline="30000" noProof="0" dirty="0">
              <a:ln>
                <a:noFill/>
              </a:ln>
              <a:solidFill>
                <a:srgbClr val="FF0000"/>
              </a:solidFill>
              <a:effectLst/>
              <a:uLnTx/>
              <a:uFillTx/>
              <a:latin typeface="Verdana"/>
              <a:ea typeface="+mn-ea"/>
              <a:cs typeface="+mn-cs"/>
            </a:endParaRPr>
          </a:p>
        </p:txBody>
      </p:sp>
      <p:sp>
        <p:nvSpPr>
          <p:cNvPr id="238" name="Rounded Rectangle 237"/>
          <p:cNvSpPr/>
          <p:nvPr/>
        </p:nvSpPr>
        <p:spPr>
          <a:xfrm>
            <a:off x="5721634" y="2905185"/>
            <a:ext cx="820232"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UK: 8.4%</a:t>
            </a:r>
            <a:r>
              <a:rPr kumimoji="0" lang="en-US" sz="800" b="1" i="0" u="none" strike="noStrike" kern="1200" cap="none" spc="0" normalizeH="0" baseline="30000" noProof="0" dirty="0">
                <a:ln>
                  <a:noFill/>
                </a:ln>
                <a:solidFill>
                  <a:srgbClr val="001965"/>
                </a:solidFill>
                <a:effectLst/>
                <a:uLnTx/>
                <a:uFillTx/>
                <a:latin typeface="Verdana"/>
                <a:ea typeface="+mn-ea"/>
                <a:cs typeface="+mn-cs"/>
              </a:rPr>
              <a:t>3</a:t>
            </a:r>
            <a:endParaRPr kumimoji="0" lang="en-US" sz="800" b="1" i="0" u="none" strike="noStrike" kern="1200" cap="none" spc="0" normalizeH="0" baseline="30000" noProof="0" dirty="0">
              <a:ln>
                <a:noFill/>
              </a:ln>
              <a:solidFill>
                <a:srgbClr val="FF0000"/>
              </a:solidFill>
              <a:effectLst/>
              <a:uLnTx/>
              <a:uFillTx/>
              <a:latin typeface="Verdana"/>
              <a:ea typeface="+mn-ea"/>
              <a:cs typeface="+mn-cs"/>
            </a:endParaRPr>
          </a:p>
        </p:txBody>
      </p:sp>
      <p:sp>
        <p:nvSpPr>
          <p:cNvPr id="239" name="Rounded Rectangle 238"/>
          <p:cNvSpPr/>
          <p:nvPr/>
        </p:nvSpPr>
        <p:spPr>
          <a:xfrm>
            <a:off x="4623485" y="3474089"/>
            <a:ext cx="89154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USA: 8.0%</a:t>
            </a:r>
            <a:r>
              <a:rPr kumimoji="0" lang="en-US" sz="800" b="1" i="0" u="none" strike="noStrike" kern="1200" cap="none" spc="0" normalizeH="0" baseline="30000" noProof="0" dirty="0">
                <a:ln>
                  <a:noFill/>
                </a:ln>
                <a:solidFill>
                  <a:srgbClr val="001965"/>
                </a:solidFill>
                <a:effectLst/>
                <a:uLnTx/>
                <a:uFillTx/>
                <a:latin typeface="Verdana"/>
                <a:ea typeface="+mn-ea"/>
                <a:cs typeface="+mn-cs"/>
              </a:rPr>
              <a:t>3</a:t>
            </a:r>
          </a:p>
        </p:txBody>
      </p:sp>
      <p:sp>
        <p:nvSpPr>
          <p:cNvPr id="240" name="Rounded Rectangle 239"/>
          <p:cNvSpPr/>
          <p:nvPr/>
        </p:nvSpPr>
        <p:spPr>
          <a:xfrm>
            <a:off x="4677055" y="2749003"/>
            <a:ext cx="109728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Canada: 7.9%</a:t>
            </a:r>
            <a:r>
              <a:rPr kumimoji="0" lang="en-US" sz="800" b="1" i="0" u="none" strike="noStrike" kern="1200" cap="none" spc="0" normalizeH="0" baseline="30000" noProof="0" dirty="0">
                <a:ln>
                  <a:noFill/>
                </a:ln>
                <a:solidFill>
                  <a:srgbClr val="001965"/>
                </a:solidFill>
                <a:effectLst/>
                <a:uLnTx/>
                <a:uFillTx/>
                <a:latin typeface="Verdana"/>
                <a:ea typeface="+mn-ea"/>
                <a:cs typeface="+mn-cs"/>
              </a:rPr>
              <a:t>3</a:t>
            </a:r>
          </a:p>
        </p:txBody>
      </p:sp>
      <p:sp>
        <p:nvSpPr>
          <p:cNvPr id="241" name="Rounded Rectangle 240"/>
          <p:cNvSpPr/>
          <p:nvPr/>
        </p:nvSpPr>
        <p:spPr>
          <a:xfrm>
            <a:off x="7879356" y="3771364"/>
            <a:ext cx="96012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China: 7.6%</a:t>
            </a:r>
            <a:r>
              <a:rPr kumimoji="0" lang="en-US" sz="800" b="1" i="0" u="none" strike="noStrike" kern="1200" cap="none" spc="0" normalizeH="0" baseline="30000" noProof="0" dirty="0">
                <a:ln>
                  <a:noFill/>
                </a:ln>
                <a:solidFill>
                  <a:srgbClr val="001965"/>
                </a:solidFill>
                <a:effectLst/>
                <a:uLnTx/>
                <a:uFillTx/>
                <a:latin typeface="Verdana"/>
                <a:ea typeface="+mn-ea"/>
                <a:cs typeface="+mn-cs"/>
              </a:rPr>
              <a:t>3</a:t>
            </a:r>
          </a:p>
        </p:txBody>
      </p:sp>
      <p:sp>
        <p:nvSpPr>
          <p:cNvPr id="242" name="Rounded Rectangle 241"/>
          <p:cNvSpPr/>
          <p:nvPr/>
        </p:nvSpPr>
        <p:spPr>
          <a:xfrm>
            <a:off x="7535539" y="3412032"/>
            <a:ext cx="137160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South Korea: 8.0%</a:t>
            </a:r>
            <a:r>
              <a:rPr kumimoji="0" lang="en-US" sz="800" b="1" i="0" u="none" strike="noStrike" kern="1200" cap="none" spc="0" normalizeH="0" baseline="30000" noProof="0" dirty="0">
                <a:ln>
                  <a:noFill/>
                </a:ln>
                <a:solidFill>
                  <a:srgbClr val="001965"/>
                </a:solidFill>
                <a:effectLst/>
                <a:uLnTx/>
                <a:uFillTx/>
                <a:latin typeface="Verdana"/>
                <a:ea typeface="+mn-ea"/>
                <a:cs typeface="+mn-cs"/>
              </a:rPr>
              <a:t>3</a:t>
            </a:r>
          </a:p>
        </p:txBody>
      </p:sp>
      <p:sp>
        <p:nvSpPr>
          <p:cNvPr id="243" name="Rounded Rectangle 242"/>
          <p:cNvSpPr/>
          <p:nvPr/>
        </p:nvSpPr>
        <p:spPr>
          <a:xfrm>
            <a:off x="7019613" y="3109815"/>
            <a:ext cx="116586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Romania: 9.9%</a:t>
            </a:r>
            <a:r>
              <a:rPr kumimoji="0" lang="en-US" sz="800" b="1" i="0" u="none" strike="noStrike" kern="1200" cap="none" spc="0" normalizeH="0" baseline="30000" noProof="0" dirty="0">
                <a:ln>
                  <a:noFill/>
                </a:ln>
                <a:solidFill>
                  <a:srgbClr val="001965"/>
                </a:solidFill>
                <a:effectLst/>
                <a:uLnTx/>
                <a:uFillTx/>
                <a:latin typeface="Verdana"/>
                <a:ea typeface="+mn-ea"/>
                <a:cs typeface="+mn-cs"/>
              </a:rPr>
              <a:t>2</a:t>
            </a:r>
            <a:endParaRPr kumimoji="0" lang="en-US" sz="800" b="1" i="0" u="none" strike="noStrike" kern="1200" cap="none" spc="0" normalizeH="0" baseline="30000" noProof="0" dirty="0">
              <a:ln>
                <a:noFill/>
              </a:ln>
              <a:solidFill>
                <a:srgbClr val="FF0000"/>
              </a:solidFill>
              <a:effectLst/>
              <a:uLnTx/>
              <a:uFillTx/>
              <a:latin typeface="Verdana"/>
              <a:ea typeface="+mn-ea"/>
              <a:cs typeface="+mn-cs"/>
            </a:endParaRPr>
          </a:p>
        </p:txBody>
      </p:sp>
      <p:sp>
        <p:nvSpPr>
          <p:cNvPr id="244" name="Rounded Rectangle 243"/>
          <p:cNvSpPr/>
          <p:nvPr/>
        </p:nvSpPr>
        <p:spPr>
          <a:xfrm>
            <a:off x="6925315" y="2849537"/>
            <a:ext cx="144018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Turkey: 8.9–10.6%</a:t>
            </a:r>
            <a:r>
              <a:rPr kumimoji="0" lang="en-US" sz="800" b="1" i="0" u="none" strike="noStrike" kern="1200" cap="none" spc="0" normalizeH="0" baseline="30000" noProof="0" dirty="0">
                <a:ln>
                  <a:noFill/>
                </a:ln>
                <a:solidFill>
                  <a:srgbClr val="001965"/>
                </a:solidFill>
                <a:effectLst/>
                <a:uLnTx/>
                <a:uFillTx/>
                <a:latin typeface="Verdana"/>
                <a:ea typeface="+mn-ea"/>
                <a:cs typeface="+mn-cs"/>
              </a:rPr>
              <a:t>2,3</a:t>
            </a:r>
            <a:endParaRPr kumimoji="0" lang="en-US" sz="800" b="1" i="0" u="none" strike="noStrike" kern="1200" cap="none" spc="0" normalizeH="0" baseline="30000" noProof="0" dirty="0">
              <a:ln>
                <a:noFill/>
              </a:ln>
              <a:solidFill>
                <a:srgbClr val="FF0000"/>
              </a:solidFill>
              <a:effectLst/>
              <a:uLnTx/>
              <a:uFillTx/>
              <a:latin typeface="Verdana"/>
              <a:ea typeface="+mn-ea"/>
              <a:cs typeface="+mn-cs"/>
            </a:endParaRPr>
          </a:p>
        </p:txBody>
      </p:sp>
      <p:sp>
        <p:nvSpPr>
          <p:cNvPr id="245" name="Rounded Rectangle 244"/>
          <p:cNvSpPr/>
          <p:nvPr/>
        </p:nvSpPr>
        <p:spPr>
          <a:xfrm>
            <a:off x="5822588" y="3565664"/>
            <a:ext cx="105156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Greece: 9.0%</a:t>
            </a:r>
            <a:r>
              <a:rPr kumimoji="0" lang="en-US" sz="800" b="1" i="0" u="none" strike="noStrike" kern="1200" cap="none" spc="0" normalizeH="0" baseline="30000" noProof="0" dirty="0">
                <a:ln>
                  <a:noFill/>
                </a:ln>
                <a:solidFill>
                  <a:srgbClr val="001965"/>
                </a:solidFill>
                <a:effectLst/>
                <a:uLnTx/>
                <a:uFillTx/>
                <a:latin typeface="Verdana"/>
                <a:ea typeface="+mn-ea"/>
                <a:cs typeface="+mn-cs"/>
              </a:rPr>
              <a:t>2</a:t>
            </a:r>
          </a:p>
        </p:txBody>
      </p:sp>
      <p:sp>
        <p:nvSpPr>
          <p:cNvPr id="246" name="Rounded Rectangle 245"/>
          <p:cNvSpPr/>
          <p:nvPr/>
        </p:nvSpPr>
        <p:spPr>
          <a:xfrm>
            <a:off x="4804426" y="4152993"/>
            <a:ext cx="1440180" cy="243840"/>
          </a:xfrm>
          <a:prstGeom prst="roundRect">
            <a:avLst/>
          </a:prstGeom>
          <a:ln/>
        </p:spPr>
        <p:style>
          <a:lnRef idx="2">
            <a:schemeClr val="accent2"/>
          </a:lnRef>
          <a:fillRef idx="1">
            <a:schemeClr val="lt1"/>
          </a:fillRef>
          <a:effectRef idx="0">
            <a:schemeClr val="accent2"/>
          </a:effectRef>
          <a:fontRef idx="minor">
            <a:schemeClr val="dk1"/>
          </a:fontRef>
        </p:style>
        <p:txBody>
          <a:bodyPr lIns="91416" tIns="45708" rIns="91416" bIns="45708" rtlCol="0" anchor="ctr"/>
          <a:lstStyle/>
          <a:p>
            <a:pPr marL="0" marR="0" lvl="0" indent="0" algn="ctr" defTabSz="68546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1965"/>
                </a:solidFill>
                <a:effectLst/>
                <a:uLnTx/>
                <a:uFillTx/>
                <a:latin typeface="Verdana"/>
                <a:ea typeface="+mn-ea"/>
                <a:cs typeface="+mn-cs"/>
              </a:rPr>
              <a:t>Latin America: 8.5%</a:t>
            </a:r>
            <a:r>
              <a:rPr kumimoji="0" lang="en-US" sz="800" b="1" i="0" u="none" strike="noStrike" kern="1200" cap="none" spc="0" normalizeH="0" baseline="30000" noProof="0" dirty="0">
                <a:ln>
                  <a:noFill/>
                </a:ln>
                <a:solidFill>
                  <a:srgbClr val="001965"/>
                </a:solidFill>
                <a:effectLst/>
                <a:uLnTx/>
                <a:uFillTx/>
                <a:latin typeface="Verdana"/>
                <a:ea typeface="+mn-ea"/>
                <a:cs typeface="+mn-cs"/>
              </a:rPr>
              <a:t>4</a:t>
            </a:r>
          </a:p>
        </p:txBody>
      </p:sp>
    </p:spTree>
    <p:extLst>
      <p:ext uri="{BB962C8B-B14F-4D97-AF65-F5344CB8AC3E}">
        <p14:creationId xmlns:p14="http://schemas.microsoft.com/office/powerpoint/2010/main" val="35609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A9D98-1EBE-4E77-B235-40C8FB961F96}"/>
              </a:ext>
            </a:extLst>
          </p:cNvPr>
          <p:cNvSpPr>
            <a:spLocks noGrp="1"/>
          </p:cNvSpPr>
          <p:nvPr>
            <p:ph type="title"/>
          </p:nvPr>
        </p:nvSpPr>
        <p:spPr/>
        <p:txBody>
          <a:bodyPr/>
          <a:lstStyle/>
          <a:p>
            <a:r>
              <a:rPr lang="en-US" dirty="0"/>
              <a:t>Common barriers to achieving glycaemic control</a:t>
            </a:r>
          </a:p>
        </p:txBody>
      </p:sp>
      <p:sp>
        <p:nvSpPr>
          <p:cNvPr id="39" name="Freeform 5">
            <a:extLst>
              <a:ext uri="{FF2B5EF4-FFF2-40B4-BE49-F238E27FC236}">
                <a16:creationId xmlns:a16="http://schemas.microsoft.com/office/drawing/2014/main" id="{63FF5B7B-2BCC-4AEC-86FB-2C6ED1560871}"/>
              </a:ext>
            </a:extLst>
          </p:cNvPr>
          <p:cNvSpPr>
            <a:spLocks noEditPoints="1"/>
          </p:cNvSpPr>
          <p:nvPr/>
        </p:nvSpPr>
        <p:spPr bwMode="auto">
          <a:xfrm>
            <a:off x="1339511" y="1688931"/>
            <a:ext cx="160846" cy="344847"/>
          </a:xfrm>
          <a:custGeom>
            <a:avLst/>
            <a:gdLst>
              <a:gd name="T0" fmla="*/ 60 w 120"/>
              <a:gd name="T1" fmla="*/ 0 h 210"/>
              <a:gd name="T2" fmla="*/ 0 w 120"/>
              <a:gd name="T3" fmla="*/ 150 h 210"/>
              <a:gd name="T4" fmla="*/ 60 w 120"/>
              <a:gd name="T5" fmla="*/ 210 h 210"/>
              <a:gd name="T6" fmla="*/ 120 w 120"/>
              <a:gd name="T7" fmla="*/ 150 h 210"/>
              <a:gd name="T8" fmla="*/ 60 w 120"/>
              <a:gd name="T9" fmla="*/ 0 h 210"/>
              <a:gd name="T10" fmla="*/ 57 w 120"/>
              <a:gd name="T11" fmla="*/ 196 h 210"/>
              <a:gd name="T12" fmla="*/ 53 w 120"/>
              <a:gd name="T13" fmla="*/ 196 h 210"/>
              <a:gd name="T14" fmla="*/ 48 w 120"/>
              <a:gd name="T15" fmla="*/ 196 h 210"/>
              <a:gd name="T16" fmla="*/ 46 w 120"/>
              <a:gd name="T17" fmla="*/ 196 h 210"/>
              <a:gd name="T18" fmla="*/ 43 w 120"/>
              <a:gd name="T19" fmla="*/ 195 h 210"/>
              <a:gd name="T20" fmla="*/ 36 w 120"/>
              <a:gd name="T21" fmla="*/ 193 h 210"/>
              <a:gd name="T22" fmla="*/ 30 w 120"/>
              <a:gd name="T23" fmla="*/ 190 h 210"/>
              <a:gd name="T24" fmla="*/ 25 w 120"/>
              <a:gd name="T25" fmla="*/ 185 h 210"/>
              <a:gd name="T26" fmla="*/ 20 w 120"/>
              <a:gd name="T27" fmla="*/ 180 h 210"/>
              <a:gd name="T28" fmla="*/ 17 w 120"/>
              <a:gd name="T29" fmla="*/ 173 h 210"/>
              <a:gd name="T30" fmla="*/ 15 w 120"/>
              <a:gd name="T31" fmla="*/ 167 h 210"/>
              <a:gd name="T32" fmla="*/ 14 w 120"/>
              <a:gd name="T33" fmla="*/ 164 h 210"/>
              <a:gd name="T34" fmla="*/ 14 w 120"/>
              <a:gd name="T35" fmla="*/ 162 h 210"/>
              <a:gd name="T36" fmla="*/ 14 w 120"/>
              <a:gd name="T37" fmla="*/ 157 h 210"/>
              <a:gd name="T38" fmla="*/ 14 w 120"/>
              <a:gd name="T39" fmla="*/ 153 h 210"/>
              <a:gd name="T40" fmla="*/ 15 w 120"/>
              <a:gd name="T41" fmla="*/ 150 h 210"/>
              <a:gd name="T42" fmla="*/ 16 w 120"/>
              <a:gd name="T43" fmla="*/ 153 h 210"/>
              <a:gd name="T44" fmla="*/ 17 w 120"/>
              <a:gd name="T45" fmla="*/ 156 h 210"/>
              <a:gd name="T46" fmla="*/ 19 w 120"/>
              <a:gd name="T47" fmla="*/ 160 h 210"/>
              <a:gd name="T48" fmla="*/ 20 w 120"/>
              <a:gd name="T49" fmla="*/ 162 h 210"/>
              <a:gd name="T50" fmla="*/ 22 w 120"/>
              <a:gd name="T51" fmla="*/ 165 h 210"/>
              <a:gd name="T52" fmla="*/ 24 w 120"/>
              <a:gd name="T53" fmla="*/ 169 h 210"/>
              <a:gd name="T54" fmla="*/ 28 w 120"/>
              <a:gd name="T55" fmla="*/ 174 h 210"/>
              <a:gd name="T56" fmla="*/ 32 w 120"/>
              <a:gd name="T57" fmla="*/ 178 h 210"/>
              <a:gd name="T58" fmla="*/ 36 w 120"/>
              <a:gd name="T59" fmla="*/ 182 h 210"/>
              <a:gd name="T60" fmla="*/ 41 w 120"/>
              <a:gd name="T61" fmla="*/ 186 h 210"/>
              <a:gd name="T62" fmla="*/ 45 w 120"/>
              <a:gd name="T63" fmla="*/ 188 h 210"/>
              <a:gd name="T64" fmla="*/ 48 w 120"/>
              <a:gd name="T65" fmla="*/ 190 h 210"/>
              <a:gd name="T66" fmla="*/ 50 w 120"/>
              <a:gd name="T67" fmla="*/ 191 h 210"/>
              <a:gd name="T68" fmla="*/ 54 w 120"/>
              <a:gd name="T69" fmla="*/ 192 h 210"/>
              <a:gd name="T70" fmla="*/ 57 w 120"/>
              <a:gd name="T71" fmla="*/ 194 h 210"/>
              <a:gd name="T72" fmla="*/ 60 w 120"/>
              <a:gd name="T73" fmla="*/ 195 h 210"/>
              <a:gd name="T74" fmla="*/ 57 w 120"/>
              <a:gd name="T75" fmla="*/ 19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210">
                <a:moveTo>
                  <a:pt x="60" y="0"/>
                </a:moveTo>
                <a:cubicBezTo>
                  <a:pt x="60" y="60"/>
                  <a:pt x="0" y="90"/>
                  <a:pt x="0" y="150"/>
                </a:cubicBezTo>
                <a:cubicBezTo>
                  <a:pt x="0" y="210"/>
                  <a:pt x="60" y="210"/>
                  <a:pt x="60" y="210"/>
                </a:cubicBezTo>
                <a:cubicBezTo>
                  <a:pt x="60" y="210"/>
                  <a:pt x="120" y="210"/>
                  <a:pt x="120" y="150"/>
                </a:cubicBezTo>
                <a:cubicBezTo>
                  <a:pt x="120" y="90"/>
                  <a:pt x="60" y="60"/>
                  <a:pt x="60" y="0"/>
                </a:cubicBezTo>
                <a:close/>
                <a:moveTo>
                  <a:pt x="57" y="196"/>
                </a:moveTo>
                <a:cubicBezTo>
                  <a:pt x="56" y="196"/>
                  <a:pt x="55" y="196"/>
                  <a:pt x="53" y="196"/>
                </a:cubicBezTo>
                <a:cubicBezTo>
                  <a:pt x="52" y="196"/>
                  <a:pt x="50" y="197"/>
                  <a:pt x="48" y="196"/>
                </a:cubicBezTo>
                <a:cubicBezTo>
                  <a:pt x="47" y="196"/>
                  <a:pt x="47" y="196"/>
                  <a:pt x="46" y="196"/>
                </a:cubicBezTo>
                <a:cubicBezTo>
                  <a:pt x="45" y="196"/>
                  <a:pt x="44" y="196"/>
                  <a:pt x="43" y="195"/>
                </a:cubicBezTo>
                <a:cubicBezTo>
                  <a:pt x="41" y="195"/>
                  <a:pt x="39" y="194"/>
                  <a:pt x="36" y="193"/>
                </a:cubicBezTo>
                <a:cubicBezTo>
                  <a:pt x="34" y="192"/>
                  <a:pt x="32" y="191"/>
                  <a:pt x="30" y="190"/>
                </a:cubicBezTo>
                <a:cubicBezTo>
                  <a:pt x="28" y="189"/>
                  <a:pt x="27" y="187"/>
                  <a:pt x="25" y="185"/>
                </a:cubicBezTo>
                <a:cubicBezTo>
                  <a:pt x="23" y="183"/>
                  <a:pt x="21" y="182"/>
                  <a:pt x="20" y="180"/>
                </a:cubicBezTo>
                <a:cubicBezTo>
                  <a:pt x="19" y="178"/>
                  <a:pt x="18" y="176"/>
                  <a:pt x="17" y="173"/>
                </a:cubicBezTo>
                <a:cubicBezTo>
                  <a:pt x="16" y="171"/>
                  <a:pt x="15" y="169"/>
                  <a:pt x="15" y="167"/>
                </a:cubicBezTo>
                <a:cubicBezTo>
                  <a:pt x="14" y="166"/>
                  <a:pt x="14" y="165"/>
                  <a:pt x="14" y="164"/>
                </a:cubicBezTo>
                <a:cubicBezTo>
                  <a:pt x="14" y="163"/>
                  <a:pt x="14" y="162"/>
                  <a:pt x="14" y="162"/>
                </a:cubicBezTo>
                <a:cubicBezTo>
                  <a:pt x="13" y="160"/>
                  <a:pt x="14" y="158"/>
                  <a:pt x="14" y="157"/>
                </a:cubicBezTo>
                <a:cubicBezTo>
                  <a:pt x="14" y="155"/>
                  <a:pt x="14" y="154"/>
                  <a:pt x="14" y="153"/>
                </a:cubicBezTo>
                <a:cubicBezTo>
                  <a:pt x="15" y="151"/>
                  <a:pt x="15" y="150"/>
                  <a:pt x="15" y="150"/>
                </a:cubicBezTo>
                <a:cubicBezTo>
                  <a:pt x="15" y="150"/>
                  <a:pt x="16" y="151"/>
                  <a:pt x="16" y="153"/>
                </a:cubicBezTo>
                <a:cubicBezTo>
                  <a:pt x="16" y="154"/>
                  <a:pt x="17" y="155"/>
                  <a:pt x="17" y="156"/>
                </a:cubicBezTo>
                <a:cubicBezTo>
                  <a:pt x="18" y="157"/>
                  <a:pt x="19" y="159"/>
                  <a:pt x="19" y="160"/>
                </a:cubicBezTo>
                <a:cubicBezTo>
                  <a:pt x="20" y="161"/>
                  <a:pt x="20" y="162"/>
                  <a:pt x="20" y="162"/>
                </a:cubicBezTo>
                <a:cubicBezTo>
                  <a:pt x="21" y="163"/>
                  <a:pt x="21" y="164"/>
                  <a:pt x="22" y="165"/>
                </a:cubicBezTo>
                <a:cubicBezTo>
                  <a:pt x="22" y="166"/>
                  <a:pt x="23" y="168"/>
                  <a:pt x="24" y="169"/>
                </a:cubicBezTo>
                <a:cubicBezTo>
                  <a:pt x="26" y="171"/>
                  <a:pt x="27" y="172"/>
                  <a:pt x="28" y="174"/>
                </a:cubicBezTo>
                <a:cubicBezTo>
                  <a:pt x="29" y="175"/>
                  <a:pt x="30" y="177"/>
                  <a:pt x="32" y="178"/>
                </a:cubicBezTo>
                <a:cubicBezTo>
                  <a:pt x="33" y="180"/>
                  <a:pt x="35" y="181"/>
                  <a:pt x="36" y="182"/>
                </a:cubicBezTo>
                <a:cubicBezTo>
                  <a:pt x="38" y="183"/>
                  <a:pt x="39" y="184"/>
                  <a:pt x="41" y="186"/>
                </a:cubicBezTo>
                <a:cubicBezTo>
                  <a:pt x="42" y="186"/>
                  <a:pt x="44" y="188"/>
                  <a:pt x="45" y="188"/>
                </a:cubicBezTo>
                <a:cubicBezTo>
                  <a:pt x="46" y="189"/>
                  <a:pt x="47" y="189"/>
                  <a:pt x="48" y="190"/>
                </a:cubicBezTo>
                <a:cubicBezTo>
                  <a:pt x="48" y="190"/>
                  <a:pt x="49" y="190"/>
                  <a:pt x="50" y="191"/>
                </a:cubicBezTo>
                <a:cubicBezTo>
                  <a:pt x="51" y="191"/>
                  <a:pt x="53" y="192"/>
                  <a:pt x="54" y="192"/>
                </a:cubicBezTo>
                <a:cubicBezTo>
                  <a:pt x="55" y="193"/>
                  <a:pt x="56" y="193"/>
                  <a:pt x="57" y="194"/>
                </a:cubicBezTo>
                <a:cubicBezTo>
                  <a:pt x="59" y="194"/>
                  <a:pt x="60" y="195"/>
                  <a:pt x="60" y="195"/>
                </a:cubicBezTo>
                <a:cubicBezTo>
                  <a:pt x="60" y="195"/>
                  <a:pt x="59" y="195"/>
                  <a:pt x="57" y="19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a:ea typeface="+mn-ea"/>
              <a:cs typeface="Arial" charset="0"/>
            </a:endParaRPr>
          </a:p>
        </p:txBody>
      </p:sp>
      <p:sp>
        <p:nvSpPr>
          <p:cNvPr id="41" name="Rounded Rectangle 92">
            <a:extLst>
              <a:ext uri="{FF2B5EF4-FFF2-40B4-BE49-F238E27FC236}">
                <a16:creationId xmlns:a16="http://schemas.microsoft.com/office/drawing/2014/main" id="{C977216E-AD14-4227-BAFD-7AFA68C016BF}"/>
              </a:ext>
            </a:extLst>
          </p:cNvPr>
          <p:cNvSpPr/>
          <p:nvPr/>
        </p:nvSpPr>
        <p:spPr>
          <a:xfrm rot="2700000">
            <a:off x="228808" y="2030719"/>
            <a:ext cx="1533552" cy="1240653"/>
          </a:xfrm>
          <a:prstGeom prst="roundRect">
            <a:avLst/>
          </a:prstGeom>
          <a:gradFill flip="none" rotWithShape="1">
            <a:gsLst>
              <a:gs pos="100000">
                <a:srgbClr val="009FDA"/>
              </a:gs>
              <a:gs pos="0">
                <a:srgbClr val="001965"/>
              </a:gs>
            </a:gsLst>
            <a:lin ang="2700000" scaled="1"/>
            <a:tileRect/>
          </a:gra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2" name="Rounded Rectangle 51">
            <a:extLst>
              <a:ext uri="{FF2B5EF4-FFF2-40B4-BE49-F238E27FC236}">
                <a16:creationId xmlns:a16="http://schemas.microsoft.com/office/drawing/2014/main" id="{809685F4-A3C0-46D3-86AD-D408689FC2BE}"/>
              </a:ext>
            </a:extLst>
          </p:cNvPr>
          <p:cNvSpPr/>
          <p:nvPr/>
        </p:nvSpPr>
        <p:spPr bwMode="auto">
          <a:xfrm>
            <a:off x="245787" y="3910915"/>
            <a:ext cx="1624110" cy="523423"/>
          </a:xfrm>
          <a:prstGeom prst="roundRect">
            <a:avLst>
              <a:gd name="adj" fmla="val 17429"/>
            </a:avLst>
          </a:prstGeom>
          <a:solidFill>
            <a:schemeClr val="bg1"/>
          </a:solidFill>
          <a:ln w="28575">
            <a:solidFill>
              <a:srgbClr val="001965"/>
            </a:solidFill>
          </a:ln>
          <a:effectLst/>
        </p:spPr>
        <p:txBody>
          <a:bodyPr lIns="47996" tIns="92287" rIns="47996" bIns="92287" anchor="ctr"/>
          <a:lstStyle/>
          <a:p>
            <a:pPr marL="0" marR="0" lvl="0" indent="0" algn="ctr" defTabSz="1172041" rtl="0" eaLnBrk="0" fontAlgn="auto" latinLnBrk="0" hangingPunct="0">
              <a:lnSpc>
                <a:spcPct val="100000"/>
              </a:lnSpc>
              <a:spcBef>
                <a:spcPct val="50000"/>
              </a:spcBef>
              <a:spcAft>
                <a:spcPts val="0"/>
              </a:spcAft>
              <a:buClr>
                <a:srgbClr val="566E10"/>
              </a:buClr>
              <a:buSzTx/>
              <a:buFontTx/>
              <a:buNone/>
              <a:tabLst/>
              <a:defRPr/>
            </a:pPr>
            <a:r>
              <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rPr>
              <a:t>Hypoglycaemia</a:t>
            </a:r>
            <a:r>
              <a:rPr kumimoji="0" lang="en-US" sz="1200" b="1" i="0" u="none" strike="noStrike" kern="1200" cap="none" spc="0" normalizeH="0" baseline="30000" noProof="0" dirty="0">
                <a:ln>
                  <a:noFill/>
                </a:ln>
                <a:solidFill>
                  <a:srgbClr val="001965"/>
                </a:solidFill>
                <a:effectLst/>
                <a:uLnTx/>
                <a:uFillTx/>
                <a:latin typeface="Verdana"/>
                <a:ea typeface="Verdana" panose="020B0604030504040204" pitchFamily="34" charset="0"/>
                <a:cs typeface="Verdana" panose="020B0604030504040204" pitchFamily="34" charset="0"/>
              </a:rPr>
              <a:t>1</a:t>
            </a:r>
            <a:endParaRPr kumimoji="0" lang="en-US" sz="1200" b="1" i="0" u="none" strike="noStrike" kern="1200" cap="none" spc="0" normalizeH="0" baseline="-25000" noProof="0" dirty="0">
              <a:ln>
                <a:noFill/>
              </a:ln>
              <a:solidFill>
                <a:srgbClr val="001965"/>
              </a:solidFill>
              <a:effectLst/>
              <a:uLnTx/>
              <a:uFillTx/>
              <a:latin typeface="Verdana"/>
              <a:ea typeface="Verdana" panose="020B0604030504040204" pitchFamily="34" charset="0"/>
              <a:cs typeface="Verdana" panose="020B0604030504040204" pitchFamily="34" charset="0"/>
            </a:endParaRPr>
          </a:p>
        </p:txBody>
      </p:sp>
      <p:sp>
        <p:nvSpPr>
          <p:cNvPr id="44" name="Rounded Rectangle 98">
            <a:extLst>
              <a:ext uri="{FF2B5EF4-FFF2-40B4-BE49-F238E27FC236}">
                <a16:creationId xmlns:a16="http://schemas.microsoft.com/office/drawing/2014/main" id="{63ECB103-5A72-480B-9988-04E2AC772038}"/>
              </a:ext>
            </a:extLst>
          </p:cNvPr>
          <p:cNvSpPr/>
          <p:nvPr/>
        </p:nvSpPr>
        <p:spPr>
          <a:xfrm rot="2700000">
            <a:off x="3695536" y="2030721"/>
            <a:ext cx="1533552" cy="1240653"/>
          </a:xfrm>
          <a:prstGeom prst="roundRect">
            <a:avLst/>
          </a:prstGeom>
          <a:gradFill flip="none" rotWithShape="1">
            <a:gsLst>
              <a:gs pos="100000">
                <a:srgbClr val="009FDA"/>
              </a:gs>
              <a:gs pos="0">
                <a:srgbClr val="001965"/>
              </a:gs>
            </a:gsLst>
            <a:lin ang="2700000" scaled="1"/>
            <a:tileRect/>
          </a:gra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45" name="Group 44">
            <a:extLst>
              <a:ext uri="{FF2B5EF4-FFF2-40B4-BE49-F238E27FC236}">
                <a16:creationId xmlns:a16="http://schemas.microsoft.com/office/drawing/2014/main" id="{3A8521EB-FE79-4006-A3C3-CA4700FBEE2D}"/>
              </a:ext>
            </a:extLst>
          </p:cNvPr>
          <p:cNvGrpSpPr/>
          <p:nvPr/>
        </p:nvGrpSpPr>
        <p:grpSpPr>
          <a:xfrm>
            <a:off x="4134879" y="2141820"/>
            <a:ext cx="741922" cy="881797"/>
            <a:chOff x="5673489" y="4108572"/>
            <a:chExt cx="868326" cy="685107"/>
          </a:xfrm>
          <a:effectLst/>
        </p:grpSpPr>
        <p:sp>
          <p:nvSpPr>
            <p:cNvPr id="50" name="Freeform 13">
              <a:extLst>
                <a:ext uri="{FF2B5EF4-FFF2-40B4-BE49-F238E27FC236}">
                  <a16:creationId xmlns:a16="http://schemas.microsoft.com/office/drawing/2014/main" id="{9B743DC2-47A7-494D-AAD6-E07135A2008A}"/>
                </a:ext>
              </a:extLst>
            </p:cNvPr>
            <p:cNvSpPr>
              <a:spLocks/>
            </p:cNvSpPr>
            <p:nvPr/>
          </p:nvSpPr>
          <p:spPr bwMode="auto">
            <a:xfrm>
              <a:off x="5759059" y="4108572"/>
              <a:ext cx="404473" cy="410499"/>
            </a:xfrm>
            <a:custGeom>
              <a:avLst/>
              <a:gdLst>
                <a:gd name="T0" fmla="*/ 449 w 509"/>
                <a:gd name="T1" fmla="*/ 147 h 516"/>
                <a:gd name="T2" fmla="*/ 222 w 509"/>
                <a:gd name="T3" fmla="*/ 374 h 516"/>
                <a:gd name="T4" fmla="*/ 198 w 509"/>
                <a:gd name="T5" fmla="*/ 354 h 516"/>
                <a:gd name="T6" fmla="*/ 95 w 509"/>
                <a:gd name="T7" fmla="*/ 437 h 516"/>
                <a:gd name="T8" fmla="*/ 87 w 509"/>
                <a:gd name="T9" fmla="*/ 429 h 516"/>
                <a:gd name="T10" fmla="*/ 0 w 509"/>
                <a:gd name="T11" fmla="*/ 516 h 516"/>
                <a:gd name="T12" fmla="*/ 10 w 509"/>
                <a:gd name="T13" fmla="*/ 492 h 516"/>
                <a:gd name="T14" fmla="*/ 79 w 509"/>
                <a:gd name="T15" fmla="*/ 422 h 516"/>
                <a:gd name="T16" fmla="*/ 73 w 509"/>
                <a:gd name="T17" fmla="*/ 415 h 516"/>
                <a:gd name="T18" fmla="*/ 155 w 509"/>
                <a:gd name="T19" fmla="*/ 311 h 516"/>
                <a:gd name="T20" fmla="*/ 135 w 509"/>
                <a:gd name="T21" fmla="*/ 287 h 516"/>
                <a:gd name="T22" fmla="*/ 361 w 509"/>
                <a:gd name="T23" fmla="*/ 61 h 516"/>
                <a:gd name="T24" fmla="*/ 390 w 509"/>
                <a:gd name="T25" fmla="*/ 89 h 516"/>
                <a:gd name="T26" fmla="*/ 430 w 509"/>
                <a:gd name="T27" fmla="*/ 49 h 516"/>
                <a:gd name="T28" fmla="*/ 402 w 509"/>
                <a:gd name="T29" fmla="*/ 22 h 516"/>
                <a:gd name="T30" fmla="*/ 423 w 509"/>
                <a:gd name="T31" fmla="*/ 0 h 516"/>
                <a:gd name="T32" fmla="*/ 509 w 509"/>
                <a:gd name="T33" fmla="*/ 86 h 516"/>
                <a:gd name="T34" fmla="*/ 489 w 509"/>
                <a:gd name="T35" fmla="*/ 107 h 516"/>
                <a:gd name="T36" fmla="*/ 461 w 509"/>
                <a:gd name="T37" fmla="*/ 79 h 516"/>
                <a:gd name="T38" fmla="*/ 421 w 509"/>
                <a:gd name="T39" fmla="*/ 119 h 516"/>
                <a:gd name="T40" fmla="*/ 449 w 509"/>
                <a:gd name="T41" fmla="*/ 14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 h="516">
                  <a:moveTo>
                    <a:pt x="449" y="147"/>
                  </a:moveTo>
                  <a:cubicBezTo>
                    <a:pt x="373" y="223"/>
                    <a:pt x="297" y="299"/>
                    <a:pt x="222" y="374"/>
                  </a:cubicBezTo>
                  <a:cubicBezTo>
                    <a:pt x="214" y="368"/>
                    <a:pt x="206" y="361"/>
                    <a:pt x="198" y="354"/>
                  </a:cubicBezTo>
                  <a:cubicBezTo>
                    <a:pt x="164" y="382"/>
                    <a:pt x="129" y="409"/>
                    <a:pt x="95" y="437"/>
                  </a:cubicBezTo>
                  <a:cubicBezTo>
                    <a:pt x="92" y="434"/>
                    <a:pt x="90" y="432"/>
                    <a:pt x="87" y="429"/>
                  </a:cubicBezTo>
                  <a:cubicBezTo>
                    <a:pt x="58" y="458"/>
                    <a:pt x="29" y="487"/>
                    <a:pt x="0" y="516"/>
                  </a:cubicBezTo>
                  <a:cubicBezTo>
                    <a:pt x="2" y="507"/>
                    <a:pt x="2" y="499"/>
                    <a:pt x="10" y="492"/>
                  </a:cubicBezTo>
                  <a:cubicBezTo>
                    <a:pt x="33" y="469"/>
                    <a:pt x="56" y="445"/>
                    <a:pt x="79" y="422"/>
                  </a:cubicBezTo>
                  <a:cubicBezTo>
                    <a:pt x="77" y="420"/>
                    <a:pt x="75" y="417"/>
                    <a:pt x="73" y="415"/>
                  </a:cubicBezTo>
                  <a:cubicBezTo>
                    <a:pt x="100" y="380"/>
                    <a:pt x="127" y="346"/>
                    <a:pt x="155" y="311"/>
                  </a:cubicBezTo>
                  <a:cubicBezTo>
                    <a:pt x="148" y="303"/>
                    <a:pt x="142" y="295"/>
                    <a:pt x="135" y="287"/>
                  </a:cubicBezTo>
                  <a:cubicBezTo>
                    <a:pt x="211" y="212"/>
                    <a:pt x="286" y="137"/>
                    <a:pt x="361" y="61"/>
                  </a:cubicBezTo>
                  <a:cubicBezTo>
                    <a:pt x="371" y="71"/>
                    <a:pt x="380" y="80"/>
                    <a:pt x="390" y="89"/>
                  </a:cubicBezTo>
                  <a:cubicBezTo>
                    <a:pt x="403" y="76"/>
                    <a:pt x="416" y="63"/>
                    <a:pt x="430" y="49"/>
                  </a:cubicBezTo>
                  <a:cubicBezTo>
                    <a:pt x="420" y="40"/>
                    <a:pt x="411" y="31"/>
                    <a:pt x="402" y="22"/>
                  </a:cubicBezTo>
                  <a:cubicBezTo>
                    <a:pt x="409" y="14"/>
                    <a:pt x="416" y="7"/>
                    <a:pt x="423" y="0"/>
                  </a:cubicBezTo>
                  <a:cubicBezTo>
                    <a:pt x="452" y="28"/>
                    <a:pt x="481" y="57"/>
                    <a:pt x="509" y="86"/>
                  </a:cubicBezTo>
                  <a:cubicBezTo>
                    <a:pt x="503" y="93"/>
                    <a:pt x="496" y="100"/>
                    <a:pt x="489" y="107"/>
                  </a:cubicBezTo>
                  <a:cubicBezTo>
                    <a:pt x="480" y="98"/>
                    <a:pt x="470" y="88"/>
                    <a:pt x="461" y="79"/>
                  </a:cubicBezTo>
                  <a:cubicBezTo>
                    <a:pt x="447" y="93"/>
                    <a:pt x="434" y="106"/>
                    <a:pt x="421" y="119"/>
                  </a:cubicBezTo>
                  <a:cubicBezTo>
                    <a:pt x="430" y="128"/>
                    <a:pt x="439" y="138"/>
                    <a:pt x="449" y="1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rial" charset="0"/>
              </a:endParaRPr>
            </a:p>
          </p:txBody>
        </p:sp>
        <p:sp>
          <p:nvSpPr>
            <p:cNvPr id="51" name="Freeform 13">
              <a:extLst>
                <a:ext uri="{FF2B5EF4-FFF2-40B4-BE49-F238E27FC236}">
                  <a16:creationId xmlns:a16="http://schemas.microsoft.com/office/drawing/2014/main" id="{912B145E-2649-46AB-96EF-E1103A8F8581}"/>
                </a:ext>
              </a:extLst>
            </p:cNvPr>
            <p:cNvSpPr>
              <a:spLocks/>
            </p:cNvSpPr>
            <p:nvPr/>
          </p:nvSpPr>
          <p:spPr bwMode="auto">
            <a:xfrm rot="10800000">
              <a:off x="6055152" y="4383180"/>
              <a:ext cx="404473" cy="410499"/>
            </a:xfrm>
            <a:custGeom>
              <a:avLst/>
              <a:gdLst>
                <a:gd name="T0" fmla="*/ 449 w 509"/>
                <a:gd name="T1" fmla="*/ 147 h 516"/>
                <a:gd name="T2" fmla="*/ 222 w 509"/>
                <a:gd name="T3" fmla="*/ 374 h 516"/>
                <a:gd name="T4" fmla="*/ 198 w 509"/>
                <a:gd name="T5" fmla="*/ 354 h 516"/>
                <a:gd name="T6" fmla="*/ 95 w 509"/>
                <a:gd name="T7" fmla="*/ 437 h 516"/>
                <a:gd name="T8" fmla="*/ 87 w 509"/>
                <a:gd name="T9" fmla="*/ 429 h 516"/>
                <a:gd name="T10" fmla="*/ 0 w 509"/>
                <a:gd name="T11" fmla="*/ 516 h 516"/>
                <a:gd name="T12" fmla="*/ 10 w 509"/>
                <a:gd name="T13" fmla="*/ 492 h 516"/>
                <a:gd name="T14" fmla="*/ 79 w 509"/>
                <a:gd name="T15" fmla="*/ 422 h 516"/>
                <a:gd name="T16" fmla="*/ 73 w 509"/>
                <a:gd name="T17" fmla="*/ 415 h 516"/>
                <a:gd name="T18" fmla="*/ 155 w 509"/>
                <a:gd name="T19" fmla="*/ 311 h 516"/>
                <a:gd name="T20" fmla="*/ 135 w 509"/>
                <a:gd name="T21" fmla="*/ 287 h 516"/>
                <a:gd name="T22" fmla="*/ 361 w 509"/>
                <a:gd name="T23" fmla="*/ 61 h 516"/>
                <a:gd name="T24" fmla="*/ 390 w 509"/>
                <a:gd name="T25" fmla="*/ 89 h 516"/>
                <a:gd name="T26" fmla="*/ 430 w 509"/>
                <a:gd name="T27" fmla="*/ 49 h 516"/>
                <a:gd name="T28" fmla="*/ 402 w 509"/>
                <a:gd name="T29" fmla="*/ 22 h 516"/>
                <a:gd name="T30" fmla="*/ 423 w 509"/>
                <a:gd name="T31" fmla="*/ 0 h 516"/>
                <a:gd name="T32" fmla="*/ 509 w 509"/>
                <a:gd name="T33" fmla="*/ 86 h 516"/>
                <a:gd name="T34" fmla="*/ 489 w 509"/>
                <a:gd name="T35" fmla="*/ 107 h 516"/>
                <a:gd name="T36" fmla="*/ 461 w 509"/>
                <a:gd name="T37" fmla="*/ 79 h 516"/>
                <a:gd name="T38" fmla="*/ 421 w 509"/>
                <a:gd name="T39" fmla="*/ 119 h 516"/>
                <a:gd name="T40" fmla="*/ 449 w 509"/>
                <a:gd name="T41" fmla="*/ 14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 h="516">
                  <a:moveTo>
                    <a:pt x="449" y="147"/>
                  </a:moveTo>
                  <a:cubicBezTo>
                    <a:pt x="373" y="223"/>
                    <a:pt x="297" y="299"/>
                    <a:pt x="222" y="374"/>
                  </a:cubicBezTo>
                  <a:cubicBezTo>
                    <a:pt x="214" y="368"/>
                    <a:pt x="206" y="361"/>
                    <a:pt x="198" y="354"/>
                  </a:cubicBezTo>
                  <a:cubicBezTo>
                    <a:pt x="164" y="382"/>
                    <a:pt x="129" y="409"/>
                    <a:pt x="95" y="437"/>
                  </a:cubicBezTo>
                  <a:cubicBezTo>
                    <a:pt x="92" y="434"/>
                    <a:pt x="90" y="432"/>
                    <a:pt x="87" y="429"/>
                  </a:cubicBezTo>
                  <a:cubicBezTo>
                    <a:pt x="58" y="458"/>
                    <a:pt x="29" y="487"/>
                    <a:pt x="0" y="516"/>
                  </a:cubicBezTo>
                  <a:cubicBezTo>
                    <a:pt x="2" y="507"/>
                    <a:pt x="2" y="499"/>
                    <a:pt x="10" y="492"/>
                  </a:cubicBezTo>
                  <a:cubicBezTo>
                    <a:pt x="33" y="469"/>
                    <a:pt x="56" y="445"/>
                    <a:pt x="79" y="422"/>
                  </a:cubicBezTo>
                  <a:cubicBezTo>
                    <a:pt x="77" y="420"/>
                    <a:pt x="75" y="417"/>
                    <a:pt x="73" y="415"/>
                  </a:cubicBezTo>
                  <a:cubicBezTo>
                    <a:pt x="100" y="380"/>
                    <a:pt x="127" y="346"/>
                    <a:pt x="155" y="311"/>
                  </a:cubicBezTo>
                  <a:cubicBezTo>
                    <a:pt x="148" y="303"/>
                    <a:pt x="142" y="295"/>
                    <a:pt x="135" y="287"/>
                  </a:cubicBezTo>
                  <a:cubicBezTo>
                    <a:pt x="211" y="212"/>
                    <a:pt x="286" y="137"/>
                    <a:pt x="361" y="61"/>
                  </a:cubicBezTo>
                  <a:cubicBezTo>
                    <a:pt x="371" y="71"/>
                    <a:pt x="380" y="80"/>
                    <a:pt x="390" y="89"/>
                  </a:cubicBezTo>
                  <a:cubicBezTo>
                    <a:pt x="403" y="76"/>
                    <a:pt x="416" y="63"/>
                    <a:pt x="430" y="49"/>
                  </a:cubicBezTo>
                  <a:cubicBezTo>
                    <a:pt x="420" y="40"/>
                    <a:pt x="411" y="31"/>
                    <a:pt x="402" y="22"/>
                  </a:cubicBezTo>
                  <a:cubicBezTo>
                    <a:pt x="409" y="14"/>
                    <a:pt x="416" y="7"/>
                    <a:pt x="423" y="0"/>
                  </a:cubicBezTo>
                  <a:cubicBezTo>
                    <a:pt x="452" y="28"/>
                    <a:pt x="481" y="57"/>
                    <a:pt x="509" y="86"/>
                  </a:cubicBezTo>
                  <a:cubicBezTo>
                    <a:pt x="503" y="93"/>
                    <a:pt x="496" y="100"/>
                    <a:pt x="489" y="107"/>
                  </a:cubicBezTo>
                  <a:cubicBezTo>
                    <a:pt x="480" y="98"/>
                    <a:pt x="470" y="88"/>
                    <a:pt x="461" y="79"/>
                  </a:cubicBezTo>
                  <a:cubicBezTo>
                    <a:pt x="447" y="93"/>
                    <a:pt x="434" y="106"/>
                    <a:pt x="421" y="119"/>
                  </a:cubicBezTo>
                  <a:cubicBezTo>
                    <a:pt x="430" y="128"/>
                    <a:pt x="439" y="138"/>
                    <a:pt x="449" y="1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rial" charset="0"/>
              </a:endParaRPr>
            </a:p>
          </p:txBody>
        </p:sp>
        <p:grpSp>
          <p:nvGrpSpPr>
            <p:cNvPr id="53" name="Group 52">
              <a:extLst>
                <a:ext uri="{FF2B5EF4-FFF2-40B4-BE49-F238E27FC236}">
                  <a16:creationId xmlns:a16="http://schemas.microsoft.com/office/drawing/2014/main" id="{99073849-BE46-4D60-9D0C-8155A48557F7}"/>
                </a:ext>
              </a:extLst>
            </p:cNvPr>
            <p:cNvGrpSpPr/>
            <p:nvPr/>
          </p:nvGrpSpPr>
          <p:grpSpPr>
            <a:xfrm rot="18900000">
              <a:off x="5673489" y="4424087"/>
              <a:ext cx="868326" cy="86465"/>
              <a:chOff x="5715707" y="4408536"/>
              <a:chExt cx="868326" cy="86465"/>
            </a:xfrm>
          </p:grpSpPr>
          <p:sp>
            <p:nvSpPr>
              <p:cNvPr id="54" name="Freeform 63">
                <a:extLst>
                  <a:ext uri="{FF2B5EF4-FFF2-40B4-BE49-F238E27FC236}">
                    <a16:creationId xmlns:a16="http://schemas.microsoft.com/office/drawing/2014/main" id="{318B77D8-3DEF-4582-97C1-DAD9DF27E6C7}"/>
                  </a:ext>
                </a:extLst>
              </p:cNvPr>
              <p:cNvSpPr>
                <a:spLocks noEditPoints="1"/>
              </p:cNvSpPr>
              <p:nvPr/>
            </p:nvSpPr>
            <p:spPr bwMode="auto">
              <a:xfrm>
                <a:off x="5715707" y="4408536"/>
                <a:ext cx="264441" cy="86465"/>
              </a:xfrm>
              <a:custGeom>
                <a:avLst/>
                <a:gdLst>
                  <a:gd name="T0" fmla="*/ 259 w 308"/>
                  <a:gd name="T1" fmla="*/ 0 h 99"/>
                  <a:gd name="T2" fmla="*/ 148 w 308"/>
                  <a:gd name="T3" fmla="*/ 0 h 99"/>
                  <a:gd name="T4" fmla="*/ 50 w 308"/>
                  <a:gd name="T5" fmla="*/ 0 h 99"/>
                  <a:gd name="T6" fmla="*/ 35 w 308"/>
                  <a:gd name="T7" fmla="*/ 3 h 99"/>
                  <a:gd name="T8" fmla="*/ 26 w 308"/>
                  <a:gd name="T9" fmla="*/ 6 h 99"/>
                  <a:gd name="T10" fmla="*/ 22 w 308"/>
                  <a:gd name="T11" fmla="*/ 9 h 99"/>
                  <a:gd name="T12" fmla="*/ 0 w 308"/>
                  <a:gd name="T13" fmla="*/ 50 h 99"/>
                  <a:gd name="T14" fmla="*/ 22 w 308"/>
                  <a:gd name="T15" fmla="*/ 91 h 99"/>
                  <a:gd name="T16" fmla="*/ 26 w 308"/>
                  <a:gd name="T17" fmla="*/ 93 h 99"/>
                  <a:gd name="T18" fmla="*/ 35 w 308"/>
                  <a:gd name="T19" fmla="*/ 97 h 99"/>
                  <a:gd name="T20" fmla="*/ 50 w 308"/>
                  <a:gd name="T21" fmla="*/ 99 h 99"/>
                  <a:gd name="T22" fmla="*/ 148 w 308"/>
                  <a:gd name="T23" fmla="*/ 99 h 99"/>
                  <a:gd name="T24" fmla="*/ 259 w 308"/>
                  <a:gd name="T25" fmla="*/ 99 h 99"/>
                  <a:gd name="T26" fmla="*/ 308 w 308"/>
                  <a:gd name="T27" fmla="*/ 50 h 99"/>
                  <a:gd name="T28" fmla="*/ 259 w 308"/>
                  <a:gd name="T29" fmla="*/ 0 h 99"/>
                  <a:gd name="T30" fmla="*/ 259 w 308"/>
                  <a:gd name="T31" fmla="*/ 87 h 99"/>
                  <a:gd name="T32" fmla="*/ 151 w 308"/>
                  <a:gd name="T33" fmla="*/ 87 h 99"/>
                  <a:gd name="T34" fmla="*/ 154 w 308"/>
                  <a:gd name="T35" fmla="*/ 50 h 99"/>
                  <a:gd name="T36" fmla="*/ 151 w 308"/>
                  <a:gd name="T37" fmla="*/ 12 h 99"/>
                  <a:gd name="T38" fmla="*/ 259 w 308"/>
                  <a:gd name="T39" fmla="*/ 12 h 99"/>
                  <a:gd name="T40" fmla="*/ 296 w 308"/>
                  <a:gd name="T41" fmla="*/ 50 h 99"/>
                  <a:gd name="T42" fmla="*/ 259 w 308"/>
                  <a:gd name="T43"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99">
                    <a:moveTo>
                      <a:pt x="259" y="0"/>
                    </a:moveTo>
                    <a:cubicBezTo>
                      <a:pt x="148" y="0"/>
                      <a:pt x="148" y="0"/>
                      <a:pt x="148" y="0"/>
                    </a:cubicBezTo>
                    <a:cubicBezTo>
                      <a:pt x="50" y="0"/>
                      <a:pt x="50" y="0"/>
                      <a:pt x="50" y="0"/>
                    </a:cubicBezTo>
                    <a:cubicBezTo>
                      <a:pt x="45" y="0"/>
                      <a:pt x="40" y="1"/>
                      <a:pt x="35" y="3"/>
                    </a:cubicBezTo>
                    <a:cubicBezTo>
                      <a:pt x="32" y="4"/>
                      <a:pt x="29" y="5"/>
                      <a:pt x="26" y="6"/>
                    </a:cubicBezTo>
                    <a:cubicBezTo>
                      <a:pt x="25" y="7"/>
                      <a:pt x="23" y="8"/>
                      <a:pt x="22" y="9"/>
                    </a:cubicBezTo>
                    <a:cubicBezTo>
                      <a:pt x="9" y="18"/>
                      <a:pt x="0" y="33"/>
                      <a:pt x="0" y="50"/>
                    </a:cubicBezTo>
                    <a:cubicBezTo>
                      <a:pt x="0" y="67"/>
                      <a:pt x="9" y="82"/>
                      <a:pt x="22" y="91"/>
                    </a:cubicBezTo>
                    <a:cubicBezTo>
                      <a:pt x="23" y="92"/>
                      <a:pt x="25" y="92"/>
                      <a:pt x="26" y="93"/>
                    </a:cubicBezTo>
                    <a:cubicBezTo>
                      <a:pt x="29" y="95"/>
                      <a:pt x="32" y="96"/>
                      <a:pt x="35" y="97"/>
                    </a:cubicBezTo>
                    <a:cubicBezTo>
                      <a:pt x="40" y="98"/>
                      <a:pt x="45" y="99"/>
                      <a:pt x="50" y="99"/>
                    </a:cubicBezTo>
                    <a:cubicBezTo>
                      <a:pt x="148" y="99"/>
                      <a:pt x="148" y="99"/>
                      <a:pt x="148" y="99"/>
                    </a:cubicBezTo>
                    <a:cubicBezTo>
                      <a:pt x="259" y="99"/>
                      <a:pt x="259" y="99"/>
                      <a:pt x="259" y="99"/>
                    </a:cubicBezTo>
                    <a:cubicBezTo>
                      <a:pt x="286" y="99"/>
                      <a:pt x="308" y="77"/>
                      <a:pt x="308" y="50"/>
                    </a:cubicBezTo>
                    <a:cubicBezTo>
                      <a:pt x="308" y="22"/>
                      <a:pt x="286" y="0"/>
                      <a:pt x="259" y="0"/>
                    </a:cubicBezTo>
                    <a:close/>
                    <a:moveTo>
                      <a:pt x="259" y="87"/>
                    </a:moveTo>
                    <a:cubicBezTo>
                      <a:pt x="151" y="87"/>
                      <a:pt x="151" y="87"/>
                      <a:pt x="151" y="87"/>
                    </a:cubicBezTo>
                    <a:cubicBezTo>
                      <a:pt x="153" y="75"/>
                      <a:pt x="154" y="62"/>
                      <a:pt x="154" y="50"/>
                    </a:cubicBezTo>
                    <a:cubicBezTo>
                      <a:pt x="154" y="37"/>
                      <a:pt x="153" y="25"/>
                      <a:pt x="151" y="12"/>
                    </a:cubicBezTo>
                    <a:cubicBezTo>
                      <a:pt x="259" y="12"/>
                      <a:pt x="259" y="12"/>
                      <a:pt x="259" y="12"/>
                    </a:cubicBezTo>
                    <a:cubicBezTo>
                      <a:pt x="280" y="12"/>
                      <a:pt x="296" y="29"/>
                      <a:pt x="296" y="50"/>
                    </a:cubicBezTo>
                    <a:cubicBezTo>
                      <a:pt x="296" y="70"/>
                      <a:pt x="280" y="87"/>
                      <a:pt x="259" y="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rial" charset="0"/>
                </a:endParaRPr>
              </a:p>
            </p:txBody>
          </p:sp>
          <p:sp>
            <p:nvSpPr>
              <p:cNvPr id="55" name="Freeform 64">
                <a:extLst>
                  <a:ext uri="{FF2B5EF4-FFF2-40B4-BE49-F238E27FC236}">
                    <a16:creationId xmlns:a16="http://schemas.microsoft.com/office/drawing/2014/main" id="{7311B310-C8C3-4B96-A86A-257A11E803D0}"/>
                  </a:ext>
                </a:extLst>
              </p:cNvPr>
              <p:cNvSpPr>
                <a:spLocks noEditPoints="1"/>
              </p:cNvSpPr>
              <p:nvPr/>
            </p:nvSpPr>
            <p:spPr bwMode="auto">
              <a:xfrm>
                <a:off x="6017650" y="4408536"/>
                <a:ext cx="264441" cy="86465"/>
              </a:xfrm>
              <a:custGeom>
                <a:avLst/>
                <a:gdLst>
                  <a:gd name="T0" fmla="*/ 259 w 308"/>
                  <a:gd name="T1" fmla="*/ 0 h 99"/>
                  <a:gd name="T2" fmla="*/ 148 w 308"/>
                  <a:gd name="T3" fmla="*/ 0 h 99"/>
                  <a:gd name="T4" fmla="*/ 50 w 308"/>
                  <a:gd name="T5" fmla="*/ 0 h 99"/>
                  <a:gd name="T6" fmla="*/ 35 w 308"/>
                  <a:gd name="T7" fmla="*/ 3 h 99"/>
                  <a:gd name="T8" fmla="*/ 26 w 308"/>
                  <a:gd name="T9" fmla="*/ 6 h 99"/>
                  <a:gd name="T10" fmla="*/ 22 w 308"/>
                  <a:gd name="T11" fmla="*/ 9 h 99"/>
                  <a:gd name="T12" fmla="*/ 0 w 308"/>
                  <a:gd name="T13" fmla="*/ 50 h 99"/>
                  <a:gd name="T14" fmla="*/ 22 w 308"/>
                  <a:gd name="T15" fmla="*/ 91 h 99"/>
                  <a:gd name="T16" fmla="*/ 26 w 308"/>
                  <a:gd name="T17" fmla="*/ 93 h 99"/>
                  <a:gd name="T18" fmla="*/ 35 w 308"/>
                  <a:gd name="T19" fmla="*/ 97 h 99"/>
                  <a:gd name="T20" fmla="*/ 50 w 308"/>
                  <a:gd name="T21" fmla="*/ 99 h 99"/>
                  <a:gd name="T22" fmla="*/ 148 w 308"/>
                  <a:gd name="T23" fmla="*/ 99 h 99"/>
                  <a:gd name="T24" fmla="*/ 259 w 308"/>
                  <a:gd name="T25" fmla="*/ 99 h 99"/>
                  <a:gd name="T26" fmla="*/ 308 w 308"/>
                  <a:gd name="T27" fmla="*/ 50 h 99"/>
                  <a:gd name="T28" fmla="*/ 259 w 308"/>
                  <a:gd name="T29" fmla="*/ 0 h 99"/>
                  <a:gd name="T30" fmla="*/ 259 w 308"/>
                  <a:gd name="T31" fmla="*/ 87 h 99"/>
                  <a:gd name="T32" fmla="*/ 151 w 308"/>
                  <a:gd name="T33" fmla="*/ 87 h 99"/>
                  <a:gd name="T34" fmla="*/ 154 w 308"/>
                  <a:gd name="T35" fmla="*/ 50 h 99"/>
                  <a:gd name="T36" fmla="*/ 151 w 308"/>
                  <a:gd name="T37" fmla="*/ 12 h 99"/>
                  <a:gd name="T38" fmla="*/ 259 w 308"/>
                  <a:gd name="T39" fmla="*/ 12 h 99"/>
                  <a:gd name="T40" fmla="*/ 296 w 308"/>
                  <a:gd name="T41" fmla="*/ 50 h 99"/>
                  <a:gd name="T42" fmla="*/ 259 w 308"/>
                  <a:gd name="T43"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99">
                    <a:moveTo>
                      <a:pt x="259" y="0"/>
                    </a:moveTo>
                    <a:cubicBezTo>
                      <a:pt x="148" y="0"/>
                      <a:pt x="148" y="0"/>
                      <a:pt x="148" y="0"/>
                    </a:cubicBezTo>
                    <a:cubicBezTo>
                      <a:pt x="50" y="0"/>
                      <a:pt x="50" y="0"/>
                      <a:pt x="50" y="0"/>
                    </a:cubicBezTo>
                    <a:cubicBezTo>
                      <a:pt x="45" y="0"/>
                      <a:pt x="40" y="1"/>
                      <a:pt x="35" y="3"/>
                    </a:cubicBezTo>
                    <a:cubicBezTo>
                      <a:pt x="32" y="4"/>
                      <a:pt x="29" y="5"/>
                      <a:pt x="26" y="6"/>
                    </a:cubicBezTo>
                    <a:cubicBezTo>
                      <a:pt x="25" y="7"/>
                      <a:pt x="23" y="8"/>
                      <a:pt x="22" y="9"/>
                    </a:cubicBezTo>
                    <a:cubicBezTo>
                      <a:pt x="9" y="18"/>
                      <a:pt x="0" y="33"/>
                      <a:pt x="0" y="50"/>
                    </a:cubicBezTo>
                    <a:cubicBezTo>
                      <a:pt x="0" y="67"/>
                      <a:pt x="9" y="82"/>
                      <a:pt x="22" y="91"/>
                    </a:cubicBezTo>
                    <a:cubicBezTo>
                      <a:pt x="23" y="92"/>
                      <a:pt x="25" y="92"/>
                      <a:pt x="26" y="93"/>
                    </a:cubicBezTo>
                    <a:cubicBezTo>
                      <a:pt x="29" y="95"/>
                      <a:pt x="32" y="96"/>
                      <a:pt x="35" y="97"/>
                    </a:cubicBezTo>
                    <a:cubicBezTo>
                      <a:pt x="40" y="98"/>
                      <a:pt x="45" y="99"/>
                      <a:pt x="50" y="99"/>
                    </a:cubicBezTo>
                    <a:cubicBezTo>
                      <a:pt x="148" y="99"/>
                      <a:pt x="148" y="99"/>
                      <a:pt x="148" y="99"/>
                    </a:cubicBezTo>
                    <a:cubicBezTo>
                      <a:pt x="259" y="99"/>
                      <a:pt x="259" y="99"/>
                      <a:pt x="259" y="99"/>
                    </a:cubicBezTo>
                    <a:cubicBezTo>
                      <a:pt x="286" y="99"/>
                      <a:pt x="308" y="77"/>
                      <a:pt x="308" y="50"/>
                    </a:cubicBezTo>
                    <a:cubicBezTo>
                      <a:pt x="308" y="22"/>
                      <a:pt x="286" y="0"/>
                      <a:pt x="259" y="0"/>
                    </a:cubicBezTo>
                    <a:close/>
                    <a:moveTo>
                      <a:pt x="259" y="87"/>
                    </a:moveTo>
                    <a:cubicBezTo>
                      <a:pt x="151" y="87"/>
                      <a:pt x="151" y="87"/>
                      <a:pt x="151" y="87"/>
                    </a:cubicBezTo>
                    <a:cubicBezTo>
                      <a:pt x="153" y="75"/>
                      <a:pt x="154" y="62"/>
                      <a:pt x="154" y="50"/>
                    </a:cubicBezTo>
                    <a:cubicBezTo>
                      <a:pt x="154" y="37"/>
                      <a:pt x="153" y="25"/>
                      <a:pt x="151" y="12"/>
                    </a:cubicBezTo>
                    <a:cubicBezTo>
                      <a:pt x="259" y="12"/>
                      <a:pt x="259" y="12"/>
                      <a:pt x="259" y="12"/>
                    </a:cubicBezTo>
                    <a:cubicBezTo>
                      <a:pt x="280" y="12"/>
                      <a:pt x="296" y="29"/>
                      <a:pt x="296" y="50"/>
                    </a:cubicBezTo>
                    <a:cubicBezTo>
                      <a:pt x="296" y="70"/>
                      <a:pt x="280" y="87"/>
                      <a:pt x="259" y="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rial" charset="0"/>
                </a:endParaRPr>
              </a:p>
            </p:txBody>
          </p:sp>
          <p:sp>
            <p:nvSpPr>
              <p:cNvPr id="56" name="Freeform 65">
                <a:extLst>
                  <a:ext uri="{FF2B5EF4-FFF2-40B4-BE49-F238E27FC236}">
                    <a16:creationId xmlns:a16="http://schemas.microsoft.com/office/drawing/2014/main" id="{B95F8A7E-B77F-4B88-8492-B766D0199C91}"/>
                  </a:ext>
                </a:extLst>
              </p:cNvPr>
              <p:cNvSpPr>
                <a:spLocks noEditPoints="1"/>
              </p:cNvSpPr>
              <p:nvPr/>
            </p:nvSpPr>
            <p:spPr bwMode="auto">
              <a:xfrm>
                <a:off x="6319592" y="4408536"/>
                <a:ext cx="264441" cy="86465"/>
              </a:xfrm>
              <a:custGeom>
                <a:avLst/>
                <a:gdLst>
                  <a:gd name="T0" fmla="*/ 259 w 308"/>
                  <a:gd name="T1" fmla="*/ 0 h 99"/>
                  <a:gd name="T2" fmla="*/ 148 w 308"/>
                  <a:gd name="T3" fmla="*/ 0 h 99"/>
                  <a:gd name="T4" fmla="*/ 50 w 308"/>
                  <a:gd name="T5" fmla="*/ 0 h 99"/>
                  <a:gd name="T6" fmla="*/ 35 w 308"/>
                  <a:gd name="T7" fmla="*/ 3 h 99"/>
                  <a:gd name="T8" fmla="*/ 26 w 308"/>
                  <a:gd name="T9" fmla="*/ 6 h 99"/>
                  <a:gd name="T10" fmla="*/ 22 w 308"/>
                  <a:gd name="T11" fmla="*/ 9 h 99"/>
                  <a:gd name="T12" fmla="*/ 0 w 308"/>
                  <a:gd name="T13" fmla="*/ 50 h 99"/>
                  <a:gd name="T14" fmla="*/ 22 w 308"/>
                  <a:gd name="T15" fmla="*/ 91 h 99"/>
                  <a:gd name="T16" fmla="*/ 26 w 308"/>
                  <a:gd name="T17" fmla="*/ 93 h 99"/>
                  <a:gd name="T18" fmla="*/ 35 w 308"/>
                  <a:gd name="T19" fmla="*/ 97 h 99"/>
                  <a:gd name="T20" fmla="*/ 50 w 308"/>
                  <a:gd name="T21" fmla="*/ 99 h 99"/>
                  <a:gd name="T22" fmla="*/ 148 w 308"/>
                  <a:gd name="T23" fmla="*/ 99 h 99"/>
                  <a:gd name="T24" fmla="*/ 259 w 308"/>
                  <a:gd name="T25" fmla="*/ 99 h 99"/>
                  <a:gd name="T26" fmla="*/ 308 w 308"/>
                  <a:gd name="T27" fmla="*/ 50 h 99"/>
                  <a:gd name="T28" fmla="*/ 259 w 308"/>
                  <a:gd name="T29" fmla="*/ 0 h 99"/>
                  <a:gd name="T30" fmla="*/ 259 w 308"/>
                  <a:gd name="T31" fmla="*/ 87 h 99"/>
                  <a:gd name="T32" fmla="*/ 151 w 308"/>
                  <a:gd name="T33" fmla="*/ 87 h 99"/>
                  <a:gd name="T34" fmla="*/ 154 w 308"/>
                  <a:gd name="T35" fmla="*/ 50 h 99"/>
                  <a:gd name="T36" fmla="*/ 151 w 308"/>
                  <a:gd name="T37" fmla="*/ 12 h 99"/>
                  <a:gd name="T38" fmla="*/ 259 w 308"/>
                  <a:gd name="T39" fmla="*/ 12 h 99"/>
                  <a:gd name="T40" fmla="*/ 296 w 308"/>
                  <a:gd name="T41" fmla="*/ 50 h 99"/>
                  <a:gd name="T42" fmla="*/ 259 w 308"/>
                  <a:gd name="T43" fmla="*/ 8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99">
                    <a:moveTo>
                      <a:pt x="259" y="0"/>
                    </a:moveTo>
                    <a:cubicBezTo>
                      <a:pt x="148" y="0"/>
                      <a:pt x="148" y="0"/>
                      <a:pt x="148" y="0"/>
                    </a:cubicBezTo>
                    <a:cubicBezTo>
                      <a:pt x="50" y="0"/>
                      <a:pt x="50" y="0"/>
                      <a:pt x="50" y="0"/>
                    </a:cubicBezTo>
                    <a:cubicBezTo>
                      <a:pt x="45" y="0"/>
                      <a:pt x="40" y="1"/>
                      <a:pt x="35" y="3"/>
                    </a:cubicBezTo>
                    <a:cubicBezTo>
                      <a:pt x="32" y="4"/>
                      <a:pt x="29" y="5"/>
                      <a:pt x="26" y="6"/>
                    </a:cubicBezTo>
                    <a:cubicBezTo>
                      <a:pt x="25" y="7"/>
                      <a:pt x="23" y="8"/>
                      <a:pt x="22" y="9"/>
                    </a:cubicBezTo>
                    <a:cubicBezTo>
                      <a:pt x="9" y="18"/>
                      <a:pt x="0" y="33"/>
                      <a:pt x="0" y="50"/>
                    </a:cubicBezTo>
                    <a:cubicBezTo>
                      <a:pt x="0" y="67"/>
                      <a:pt x="9" y="82"/>
                      <a:pt x="22" y="91"/>
                    </a:cubicBezTo>
                    <a:cubicBezTo>
                      <a:pt x="23" y="92"/>
                      <a:pt x="25" y="92"/>
                      <a:pt x="26" y="93"/>
                    </a:cubicBezTo>
                    <a:cubicBezTo>
                      <a:pt x="29" y="95"/>
                      <a:pt x="32" y="96"/>
                      <a:pt x="35" y="97"/>
                    </a:cubicBezTo>
                    <a:cubicBezTo>
                      <a:pt x="40" y="98"/>
                      <a:pt x="45" y="99"/>
                      <a:pt x="50" y="99"/>
                    </a:cubicBezTo>
                    <a:cubicBezTo>
                      <a:pt x="148" y="99"/>
                      <a:pt x="148" y="99"/>
                      <a:pt x="148" y="99"/>
                    </a:cubicBezTo>
                    <a:cubicBezTo>
                      <a:pt x="259" y="99"/>
                      <a:pt x="259" y="99"/>
                      <a:pt x="259" y="99"/>
                    </a:cubicBezTo>
                    <a:cubicBezTo>
                      <a:pt x="286" y="99"/>
                      <a:pt x="308" y="77"/>
                      <a:pt x="308" y="50"/>
                    </a:cubicBezTo>
                    <a:cubicBezTo>
                      <a:pt x="308" y="22"/>
                      <a:pt x="286" y="0"/>
                      <a:pt x="259" y="0"/>
                    </a:cubicBezTo>
                    <a:close/>
                    <a:moveTo>
                      <a:pt x="259" y="87"/>
                    </a:moveTo>
                    <a:cubicBezTo>
                      <a:pt x="151" y="87"/>
                      <a:pt x="151" y="87"/>
                      <a:pt x="151" y="87"/>
                    </a:cubicBezTo>
                    <a:cubicBezTo>
                      <a:pt x="153" y="75"/>
                      <a:pt x="154" y="62"/>
                      <a:pt x="154" y="50"/>
                    </a:cubicBezTo>
                    <a:cubicBezTo>
                      <a:pt x="154" y="37"/>
                      <a:pt x="153" y="25"/>
                      <a:pt x="151" y="12"/>
                    </a:cubicBezTo>
                    <a:cubicBezTo>
                      <a:pt x="259" y="12"/>
                      <a:pt x="259" y="12"/>
                      <a:pt x="259" y="12"/>
                    </a:cubicBezTo>
                    <a:cubicBezTo>
                      <a:pt x="280" y="12"/>
                      <a:pt x="296" y="29"/>
                      <a:pt x="296" y="50"/>
                    </a:cubicBezTo>
                    <a:cubicBezTo>
                      <a:pt x="296" y="70"/>
                      <a:pt x="280" y="87"/>
                      <a:pt x="259" y="8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Arial" charset="0"/>
                </a:endParaRPr>
              </a:p>
            </p:txBody>
          </p:sp>
        </p:grpSp>
      </p:grpSp>
      <p:sp>
        <p:nvSpPr>
          <p:cNvPr id="60" name="Rounded Rectangle 60">
            <a:extLst>
              <a:ext uri="{FF2B5EF4-FFF2-40B4-BE49-F238E27FC236}">
                <a16:creationId xmlns:a16="http://schemas.microsoft.com/office/drawing/2014/main" id="{9745263F-0672-4248-9468-FDC5F0A70991}"/>
              </a:ext>
            </a:extLst>
          </p:cNvPr>
          <p:cNvSpPr/>
          <p:nvPr/>
        </p:nvSpPr>
        <p:spPr bwMode="auto">
          <a:xfrm>
            <a:off x="3749961" y="3910915"/>
            <a:ext cx="1511758" cy="521171"/>
          </a:xfrm>
          <a:prstGeom prst="roundRect">
            <a:avLst>
              <a:gd name="adj" fmla="val 17429"/>
            </a:avLst>
          </a:prstGeom>
          <a:solidFill>
            <a:schemeClr val="bg1"/>
          </a:solidFill>
          <a:ln w="28575">
            <a:solidFill>
              <a:srgbClr val="001965"/>
            </a:solidFill>
          </a:ln>
          <a:effectLst/>
        </p:spPr>
        <p:txBody>
          <a:bodyPr lIns="47996" tIns="92287" rIns="47996" bIns="92287" anchor="ctr"/>
          <a:lstStyle/>
          <a:p>
            <a:pPr marL="0" marR="0" lvl="0" indent="0" algn="ctr" defTabSz="1172041" rtl="0" eaLnBrk="0" fontAlgn="auto" latinLnBrk="0" hangingPunct="0">
              <a:lnSpc>
                <a:spcPct val="100000"/>
              </a:lnSpc>
              <a:spcBef>
                <a:spcPct val="50000"/>
              </a:spcBef>
              <a:spcAft>
                <a:spcPts val="0"/>
              </a:spcAft>
              <a:buClr>
                <a:srgbClr val="566E10"/>
              </a:buClr>
              <a:buSzTx/>
              <a:buFontTx/>
              <a:buNone/>
              <a:tabLst/>
              <a:defRPr/>
            </a:pPr>
            <a:r>
              <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rPr>
              <a:t>Complexity</a:t>
            </a:r>
            <a:r>
              <a:rPr kumimoji="0" lang="en-US" sz="1200" b="1" i="0" u="none" strike="noStrike" kern="1200" cap="none" spc="0" normalizeH="0" baseline="30000" noProof="0" dirty="0">
                <a:ln>
                  <a:noFill/>
                </a:ln>
                <a:solidFill>
                  <a:srgbClr val="001965"/>
                </a:solidFill>
                <a:effectLst/>
                <a:uLnTx/>
                <a:uFillTx/>
                <a:latin typeface="Verdana"/>
                <a:ea typeface="Verdana" panose="020B0604030504040204" pitchFamily="34" charset="0"/>
                <a:cs typeface="Verdana" panose="020B0604030504040204" pitchFamily="34" charset="0"/>
              </a:rPr>
              <a:t>1</a:t>
            </a:r>
            <a:endPar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endParaRPr>
          </a:p>
        </p:txBody>
      </p:sp>
      <p:sp>
        <p:nvSpPr>
          <p:cNvPr id="63" name="Rounded Rectangle 95">
            <a:extLst>
              <a:ext uri="{FF2B5EF4-FFF2-40B4-BE49-F238E27FC236}">
                <a16:creationId xmlns:a16="http://schemas.microsoft.com/office/drawing/2014/main" id="{8F112018-613D-40A5-9F81-D8B3EEFB12A6}"/>
              </a:ext>
            </a:extLst>
          </p:cNvPr>
          <p:cNvSpPr/>
          <p:nvPr/>
        </p:nvSpPr>
        <p:spPr>
          <a:xfrm rot="2700000">
            <a:off x="1937788" y="2030721"/>
            <a:ext cx="1533552" cy="1240653"/>
          </a:xfrm>
          <a:prstGeom prst="roundRect">
            <a:avLst/>
          </a:prstGeom>
          <a:gradFill flip="none" rotWithShape="1">
            <a:gsLst>
              <a:gs pos="100000">
                <a:srgbClr val="009FDA"/>
              </a:gs>
              <a:gs pos="0">
                <a:srgbClr val="001965"/>
              </a:gs>
            </a:gsLst>
            <a:lin ang="2700000" scaled="1"/>
            <a:tileRect/>
          </a:gra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67" name="Group 14">
            <a:extLst>
              <a:ext uri="{FF2B5EF4-FFF2-40B4-BE49-F238E27FC236}">
                <a16:creationId xmlns:a16="http://schemas.microsoft.com/office/drawing/2014/main" id="{49DA2C05-C0B3-4DAA-B21E-4DB01D22C427}"/>
              </a:ext>
            </a:extLst>
          </p:cNvPr>
          <p:cNvGrpSpPr>
            <a:grpSpLocks noChangeAspect="1"/>
          </p:cNvGrpSpPr>
          <p:nvPr/>
        </p:nvGrpSpPr>
        <p:grpSpPr bwMode="auto">
          <a:xfrm>
            <a:off x="2410239" y="2251919"/>
            <a:ext cx="580990" cy="776765"/>
            <a:chOff x="2513" y="1253"/>
            <a:chExt cx="732" cy="734"/>
          </a:xfrm>
          <a:solidFill>
            <a:schemeClr val="bg1"/>
          </a:solidFill>
        </p:grpSpPr>
        <p:sp>
          <p:nvSpPr>
            <p:cNvPr id="68" name="Freeform 15">
              <a:extLst>
                <a:ext uri="{FF2B5EF4-FFF2-40B4-BE49-F238E27FC236}">
                  <a16:creationId xmlns:a16="http://schemas.microsoft.com/office/drawing/2014/main" id="{A0D16B34-C9D8-41E6-891F-662324414CEA}"/>
                </a:ext>
              </a:extLst>
            </p:cNvPr>
            <p:cNvSpPr>
              <a:spLocks noEditPoints="1"/>
            </p:cNvSpPr>
            <p:nvPr/>
          </p:nvSpPr>
          <p:spPr bwMode="auto">
            <a:xfrm>
              <a:off x="2513" y="1253"/>
              <a:ext cx="732" cy="734"/>
            </a:xfrm>
            <a:custGeom>
              <a:avLst/>
              <a:gdLst>
                <a:gd name="T0" fmla="*/ 307 w 307"/>
                <a:gd name="T1" fmla="*/ 52 h 307"/>
                <a:gd name="T2" fmla="*/ 307 w 307"/>
                <a:gd name="T3" fmla="*/ 256 h 307"/>
                <a:gd name="T4" fmla="*/ 306 w 307"/>
                <a:gd name="T5" fmla="*/ 257 h 307"/>
                <a:gd name="T6" fmla="*/ 269 w 307"/>
                <a:gd name="T7" fmla="*/ 303 h 307"/>
                <a:gd name="T8" fmla="*/ 255 w 307"/>
                <a:gd name="T9" fmla="*/ 307 h 307"/>
                <a:gd name="T10" fmla="*/ 51 w 307"/>
                <a:gd name="T11" fmla="*/ 307 h 307"/>
                <a:gd name="T12" fmla="*/ 49 w 307"/>
                <a:gd name="T13" fmla="*/ 306 h 307"/>
                <a:gd name="T14" fmla="*/ 3 w 307"/>
                <a:gd name="T15" fmla="*/ 269 h 307"/>
                <a:gd name="T16" fmla="*/ 0 w 307"/>
                <a:gd name="T17" fmla="*/ 256 h 307"/>
                <a:gd name="T18" fmla="*/ 0 w 307"/>
                <a:gd name="T19" fmla="*/ 52 h 307"/>
                <a:gd name="T20" fmla="*/ 0 w 307"/>
                <a:gd name="T21" fmla="*/ 50 h 307"/>
                <a:gd name="T22" fmla="*/ 37 w 307"/>
                <a:gd name="T23" fmla="*/ 4 h 307"/>
                <a:gd name="T24" fmla="*/ 51 w 307"/>
                <a:gd name="T25" fmla="*/ 0 h 307"/>
                <a:gd name="T26" fmla="*/ 255 w 307"/>
                <a:gd name="T27" fmla="*/ 0 h 307"/>
                <a:gd name="T28" fmla="*/ 257 w 307"/>
                <a:gd name="T29" fmla="*/ 1 h 307"/>
                <a:gd name="T30" fmla="*/ 303 w 307"/>
                <a:gd name="T31" fmla="*/ 38 h 307"/>
                <a:gd name="T32" fmla="*/ 307 w 307"/>
                <a:gd name="T33" fmla="*/ 52 h 307"/>
                <a:gd name="T34" fmla="*/ 259 w 307"/>
                <a:gd name="T35" fmla="*/ 83 h 307"/>
                <a:gd name="T36" fmla="*/ 47 w 307"/>
                <a:gd name="T37" fmla="*/ 83 h 307"/>
                <a:gd name="T38" fmla="*/ 47 w 307"/>
                <a:gd name="T39" fmla="*/ 83 h 307"/>
                <a:gd name="T40" fmla="*/ 93 w 307"/>
                <a:gd name="T41" fmla="*/ 140 h 307"/>
                <a:gd name="T42" fmla="*/ 96 w 307"/>
                <a:gd name="T43" fmla="*/ 142 h 307"/>
                <a:gd name="T44" fmla="*/ 210 w 307"/>
                <a:gd name="T45" fmla="*/ 142 h 307"/>
                <a:gd name="T46" fmla="*/ 214 w 307"/>
                <a:gd name="T47" fmla="*/ 140 h 307"/>
                <a:gd name="T48" fmla="*/ 232 w 307"/>
                <a:gd name="T49" fmla="*/ 117 h 307"/>
                <a:gd name="T50" fmla="*/ 259 w 307"/>
                <a:gd name="T51" fmla="*/ 8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7" h="307">
                  <a:moveTo>
                    <a:pt x="307" y="52"/>
                  </a:moveTo>
                  <a:cubicBezTo>
                    <a:pt x="307" y="120"/>
                    <a:pt x="307" y="188"/>
                    <a:pt x="307" y="256"/>
                  </a:cubicBezTo>
                  <a:cubicBezTo>
                    <a:pt x="306" y="256"/>
                    <a:pt x="306" y="257"/>
                    <a:pt x="306" y="257"/>
                  </a:cubicBezTo>
                  <a:cubicBezTo>
                    <a:pt x="302" y="280"/>
                    <a:pt x="290" y="295"/>
                    <a:pt x="269" y="303"/>
                  </a:cubicBezTo>
                  <a:cubicBezTo>
                    <a:pt x="264" y="305"/>
                    <a:pt x="260" y="306"/>
                    <a:pt x="255" y="307"/>
                  </a:cubicBezTo>
                  <a:cubicBezTo>
                    <a:pt x="187" y="307"/>
                    <a:pt x="119" y="307"/>
                    <a:pt x="51" y="307"/>
                  </a:cubicBezTo>
                  <a:cubicBezTo>
                    <a:pt x="51" y="307"/>
                    <a:pt x="50" y="307"/>
                    <a:pt x="49" y="306"/>
                  </a:cubicBezTo>
                  <a:cubicBezTo>
                    <a:pt x="27" y="303"/>
                    <a:pt x="11" y="290"/>
                    <a:pt x="3" y="269"/>
                  </a:cubicBezTo>
                  <a:cubicBezTo>
                    <a:pt x="2" y="265"/>
                    <a:pt x="1" y="260"/>
                    <a:pt x="0" y="256"/>
                  </a:cubicBezTo>
                  <a:cubicBezTo>
                    <a:pt x="0" y="188"/>
                    <a:pt x="0" y="120"/>
                    <a:pt x="0" y="52"/>
                  </a:cubicBezTo>
                  <a:cubicBezTo>
                    <a:pt x="0" y="51"/>
                    <a:pt x="0" y="50"/>
                    <a:pt x="0" y="50"/>
                  </a:cubicBezTo>
                  <a:cubicBezTo>
                    <a:pt x="4" y="27"/>
                    <a:pt x="16" y="12"/>
                    <a:pt x="37" y="4"/>
                  </a:cubicBezTo>
                  <a:cubicBezTo>
                    <a:pt x="42" y="2"/>
                    <a:pt x="47" y="1"/>
                    <a:pt x="51" y="0"/>
                  </a:cubicBezTo>
                  <a:cubicBezTo>
                    <a:pt x="119" y="0"/>
                    <a:pt x="187" y="0"/>
                    <a:pt x="255" y="0"/>
                  </a:cubicBezTo>
                  <a:cubicBezTo>
                    <a:pt x="256" y="0"/>
                    <a:pt x="256" y="1"/>
                    <a:pt x="257" y="1"/>
                  </a:cubicBezTo>
                  <a:cubicBezTo>
                    <a:pt x="279" y="5"/>
                    <a:pt x="295" y="17"/>
                    <a:pt x="303" y="38"/>
                  </a:cubicBezTo>
                  <a:cubicBezTo>
                    <a:pt x="305" y="42"/>
                    <a:pt x="305" y="47"/>
                    <a:pt x="307" y="52"/>
                  </a:cubicBezTo>
                  <a:close/>
                  <a:moveTo>
                    <a:pt x="259" y="83"/>
                  </a:moveTo>
                  <a:cubicBezTo>
                    <a:pt x="203" y="16"/>
                    <a:pt x="94" y="24"/>
                    <a:pt x="47" y="83"/>
                  </a:cubicBezTo>
                  <a:cubicBezTo>
                    <a:pt x="47" y="83"/>
                    <a:pt x="47" y="83"/>
                    <a:pt x="47" y="83"/>
                  </a:cubicBezTo>
                  <a:cubicBezTo>
                    <a:pt x="63" y="102"/>
                    <a:pt x="78" y="121"/>
                    <a:pt x="93" y="140"/>
                  </a:cubicBezTo>
                  <a:cubicBezTo>
                    <a:pt x="94" y="141"/>
                    <a:pt x="95" y="142"/>
                    <a:pt x="96" y="142"/>
                  </a:cubicBezTo>
                  <a:cubicBezTo>
                    <a:pt x="134" y="142"/>
                    <a:pt x="172" y="142"/>
                    <a:pt x="210" y="142"/>
                  </a:cubicBezTo>
                  <a:cubicBezTo>
                    <a:pt x="211" y="142"/>
                    <a:pt x="213" y="141"/>
                    <a:pt x="214" y="140"/>
                  </a:cubicBezTo>
                  <a:cubicBezTo>
                    <a:pt x="220" y="132"/>
                    <a:pt x="226" y="125"/>
                    <a:pt x="232" y="117"/>
                  </a:cubicBezTo>
                  <a:cubicBezTo>
                    <a:pt x="241" y="106"/>
                    <a:pt x="250" y="94"/>
                    <a:pt x="259"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69" name="Freeform 16">
              <a:extLst>
                <a:ext uri="{FF2B5EF4-FFF2-40B4-BE49-F238E27FC236}">
                  <a16:creationId xmlns:a16="http://schemas.microsoft.com/office/drawing/2014/main" id="{9474510D-6F35-4C12-986E-2B3DA5F4283B}"/>
                </a:ext>
              </a:extLst>
            </p:cNvPr>
            <p:cNvSpPr>
              <a:spLocks/>
            </p:cNvSpPr>
            <p:nvPr/>
          </p:nvSpPr>
          <p:spPr bwMode="auto">
            <a:xfrm>
              <a:off x="2878" y="1399"/>
              <a:ext cx="112" cy="165"/>
            </a:xfrm>
            <a:custGeom>
              <a:avLst/>
              <a:gdLst>
                <a:gd name="T0" fmla="*/ 0 w 47"/>
                <a:gd name="T1" fmla="*/ 69 h 69"/>
                <a:gd name="T2" fmla="*/ 46 w 47"/>
                <a:gd name="T3" fmla="*/ 0 h 69"/>
                <a:gd name="T4" fmla="*/ 47 w 47"/>
                <a:gd name="T5" fmla="*/ 0 h 69"/>
                <a:gd name="T6" fmla="*/ 40 w 47"/>
                <a:gd name="T7" fmla="*/ 29 h 69"/>
                <a:gd name="T8" fmla="*/ 32 w 47"/>
                <a:gd name="T9" fmla="*/ 66 h 69"/>
                <a:gd name="T10" fmla="*/ 28 w 47"/>
                <a:gd name="T11" fmla="*/ 69 h 69"/>
                <a:gd name="T12" fmla="*/ 4 w 47"/>
                <a:gd name="T13" fmla="*/ 69 h 69"/>
                <a:gd name="T14" fmla="*/ 0 w 47"/>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9">
                  <a:moveTo>
                    <a:pt x="0" y="69"/>
                  </a:moveTo>
                  <a:cubicBezTo>
                    <a:pt x="16" y="46"/>
                    <a:pt x="31" y="23"/>
                    <a:pt x="46" y="0"/>
                  </a:cubicBezTo>
                  <a:cubicBezTo>
                    <a:pt x="46" y="0"/>
                    <a:pt x="47" y="0"/>
                    <a:pt x="47" y="0"/>
                  </a:cubicBezTo>
                  <a:cubicBezTo>
                    <a:pt x="44" y="9"/>
                    <a:pt x="42" y="19"/>
                    <a:pt x="40" y="29"/>
                  </a:cubicBezTo>
                  <a:cubicBezTo>
                    <a:pt x="37" y="41"/>
                    <a:pt x="34" y="54"/>
                    <a:pt x="32" y="66"/>
                  </a:cubicBezTo>
                  <a:cubicBezTo>
                    <a:pt x="31" y="68"/>
                    <a:pt x="30" y="69"/>
                    <a:pt x="28" y="69"/>
                  </a:cubicBezTo>
                  <a:cubicBezTo>
                    <a:pt x="20" y="69"/>
                    <a:pt x="12" y="69"/>
                    <a:pt x="4" y="69"/>
                  </a:cubicBezTo>
                  <a:cubicBezTo>
                    <a:pt x="3" y="69"/>
                    <a:pt x="2" y="69"/>
                    <a:pt x="0"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sp>
        <p:nvSpPr>
          <p:cNvPr id="70" name="Rounded Rectangle 61">
            <a:extLst>
              <a:ext uri="{FF2B5EF4-FFF2-40B4-BE49-F238E27FC236}">
                <a16:creationId xmlns:a16="http://schemas.microsoft.com/office/drawing/2014/main" id="{62B75D13-8EBD-4F3D-92DF-101101E40021}"/>
              </a:ext>
            </a:extLst>
          </p:cNvPr>
          <p:cNvSpPr/>
          <p:nvPr/>
        </p:nvSpPr>
        <p:spPr bwMode="auto">
          <a:xfrm>
            <a:off x="2174311" y="3913434"/>
            <a:ext cx="1281507" cy="521171"/>
          </a:xfrm>
          <a:prstGeom prst="roundRect">
            <a:avLst>
              <a:gd name="adj" fmla="val 17429"/>
            </a:avLst>
          </a:prstGeom>
          <a:solidFill>
            <a:schemeClr val="bg1"/>
          </a:solidFill>
          <a:ln w="28575">
            <a:solidFill>
              <a:srgbClr val="001965"/>
            </a:solidFill>
          </a:ln>
          <a:effectLst/>
        </p:spPr>
        <p:txBody>
          <a:bodyPr lIns="47996" tIns="92287" rIns="47996" bIns="92287" anchor="ctr"/>
          <a:lstStyle/>
          <a:p>
            <a:pPr marL="0" marR="0" lvl="0" indent="0" algn="ctr" defTabSz="1172041" rtl="0" eaLnBrk="0" fontAlgn="auto" latinLnBrk="0" hangingPunct="0">
              <a:lnSpc>
                <a:spcPct val="100000"/>
              </a:lnSpc>
              <a:spcBef>
                <a:spcPct val="50000"/>
              </a:spcBef>
              <a:spcAft>
                <a:spcPts val="0"/>
              </a:spcAft>
              <a:buClr>
                <a:srgbClr val="566E10"/>
              </a:buClr>
              <a:buSzTx/>
              <a:buFontTx/>
              <a:buNone/>
              <a:tabLst/>
              <a:defRPr/>
            </a:pPr>
            <a:r>
              <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rPr>
              <a:t>Weight gain</a:t>
            </a:r>
            <a:r>
              <a:rPr kumimoji="0" lang="en-US" sz="1200" b="1" i="0" u="none" strike="noStrike" kern="1200" cap="none" spc="0" normalizeH="0" baseline="30000" noProof="0" dirty="0">
                <a:ln>
                  <a:noFill/>
                </a:ln>
                <a:solidFill>
                  <a:srgbClr val="001965"/>
                </a:solidFill>
                <a:effectLst/>
                <a:uLnTx/>
                <a:uFillTx/>
                <a:latin typeface="Verdana"/>
                <a:ea typeface="Verdana" panose="020B0604030504040204" pitchFamily="34" charset="0"/>
                <a:cs typeface="Verdana" panose="020B0604030504040204" pitchFamily="34" charset="0"/>
              </a:rPr>
              <a:t>2</a:t>
            </a:r>
            <a:endPar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endParaRPr>
          </a:p>
        </p:txBody>
      </p:sp>
      <p:grpSp>
        <p:nvGrpSpPr>
          <p:cNvPr id="71" name="Group 70">
            <a:extLst>
              <a:ext uri="{FF2B5EF4-FFF2-40B4-BE49-F238E27FC236}">
                <a16:creationId xmlns:a16="http://schemas.microsoft.com/office/drawing/2014/main" id="{B8FFAC29-FC2B-4FB0-9235-ADAB709E94C6}"/>
              </a:ext>
            </a:extLst>
          </p:cNvPr>
          <p:cNvGrpSpPr/>
          <p:nvPr/>
        </p:nvGrpSpPr>
        <p:grpSpPr>
          <a:xfrm>
            <a:off x="578964" y="5085282"/>
            <a:ext cx="7986072" cy="861775"/>
            <a:chOff x="578964" y="3813960"/>
            <a:chExt cx="7986072" cy="646331"/>
          </a:xfrm>
        </p:grpSpPr>
        <p:sp>
          <p:nvSpPr>
            <p:cNvPr id="72" name="Rounded Rectangle 10">
              <a:extLst>
                <a:ext uri="{FF2B5EF4-FFF2-40B4-BE49-F238E27FC236}">
                  <a16:creationId xmlns:a16="http://schemas.microsoft.com/office/drawing/2014/main" id="{9124E29E-F9F6-4EF9-9AA5-35DD37872E2D}"/>
                </a:ext>
              </a:extLst>
            </p:cNvPr>
            <p:cNvSpPr/>
            <p:nvPr/>
          </p:nvSpPr>
          <p:spPr>
            <a:xfrm>
              <a:off x="578964" y="3813960"/>
              <a:ext cx="7986072" cy="646331"/>
            </a:xfrm>
            <a:prstGeom prst="round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3" name="TextBox 72">
              <a:extLst>
                <a:ext uri="{FF2B5EF4-FFF2-40B4-BE49-F238E27FC236}">
                  <a16:creationId xmlns:a16="http://schemas.microsoft.com/office/drawing/2014/main" id="{0856BF32-BAA0-4B3D-8AC3-B7357ACFDBD0}"/>
                </a:ext>
              </a:extLst>
            </p:cNvPr>
            <p:cNvSpPr txBox="1"/>
            <p:nvPr/>
          </p:nvSpPr>
          <p:spPr>
            <a:xfrm>
              <a:off x="587124" y="3844782"/>
              <a:ext cx="7969752" cy="438582"/>
            </a:xfrm>
            <a:prstGeom prst="rect">
              <a:avLst/>
            </a:prstGeom>
            <a:noFill/>
          </p:spPr>
          <p:txBody>
            <a:bodyPr wrap="square" rtlCol="0">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More than half of patients with type 2 diabetes on basal insulin are </a:t>
              </a:r>
              <a:br>
                <a:rPr kumimoji="0" lang="en-US"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br>
              <a:r>
                <a:rPr kumimoji="0" lang="en-US"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not at target HbA</a:t>
              </a:r>
              <a:r>
                <a:rPr kumimoji="0" lang="en-US" sz="1600" b="1" i="0" u="none" strike="noStrike" kern="1200" cap="none" spc="0" normalizeH="0" baseline="-25000" noProof="0" dirty="0">
                  <a:ln>
                    <a:noFill/>
                  </a:ln>
                  <a:solidFill>
                    <a:srgbClr val="FFFFFF"/>
                  </a:solidFill>
                  <a:effectLst/>
                  <a:uLnTx/>
                  <a:uFillTx/>
                  <a:latin typeface="Verdana"/>
                  <a:ea typeface="Verdana" panose="020B0604030504040204" pitchFamily="34" charset="0"/>
                  <a:cs typeface="Verdana" panose="020B0604030504040204" pitchFamily="34" charset="0"/>
                </a:rPr>
                <a:t>1c</a:t>
              </a:r>
              <a:r>
                <a:rPr kumimoji="0" lang="en-US" sz="1600" b="1" i="0" u="none" strike="noStrike" kern="1200" cap="none" spc="0" normalizeH="0" baseline="30000" noProof="0" dirty="0">
                  <a:ln>
                    <a:noFill/>
                  </a:ln>
                  <a:solidFill>
                    <a:srgbClr val="FFFFFF"/>
                  </a:solidFill>
                  <a:effectLst/>
                  <a:uLnTx/>
                  <a:uFillTx/>
                  <a:latin typeface="Verdana"/>
                  <a:ea typeface="Verdana" panose="020B0604030504040204" pitchFamily="34" charset="0"/>
                  <a:cs typeface="Verdana" panose="020B0604030504040204" pitchFamily="34" charset="0"/>
                </a:rPr>
                <a:t>5</a:t>
              </a:r>
            </a:p>
          </p:txBody>
        </p:sp>
      </p:grpSp>
      <p:sp>
        <p:nvSpPr>
          <p:cNvPr id="74" name="AutoShape 14">
            <a:extLst>
              <a:ext uri="{FF2B5EF4-FFF2-40B4-BE49-F238E27FC236}">
                <a16:creationId xmlns:a16="http://schemas.microsoft.com/office/drawing/2014/main" id="{3F51CDDE-F33B-446C-AAC4-91DD348C660D}"/>
              </a:ext>
            </a:extLst>
          </p:cNvPr>
          <p:cNvSpPr>
            <a:spLocks noChangeAspect="1" noChangeArrowheads="1" noTextEdit="1"/>
          </p:cNvSpPr>
          <p:nvPr/>
        </p:nvSpPr>
        <p:spPr bwMode="auto">
          <a:xfrm>
            <a:off x="713734" y="2005759"/>
            <a:ext cx="812852" cy="131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nvGrpSpPr>
          <p:cNvPr id="75" name="Group 74">
            <a:extLst>
              <a:ext uri="{FF2B5EF4-FFF2-40B4-BE49-F238E27FC236}">
                <a16:creationId xmlns:a16="http://schemas.microsoft.com/office/drawing/2014/main" id="{DE7D7832-17D6-4E74-8D8A-99CB24B131FE}"/>
              </a:ext>
            </a:extLst>
          </p:cNvPr>
          <p:cNvGrpSpPr/>
          <p:nvPr/>
        </p:nvGrpSpPr>
        <p:grpSpPr>
          <a:xfrm>
            <a:off x="627728" y="2055385"/>
            <a:ext cx="737777" cy="1082025"/>
            <a:chOff x="920335" y="1504961"/>
            <a:chExt cx="985516" cy="1170402"/>
          </a:xfrm>
        </p:grpSpPr>
        <p:sp>
          <p:nvSpPr>
            <p:cNvPr id="76" name="Freeform 19">
              <a:extLst>
                <a:ext uri="{FF2B5EF4-FFF2-40B4-BE49-F238E27FC236}">
                  <a16:creationId xmlns:a16="http://schemas.microsoft.com/office/drawing/2014/main" id="{AD1D3840-8DCA-457C-9BB9-3AA156638B5A}"/>
                </a:ext>
              </a:extLst>
            </p:cNvPr>
            <p:cNvSpPr>
              <a:spLocks/>
            </p:cNvSpPr>
            <p:nvPr/>
          </p:nvSpPr>
          <p:spPr bwMode="auto">
            <a:xfrm>
              <a:off x="920997" y="1672524"/>
              <a:ext cx="159083" cy="172767"/>
            </a:xfrm>
            <a:custGeom>
              <a:avLst/>
              <a:gdLst>
                <a:gd name="T0" fmla="*/ 91 w 118"/>
                <a:gd name="T1" fmla="*/ 0 h 128"/>
                <a:gd name="T2" fmla="*/ 67 w 118"/>
                <a:gd name="T3" fmla="*/ 122 h 128"/>
                <a:gd name="T4" fmla="*/ 15 w 118"/>
                <a:gd name="T5" fmla="*/ 99 h 128"/>
                <a:gd name="T6" fmla="*/ 91 w 118"/>
                <a:gd name="T7" fmla="*/ 0 h 128"/>
              </a:gdLst>
              <a:ahLst/>
              <a:cxnLst>
                <a:cxn ang="0">
                  <a:pos x="T0" y="T1"/>
                </a:cxn>
                <a:cxn ang="0">
                  <a:pos x="T2" y="T3"/>
                </a:cxn>
                <a:cxn ang="0">
                  <a:pos x="T4" y="T5"/>
                </a:cxn>
                <a:cxn ang="0">
                  <a:pos x="T6" y="T7"/>
                </a:cxn>
              </a:cxnLst>
              <a:rect l="0" t="0" r="r" b="b"/>
              <a:pathLst>
                <a:path w="118" h="128">
                  <a:moveTo>
                    <a:pt x="91" y="0"/>
                  </a:moveTo>
                  <a:cubicBezTo>
                    <a:pt x="98" y="51"/>
                    <a:pt x="118" y="97"/>
                    <a:pt x="67" y="122"/>
                  </a:cubicBezTo>
                  <a:cubicBezTo>
                    <a:pt x="56" y="128"/>
                    <a:pt x="18" y="112"/>
                    <a:pt x="15" y="99"/>
                  </a:cubicBezTo>
                  <a:cubicBezTo>
                    <a:pt x="0" y="44"/>
                    <a:pt x="45" y="27"/>
                    <a:pt x="9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7" name="Freeform 20">
              <a:extLst>
                <a:ext uri="{FF2B5EF4-FFF2-40B4-BE49-F238E27FC236}">
                  <a16:creationId xmlns:a16="http://schemas.microsoft.com/office/drawing/2014/main" id="{4865060F-0567-4B32-A1E4-D720102C9AB9}"/>
                </a:ext>
              </a:extLst>
            </p:cNvPr>
            <p:cNvSpPr>
              <a:spLocks/>
            </p:cNvSpPr>
            <p:nvPr/>
          </p:nvSpPr>
          <p:spPr bwMode="auto">
            <a:xfrm>
              <a:off x="1636584" y="1567609"/>
              <a:ext cx="118029" cy="274831"/>
            </a:xfrm>
            <a:custGeom>
              <a:avLst/>
              <a:gdLst>
                <a:gd name="T0" fmla="*/ 0 w 88"/>
                <a:gd name="T1" fmla="*/ 0 h 204"/>
                <a:gd name="T2" fmla="*/ 40 w 88"/>
                <a:gd name="T3" fmla="*/ 48 h 204"/>
                <a:gd name="T4" fmla="*/ 64 w 88"/>
                <a:gd name="T5" fmla="*/ 128 h 204"/>
                <a:gd name="T6" fmla="*/ 64 w 88"/>
                <a:gd name="T7" fmla="*/ 204 h 204"/>
              </a:gdLst>
              <a:ahLst/>
              <a:cxnLst>
                <a:cxn ang="0">
                  <a:pos x="T0" y="T1"/>
                </a:cxn>
                <a:cxn ang="0">
                  <a:pos x="T2" y="T3"/>
                </a:cxn>
                <a:cxn ang="0">
                  <a:pos x="T4" y="T5"/>
                </a:cxn>
                <a:cxn ang="0">
                  <a:pos x="T6" y="T7"/>
                </a:cxn>
              </a:cxnLst>
              <a:rect l="0" t="0" r="r" b="b"/>
              <a:pathLst>
                <a:path w="88" h="204">
                  <a:moveTo>
                    <a:pt x="0" y="0"/>
                  </a:moveTo>
                  <a:cubicBezTo>
                    <a:pt x="0" y="0"/>
                    <a:pt x="51" y="20"/>
                    <a:pt x="40" y="48"/>
                  </a:cubicBezTo>
                  <a:cubicBezTo>
                    <a:pt x="32" y="69"/>
                    <a:pt x="37" y="119"/>
                    <a:pt x="64" y="128"/>
                  </a:cubicBezTo>
                  <a:cubicBezTo>
                    <a:pt x="88" y="135"/>
                    <a:pt x="64" y="204"/>
                    <a:pt x="64" y="204"/>
                  </a:cubicBezTo>
                </a:path>
              </a:pathLst>
            </a:custGeom>
            <a:noFill/>
            <a:ln w="4445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8" name="Freeform 21">
              <a:extLst>
                <a:ext uri="{FF2B5EF4-FFF2-40B4-BE49-F238E27FC236}">
                  <a16:creationId xmlns:a16="http://schemas.microsoft.com/office/drawing/2014/main" id="{2FF52697-B2C8-45F9-B7CA-F63A28CC0281}"/>
                </a:ext>
              </a:extLst>
            </p:cNvPr>
            <p:cNvSpPr>
              <a:spLocks/>
            </p:cNvSpPr>
            <p:nvPr/>
          </p:nvSpPr>
          <p:spPr bwMode="auto">
            <a:xfrm>
              <a:off x="1787252" y="1652352"/>
              <a:ext cx="118599" cy="274831"/>
            </a:xfrm>
            <a:custGeom>
              <a:avLst/>
              <a:gdLst>
                <a:gd name="T0" fmla="*/ 0 w 88"/>
                <a:gd name="T1" fmla="*/ 0 h 204"/>
                <a:gd name="T2" fmla="*/ 40 w 88"/>
                <a:gd name="T3" fmla="*/ 48 h 204"/>
                <a:gd name="T4" fmla="*/ 64 w 88"/>
                <a:gd name="T5" fmla="*/ 128 h 204"/>
                <a:gd name="T6" fmla="*/ 64 w 88"/>
                <a:gd name="T7" fmla="*/ 204 h 204"/>
              </a:gdLst>
              <a:ahLst/>
              <a:cxnLst>
                <a:cxn ang="0">
                  <a:pos x="T0" y="T1"/>
                </a:cxn>
                <a:cxn ang="0">
                  <a:pos x="T2" y="T3"/>
                </a:cxn>
                <a:cxn ang="0">
                  <a:pos x="T4" y="T5"/>
                </a:cxn>
                <a:cxn ang="0">
                  <a:pos x="T6" y="T7"/>
                </a:cxn>
              </a:cxnLst>
              <a:rect l="0" t="0" r="r" b="b"/>
              <a:pathLst>
                <a:path w="88" h="204">
                  <a:moveTo>
                    <a:pt x="0" y="0"/>
                  </a:moveTo>
                  <a:cubicBezTo>
                    <a:pt x="0" y="0"/>
                    <a:pt x="51" y="21"/>
                    <a:pt x="40" y="48"/>
                  </a:cubicBezTo>
                  <a:cubicBezTo>
                    <a:pt x="31" y="70"/>
                    <a:pt x="37" y="120"/>
                    <a:pt x="64" y="128"/>
                  </a:cubicBezTo>
                  <a:cubicBezTo>
                    <a:pt x="88" y="136"/>
                    <a:pt x="64" y="204"/>
                    <a:pt x="64" y="204"/>
                  </a:cubicBezTo>
                </a:path>
              </a:pathLst>
            </a:custGeom>
            <a:noFill/>
            <a:ln w="44450" cap="rnd">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9" name="Freeform 19">
              <a:extLst>
                <a:ext uri="{FF2B5EF4-FFF2-40B4-BE49-F238E27FC236}">
                  <a16:creationId xmlns:a16="http://schemas.microsoft.com/office/drawing/2014/main" id="{D119047F-48D3-42E7-868B-E64C26707D86}"/>
                </a:ext>
              </a:extLst>
            </p:cNvPr>
            <p:cNvSpPr>
              <a:spLocks/>
            </p:cNvSpPr>
            <p:nvPr/>
          </p:nvSpPr>
          <p:spPr bwMode="auto">
            <a:xfrm rot="409335">
              <a:off x="1078726" y="1504961"/>
              <a:ext cx="176188" cy="225604"/>
            </a:xfrm>
            <a:custGeom>
              <a:avLst/>
              <a:gdLst>
                <a:gd name="T0" fmla="*/ 91 w 118"/>
                <a:gd name="T1" fmla="*/ 0 h 128"/>
                <a:gd name="T2" fmla="*/ 67 w 118"/>
                <a:gd name="T3" fmla="*/ 122 h 128"/>
                <a:gd name="T4" fmla="*/ 15 w 118"/>
                <a:gd name="T5" fmla="*/ 99 h 128"/>
                <a:gd name="T6" fmla="*/ 91 w 118"/>
                <a:gd name="T7" fmla="*/ 0 h 128"/>
              </a:gdLst>
              <a:ahLst/>
              <a:cxnLst>
                <a:cxn ang="0">
                  <a:pos x="T0" y="T1"/>
                </a:cxn>
                <a:cxn ang="0">
                  <a:pos x="T2" y="T3"/>
                </a:cxn>
                <a:cxn ang="0">
                  <a:pos x="T4" y="T5"/>
                </a:cxn>
                <a:cxn ang="0">
                  <a:pos x="T6" y="T7"/>
                </a:cxn>
              </a:cxnLst>
              <a:rect l="0" t="0" r="r" b="b"/>
              <a:pathLst>
                <a:path w="118" h="128">
                  <a:moveTo>
                    <a:pt x="91" y="0"/>
                  </a:moveTo>
                  <a:cubicBezTo>
                    <a:pt x="98" y="51"/>
                    <a:pt x="118" y="97"/>
                    <a:pt x="67" y="122"/>
                  </a:cubicBezTo>
                  <a:cubicBezTo>
                    <a:pt x="56" y="128"/>
                    <a:pt x="18" y="112"/>
                    <a:pt x="15" y="99"/>
                  </a:cubicBezTo>
                  <a:cubicBezTo>
                    <a:pt x="0" y="44"/>
                    <a:pt x="45" y="27"/>
                    <a:pt x="9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nvGrpSpPr>
            <p:cNvPr id="80" name="Group 79">
              <a:extLst>
                <a:ext uri="{FF2B5EF4-FFF2-40B4-BE49-F238E27FC236}">
                  <a16:creationId xmlns:a16="http://schemas.microsoft.com/office/drawing/2014/main" id="{AFA71451-FAAE-462A-81DF-5CD334E9573F}"/>
                </a:ext>
              </a:extLst>
            </p:cNvPr>
            <p:cNvGrpSpPr/>
            <p:nvPr/>
          </p:nvGrpSpPr>
          <p:grpSpPr>
            <a:xfrm>
              <a:off x="920335" y="1638883"/>
              <a:ext cx="717452" cy="1036480"/>
              <a:chOff x="920335" y="1638883"/>
              <a:chExt cx="717452" cy="1036480"/>
            </a:xfrm>
          </p:grpSpPr>
          <p:sp>
            <p:nvSpPr>
              <p:cNvPr id="82" name="Freeform 16">
                <a:extLst>
                  <a:ext uri="{FF2B5EF4-FFF2-40B4-BE49-F238E27FC236}">
                    <a16:creationId xmlns:a16="http://schemas.microsoft.com/office/drawing/2014/main" id="{001C1141-8D41-405C-9F3C-05CAC85BE5B0}"/>
                  </a:ext>
                </a:extLst>
              </p:cNvPr>
              <p:cNvSpPr>
                <a:spLocks/>
              </p:cNvSpPr>
              <p:nvPr/>
            </p:nvSpPr>
            <p:spPr bwMode="auto">
              <a:xfrm>
                <a:off x="920335" y="1800059"/>
                <a:ext cx="717452" cy="875304"/>
              </a:xfrm>
              <a:custGeom>
                <a:avLst/>
                <a:gdLst>
                  <a:gd name="T0" fmla="*/ 170 w 550"/>
                  <a:gd name="T1" fmla="*/ 254 h 667"/>
                  <a:gd name="T2" fmla="*/ 284 w 550"/>
                  <a:gd name="T3" fmla="*/ 148 h 667"/>
                  <a:gd name="T4" fmla="*/ 527 w 550"/>
                  <a:gd name="T5" fmla="*/ 127 h 667"/>
                  <a:gd name="T6" fmla="*/ 543 w 550"/>
                  <a:gd name="T7" fmla="*/ 219 h 667"/>
                  <a:gd name="T8" fmla="*/ 544 w 550"/>
                  <a:gd name="T9" fmla="*/ 528 h 667"/>
                  <a:gd name="T10" fmla="*/ 495 w 550"/>
                  <a:gd name="T11" fmla="*/ 619 h 667"/>
                  <a:gd name="T12" fmla="*/ 326 w 550"/>
                  <a:gd name="T13" fmla="*/ 663 h 667"/>
                  <a:gd name="T14" fmla="*/ 247 w 550"/>
                  <a:gd name="T15" fmla="*/ 576 h 667"/>
                  <a:gd name="T16" fmla="*/ 248 w 550"/>
                  <a:gd name="T17" fmla="*/ 372 h 667"/>
                  <a:gd name="T18" fmla="*/ 141 w 550"/>
                  <a:gd name="T19" fmla="*/ 408 h 667"/>
                  <a:gd name="T20" fmla="*/ 19 w 550"/>
                  <a:gd name="T21" fmla="*/ 284 h 667"/>
                  <a:gd name="T22" fmla="*/ 148 w 550"/>
                  <a:gd name="T23" fmla="*/ 37 h 667"/>
                  <a:gd name="T24" fmla="*/ 220 w 550"/>
                  <a:gd name="T25" fmla="*/ 54 h 667"/>
                  <a:gd name="T26" fmla="*/ 198 w 550"/>
                  <a:gd name="T27" fmla="*/ 194 h 667"/>
                  <a:gd name="T28" fmla="*/ 162 w 550"/>
                  <a:gd name="T29" fmla="*/ 248 h 667"/>
                  <a:gd name="T30" fmla="*/ 170 w 550"/>
                  <a:gd name="T31" fmla="*/ 254 h 667"/>
                  <a:gd name="connsiteX0" fmla="*/ 2823 w 9679"/>
                  <a:gd name="connsiteY0" fmla="*/ 3588 h 9725"/>
                  <a:gd name="connsiteX1" fmla="*/ 4896 w 9679"/>
                  <a:gd name="connsiteY1" fmla="*/ 1999 h 9725"/>
                  <a:gd name="connsiteX2" fmla="*/ 9314 w 9679"/>
                  <a:gd name="connsiteY2" fmla="*/ 1684 h 9725"/>
                  <a:gd name="connsiteX3" fmla="*/ 9605 w 9679"/>
                  <a:gd name="connsiteY3" fmla="*/ 3063 h 9725"/>
                  <a:gd name="connsiteX4" fmla="*/ 9623 w 9679"/>
                  <a:gd name="connsiteY4" fmla="*/ 7696 h 9725"/>
                  <a:gd name="connsiteX5" fmla="*/ 8732 w 9679"/>
                  <a:gd name="connsiteY5" fmla="*/ 9060 h 9725"/>
                  <a:gd name="connsiteX6" fmla="*/ 5659 w 9679"/>
                  <a:gd name="connsiteY6" fmla="*/ 9720 h 9725"/>
                  <a:gd name="connsiteX7" fmla="*/ 4223 w 9679"/>
                  <a:gd name="connsiteY7" fmla="*/ 8416 h 9725"/>
                  <a:gd name="connsiteX8" fmla="*/ 4241 w 9679"/>
                  <a:gd name="connsiteY8" fmla="*/ 5357 h 9725"/>
                  <a:gd name="connsiteX9" fmla="*/ 2296 w 9679"/>
                  <a:gd name="connsiteY9" fmla="*/ 5897 h 9725"/>
                  <a:gd name="connsiteX10" fmla="*/ 77 w 9679"/>
                  <a:gd name="connsiteY10" fmla="*/ 4038 h 9725"/>
                  <a:gd name="connsiteX11" fmla="*/ 2423 w 9679"/>
                  <a:gd name="connsiteY11" fmla="*/ 335 h 9725"/>
                  <a:gd name="connsiteX12" fmla="*/ 3732 w 9679"/>
                  <a:gd name="connsiteY12" fmla="*/ 590 h 9725"/>
                  <a:gd name="connsiteX13" fmla="*/ 3332 w 9679"/>
                  <a:gd name="connsiteY13" fmla="*/ 2689 h 9725"/>
                  <a:gd name="connsiteX14" fmla="*/ 2677 w 9679"/>
                  <a:gd name="connsiteY14" fmla="*/ 3498 h 9725"/>
                  <a:gd name="connsiteX15" fmla="*/ 2823 w 9679"/>
                  <a:gd name="connsiteY15" fmla="*/ 3588 h 9725"/>
                  <a:gd name="connsiteX0" fmla="*/ 2917 w 10000"/>
                  <a:gd name="connsiteY0" fmla="*/ 3689 h 10000"/>
                  <a:gd name="connsiteX1" fmla="*/ 5058 w 10000"/>
                  <a:gd name="connsiteY1" fmla="*/ 2056 h 10000"/>
                  <a:gd name="connsiteX2" fmla="*/ 9421 w 10000"/>
                  <a:gd name="connsiteY2" fmla="*/ 1732 h 10000"/>
                  <a:gd name="connsiteX3" fmla="*/ 9924 w 10000"/>
                  <a:gd name="connsiteY3" fmla="*/ 3150 h 10000"/>
                  <a:gd name="connsiteX4" fmla="*/ 9942 w 10000"/>
                  <a:gd name="connsiteY4" fmla="*/ 7914 h 10000"/>
                  <a:gd name="connsiteX5" fmla="*/ 9022 w 10000"/>
                  <a:gd name="connsiteY5" fmla="*/ 9316 h 10000"/>
                  <a:gd name="connsiteX6" fmla="*/ 5847 w 10000"/>
                  <a:gd name="connsiteY6" fmla="*/ 9995 h 10000"/>
                  <a:gd name="connsiteX7" fmla="*/ 4363 w 10000"/>
                  <a:gd name="connsiteY7" fmla="*/ 8654 h 10000"/>
                  <a:gd name="connsiteX8" fmla="*/ 4382 w 10000"/>
                  <a:gd name="connsiteY8" fmla="*/ 5508 h 10000"/>
                  <a:gd name="connsiteX9" fmla="*/ 2372 w 10000"/>
                  <a:gd name="connsiteY9" fmla="*/ 6064 h 10000"/>
                  <a:gd name="connsiteX10" fmla="*/ 80 w 10000"/>
                  <a:gd name="connsiteY10" fmla="*/ 4152 h 10000"/>
                  <a:gd name="connsiteX11" fmla="*/ 2503 w 10000"/>
                  <a:gd name="connsiteY11" fmla="*/ 344 h 10000"/>
                  <a:gd name="connsiteX12" fmla="*/ 3856 w 10000"/>
                  <a:gd name="connsiteY12" fmla="*/ 607 h 10000"/>
                  <a:gd name="connsiteX13" fmla="*/ 3443 w 10000"/>
                  <a:gd name="connsiteY13" fmla="*/ 2765 h 10000"/>
                  <a:gd name="connsiteX14" fmla="*/ 2766 w 10000"/>
                  <a:gd name="connsiteY14" fmla="*/ 3597 h 10000"/>
                  <a:gd name="connsiteX15" fmla="*/ 2917 w 10000"/>
                  <a:gd name="connsiteY15" fmla="*/ 3689 h 10000"/>
                  <a:gd name="connsiteX0" fmla="*/ 2917 w 10000"/>
                  <a:gd name="connsiteY0" fmla="*/ 3689 h 10000"/>
                  <a:gd name="connsiteX1" fmla="*/ 5058 w 10000"/>
                  <a:gd name="connsiteY1" fmla="*/ 2056 h 10000"/>
                  <a:gd name="connsiteX2" fmla="*/ 9421 w 10000"/>
                  <a:gd name="connsiteY2" fmla="*/ 1732 h 10000"/>
                  <a:gd name="connsiteX3" fmla="*/ 9924 w 10000"/>
                  <a:gd name="connsiteY3" fmla="*/ 3150 h 10000"/>
                  <a:gd name="connsiteX4" fmla="*/ 9942 w 10000"/>
                  <a:gd name="connsiteY4" fmla="*/ 7914 h 10000"/>
                  <a:gd name="connsiteX5" fmla="*/ 9022 w 10000"/>
                  <a:gd name="connsiteY5" fmla="*/ 9316 h 10000"/>
                  <a:gd name="connsiteX6" fmla="*/ 5847 w 10000"/>
                  <a:gd name="connsiteY6" fmla="*/ 9995 h 10000"/>
                  <a:gd name="connsiteX7" fmla="*/ 4363 w 10000"/>
                  <a:gd name="connsiteY7" fmla="*/ 8654 h 10000"/>
                  <a:gd name="connsiteX8" fmla="*/ 4382 w 10000"/>
                  <a:gd name="connsiteY8" fmla="*/ 5508 h 10000"/>
                  <a:gd name="connsiteX9" fmla="*/ 2372 w 10000"/>
                  <a:gd name="connsiteY9" fmla="*/ 6064 h 10000"/>
                  <a:gd name="connsiteX10" fmla="*/ 80 w 10000"/>
                  <a:gd name="connsiteY10" fmla="*/ 4152 h 10000"/>
                  <a:gd name="connsiteX11" fmla="*/ 2503 w 10000"/>
                  <a:gd name="connsiteY11" fmla="*/ 344 h 10000"/>
                  <a:gd name="connsiteX12" fmla="*/ 3856 w 10000"/>
                  <a:gd name="connsiteY12" fmla="*/ 607 h 10000"/>
                  <a:gd name="connsiteX13" fmla="*/ 3443 w 10000"/>
                  <a:gd name="connsiteY13" fmla="*/ 2765 h 10000"/>
                  <a:gd name="connsiteX14" fmla="*/ 2766 w 10000"/>
                  <a:gd name="connsiteY14" fmla="*/ 3597 h 10000"/>
                  <a:gd name="connsiteX15" fmla="*/ 2917 w 10000"/>
                  <a:gd name="connsiteY15" fmla="*/ 3689 h 10000"/>
                  <a:gd name="connsiteX0" fmla="*/ 2917 w 10000"/>
                  <a:gd name="connsiteY0" fmla="*/ 3689 h 10000"/>
                  <a:gd name="connsiteX1" fmla="*/ 5058 w 10000"/>
                  <a:gd name="connsiteY1" fmla="*/ 2056 h 10000"/>
                  <a:gd name="connsiteX2" fmla="*/ 9421 w 10000"/>
                  <a:gd name="connsiteY2" fmla="*/ 1732 h 10000"/>
                  <a:gd name="connsiteX3" fmla="*/ 9924 w 10000"/>
                  <a:gd name="connsiteY3" fmla="*/ 3150 h 10000"/>
                  <a:gd name="connsiteX4" fmla="*/ 9942 w 10000"/>
                  <a:gd name="connsiteY4" fmla="*/ 7914 h 10000"/>
                  <a:gd name="connsiteX5" fmla="*/ 9022 w 10000"/>
                  <a:gd name="connsiteY5" fmla="*/ 9316 h 10000"/>
                  <a:gd name="connsiteX6" fmla="*/ 5847 w 10000"/>
                  <a:gd name="connsiteY6" fmla="*/ 9995 h 10000"/>
                  <a:gd name="connsiteX7" fmla="*/ 4363 w 10000"/>
                  <a:gd name="connsiteY7" fmla="*/ 8654 h 10000"/>
                  <a:gd name="connsiteX8" fmla="*/ 4382 w 10000"/>
                  <a:gd name="connsiteY8" fmla="*/ 5508 h 10000"/>
                  <a:gd name="connsiteX9" fmla="*/ 2372 w 10000"/>
                  <a:gd name="connsiteY9" fmla="*/ 6064 h 10000"/>
                  <a:gd name="connsiteX10" fmla="*/ 80 w 10000"/>
                  <a:gd name="connsiteY10" fmla="*/ 4152 h 10000"/>
                  <a:gd name="connsiteX11" fmla="*/ 2503 w 10000"/>
                  <a:gd name="connsiteY11" fmla="*/ 344 h 10000"/>
                  <a:gd name="connsiteX12" fmla="*/ 3856 w 10000"/>
                  <a:gd name="connsiteY12" fmla="*/ 607 h 10000"/>
                  <a:gd name="connsiteX13" fmla="*/ 3443 w 10000"/>
                  <a:gd name="connsiteY13" fmla="*/ 2765 h 10000"/>
                  <a:gd name="connsiteX14" fmla="*/ 2766 w 10000"/>
                  <a:gd name="connsiteY14" fmla="*/ 3597 h 10000"/>
                  <a:gd name="connsiteX15" fmla="*/ 2917 w 10000"/>
                  <a:gd name="connsiteY15" fmla="*/ 3689 h 10000"/>
                  <a:gd name="connsiteX0" fmla="*/ 2917 w 10000"/>
                  <a:gd name="connsiteY0" fmla="*/ 3689 h 10000"/>
                  <a:gd name="connsiteX1" fmla="*/ 5058 w 10000"/>
                  <a:gd name="connsiteY1" fmla="*/ 2056 h 10000"/>
                  <a:gd name="connsiteX2" fmla="*/ 9421 w 10000"/>
                  <a:gd name="connsiteY2" fmla="*/ 1732 h 10000"/>
                  <a:gd name="connsiteX3" fmla="*/ 9924 w 10000"/>
                  <a:gd name="connsiteY3" fmla="*/ 3150 h 10000"/>
                  <a:gd name="connsiteX4" fmla="*/ 9942 w 10000"/>
                  <a:gd name="connsiteY4" fmla="*/ 7914 h 10000"/>
                  <a:gd name="connsiteX5" fmla="*/ 9022 w 10000"/>
                  <a:gd name="connsiteY5" fmla="*/ 9316 h 10000"/>
                  <a:gd name="connsiteX6" fmla="*/ 5847 w 10000"/>
                  <a:gd name="connsiteY6" fmla="*/ 9995 h 10000"/>
                  <a:gd name="connsiteX7" fmla="*/ 4363 w 10000"/>
                  <a:gd name="connsiteY7" fmla="*/ 8654 h 10000"/>
                  <a:gd name="connsiteX8" fmla="*/ 4382 w 10000"/>
                  <a:gd name="connsiteY8" fmla="*/ 5508 h 10000"/>
                  <a:gd name="connsiteX9" fmla="*/ 2372 w 10000"/>
                  <a:gd name="connsiteY9" fmla="*/ 6064 h 10000"/>
                  <a:gd name="connsiteX10" fmla="*/ 80 w 10000"/>
                  <a:gd name="connsiteY10" fmla="*/ 4152 h 10000"/>
                  <a:gd name="connsiteX11" fmla="*/ 2503 w 10000"/>
                  <a:gd name="connsiteY11" fmla="*/ 344 h 10000"/>
                  <a:gd name="connsiteX12" fmla="*/ 3856 w 10000"/>
                  <a:gd name="connsiteY12" fmla="*/ 607 h 10000"/>
                  <a:gd name="connsiteX13" fmla="*/ 3443 w 10000"/>
                  <a:gd name="connsiteY13" fmla="*/ 2765 h 10000"/>
                  <a:gd name="connsiteX14" fmla="*/ 2766 w 10000"/>
                  <a:gd name="connsiteY14" fmla="*/ 3597 h 10000"/>
                  <a:gd name="connsiteX15" fmla="*/ 2917 w 10000"/>
                  <a:gd name="connsiteY15" fmla="*/ 3689 h 10000"/>
                  <a:gd name="connsiteX0" fmla="*/ 2917 w 10000"/>
                  <a:gd name="connsiteY0" fmla="*/ 3689 h 10016"/>
                  <a:gd name="connsiteX1" fmla="*/ 5058 w 10000"/>
                  <a:gd name="connsiteY1" fmla="*/ 2056 h 10016"/>
                  <a:gd name="connsiteX2" fmla="*/ 9421 w 10000"/>
                  <a:gd name="connsiteY2" fmla="*/ 1732 h 10016"/>
                  <a:gd name="connsiteX3" fmla="*/ 9924 w 10000"/>
                  <a:gd name="connsiteY3" fmla="*/ 3150 h 10016"/>
                  <a:gd name="connsiteX4" fmla="*/ 9942 w 10000"/>
                  <a:gd name="connsiteY4" fmla="*/ 7914 h 10016"/>
                  <a:gd name="connsiteX5" fmla="*/ 9062 w 10000"/>
                  <a:gd name="connsiteY5" fmla="*/ 9349 h 10016"/>
                  <a:gd name="connsiteX6" fmla="*/ 5847 w 10000"/>
                  <a:gd name="connsiteY6" fmla="*/ 9995 h 10016"/>
                  <a:gd name="connsiteX7" fmla="*/ 4363 w 10000"/>
                  <a:gd name="connsiteY7" fmla="*/ 8654 h 10016"/>
                  <a:gd name="connsiteX8" fmla="*/ 4382 w 10000"/>
                  <a:gd name="connsiteY8" fmla="*/ 5508 h 10016"/>
                  <a:gd name="connsiteX9" fmla="*/ 2372 w 10000"/>
                  <a:gd name="connsiteY9" fmla="*/ 6064 h 10016"/>
                  <a:gd name="connsiteX10" fmla="*/ 80 w 10000"/>
                  <a:gd name="connsiteY10" fmla="*/ 4152 h 10016"/>
                  <a:gd name="connsiteX11" fmla="*/ 2503 w 10000"/>
                  <a:gd name="connsiteY11" fmla="*/ 344 h 10016"/>
                  <a:gd name="connsiteX12" fmla="*/ 3856 w 10000"/>
                  <a:gd name="connsiteY12" fmla="*/ 607 h 10016"/>
                  <a:gd name="connsiteX13" fmla="*/ 3443 w 10000"/>
                  <a:gd name="connsiteY13" fmla="*/ 2765 h 10016"/>
                  <a:gd name="connsiteX14" fmla="*/ 2766 w 10000"/>
                  <a:gd name="connsiteY14" fmla="*/ 3597 h 10016"/>
                  <a:gd name="connsiteX15" fmla="*/ 2917 w 10000"/>
                  <a:gd name="connsiteY15" fmla="*/ 3689 h 1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16">
                    <a:moveTo>
                      <a:pt x="2917" y="3689"/>
                    </a:moveTo>
                    <a:cubicBezTo>
                      <a:pt x="3612" y="3165"/>
                      <a:pt x="4288" y="2626"/>
                      <a:pt x="5058" y="2056"/>
                    </a:cubicBezTo>
                    <a:cubicBezTo>
                      <a:pt x="6604" y="2694"/>
                      <a:pt x="7843" y="2842"/>
                      <a:pt x="9421" y="1732"/>
                    </a:cubicBezTo>
                    <a:cubicBezTo>
                      <a:pt x="9835" y="1952"/>
                      <a:pt x="9865" y="2236"/>
                      <a:pt x="9924" y="3150"/>
                    </a:cubicBezTo>
                    <a:cubicBezTo>
                      <a:pt x="9979" y="4738"/>
                      <a:pt x="10055" y="6326"/>
                      <a:pt x="9942" y="7914"/>
                    </a:cubicBezTo>
                    <a:cubicBezTo>
                      <a:pt x="9924" y="8407"/>
                      <a:pt x="9550" y="9149"/>
                      <a:pt x="9062" y="9349"/>
                    </a:cubicBezTo>
                    <a:cubicBezTo>
                      <a:pt x="8104" y="9735"/>
                      <a:pt x="6630" y="10111"/>
                      <a:pt x="5847" y="9995"/>
                    </a:cubicBezTo>
                    <a:cubicBezTo>
                      <a:pt x="5064" y="9879"/>
                      <a:pt x="4306" y="9578"/>
                      <a:pt x="4363" y="8654"/>
                    </a:cubicBezTo>
                    <a:cubicBezTo>
                      <a:pt x="4419" y="7621"/>
                      <a:pt x="4382" y="6573"/>
                      <a:pt x="4382" y="5508"/>
                    </a:cubicBezTo>
                    <a:cubicBezTo>
                      <a:pt x="3780" y="5678"/>
                      <a:pt x="3105" y="5956"/>
                      <a:pt x="2372" y="6064"/>
                    </a:cubicBezTo>
                    <a:cubicBezTo>
                      <a:pt x="587" y="6372"/>
                      <a:pt x="-277" y="5601"/>
                      <a:pt x="80" y="4152"/>
                    </a:cubicBezTo>
                    <a:cubicBezTo>
                      <a:pt x="437" y="2688"/>
                      <a:pt x="1094" y="1361"/>
                      <a:pt x="2503" y="344"/>
                    </a:cubicBezTo>
                    <a:cubicBezTo>
                      <a:pt x="3123" y="-87"/>
                      <a:pt x="3405" y="-226"/>
                      <a:pt x="3856" y="607"/>
                    </a:cubicBezTo>
                    <a:cubicBezTo>
                      <a:pt x="4363" y="1516"/>
                      <a:pt x="4194" y="2117"/>
                      <a:pt x="3443" y="2765"/>
                    </a:cubicBezTo>
                    <a:cubicBezTo>
                      <a:pt x="3160" y="3011"/>
                      <a:pt x="2992" y="3319"/>
                      <a:pt x="2766" y="3597"/>
                    </a:cubicBezTo>
                    <a:cubicBezTo>
                      <a:pt x="2823" y="3628"/>
                      <a:pt x="2860" y="3659"/>
                      <a:pt x="2917" y="368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3" name="Freeform 17">
                <a:extLst>
                  <a:ext uri="{FF2B5EF4-FFF2-40B4-BE49-F238E27FC236}">
                    <a16:creationId xmlns:a16="http://schemas.microsoft.com/office/drawing/2014/main" id="{4617DF3F-52B5-41DA-ACF4-106B018B60FC}"/>
                  </a:ext>
                </a:extLst>
              </p:cNvPr>
              <p:cNvSpPr>
                <a:spLocks/>
              </p:cNvSpPr>
              <p:nvPr/>
            </p:nvSpPr>
            <p:spPr bwMode="auto">
              <a:xfrm>
                <a:off x="1256268" y="1638883"/>
                <a:ext cx="352947" cy="352947"/>
              </a:xfrm>
              <a:custGeom>
                <a:avLst/>
                <a:gdLst>
                  <a:gd name="T0" fmla="*/ 134 w 262"/>
                  <a:gd name="T1" fmla="*/ 0 h 262"/>
                  <a:gd name="T2" fmla="*/ 261 w 262"/>
                  <a:gd name="T3" fmla="*/ 128 h 262"/>
                  <a:gd name="T4" fmla="*/ 134 w 262"/>
                  <a:gd name="T5" fmla="*/ 260 h 262"/>
                  <a:gd name="T6" fmla="*/ 2 w 262"/>
                  <a:gd name="T7" fmla="*/ 126 h 262"/>
                  <a:gd name="T8" fmla="*/ 134 w 262"/>
                  <a:gd name="T9" fmla="*/ 0 h 262"/>
                </a:gdLst>
                <a:ahLst/>
                <a:cxnLst>
                  <a:cxn ang="0">
                    <a:pos x="T0" y="T1"/>
                  </a:cxn>
                  <a:cxn ang="0">
                    <a:pos x="T2" y="T3"/>
                  </a:cxn>
                  <a:cxn ang="0">
                    <a:pos x="T4" y="T5"/>
                  </a:cxn>
                  <a:cxn ang="0">
                    <a:pos x="T6" y="T7"/>
                  </a:cxn>
                  <a:cxn ang="0">
                    <a:pos x="T8" y="T9"/>
                  </a:cxn>
                </a:cxnLst>
                <a:rect l="0" t="0" r="r" b="b"/>
                <a:pathLst>
                  <a:path w="262" h="262">
                    <a:moveTo>
                      <a:pt x="134" y="0"/>
                    </a:moveTo>
                    <a:cubicBezTo>
                      <a:pt x="208" y="1"/>
                      <a:pt x="261" y="54"/>
                      <a:pt x="261" y="128"/>
                    </a:cubicBezTo>
                    <a:cubicBezTo>
                      <a:pt x="262" y="200"/>
                      <a:pt x="205" y="259"/>
                      <a:pt x="134" y="260"/>
                    </a:cubicBezTo>
                    <a:cubicBezTo>
                      <a:pt x="63" y="262"/>
                      <a:pt x="0" y="198"/>
                      <a:pt x="2" y="126"/>
                    </a:cubicBezTo>
                    <a:cubicBezTo>
                      <a:pt x="3" y="55"/>
                      <a:pt x="61" y="0"/>
                      <a:pt x="134"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4" name="Rounded Rectangle 21">
                <a:extLst>
                  <a:ext uri="{FF2B5EF4-FFF2-40B4-BE49-F238E27FC236}">
                    <a16:creationId xmlns:a16="http://schemas.microsoft.com/office/drawing/2014/main" id="{333CFDD9-3194-493A-9F3F-451DA199D2F3}"/>
                  </a:ext>
                </a:extLst>
              </p:cNvPr>
              <p:cNvSpPr/>
              <p:nvPr/>
            </p:nvSpPr>
            <p:spPr>
              <a:xfrm rot="1849018">
                <a:off x="1248879" y="2000463"/>
                <a:ext cx="120957" cy="104687"/>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85" name="Rounded Rectangle 48">
                <a:extLst>
                  <a:ext uri="{FF2B5EF4-FFF2-40B4-BE49-F238E27FC236}">
                    <a16:creationId xmlns:a16="http://schemas.microsoft.com/office/drawing/2014/main" id="{0D6D6159-71D6-48C1-B79A-67FF75D6C769}"/>
                  </a:ext>
                </a:extLst>
              </p:cNvPr>
              <p:cNvSpPr/>
              <p:nvPr/>
            </p:nvSpPr>
            <p:spPr>
              <a:xfrm rot="20384567">
                <a:off x="1504828" y="1968549"/>
                <a:ext cx="120957" cy="104687"/>
              </a:xfrm>
              <a:custGeom>
                <a:avLst/>
                <a:gdLst>
                  <a:gd name="connsiteX0" fmla="*/ 0 w 120957"/>
                  <a:gd name="connsiteY0" fmla="*/ 17448 h 104687"/>
                  <a:gd name="connsiteX1" fmla="*/ 17448 w 120957"/>
                  <a:gd name="connsiteY1" fmla="*/ 0 h 104687"/>
                  <a:gd name="connsiteX2" fmla="*/ 103509 w 120957"/>
                  <a:gd name="connsiteY2" fmla="*/ 0 h 104687"/>
                  <a:gd name="connsiteX3" fmla="*/ 120957 w 120957"/>
                  <a:gd name="connsiteY3" fmla="*/ 17448 h 104687"/>
                  <a:gd name="connsiteX4" fmla="*/ 120957 w 120957"/>
                  <a:gd name="connsiteY4" fmla="*/ 87239 h 104687"/>
                  <a:gd name="connsiteX5" fmla="*/ 103509 w 120957"/>
                  <a:gd name="connsiteY5" fmla="*/ 104687 h 104687"/>
                  <a:gd name="connsiteX6" fmla="*/ 17448 w 120957"/>
                  <a:gd name="connsiteY6" fmla="*/ 104687 h 104687"/>
                  <a:gd name="connsiteX7" fmla="*/ 0 w 120957"/>
                  <a:gd name="connsiteY7" fmla="*/ 87239 h 104687"/>
                  <a:gd name="connsiteX8" fmla="*/ 0 w 120957"/>
                  <a:gd name="connsiteY8" fmla="*/ 17448 h 104687"/>
                  <a:gd name="connsiteX0" fmla="*/ 0 w 120957"/>
                  <a:gd name="connsiteY0" fmla="*/ 17448 h 104687"/>
                  <a:gd name="connsiteX1" fmla="*/ 17448 w 120957"/>
                  <a:gd name="connsiteY1" fmla="*/ 0 h 104687"/>
                  <a:gd name="connsiteX2" fmla="*/ 103509 w 120957"/>
                  <a:gd name="connsiteY2" fmla="*/ 0 h 104687"/>
                  <a:gd name="connsiteX3" fmla="*/ 120957 w 120957"/>
                  <a:gd name="connsiteY3" fmla="*/ 17448 h 104687"/>
                  <a:gd name="connsiteX4" fmla="*/ 107553 w 120957"/>
                  <a:gd name="connsiteY4" fmla="*/ 82293 h 104687"/>
                  <a:gd name="connsiteX5" fmla="*/ 103509 w 120957"/>
                  <a:gd name="connsiteY5" fmla="*/ 104687 h 104687"/>
                  <a:gd name="connsiteX6" fmla="*/ 17448 w 120957"/>
                  <a:gd name="connsiteY6" fmla="*/ 104687 h 104687"/>
                  <a:gd name="connsiteX7" fmla="*/ 0 w 120957"/>
                  <a:gd name="connsiteY7" fmla="*/ 87239 h 104687"/>
                  <a:gd name="connsiteX8" fmla="*/ 0 w 120957"/>
                  <a:gd name="connsiteY8" fmla="*/ 17448 h 104687"/>
                  <a:gd name="connsiteX0" fmla="*/ 0 w 120957"/>
                  <a:gd name="connsiteY0" fmla="*/ 17448 h 104687"/>
                  <a:gd name="connsiteX1" fmla="*/ 17448 w 120957"/>
                  <a:gd name="connsiteY1" fmla="*/ 0 h 104687"/>
                  <a:gd name="connsiteX2" fmla="*/ 103509 w 120957"/>
                  <a:gd name="connsiteY2" fmla="*/ 0 h 104687"/>
                  <a:gd name="connsiteX3" fmla="*/ 120957 w 120957"/>
                  <a:gd name="connsiteY3" fmla="*/ 17448 h 104687"/>
                  <a:gd name="connsiteX4" fmla="*/ 107553 w 120957"/>
                  <a:gd name="connsiteY4" fmla="*/ 82293 h 104687"/>
                  <a:gd name="connsiteX5" fmla="*/ 87872 w 120957"/>
                  <a:gd name="connsiteY5" fmla="*/ 98916 h 104687"/>
                  <a:gd name="connsiteX6" fmla="*/ 17448 w 120957"/>
                  <a:gd name="connsiteY6" fmla="*/ 104687 h 104687"/>
                  <a:gd name="connsiteX7" fmla="*/ 0 w 120957"/>
                  <a:gd name="connsiteY7" fmla="*/ 87239 h 104687"/>
                  <a:gd name="connsiteX8" fmla="*/ 0 w 120957"/>
                  <a:gd name="connsiteY8" fmla="*/ 17448 h 104687"/>
                  <a:gd name="connsiteX0" fmla="*/ 0 w 120957"/>
                  <a:gd name="connsiteY0" fmla="*/ 17448 h 104687"/>
                  <a:gd name="connsiteX1" fmla="*/ 38830 w 120957"/>
                  <a:gd name="connsiteY1" fmla="*/ 38350 h 104687"/>
                  <a:gd name="connsiteX2" fmla="*/ 103509 w 120957"/>
                  <a:gd name="connsiteY2" fmla="*/ 0 h 104687"/>
                  <a:gd name="connsiteX3" fmla="*/ 120957 w 120957"/>
                  <a:gd name="connsiteY3" fmla="*/ 17448 h 104687"/>
                  <a:gd name="connsiteX4" fmla="*/ 107553 w 120957"/>
                  <a:gd name="connsiteY4" fmla="*/ 82293 h 104687"/>
                  <a:gd name="connsiteX5" fmla="*/ 87872 w 120957"/>
                  <a:gd name="connsiteY5" fmla="*/ 98916 h 104687"/>
                  <a:gd name="connsiteX6" fmla="*/ 17448 w 120957"/>
                  <a:gd name="connsiteY6" fmla="*/ 104687 h 104687"/>
                  <a:gd name="connsiteX7" fmla="*/ 0 w 120957"/>
                  <a:gd name="connsiteY7" fmla="*/ 87239 h 104687"/>
                  <a:gd name="connsiteX8" fmla="*/ 0 w 120957"/>
                  <a:gd name="connsiteY8" fmla="*/ 17448 h 104687"/>
                  <a:gd name="connsiteX0" fmla="*/ 25610 w 120957"/>
                  <a:gd name="connsiteY0" fmla="*/ 64974 h 104687"/>
                  <a:gd name="connsiteX1" fmla="*/ 38830 w 120957"/>
                  <a:gd name="connsiteY1" fmla="*/ 38350 h 104687"/>
                  <a:gd name="connsiteX2" fmla="*/ 103509 w 120957"/>
                  <a:gd name="connsiteY2" fmla="*/ 0 h 104687"/>
                  <a:gd name="connsiteX3" fmla="*/ 120957 w 120957"/>
                  <a:gd name="connsiteY3" fmla="*/ 17448 h 104687"/>
                  <a:gd name="connsiteX4" fmla="*/ 107553 w 120957"/>
                  <a:gd name="connsiteY4" fmla="*/ 82293 h 104687"/>
                  <a:gd name="connsiteX5" fmla="*/ 87872 w 120957"/>
                  <a:gd name="connsiteY5" fmla="*/ 98916 h 104687"/>
                  <a:gd name="connsiteX6" fmla="*/ 17448 w 120957"/>
                  <a:gd name="connsiteY6" fmla="*/ 104687 h 104687"/>
                  <a:gd name="connsiteX7" fmla="*/ 0 w 120957"/>
                  <a:gd name="connsiteY7" fmla="*/ 87239 h 104687"/>
                  <a:gd name="connsiteX8" fmla="*/ 25610 w 120957"/>
                  <a:gd name="connsiteY8" fmla="*/ 64974 h 10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57" h="104687">
                    <a:moveTo>
                      <a:pt x="25610" y="64974"/>
                    </a:moveTo>
                    <a:cubicBezTo>
                      <a:pt x="25610" y="55338"/>
                      <a:pt x="29194" y="38350"/>
                      <a:pt x="38830" y="38350"/>
                    </a:cubicBezTo>
                    <a:lnTo>
                      <a:pt x="103509" y="0"/>
                    </a:lnTo>
                    <a:cubicBezTo>
                      <a:pt x="113145" y="0"/>
                      <a:pt x="120957" y="7812"/>
                      <a:pt x="120957" y="17448"/>
                    </a:cubicBezTo>
                    <a:cubicBezTo>
                      <a:pt x="120957" y="40712"/>
                      <a:pt x="107553" y="59029"/>
                      <a:pt x="107553" y="82293"/>
                    </a:cubicBezTo>
                    <a:cubicBezTo>
                      <a:pt x="107553" y="91929"/>
                      <a:pt x="97508" y="98916"/>
                      <a:pt x="87872" y="98916"/>
                    </a:cubicBezTo>
                    <a:lnTo>
                      <a:pt x="17448" y="104687"/>
                    </a:lnTo>
                    <a:cubicBezTo>
                      <a:pt x="7812" y="104687"/>
                      <a:pt x="0" y="96875"/>
                      <a:pt x="0" y="87239"/>
                    </a:cubicBezTo>
                    <a:lnTo>
                      <a:pt x="25610" y="64974"/>
                    </a:ln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grpSp>
      </p:grpSp>
      <p:sp>
        <p:nvSpPr>
          <p:cNvPr id="36" name="Rounded Rectangle 98">
            <a:extLst>
              <a:ext uri="{FF2B5EF4-FFF2-40B4-BE49-F238E27FC236}">
                <a16:creationId xmlns:a16="http://schemas.microsoft.com/office/drawing/2014/main" id="{D151C737-D039-46A0-88BD-0EEF0522E34A}"/>
              </a:ext>
            </a:extLst>
          </p:cNvPr>
          <p:cNvSpPr/>
          <p:nvPr/>
        </p:nvSpPr>
        <p:spPr>
          <a:xfrm rot="2700000">
            <a:off x="5567008" y="1973825"/>
            <a:ext cx="1533552" cy="1240653"/>
          </a:xfrm>
          <a:prstGeom prst="roundRect">
            <a:avLst/>
          </a:prstGeom>
          <a:gradFill flip="none" rotWithShape="1">
            <a:gsLst>
              <a:gs pos="100000">
                <a:srgbClr val="009FDA"/>
              </a:gs>
              <a:gs pos="0">
                <a:srgbClr val="001965"/>
              </a:gs>
            </a:gsLst>
            <a:lin ang="2700000" scaled="1"/>
            <a:tileRect/>
          </a:gra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49" name="Rounded Rectangle 60">
            <a:extLst>
              <a:ext uri="{FF2B5EF4-FFF2-40B4-BE49-F238E27FC236}">
                <a16:creationId xmlns:a16="http://schemas.microsoft.com/office/drawing/2014/main" id="{4ADAADF3-D7D2-4AA2-8B48-916453B0A280}"/>
              </a:ext>
            </a:extLst>
          </p:cNvPr>
          <p:cNvSpPr/>
          <p:nvPr/>
        </p:nvSpPr>
        <p:spPr bwMode="auto">
          <a:xfrm>
            <a:off x="5566134" y="3913434"/>
            <a:ext cx="1511758" cy="521171"/>
          </a:xfrm>
          <a:prstGeom prst="roundRect">
            <a:avLst>
              <a:gd name="adj" fmla="val 17429"/>
            </a:avLst>
          </a:prstGeom>
          <a:solidFill>
            <a:schemeClr val="bg1"/>
          </a:solidFill>
          <a:ln w="28575">
            <a:solidFill>
              <a:srgbClr val="001965"/>
            </a:solidFill>
          </a:ln>
          <a:effectLst/>
        </p:spPr>
        <p:txBody>
          <a:bodyPr lIns="47996" tIns="92287" rIns="47996" bIns="92287" anchor="ctr"/>
          <a:lstStyle/>
          <a:p>
            <a:pPr marL="0" marR="0" lvl="0" indent="0" algn="ctr" defTabSz="1172041" rtl="0" eaLnBrk="0" fontAlgn="auto" latinLnBrk="0" hangingPunct="0">
              <a:lnSpc>
                <a:spcPct val="100000"/>
              </a:lnSpc>
              <a:spcBef>
                <a:spcPct val="50000"/>
              </a:spcBef>
              <a:spcAft>
                <a:spcPts val="0"/>
              </a:spcAft>
              <a:buClr>
                <a:srgbClr val="566E10"/>
              </a:buClr>
              <a:buSzTx/>
              <a:buFontTx/>
              <a:buNone/>
              <a:tabLst/>
              <a:defRPr/>
            </a:pPr>
            <a:r>
              <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rPr>
              <a:t>Cost</a:t>
            </a:r>
            <a:r>
              <a:rPr kumimoji="0" lang="en-US" sz="1200" b="1" i="0" u="none" strike="noStrike" kern="1200" cap="none" spc="0" normalizeH="0" baseline="30000" noProof="0" dirty="0">
                <a:ln>
                  <a:noFill/>
                </a:ln>
                <a:solidFill>
                  <a:srgbClr val="001965"/>
                </a:solidFill>
                <a:effectLst/>
                <a:uLnTx/>
                <a:uFillTx/>
                <a:latin typeface="Verdana"/>
                <a:ea typeface="Verdana" panose="020B0604030504040204" pitchFamily="34" charset="0"/>
                <a:cs typeface="Verdana" panose="020B0604030504040204" pitchFamily="34" charset="0"/>
              </a:rPr>
              <a:t>4</a:t>
            </a:r>
            <a:endPar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endParaRPr>
          </a:p>
        </p:txBody>
      </p:sp>
      <p:sp>
        <p:nvSpPr>
          <p:cNvPr id="52" name="Rounded Rectangle 98">
            <a:extLst>
              <a:ext uri="{FF2B5EF4-FFF2-40B4-BE49-F238E27FC236}">
                <a16:creationId xmlns:a16="http://schemas.microsoft.com/office/drawing/2014/main" id="{92AF5D55-8EAD-48CC-8412-D00A4CB1224C}"/>
              </a:ext>
            </a:extLst>
          </p:cNvPr>
          <p:cNvSpPr/>
          <p:nvPr/>
        </p:nvSpPr>
        <p:spPr>
          <a:xfrm rot="2700000">
            <a:off x="7316561" y="1949441"/>
            <a:ext cx="1533552" cy="1240653"/>
          </a:xfrm>
          <a:prstGeom prst="roundRect">
            <a:avLst/>
          </a:prstGeom>
          <a:gradFill flip="none" rotWithShape="1">
            <a:gsLst>
              <a:gs pos="100000">
                <a:srgbClr val="009FDA"/>
              </a:gs>
              <a:gs pos="0">
                <a:srgbClr val="001965"/>
              </a:gs>
            </a:gsLst>
            <a:lin ang="2700000" scaled="1"/>
            <a:tileRect/>
          </a:gradFill>
          <a:ln w="952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57" name="Rounded Rectangle 60">
            <a:extLst>
              <a:ext uri="{FF2B5EF4-FFF2-40B4-BE49-F238E27FC236}">
                <a16:creationId xmlns:a16="http://schemas.microsoft.com/office/drawing/2014/main" id="{9495CFDD-48F9-465C-A075-C89F04505A25}"/>
              </a:ext>
            </a:extLst>
          </p:cNvPr>
          <p:cNvSpPr/>
          <p:nvPr/>
        </p:nvSpPr>
        <p:spPr bwMode="auto">
          <a:xfrm>
            <a:off x="7383737" y="3910915"/>
            <a:ext cx="1511758" cy="521171"/>
          </a:xfrm>
          <a:prstGeom prst="roundRect">
            <a:avLst>
              <a:gd name="adj" fmla="val 17429"/>
            </a:avLst>
          </a:prstGeom>
          <a:solidFill>
            <a:schemeClr val="bg1"/>
          </a:solidFill>
          <a:ln w="28575">
            <a:solidFill>
              <a:srgbClr val="001965"/>
            </a:solidFill>
          </a:ln>
          <a:effectLst/>
        </p:spPr>
        <p:txBody>
          <a:bodyPr lIns="47996" tIns="92287" rIns="47996" bIns="92287" anchor="ctr"/>
          <a:lstStyle/>
          <a:p>
            <a:pPr marL="0" marR="0" lvl="0" indent="0" algn="ctr" defTabSz="1172041" rtl="0" eaLnBrk="0" fontAlgn="auto" latinLnBrk="0" hangingPunct="0">
              <a:lnSpc>
                <a:spcPct val="100000"/>
              </a:lnSpc>
              <a:spcBef>
                <a:spcPct val="50000"/>
              </a:spcBef>
              <a:spcAft>
                <a:spcPts val="0"/>
              </a:spcAft>
              <a:buClr>
                <a:srgbClr val="566E10"/>
              </a:buClr>
              <a:buSzTx/>
              <a:buFontTx/>
              <a:buNone/>
              <a:tabLst/>
              <a:defRPr/>
            </a:pPr>
            <a:r>
              <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rPr>
              <a:t>Adherence</a:t>
            </a:r>
            <a:r>
              <a:rPr kumimoji="0" lang="en-US" sz="1200" b="1" i="0" u="none" strike="noStrike" kern="1200" cap="none" spc="0" normalizeH="0" baseline="30000" noProof="0" dirty="0">
                <a:ln>
                  <a:noFill/>
                </a:ln>
                <a:solidFill>
                  <a:srgbClr val="001965"/>
                </a:solidFill>
                <a:effectLst/>
                <a:uLnTx/>
                <a:uFillTx/>
                <a:latin typeface="Verdana"/>
                <a:ea typeface="Verdana" panose="020B0604030504040204" pitchFamily="34" charset="0"/>
                <a:cs typeface="Verdana" panose="020B0604030504040204" pitchFamily="34" charset="0"/>
              </a:rPr>
              <a:t>4</a:t>
            </a:r>
            <a:endParaRPr kumimoji="0" lang="en-US" sz="1200" b="1" i="0" u="none" strike="noStrike" kern="1200" cap="none" spc="0" normalizeH="0" baseline="0" noProof="0" dirty="0">
              <a:ln>
                <a:noFill/>
              </a:ln>
              <a:solidFill>
                <a:srgbClr val="001965"/>
              </a:solidFill>
              <a:effectLst/>
              <a:uLnTx/>
              <a:uFillTx/>
              <a:latin typeface="Verdana"/>
              <a:ea typeface="Verdana" panose="020B0604030504040204" pitchFamily="34" charset="0"/>
              <a:cs typeface="Verdana" panose="020B0604030504040204" pitchFamily="34" charset="0"/>
            </a:endParaRPr>
          </a:p>
        </p:txBody>
      </p:sp>
      <p:sp>
        <p:nvSpPr>
          <p:cNvPr id="58" name="Text Placeholder 3">
            <a:extLst>
              <a:ext uri="{FF2B5EF4-FFF2-40B4-BE49-F238E27FC236}">
                <a16:creationId xmlns:a16="http://schemas.microsoft.com/office/drawing/2014/main" id="{E3B8DBDB-5FA8-4623-8485-09F98744A73F}"/>
              </a:ext>
            </a:extLst>
          </p:cNvPr>
          <p:cNvSpPr txBox="1">
            <a:spLocks/>
          </p:cNvSpPr>
          <p:nvPr/>
        </p:nvSpPr>
        <p:spPr bwMode="auto">
          <a:xfrm>
            <a:off x="316800" y="6483571"/>
            <a:ext cx="8522400" cy="230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287993" bIns="0" numCol="1" anchor="b" anchorCtr="0" compatLnSpc="1">
            <a:prstTxWarp prst="textNoShape">
              <a:avLst/>
            </a:prstTxWarp>
            <a:noAutofit/>
          </a:bodyPr>
          <a:lstStyle>
            <a:lvl1pPr marL="0" indent="0" algn="l" rtl="0" fontAlgn="base">
              <a:spcBef>
                <a:spcPts val="0"/>
              </a:spcBef>
              <a:spcAft>
                <a:spcPct val="0"/>
              </a:spcAft>
              <a:buClr>
                <a:schemeClr val="accent1"/>
              </a:buClr>
              <a:buFont typeface="Verdana" pitchFamily="34" charset="0"/>
              <a:buNone/>
              <a:defRPr sz="800" kern="1200">
                <a:solidFill>
                  <a:srgbClr val="82786F"/>
                </a:solidFill>
                <a:latin typeface="+mn-lt"/>
                <a:ea typeface="+mn-ea"/>
                <a:cs typeface="+mn-cs"/>
              </a:defRPr>
            </a:lvl1pPr>
            <a:lvl2pPr marL="265112" indent="0" algn="l" rtl="0" fontAlgn="base">
              <a:spcBef>
                <a:spcPct val="20000"/>
              </a:spcBef>
              <a:spcAft>
                <a:spcPct val="0"/>
              </a:spcAft>
              <a:buClr>
                <a:schemeClr val="tx2"/>
              </a:buClr>
              <a:buFont typeface="Verdana" pitchFamily="34" charset="0"/>
              <a:buNone/>
              <a:defRPr sz="800" kern="1200">
                <a:solidFill>
                  <a:schemeClr val="accent2"/>
                </a:solidFill>
                <a:latin typeface="+mn-lt"/>
                <a:ea typeface="+mn-ea"/>
                <a:cs typeface="+mn-cs"/>
              </a:defRPr>
            </a:lvl2pPr>
            <a:lvl3pPr marL="536575" indent="0" algn="l" rtl="0" fontAlgn="base">
              <a:spcBef>
                <a:spcPct val="20000"/>
              </a:spcBef>
              <a:spcAft>
                <a:spcPct val="0"/>
              </a:spcAft>
              <a:buClr>
                <a:srgbClr val="E64A0E"/>
              </a:buClr>
              <a:buFont typeface="Verdana" pitchFamily="34" charset="0"/>
              <a:buNone/>
              <a:defRPr sz="800" kern="1200">
                <a:solidFill>
                  <a:schemeClr val="accent2"/>
                </a:solidFill>
                <a:latin typeface="+mn-lt"/>
                <a:ea typeface="+mn-ea"/>
                <a:cs typeface="+mn-cs"/>
              </a:defRPr>
            </a:lvl3pPr>
            <a:lvl4pPr marL="808038" indent="0" algn="l" rtl="0" fontAlgn="base">
              <a:spcBef>
                <a:spcPct val="20000"/>
              </a:spcBef>
              <a:spcAft>
                <a:spcPct val="0"/>
              </a:spcAft>
              <a:buClr>
                <a:srgbClr val="82786F"/>
              </a:buClr>
              <a:buFont typeface="Verdana" pitchFamily="34" charset="0"/>
              <a:buNone/>
              <a:defRPr sz="800" kern="1200">
                <a:solidFill>
                  <a:schemeClr val="accent2"/>
                </a:solidFill>
                <a:latin typeface="+mn-lt"/>
                <a:ea typeface="+mn-ea"/>
                <a:cs typeface="+mn-cs"/>
              </a:defRPr>
            </a:lvl4pPr>
            <a:lvl5pPr marL="1073150" indent="0" algn="l" rtl="0" fontAlgn="base">
              <a:spcBef>
                <a:spcPct val="20000"/>
              </a:spcBef>
              <a:spcAft>
                <a:spcPct val="0"/>
              </a:spcAft>
              <a:buClr>
                <a:srgbClr val="001423"/>
              </a:buClr>
              <a:buFont typeface="Verdana" pitchFamily="34" charset="0"/>
              <a:buNone/>
              <a:defRPr sz="8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1219170" rtl="0" eaLnBrk="1" fontAlgn="base" latinLnBrk="0" hangingPunct="1">
              <a:lnSpc>
                <a:spcPct val="100000"/>
              </a:lnSpc>
              <a:spcBef>
                <a:spcPts val="0"/>
              </a:spcBef>
              <a:spcAft>
                <a:spcPct val="0"/>
              </a:spcAft>
              <a:buClr>
                <a:srgbClr val="009FDA"/>
              </a:buClr>
              <a:buSzTx/>
              <a:buFont typeface="Verdana" pitchFamily="34" charset="0"/>
              <a:buNone/>
              <a:tabLst/>
              <a:defRPr/>
            </a:pPr>
            <a:endParaRPr kumimoji="0" lang="nl-NL" sz="1200" b="0" i="0" u="none" strike="noStrike" kern="1200" cap="none" spc="0" normalizeH="0" baseline="0" noProof="0" dirty="0">
              <a:ln>
                <a:noFill/>
              </a:ln>
              <a:solidFill>
                <a:schemeClr val="tx1"/>
              </a:solidFill>
              <a:effectLst/>
              <a:uLnTx/>
              <a:uFillTx/>
              <a:latin typeface="Verdana"/>
              <a:ea typeface="+mn-ea"/>
              <a:cs typeface="+mn-cs"/>
            </a:endParaRPr>
          </a:p>
          <a:p>
            <a:pPr marL="0" marR="0" lvl="0" indent="0" algn="ctr" defTabSz="1219170" rtl="0" eaLnBrk="1" fontAlgn="base" latinLnBrk="0" hangingPunct="1">
              <a:lnSpc>
                <a:spcPct val="100000"/>
              </a:lnSpc>
              <a:spcBef>
                <a:spcPts val="0"/>
              </a:spcBef>
              <a:spcAft>
                <a:spcPct val="0"/>
              </a:spcAft>
              <a:buClr>
                <a:srgbClr val="009FDA"/>
              </a:buClr>
              <a:buSzTx/>
              <a:buFont typeface="Verdana" pitchFamily="34" charset="0"/>
              <a:buNone/>
              <a:tabLst/>
              <a:defRPr/>
            </a:pPr>
            <a:r>
              <a:rPr kumimoji="0" lang="nl-NL" sz="1200" b="0" i="0" u="none" strike="noStrike" kern="1200" cap="none" spc="0" normalizeH="0" baseline="0" noProof="0" dirty="0">
                <a:ln>
                  <a:noFill/>
                </a:ln>
                <a:solidFill>
                  <a:schemeClr val="tx1"/>
                </a:solidFill>
                <a:effectLst/>
                <a:uLnTx/>
                <a:uFillTx/>
                <a:latin typeface="Verdana"/>
                <a:ea typeface="+mn-ea"/>
                <a:cs typeface="+mn-cs"/>
              </a:rPr>
              <a:t>T2D, type 2 diabetes</a:t>
            </a:r>
          </a:p>
          <a:p>
            <a:pPr marL="0" marR="0" lvl="0" indent="0" algn="ctr" defTabSz="1219170" rtl="0" eaLnBrk="1" fontAlgn="base" latinLnBrk="0" hangingPunct="1">
              <a:lnSpc>
                <a:spcPct val="100000"/>
              </a:lnSpc>
              <a:spcBef>
                <a:spcPts val="0"/>
              </a:spcBef>
              <a:spcAft>
                <a:spcPct val="0"/>
              </a:spcAft>
              <a:buClr>
                <a:srgbClr val="009FDA"/>
              </a:buClr>
              <a:buSzTx/>
              <a:buFont typeface="Verdana" pitchFamily="34" charset="0"/>
              <a:buNone/>
              <a:tabLst/>
              <a:defRPr/>
            </a:pPr>
            <a:r>
              <a:rPr kumimoji="0" lang="nl-NL" sz="1200" b="0" i="0" u="none" strike="noStrike" kern="1200" cap="none" spc="0" normalizeH="0" baseline="0" noProof="0" dirty="0">
                <a:ln>
                  <a:noFill/>
                </a:ln>
                <a:solidFill>
                  <a:schemeClr val="tx1"/>
                </a:solidFill>
                <a:effectLst/>
                <a:uLnTx/>
                <a:uFillTx/>
                <a:latin typeface="Verdana"/>
                <a:ea typeface="+mn-ea"/>
                <a:cs typeface="+mn-cs"/>
              </a:rPr>
              <a:t>1.  Peyrot et al. </a:t>
            </a:r>
            <a:r>
              <a:rPr kumimoji="0" lang="nl-NL" sz="1200" b="0" i="1" u="none" strike="noStrike" kern="1200" cap="none" spc="0" normalizeH="0" baseline="0" noProof="0" dirty="0">
                <a:ln>
                  <a:noFill/>
                </a:ln>
                <a:solidFill>
                  <a:schemeClr val="tx1"/>
                </a:solidFill>
                <a:effectLst/>
                <a:uLnTx/>
                <a:uFillTx/>
                <a:latin typeface="Verdana"/>
                <a:ea typeface="+mn-ea"/>
                <a:cs typeface="+mn-cs"/>
              </a:rPr>
              <a:t>Diabet Med </a:t>
            </a:r>
            <a:r>
              <a:rPr kumimoji="0" lang="nl-NL" sz="1200" b="0" i="0" u="none" strike="noStrike" kern="1200" cap="none" spc="0" normalizeH="0" baseline="0" noProof="0" dirty="0">
                <a:ln>
                  <a:noFill/>
                </a:ln>
                <a:solidFill>
                  <a:schemeClr val="tx1"/>
                </a:solidFill>
                <a:effectLst/>
                <a:uLnTx/>
                <a:uFillTx/>
                <a:latin typeface="Verdana"/>
                <a:ea typeface="+mn-ea"/>
                <a:cs typeface="+mn-cs"/>
              </a:rPr>
              <a:t>2012;29:682–689; 2. Carver C. </a:t>
            </a:r>
            <a:r>
              <a:rPr kumimoji="0" lang="nl-NL" sz="1200" b="0" i="1" u="none" strike="noStrike" kern="1200" cap="none" spc="0" normalizeH="0" baseline="0" noProof="0" dirty="0">
                <a:ln>
                  <a:noFill/>
                </a:ln>
                <a:solidFill>
                  <a:schemeClr val="tx1"/>
                </a:solidFill>
                <a:effectLst/>
                <a:uLnTx/>
                <a:uFillTx/>
                <a:latin typeface="Verdana"/>
                <a:ea typeface="+mn-ea"/>
                <a:cs typeface="+mn-cs"/>
              </a:rPr>
              <a:t>Diabetes Educ  </a:t>
            </a:r>
            <a:r>
              <a:rPr kumimoji="0" lang="nl-NL" sz="1200" b="0" i="0" u="none" strike="noStrike" kern="1200" cap="none" spc="0" normalizeH="0" baseline="0" noProof="0" dirty="0">
                <a:ln>
                  <a:noFill/>
                </a:ln>
                <a:solidFill>
                  <a:schemeClr val="tx1"/>
                </a:solidFill>
                <a:effectLst/>
                <a:uLnTx/>
                <a:uFillTx/>
                <a:latin typeface="Verdana"/>
                <a:ea typeface="+mn-ea"/>
                <a:cs typeface="+mn-cs"/>
              </a:rPr>
              <a:t>2006;32:910–917; 3. Giugliano et al. </a:t>
            </a:r>
            <a:r>
              <a:rPr kumimoji="0" lang="nl-NL" sz="1200" b="0" i="1" u="none" strike="noStrike" kern="1200" cap="none" spc="0" normalizeH="0" baseline="0" noProof="0" dirty="0">
                <a:ln>
                  <a:noFill/>
                </a:ln>
                <a:solidFill>
                  <a:schemeClr val="tx1"/>
                </a:solidFill>
                <a:effectLst/>
                <a:uLnTx/>
                <a:uFillTx/>
                <a:latin typeface="Verdana"/>
                <a:ea typeface="+mn-ea"/>
                <a:cs typeface="+mn-cs"/>
              </a:rPr>
              <a:t>Diab Care</a:t>
            </a:r>
            <a:r>
              <a:rPr kumimoji="0" lang="nl-NL" sz="1200" b="0" i="0" u="none" strike="noStrike" kern="1200" cap="none" spc="0" normalizeH="0" baseline="0" noProof="0" dirty="0">
                <a:ln>
                  <a:noFill/>
                </a:ln>
                <a:solidFill>
                  <a:schemeClr val="tx1"/>
                </a:solidFill>
                <a:effectLst/>
                <a:uLnTx/>
                <a:uFillTx/>
                <a:latin typeface="Verdana"/>
                <a:ea typeface="+mn-ea"/>
                <a:cs typeface="+mn-cs"/>
              </a:rPr>
              <a:t>. 2011;34:510–517; 4. </a:t>
            </a:r>
            <a:r>
              <a:rPr kumimoji="0" lang="en-US" sz="1200" b="0" i="0" u="none" strike="noStrike" kern="1200" cap="none" spc="0" normalizeH="0" baseline="0" noProof="0" dirty="0">
                <a:ln>
                  <a:noFill/>
                </a:ln>
                <a:solidFill>
                  <a:schemeClr val="tx1"/>
                </a:solidFill>
                <a:effectLst/>
                <a:uLnTx/>
                <a:uFillTx/>
                <a:latin typeface="Verdana"/>
                <a:ea typeface="+mn-ea"/>
                <a:cs typeface="+mn-cs"/>
              </a:rPr>
              <a:t>Fidler et al. </a:t>
            </a:r>
            <a:r>
              <a:rPr kumimoji="0" lang="en-US" sz="1200" b="0" i="1" u="none" strike="noStrike" kern="1200" cap="none" spc="0" normalizeH="0" baseline="0" noProof="0" dirty="0">
                <a:ln>
                  <a:noFill/>
                </a:ln>
                <a:solidFill>
                  <a:schemeClr val="tx1"/>
                </a:solidFill>
                <a:effectLst/>
                <a:uLnTx/>
                <a:uFillTx/>
                <a:latin typeface="Verdana"/>
                <a:ea typeface="+mn-ea"/>
                <a:cs typeface="+mn-cs"/>
              </a:rPr>
              <a:t>J Med Econ</a:t>
            </a:r>
            <a:r>
              <a:rPr kumimoji="0" lang="en-US" sz="1200" b="0" i="0" u="none" strike="noStrike" kern="1200" cap="none" spc="0" normalizeH="0" baseline="0" noProof="0" dirty="0">
                <a:ln>
                  <a:noFill/>
                </a:ln>
                <a:solidFill>
                  <a:schemeClr val="tx1"/>
                </a:solidFill>
                <a:effectLst/>
                <a:uLnTx/>
                <a:uFillTx/>
                <a:latin typeface="Verdana"/>
                <a:ea typeface="+mn-ea"/>
                <a:cs typeface="+mn-cs"/>
              </a:rPr>
              <a:t>. 2011;14(5):646-55; 5. </a:t>
            </a:r>
            <a:r>
              <a:rPr kumimoji="0" lang="en-GB" sz="1200" b="0" i="0" u="none" strike="noStrike" kern="1200" cap="none" spc="0" normalizeH="0" baseline="0" noProof="0" dirty="0">
                <a:ln>
                  <a:noFill/>
                </a:ln>
                <a:solidFill>
                  <a:schemeClr val="tx1"/>
                </a:solidFill>
                <a:effectLst/>
                <a:uLnTx/>
                <a:uFillTx/>
                <a:latin typeface="Verdana"/>
                <a:ea typeface="+mn-ea"/>
                <a:cs typeface="+mn-cs"/>
              </a:rPr>
              <a:t>Curtis &amp; Lage. </a:t>
            </a:r>
            <a:r>
              <a:rPr kumimoji="0" lang="en-GB" sz="1200" b="0" i="1" u="none" strike="noStrike" kern="1200" cap="none" spc="0" normalizeH="0" baseline="0" noProof="0" dirty="0">
                <a:ln>
                  <a:noFill/>
                </a:ln>
                <a:solidFill>
                  <a:schemeClr val="tx1"/>
                </a:solidFill>
                <a:effectLst/>
                <a:uLnTx/>
                <a:uFillTx/>
                <a:latin typeface="Verdana"/>
                <a:ea typeface="+mn-ea"/>
                <a:cs typeface="+mn-cs"/>
              </a:rPr>
              <a:t>J Med Econ </a:t>
            </a:r>
            <a:r>
              <a:rPr kumimoji="0" lang="en-GB" sz="1200" b="0" i="0" u="none" strike="noStrike" kern="1200" cap="none" spc="0" normalizeH="0" baseline="0" noProof="0" dirty="0">
                <a:ln>
                  <a:noFill/>
                </a:ln>
                <a:solidFill>
                  <a:schemeClr val="tx1"/>
                </a:solidFill>
                <a:effectLst/>
                <a:uLnTx/>
                <a:uFillTx/>
                <a:latin typeface="Verdana"/>
                <a:ea typeface="+mn-ea"/>
                <a:cs typeface="+mn-cs"/>
              </a:rPr>
              <a:t>2014;17:21–31</a:t>
            </a:r>
            <a:endParaRPr kumimoji="0" lang="nl-NL" sz="1200" b="0" i="0" u="none" strike="noStrike" kern="1200" cap="none" spc="0" normalizeH="0" baseline="0" noProof="0" dirty="0">
              <a:ln>
                <a:noFill/>
              </a:ln>
              <a:solidFill>
                <a:schemeClr val="tx1"/>
              </a:solidFill>
              <a:effectLst/>
              <a:uLnTx/>
              <a:uFillTx/>
              <a:latin typeface="Verdana"/>
              <a:ea typeface="+mn-ea"/>
              <a:cs typeface="+mn-cs"/>
            </a:endParaRPr>
          </a:p>
        </p:txBody>
      </p:sp>
      <p:grpSp>
        <p:nvGrpSpPr>
          <p:cNvPr id="61" name="Dark_Money">
            <a:extLst>
              <a:ext uri="{FF2B5EF4-FFF2-40B4-BE49-F238E27FC236}">
                <a16:creationId xmlns:a16="http://schemas.microsoft.com/office/drawing/2014/main" id="{E61BBAF4-66DD-4FCE-B237-D2656A666BE2}"/>
              </a:ext>
            </a:extLst>
          </p:cNvPr>
          <p:cNvGrpSpPr>
            <a:grpSpLocks noChangeAspect="1"/>
          </p:cNvGrpSpPr>
          <p:nvPr>
            <p:custDataLst>
              <p:tags r:id="rId2"/>
            </p:custDataLst>
          </p:nvPr>
        </p:nvGrpSpPr>
        <p:grpSpPr bwMode="auto">
          <a:xfrm>
            <a:off x="6035041" y="2264230"/>
            <a:ext cx="654295" cy="723900"/>
            <a:chOff x="-4" y="8"/>
            <a:chExt cx="564" cy="468"/>
          </a:xfrm>
          <a:solidFill>
            <a:schemeClr val="bg1"/>
          </a:solidFill>
        </p:grpSpPr>
        <p:sp>
          <p:nvSpPr>
            <p:cNvPr id="62" name="Dark_Money">
              <a:extLst>
                <a:ext uri="{FF2B5EF4-FFF2-40B4-BE49-F238E27FC236}">
                  <a16:creationId xmlns:a16="http://schemas.microsoft.com/office/drawing/2014/main" id="{2FE39CC3-8E03-4A4E-9F96-178F533082F0}"/>
                </a:ext>
              </a:extLst>
            </p:cNvPr>
            <p:cNvSpPr>
              <a:spLocks/>
            </p:cNvSpPr>
            <p:nvPr>
              <p:custDataLst>
                <p:tags r:id="rId3"/>
              </p:custDataLst>
            </p:nvPr>
          </p:nvSpPr>
          <p:spPr bwMode="auto">
            <a:xfrm>
              <a:off x="476" y="246"/>
              <a:ext cx="84" cy="46"/>
            </a:xfrm>
            <a:custGeom>
              <a:avLst/>
              <a:gdLst>
                <a:gd name="T0" fmla="*/ 96 w 191"/>
                <a:gd name="T1" fmla="*/ 0 h 104"/>
                <a:gd name="T2" fmla="*/ 0 w 191"/>
                <a:gd name="T3" fmla="*/ 35 h 104"/>
                <a:gd name="T4" fmla="*/ 0 w 191"/>
                <a:gd name="T5" fmla="*/ 70 h 104"/>
                <a:gd name="T6" fmla="*/ 0 w 191"/>
                <a:gd name="T7" fmla="*/ 70 h 104"/>
                <a:gd name="T8" fmla="*/ 96 w 191"/>
                <a:gd name="T9" fmla="*/ 104 h 104"/>
                <a:gd name="T10" fmla="*/ 191 w 191"/>
                <a:gd name="T11" fmla="*/ 70 h 104"/>
                <a:gd name="T12" fmla="*/ 191 w 191"/>
                <a:gd name="T13" fmla="*/ 70 h 104"/>
                <a:gd name="T14" fmla="*/ 191 w 191"/>
                <a:gd name="T15" fmla="*/ 35 h 104"/>
                <a:gd name="T16" fmla="*/ 96 w 191"/>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4">
                  <a:moveTo>
                    <a:pt x="96" y="0"/>
                  </a:moveTo>
                  <a:cubicBezTo>
                    <a:pt x="43" y="0"/>
                    <a:pt x="0" y="16"/>
                    <a:pt x="0" y="35"/>
                  </a:cubicBezTo>
                  <a:lnTo>
                    <a:pt x="0" y="70"/>
                  </a:lnTo>
                  <a:lnTo>
                    <a:pt x="0" y="70"/>
                  </a:lnTo>
                  <a:cubicBezTo>
                    <a:pt x="0" y="89"/>
                    <a:pt x="43" y="104"/>
                    <a:pt x="96" y="104"/>
                  </a:cubicBezTo>
                  <a:cubicBezTo>
                    <a:pt x="148" y="104"/>
                    <a:pt x="191" y="89"/>
                    <a:pt x="191" y="70"/>
                  </a:cubicBezTo>
                  <a:lnTo>
                    <a:pt x="191" y="70"/>
                  </a:lnTo>
                  <a:lnTo>
                    <a:pt x="191" y="35"/>
                  </a:lnTo>
                  <a:cubicBezTo>
                    <a:pt x="191" y="16"/>
                    <a:pt x="148" y="0"/>
                    <a:pt x="96" y="0"/>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64" name="Dark_Money">
              <a:extLst>
                <a:ext uri="{FF2B5EF4-FFF2-40B4-BE49-F238E27FC236}">
                  <a16:creationId xmlns:a16="http://schemas.microsoft.com/office/drawing/2014/main" id="{6106F2CC-3B91-443D-8171-3E3C2AD60DBF}"/>
                </a:ext>
              </a:extLst>
            </p:cNvPr>
            <p:cNvSpPr>
              <a:spLocks/>
            </p:cNvSpPr>
            <p:nvPr>
              <p:custDataLst>
                <p:tags r:id="rId4"/>
              </p:custDataLst>
            </p:nvPr>
          </p:nvSpPr>
          <p:spPr bwMode="auto">
            <a:xfrm>
              <a:off x="476" y="384"/>
              <a:ext cx="84" cy="31"/>
            </a:xfrm>
            <a:custGeom>
              <a:avLst/>
              <a:gdLst>
                <a:gd name="T0" fmla="*/ 96 w 191"/>
                <a:gd name="T1" fmla="*/ 34 h 69"/>
                <a:gd name="T2" fmla="*/ 0 w 191"/>
                <a:gd name="T3" fmla="*/ 0 h 69"/>
                <a:gd name="T4" fmla="*/ 0 w 191"/>
                <a:gd name="T5" fmla="*/ 34 h 69"/>
                <a:gd name="T6" fmla="*/ 96 w 191"/>
                <a:gd name="T7" fmla="*/ 69 h 69"/>
                <a:gd name="T8" fmla="*/ 191 w 191"/>
                <a:gd name="T9" fmla="*/ 34 h 69"/>
                <a:gd name="T10" fmla="*/ 191 w 191"/>
                <a:gd name="T11" fmla="*/ 0 h 69"/>
                <a:gd name="T12" fmla="*/ 96 w 191"/>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191" h="69">
                  <a:moveTo>
                    <a:pt x="96" y="34"/>
                  </a:moveTo>
                  <a:cubicBezTo>
                    <a:pt x="43" y="34"/>
                    <a:pt x="0" y="19"/>
                    <a:pt x="0" y="0"/>
                  </a:cubicBezTo>
                  <a:lnTo>
                    <a:pt x="0" y="34"/>
                  </a:lnTo>
                  <a:cubicBezTo>
                    <a:pt x="0" y="54"/>
                    <a:pt x="43" y="69"/>
                    <a:pt x="96" y="69"/>
                  </a:cubicBezTo>
                  <a:cubicBezTo>
                    <a:pt x="148" y="69"/>
                    <a:pt x="191" y="54"/>
                    <a:pt x="191" y="34"/>
                  </a:cubicBezTo>
                  <a:lnTo>
                    <a:pt x="191" y="0"/>
                  </a:lnTo>
                  <a:cubicBezTo>
                    <a:pt x="191" y="19"/>
                    <a:pt x="148" y="34"/>
                    <a:pt x="96" y="34"/>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65" name="Dark_Money">
              <a:extLst>
                <a:ext uri="{FF2B5EF4-FFF2-40B4-BE49-F238E27FC236}">
                  <a16:creationId xmlns:a16="http://schemas.microsoft.com/office/drawing/2014/main" id="{6683D462-685D-4B2A-9B05-13DCE29A151A}"/>
                </a:ext>
              </a:extLst>
            </p:cNvPr>
            <p:cNvSpPr>
              <a:spLocks/>
            </p:cNvSpPr>
            <p:nvPr>
              <p:custDataLst>
                <p:tags r:id="rId5"/>
              </p:custDataLst>
            </p:nvPr>
          </p:nvSpPr>
          <p:spPr bwMode="auto">
            <a:xfrm>
              <a:off x="476" y="353"/>
              <a:ext cx="84" cy="31"/>
            </a:xfrm>
            <a:custGeom>
              <a:avLst/>
              <a:gdLst>
                <a:gd name="T0" fmla="*/ 96 w 191"/>
                <a:gd name="T1" fmla="*/ 35 h 70"/>
                <a:gd name="T2" fmla="*/ 0 w 191"/>
                <a:gd name="T3" fmla="*/ 0 h 70"/>
                <a:gd name="T4" fmla="*/ 0 w 191"/>
                <a:gd name="T5" fmla="*/ 35 h 70"/>
                <a:gd name="T6" fmla="*/ 96 w 191"/>
                <a:gd name="T7" fmla="*/ 70 h 70"/>
                <a:gd name="T8" fmla="*/ 191 w 191"/>
                <a:gd name="T9" fmla="*/ 35 h 70"/>
                <a:gd name="T10" fmla="*/ 191 w 191"/>
                <a:gd name="T11" fmla="*/ 0 h 70"/>
                <a:gd name="T12" fmla="*/ 96 w 191"/>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191" h="70">
                  <a:moveTo>
                    <a:pt x="96" y="35"/>
                  </a:moveTo>
                  <a:cubicBezTo>
                    <a:pt x="43" y="35"/>
                    <a:pt x="0" y="19"/>
                    <a:pt x="0" y="0"/>
                  </a:cubicBezTo>
                  <a:lnTo>
                    <a:pt x="0" y="35"/>
                  </a:lnTo>
                  <a:cubicBezTo>
                    <a:pt x="0" y="54"/>
                    <a:pt x="43" y="70"/>
                    <a:pt x="96" y="70"/>
                  </a:cubicBezTo>
                  <a:cubicBezTo>
                    <a:pt x="148" y="70"/>
                    <a:pt x="191" y="54"/>
                    <a:pt x="191" y="35"/>
                  </a:cubicBezTo>
                  <a:lnTo>
                    <a:pt x="191" y="0"/>
                  </a:lnTo>
                  <a:cubicBezTo>
                    <a:pt x="191" y="19"/>
                    <a:pt x="148" y="35"/>
                    <a:pt x="96" y="35"/>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66" name="Dark_Money">
              <a:extLst>
                <a:ext uri="{FF2B5EF4-FFF2-40B4-BE49-F238E27FC236}">
                  <a16:creationId xmlns:a16="http://schemas.microsoft.com/office/drawing/2014/main" id="{C04BF6F9-7B42-46DE-96D4-4D7DBFBEDFCA}"/>
                </a:ext>
              </a:extLst>
            </p:cNvPr>
            <p:cNvSpPr>
              <a:spLocks/>
            </p:cNvSpPr>
            <p:nvPr>
              <p:custDataLst>
                <p:tags r:id="rId6"/>
              </p:custDataLst>
            </p:nvPr>
          </p:nvSpPr>
          <p:spPr bwMode="auto">
            <a:xfrm>
              <a:off x="476" y="323"/>
              <a:ext cx="84" cy="30"/>
            </a:xfrm>
            <a:custGeom>
              <a:avLst/>
              <a:gdLst>
                <a:gd name="T0" fmla="*/ 96 w 191"/>
                <a:gd name="T1" fmla="*/ 35 h 69"/>
                <a:gd name="T2" fmla="*/ 0 w 191"/>
                <a:gd name="T3" fmla="*/ 0 h 69"/>
                <a:gd name="T4" fmla="*/ 0 w 191"/>
                <a:gd name="T5" fmla="*/ 35 h 69"/>
                <a:gd name="T6" fmla="*/ 96 w 191"/>
                <a:gd name="T7" fmla="*/ 69 h 69"/>
                <a:gd name="T8" fmla="*/ 191 w 191"/>
                <a:gd name="T9" fmla="*/ 35 h 69"/>
                <a:gd name="T10" fmla="*/ 191 w 191"/>
                <a:gd name="T11" fmla="*/ 0 h 69"/>
                <a:gd name="T12" fmla="*/ 96 w 191"/>
                <a:gd name="T13" fmla="*/ 35 h 69"/>
              </a:gdLst>
              <a:ahLst/>
              <a:cxnLst>
                <a:cxn ang="0">
                  <a:pos x="T0" y="T1"/>
                </a:cxn>
                <a:cxn ang="0">
                  <a:pos x="T2" y="T3"/>
                </a:cxn>
                <a:cxn ang="0">
                  <a:pos x="T4" y="T5"/>
                </a:cxn>
                <a:cxn ang="0">
                  <a:pos x="T6" y="T7"/>
                </a:cxn>
                <a:cxn ang="0">
                  <a:pos x="T8" y="T9"/>
                </a:cxn>
                <a:cxn ang="0">
                  <a:pos x="T10" y="T11"/>
                </a:cxn>
                <a:cxn ang="0">
                  <a:pos x="T12" y="T13"/>
                </a:cxn>
              </a:cxnLst>
              <a:rect l="0" t="0" r="r" b="b"/>
              <a:pathLst>
                <a:path w="191" h="69">
                  <a:moveTo>
                    <a:pt x="96" y="35"/>
                  </a:moveTo>
                  <a:cubicBezTo>
                    <a:pt x="43" y="35"/>
                    <a:pt x="0" y="19"/>
                    <a:pt x="0" y="0"/>
                  </a:cubicBezTo>
                  <a:lnTo>
                    <a:pt x="0" y="35"/>
                  </a:lnTo>
                  <a:cubicBezTo>
                    <a:pt x="0" y="54"/>
                    <a:pt x="43" y="69"/>
                    <a:pt x="96" y="69"/>
                  </a:cubicBezTo>
                  <a:cubicBezTo>
                    <a:pt x="148" y="69"/>
                    <a:pt x="191" y="54"/>
                    <a:pt x="191" y="35"/>
                  </a:cubicBezTo>
                  <a:lnTo>
                    <a:pt x="191" y="0"/>
                  </a:lnTo>
                  <a:cubicBezTo>
                    <a:pt x="191" y="19"/>
                    <a:pt x="148" y="35"/>
                    <a:pt x="96" y="35"/>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81" name="Dark_Money">
              <a:extLst>
                <a:ext uri="{FF2B5EF4-FFF2-40B4-BE49-F238E27FC236}">
                  <a16:creationId xmlns:a16="http://schemas.microsoft.com/office/drawing/2014/main" id="{DCA81F11-8C1B-4B2D-A358-438B91972FFF}"/>
                </a:ext>
              </a:extLst>
            </p:cNvPr>
            <p:cNvSpPr>
              <a:spLocks/>
            </p:cNvSpPr>
            <p:nvPr>
              <p:custDataLst>
                <p:tags r:id="rId7"/>
              </p:custDataLst>
            </p:nvPr>
          </p:nvSpPr>
          <p:spPr bwMode="auto">
            <a:xfrm>
              <a:off x="476" y="292"/>
              <a:ext cx="84" cy="31"/>
            </a:xfrm>
            <a:custGeom>
              <a:avLst/>
              <a:gdLst>
                <a:gd name="T0" fmla="*/ 96 w 191"/>
                <a:gd name="T1" fmla="*/ 35 h 70"/>
                <a:gd name="T2" fmla="*/ 0 w 191"/>
                <a:gd name="T3" fmla="*/ 0 h 70"/>
                <a:gd name="T4" fmla="*/ 0 w 191"/>
                <a:gd name="T5" fmla="*/ 35 h 70"/>
                <a:gd name="T6" fmla="*/ 96 w 191"/>
                <a:gd name="T7" fmla="*/ 70 h 70"/>
                <a:gd name="T8" fmla="*/ 191 w 191"/>
                <a:gd name="T9" fmla="*/ 35 h 70"/>
                <a:gd name="T10" fmla="*/ 191 w 191"/>
                <a:gd name="T11" fmla="*/ 0 h 70"/>
                <a:gd name="T12" fmla="*/ 96 w 191"/>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191" h="70">
                  <a:moveTo>
                    <a:pt x="96" y="35"/>
                  </a:moveTo>
                  <a:cubicBezTo>
                    <a:pt x="43" y="35"/>
                    <a:pt x="0" y="20"/>
                    <a:pt x="0" y="0"/>
                  </a:cubicBezTo>
                  <a:lnTo>
                    <a:pt x="0" y="35"/>
                  </a:lnTo>
                  <a:cubicBezTo>
                    <a:pt x="0" y="54"/>
                    <a:pt x="43" y="70"/>
                    <a:pt x="96" y="70"/>
                  </a:cubicBezTo>
                  <a:cubicBezTo>
                    <a:pt x="148" y="70"/>
                    <a:pt x="191" y="54"/>
                    <a:pt x="191" y="35"/>
                  </a:cubicBezTo>
                  <a:lnTo>
                    <a:pt x="191" y="0"/>
                  </a:lnTo>
                  <a:cubicBezTo>
                    <a:pt x="191" y="20"/>
                    <a:pt x="148" y="35"/>
                    <a:pt x="96" y="35"/>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86" name="Dark_Money">
              <a:extLst>
                <a:ext uri="{FF2B5EF4-FFF2-40B4-BE49-F238E27FC236}">
                  <a16:creationId xmlns:a16="http://schemas.microsoft.com/office/drawing/2014/main" id="{3DA0BCBA-2A73-4989-9004-A83DA399D555}"/>
                </a:ext>
              </a:extLst>
            </p:cNvPr>
            <p:cNvSpPr>
              <a:spLocks/>
            </p:cNvSpPr>
            <p:nvPr>
              <p:custDataLst>
                <p:tags r:id="rId8"/>
              </p:custDataLst>
            </p:nvPr>
          </p:nvSpPr>
          <p:spPr bwMode="auto">
            <a:xfrm>
              <a:off x="476" y="415"/>
              <a:ext cx="84" cy="31"/>
            </a:xfrm>
            <a:custGeom>
              <a:avLst/>
              <a:gdLst>
                <a:gd name="T0" fmla="*/ 96 w 191"/>
                <a:gd name="T1" fmla="*/ 35 h 70"/>
                <a:gd name="T2" fmla="*/ 0 w 191"/>
                <a:gd name="T3" fmla="*/ 0 h 70"/>
                <a:gd name="T4" fmla="*/ 0 w 191"/>
                <a:gd name="T5" fmla="*/ 35 h 70"/>
                <a:gd name="T6" fmla="*/ 96 w 191"/>
                <a:gd name="T7" fmla="*/ 70 h 70"/>
                <a:gd name="T8" fmla="*/ 191 w 191"/>
                <a:gd name="T9" fmla="*/ 35 h 70"/>
                <a:gd name="T10" fmla="*/ 191 w 191"/>
                <a:gd name="T11" fmla="*/ 0 h 70"/>
                <a:gd name="T12" fmla="*/ 96 w 191"/>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191" h="70">
                  <a:moveTo>
                    <a:pt x="96" y="35"/>
                  </a:moveTo>
                  <a:cubicBezTo>
                    <a:pt x="43" y="35"/>
                    <a:pt x="0" y="19"/>
                    <a:pt x="0" y="0"/>
                  </a:cubicBezTo>
                  <a:lnTo>
                    <a:pt x="0" y="35"/>
                  </a:lnTo>
                  <a:cubicBezTo>
                    <a:pt x="0" y="54"/>
                    <a:pt x="43" y="70"/>
                    <a:pt x="96" y="70"/>
                  </a:cubicBezTo>
                  <a:cubicBezTo>
                    <a:pt x="148" y="70"/>
                    <a:pt x="191" y="54"/>
                    <a:pt x="191" y="35"/>
                  </a:cubicBezTo>
                  <a:lnTo>
                    <a:pt x="191" y="0"/>
                  </a:lnTo>
                  <a:cubicBezTo>
                    <a:pt x="191" y="19"/>
                    <a:pt x="148" y="35"/>
                    <a:pt x="96" y="35"/>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87" name="Dark_Money">
              <a:extLst>
                <a:ext uri="{FF2B5EF4-FFF2-40B4-BE49-F238E27FC236}">
                  <a16:creationId xmlns:a16="http://schemas.microsoft.com/office/drawing/2014/main" id="{F3CFDBCA-B824-4F66-A177-B29B0EEFD2BF}"/>
                </a:ext>
              </a:extLst>
            </p:cNvPr>
            <p:cNvSpPr>
              <a:spLocks/>
            </p:cNvSpPr>
            <p:nvPr>
              <p:custDataLst>
                <p:tags r:id="rId9"/>
              </p:custDataLst>
            </p:nvPr>
          </p:nvSpPr>
          <p:spPr bwMode="auto">
            <a:xfrm>
              <a:off x="476" y="446"/>
              <a:ext cx="84" cy="30"/>
            </a:xfrm>
            <a:custGeom>
              <a:avLst/>
              <a:gdLst>
                <a:gd name="T0" fmla="*/ 96 w 191"/>
                <a:gd name="T1" fmla="*/ 34 h 69"/>
                <a:gd name="T2" fmla="*/ 0 w 191"/>
                <a:gd name="T3" fmla="*/ 0 h 69"/>
                <a:gd name="T4" fmla="*/ 0 w 191"/>
                <a:gd name="T5" fmla="*/ 34 h 69"/>
                <a:gd name="T6" fmla="*/ 96 w 191"/>
                <a:gd name="T7" fmla="*/ 69 h 69"/>
                <a:gd name="T8" fmla="*/ 191 w 191"/>
                <a:gd name="T9" fmla="*/ 34 h 69"/>
                <a:gd name="T10" fmla="*/ 191 w 191"/>
                <a:gd name="T11" fmla="*/ 0 h 69"/>
                <a:gd name="T12" fmla="*/ 96 w 191"/>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191" h="69">
                  <a:moveTo>
                    <a:pt x="96" y="34"/>
                  </a:moveTo>
                  <a:cubicBezTo>
                    <a:pt x="43" y="34"/>
                    <a:pt x="0" y="19"/>
                    <a:pt x="0" y="0"/>
                  </a:cubicBezTo>
                  <a:lnTo>
                    <a:pt x="0" y="34"/>
                  </a:lnTo>
                  <a:cubicBezTo>
                    <a:pt x="0" y="53"/>
                    <a:pt x="43" y="69"/>
                    <a:pt x="96" y="69"/>
                  </a:cubicBezTo>
                  <a:cubicBezTo>
                    <a:pt x="148" y="69"/>
                    <a:pt x="191" y="53"/>
                    <a:pt x="191" y="34"/>
                  </a:cubicBezTo>
                  <a:lnTo>
                    <a:pt x="191" y="0"/>
                  </a:lnTo>
                  <a:cubicBezTo>
                    <a:pt x="191" y="19"/>
                    <a:pt x="148" y="34"/>
                    <a:pt x="96" y="34"/>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88" name="Dark_Money">
              <a:extLst>
                <a:ext uri="{FF2B5EF4-FFF2-40B4-BE49-F238E27FC236}">
                  <a16:creationId xmlns:a16="http://schemas.microsoft.com/office/drawing/2014/main" id="{3323A7CE-5CE2-4322-AC55-A68002187187}"/>
                </a:ext>
              </a:extLst>
            </p:cNvPr>
            <p:cNvSpPr>
              <a:spLocks/>
            </p:cNvSpPr>
            <p:nvPr>
              <p:custDataLst>
                <p:tags r:id="rId10"/>
              </p:custDataLst>
            </p:nvPr>
          </p:nvSpPr>
          <p:spPr bwMode="auto">
            <a:xfrm>
              <a:off x="376" y="338"/>
              <a:ext cx="84" cy="46"/>
            </a:xfrm>
            <a:custGeom>
              <a:avLst/>
              <a:gdLst>
                <a:gd name="T0" fmla="*/ 96 w 191"/>
                <a:gd name="T1" fmla="*/ 0 h 104"/>
                <a:gd name="T2" fmla="*/ 0 w 191"/>
                <a:gd name="T3" fmla="*/ 34 h 104"/>
                <a:gd name="T4" fmla="*/ 0 w 191"/>
                <a:gd name="T5" fmla="*/ 69 h 104"/>
                <a:gd name="T6" fmla="*/ 96 w 191"/>
                <a:gd name="T7" fmla="*/ 104 h 104"/>
                <a:gd name="T8" fmla="*/ 191 w 191"/>
                <a:gd name="T9" fmla="*/ 69 h 104"/>
                <a:gd name="T10" fmla="*/ 191 w 191"/>
                <a:gd name="T11" fmla="*/ 34 h 104"/>
                <a:gd name="T12" fmla="*/ 96 w 19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91" h="104">
                  <a:moveTo>
                    <a:pt x="96" y="0"/>
                  </a:moveTo>
                  <a:cubicBezTo>
                    <a:pt x="43" y="0"/>
                    <a:pt x="0" y="15"/>
                    <a:pt x="0" y="34"/>
                  </a:cubicBezTo>
                  <a:lnTo>
                    <a:pt x="0" y="69"/>
                  </a:lnTo>
                  <a:cubicBezTo>
                    <a:pt x="0" y="88"/>
                    <a:pt x="43" y="104"/>
                    <a:pt x="96" y="104"/>
                  </a:cubicBezTo>
                  <a:cubicBezTo>
                    <a:pt x="149" y="104"/>
                    <a:pt x="191" y="88"/>
                    <a:pt x="191" y="69"/>
                  </a:cubicBezTo>
                  <a:lnTo>
                    <a:pt x="191" y="34"/>
                  </a:lnTo>
                  <a:cubicBezTo>
                    <a:pt x="191" y="15"/>
                    <a:pt x="149" y="0"/>
                    <a:pt x="96" y="0"/>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89" name="Dark_Money">
              <a:extLst>
                <a:ext uri="{FF2B5EF4-FFF2-40B4-BE49-F238E27FC236}">
                  <a16:creationId xmlns:a16="http://schemas.microsoft.com/office/drawing/2014/main" id="{BB8C55EF-9746-434C-A06F-12AF5D9EAEAB}"/>
                </a:ext>
              </a:extLst>
            </p:cNvPr>
            <p:cNvSpPr>
              <a:spLocks/>
            </p:cNvSpPr>
            <p:nvPr>
              <p:custDataLst>
                <p:tags r:id="rId11"/>
              </p:custDataLst>
            </p:nvPr>
          </p:nvSpPr>
          <p:spPr bwMode="auto">
            <a:xfrm>
              <a:off x="376" y="384"/>
              <a:ext cx="84" cy="31"/>
            </a:xfrm>
            <a:custGeom>
              <a:avLst/>
              <a:gdLst>
                <a:gd name="T0" fmla="*/ 96 w 191"/>
                <a:gd name="T1" fmla="*/ 34 h 69"/>
                <a:gd name="T2" fmla="*/ 0 w 191"/>
                <a:gd name="T3" fmla="*/ 0 h 69"/>
                <a:gd name="T4" fmla="*/ 0 w 191"/>
                <a:gd name="T5" fmla="*/ 34 h 69"/>
                <a:gd name="T6" fmla="*/ 96 w 191"/>
                <a:gd name="T7" fmla="*/ 69 h 69"/>
                <a:gd name="T8" fmla="*/ 191 w 191"/>
                <a:gd name="T9" fmla="*/ 34 h 69"/>
                <a:gd name="T10" fmla="*/ 191 w 191"/>
                <a:gd name="T11" fmla="*/ 0 h 69"/>
                <a:gd name="T12" fmla="*/ 96 w 191"/>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191" h="69">
                  <a:moveTo>
                    <a:pt x="96" y="34"/>
                  </a:moveTo>
                  <a:cubicBezTo>
                    <a:pt x="43" y="34"/>
                    <a:pt x="0" y="19"/>
                    <a:pt x="0" y="0"/>
                  </a:cubicBezTo>
                  <a:lnTo>
                    <a:pt x="0" y="34"/>
                  </a:lnTo>
                  <a:cubicBezTo>
                    <a:pt x="0" y="54"/>
                    <a:pt x="43" y="69"/>
                    <a:pt x="96" y="69"/>
                  </a:cubicBezTo>
                  <a:cubicBezTo>
                    <a:pt x="149" y="69"/>
                    <a:pt x="191" y="54"/>
                    <a:pt x="191" y="34"/>
                  </a:cubicBezTo>
                  <a:lnTo>
                    <a:pt x="191" y="0"/>
                  </a:lnTo>
                  <a:cubicBezTo>
                    <a:pt x="191" y="19"/>
                    <a:pt x="149" y="34"/>
                    <a:pt x="96" y="34"/>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90" name="Dark_Money">
              <a:extLst>
                <a:ext uri="{FF2B5EF4-FFF2-40B4-BE49-F238E27FC236}">
                  <a16:creationId xmlns:a16="http://schemas.microsoft.com/office/drawing/2014/main" id="{7D081459-76A0-43E2-BF9E-0D6582AE7E0C}"/>
                </a:ext>
              </a:extLst>
            </p:cNvPr>
            <p:cNvSpPr>
              <a:spLocks/>
            </p:cNvSpPr>
            <p:nvPr>
              <p:custDataLst>
                <p:tags r:id="rId12"/>
              </p:custDataLst>
            </p:nvPr>
          </p:nvSpPr>
          <p:spPr bwMode="auto">
            <a:xfrm>
              <a:off x="376" y="415"/>
              <a:ext cx="84" cy="31"/>
            </a:xfrm>
            <a:custGeom>
              <a:avLst/>
              <a:gdLst>
                <a:gd name="T0" fmla="*/ 96 w 191"/>
                <a:gd name="T1" fmla="*/ 35 h 70"/>
                <a:gd name="T2" fmla="*/ 0 w 191"/>
                <a:gd name="T3" fmla="*/ 0 h 70"/>
                <a:gd name="T4" fmla="*/ 0 w 191"/>
                <a:gd name="T5" fmla="*/ 35 h 70"/>
                <a:gd name="T6" fmla="*/ 96 w 191"/>
                <a:gd name="T7" fmla="*/ 70 h 70"/>
                <a:gd name="T8" fmla="*/ 191 w 191"/>
                <a:gd name="T9" fmla="*/ 35 h 70"/>
                <a:gd name="T10" fmla="*/ 191 w 191"/>
                <a:gd name="T11" fmla="*/ 0 h 70"/>
                <a:gd name="T12" fmla="*/ 96 w 191"/>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191" h="70">
                  <a:moveTo>
                    <a:pt x="96" y="35"/>
                  </a:moveTo>
                  <a:cubicBezTo>
                    <a:pt x="43" y="35"/>
                    <a:pt x="0" y="19"/>
                    <a:pt x="0" y="0"/>
                  </a:cubicBezTo>
                  <a:lnTo>
                    <a:pt x="0" y="35"/>
                  </a:lnTo>
                  <a:cubicBezTo>
                    <a:pt x="0" y="54"/>
                    <a:pt x="43" y="70"/>
                    <a:pt x="96" y="70"/>
                  </a:cubicBezTo>
                  <a:cubicBezTo>
                    <a:pt x="149" y="70"/>
                    <a:pt x="191" y="54"/>
                    <a:pt x="191" y="35"/>
                  </a:cubicBezTo>
                  <a:lnTo>
                    <a:pt x="191" y="0"/>
                  </a:lnTo>
                  <a:cubicBezTo>
                    <a:pt x="191" y="19"/>
                    <a:pt x="149" y="35"/>
                    <a:pt x="96" y="35"/>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91" name="Dark_Money">
              <a:extLst>
                <a:ext uri="{FF2B5EF4-FFF2-40B4-BE49-F238E27FC236}">
                  <a16:creationId xmlns:a16="http://schemas.microsoft.com/office/drawing/2014/main" id="{DED3F206-ADE4-4C8C-810A-54EAB4C46B38}"/>
                </a:ext>
              </a:extLst>
            </p:cNvPr>
            <p:cNvSpPr>
              <a:spLocks/>
            </p:cNvSpPr>
            <p:nvPr>
              <p:custDataLst>
                <p:tags r:id="rId13"/>
              </p:custDataLst>
            </p:nvPr>
          </p:nvSpPr>
          <p:spPr bwMode="auto">
            <a:xfrm>
              <a:off x="376" y="446"/>
              <a:ext cx="84" cy="30"/>
            </a:xfrm>
            <a:custGeom>
              <a:avLst/>
              <a:gdLst>
                <a:gd name="T0" fmla="*/ 96 w 191"/>
                <a:gd name="T1" fmla="*/ 34 h 69"/>
                <a:gd name="T2" fmla="*/ 0 w 191"/>
                <a:gd name="T3" fmla="*/ 0 h 69"/>
                <a:gd name="T4" fmla="*/ 0 w 191"/>
                <a:gd name="T5" fmla="*/ 34 h 69"/>
                <a:gd name="T6" fmla="*/ 96 w 191"/>
                <a:gd name="T7" fmla="*/ 69 h 69"/>
                <a:gd name="T8" fmla="*/ 191 w 191"/>
                <a:gd name="T9" fmla="*/ 34 h 69"/>
                <a:gd name="T10" fmla="*/ 191 w 191"/>
                <a:gd name="T11" fmla="*/ 0 h 69"/>
                <a:gd name="T12" fmla="*/ 96 w 191"/>
                <a:gd name="T13" fmla="*/ 34 h 69"/>
              </a:gdLst>
              <a:ahLst/>
              <a:cxnLst>
                <a:cxn ang="0">
                  <a:pos x="T0" y="T1"/>
                </a:cxn>
                <a:cxn ang="0">
                  <a:pos x="T2" y="T3"/>
                </a:cxn>
                <a:cxn ang="0">
                  <a:pos x="T4" y="T5"/>
                </a:cxn>
                <a:cxn ang="0">
                  <a:pos x="T6" y="T7"/>
                </a:cxn>
                <a:cxn ang="0">
                  <a:pos x="T8" y="T9"/>
                </a:cxn>
                <a:cxn ang="0">
                  <a:pos x="T10" y="T11"/>
                </a:cxn>
                <a:cxn ang="0">
                  <a:pos x="T12" y="T13"/>
                </a:cxn>
              </a:cxnLst>
              <a:rect l="0" t="0" r="r" b="b"/>
              <a:pathLst>
                <a:path w="191" h="69">
                  <a:moveTo>
                    <a:pt x="96" y="34"/>
                  </a:moveTo>
                  <a:cubicBezTo>
                    <a:pt x="43" y="34"/>
                    <a:pt x="0" y="19"/>
                    <a:pt x="0" y="0"/>
                  </a:cubicBezTo>
                  <a:lnTo>
                    <a:pt x="0" y="34"/>
                  </a:lnTo>
                  <a:cubicBezTo>
                    <a:pt x="0" y="53"/>
                    <a:pt x="43" y="69"/>
                    <a:pt x="96" y="69"/>
                  </a:cubicBezTo>
                  <a:cubicBezTo>
                    <a:pt x="149" y="69"/>
                    <a:pt x="191" y="53"/>
                    <a:pt x="191" y="34"/>
                  </a:cubicBezTo>
                  <a:lnTo>
                    <a:pt x="191" y="0"/>
                  </a:lnTo>
                  <a:cubicBezTo>
                    <a:pt x="191" y="19"/>
                    <a:pt x="149" y="34"/>
                    <a:pt x="96" y="34"/>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92" name="Dark_Money">
              <a:extLst>
                <a:ext uri="{FF2B5EF4-FFF2-40B4-BE49-F238E27FC236}">
                  <a16:creationId xmlns:a16="http://schemas.microsoft.com/office/drawing/2014/main" id="{F2A0CD2A-26EB-4707-BD24-5F5F191F3050}"/>
                </a:ext>
              </a:extLst>
            </p:cNvPr>
            <p:cNvSpPr>
              <a:spLocks noEditPoints="1"/>
            </p:cNvSpPr>
            <p:nvPr>
              <p:custDataLst>
                <p:tags r:id="rId14"/>
              </p:custDataLst>
            </p:nvPr>
          </p:nvSpPr>
          <p:spPr bwMode="auto">
            <a:xfrm>
              <a:off x="-4" y="131"/>
              <a:ext cx="432" cy="330"/>
            </a:xfrm>
            <a:custGeom>
              <a:avLst/>
              <a:gdLst>
                <a:gd name="T0" fmla="*/ 979 w 979"/>
                <a:gd name="T1" fmla="*/ 434 h 746"/>
                <a:gd name="T2" fmla="*/ 654 w 979"/>
                <a:gd name="T3" fmla="*/ 0 h 746"/>
                <a:gd name="T4" fmla="*/ 654 w 979"/>
                <a:gd name="T5" fmla="*/ 0 h 746"/>
                <a:gd name="T6" fmla="*/ 653 w 979"/>
                <a:gd name="T7" fmla="*/ 0 h 746"/>
                <a:gd name="T8" fmla="*/ 376 w 979"/>
                <a:gd name="T9" fmla="*/ 0 h 746"/>
                <a:gd name="T10" fmla="*/ 375 w 979"/>
                <a:gd name="T11" fmla="*/ 0 h 746"/>
                <a:gd name="T12" fmla="*/ 375 w 979"/>
                <a:gd name="T13" fmla="*/ 0 h 746"/>
                <a:gd name="T14" fmla="*/ 29 w 979"/>
                <a:gd name="T15" fmla="*/ 555 h 746"/>
                <a:gd name="T16" fmla="*/ 219 w 979"/>
                <a:gd name="T17" fmla="*/ 746 h 746"/>
                <a:gd name="T18" fmla="*/ 810 w 979"/>
                <a:gd name="T19" fmla="*/ 746 h 746"/>
                <a:gd name="T20" fmla="*/ 827 w 979"/>
                <a:gd name="T21" fmla="*/ 745 h 746"/>
                <a:gd name="T22" fmla="*/ 827 w 979"/>
                <a:gd name="T23" fmla="*/ 537 h 746"/>
                <a:gd name="T24" fmla="*/ 827 w 979"/>
                <a:gd name="T25" fmla="*/ 502 h 746"/>
                <a:gd name="T26" fmla="*/ 957 w 979"/>
                <a:gd name="T27" fmla="*/ 433 h 746"/>
                <a:gd name="T28" fmla="*/ 979 w 979"/>
                <a:gd name="T29" fmla="*/ 434 h 746"/>
                <a:gd name="T30" fmla="*/ 549 w 979"/>
                <a:gd name="T31" fmla="*/ 624 h 746"/>
                <a:gd name="T32" fmla="*/ 479 w 979"/>
                <a:gd name="T33" fmla="*/ 624 h 746"/>
                <a:gd name="T34" fmla="*/ 479 w 979"/>
                <a:gd name="T35" fmla="*/ 554 h 746"/>
                <a:gd name="T36" fmla="*/ 549 w 979"/>
                <a:gd name="T37" fmla="*/ 554 h 746"/>
                <a:gd name="T38" fmla="*/ 549 w 979"/>
                <a:gd name="T39" fmla="*/ 624 h 746"/>
                <a:gd name="T40" fmla="*/ 600 w 979"/>
                <a:gd name="T41" fmla="*/ 416 h 746"/>
                <a:gd name="T42" fmla="*/ 549 w 979"/>
                <a:gd name="T43" fmla="*/ 502 h 746"/>
                <a:gd name="T44" fmla="*/ 479 w 979"/>
                <a:gd name="T45" fmla="*/ 502 h 746"/>
                <a:gd name="T46" fmla="*/ 557 w 979"/>
                <a:gd name="T47" fmla="*/ 361 h 746"/>
                <a:gd name="T48" fmla="*/ 601 w 979"/>
                <a:gd name="T49" fmla="*/ 294 h 746"/>
                <a:gd name="T50" fmla="*/ 514 w 979"/>
                <a:gd name="T51" fmla="*/ 207 h 746"/>
                <a:gd name="T52" fmla="*/ 427 w 979"/>
                <a:gd name="T53" fmla="*/ 294 h 746"/>
                <a:gd name="T54" fmla="*/ 358 w 979"/>
                <a:gd name="T55" fmla="*/ 294 h 746"/>
                <a:gd name="T56" fmla="*/ 514 w 979"/>
                <a:gd name="T57" fmla="*/ 138 h 746"/>
                <a:gd name="T58" fmla="*/ 670 w 979"/>
                <a:gd name="T59" fmla="*/ 294 h 746"/>
                <a:gd name="T60" fmla="*/ 600 w 979"/>
                <a:gd name="T61" fmla="*/ 4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9" h="746">
                  <a:moveTo>
                    <a:pt x="979" y="434"/>
                  </a:moveTo>
                  <a:cubicBezTo>
                    <a:pt x="945" y="337"/>
                    <a:pt x="861" y="187"/>
                    <a:pt x="654" y="0"/>
                  </a:cubicBezTo>
                  <a:lnTo>
                    <a:pt x="654" y="0"/>
                  </a:lnTo>
                  <a:lnTo>
                    <a:pt x="653" y="0"/>
                  </a:lnTo>
                  <a:lnTo>
                    <a:pt x="376" y="0"/>
                  </a:lnTo>
                  <a:lnTo>
                    <a:pt x="375" y="0"/>
                  </a:lnTo>
                  <a:lnTo>
                    <a:pt x="375" y="0"/>
                  </a:lnTo>
                  <a:cubicBezTo>
                    <a:pt x="0" y="338"/>
                    <a:pt x="29" y="555"/>
                    <a:pt x="29" y="555"/>
                  </a:cubicBezTo>
                  <a:cubicBezTo>
                    <a:pt x="29" y="661"/>
                    <a:pt x="114" y="746"/>
                    <a:pt x="219" y="746"/>
                  </a:cubicBezTo>
                  <a:lnTo>
                    <a:pt x="810" y="746"/>
                  </a:lnTo>
                  <a:cubicBezTo>
                    <a:pt x="815" y="746"/>
                    <a:pt x="821" y="746"/>
                    <a:pt x="827" y="745"/>
                  </a:cubicBezTo>
                  <a:lnTo>
                    <a:pt x="827" y="537"/>
                  </a:lnTo>
                  <a:lnTo>
                    <a:pt x="827" y="502"/>
                  </a:lnTo>
                  <a:cubicBezTo>
                    <a:pt x="827" y="451"/>
                    <a:pt x="897" y="433"/>
                    <a:pt x="957" y="433"/>
                  </a:cubicBezTo>
                  <a:cubicBezTo>
                    <a:pt x="964" y="433"/>
                    <a:pt x="971" y="433"/>
                    <a:pt x="979" y="434"/>
                  </a:cubicBezTo>
                  <a:close/>
                  <a:moveTo>
                    <a:pt x="549" y="624"/>
                  </a:moveTo>
                  <a:lnTo>
                    <a:pt x="479" y="624"/>
                  </a:lnTo>
                  <a:lnTo>
                    <a:pt x="479" y="554"/>
                  </a:lnTo>
                  <a:lnTo>
                    <a:pt x="549" y="554"/>
                  </a:lnTo>
                  <a:lnTo>
                    <a:pt x="549" y="624"/>
                  </a:lnTo>
                  <a:close/>
                  <a:moveTo>
                    <a:pt x="600" y="416"/>
                  </a:moveTo>
                  <a:cubicBezTo>
                    <a:pt x="570" y="439"/>
                    <a:pt x="549" y="456"/>
                    <a:pt x="549" y="502"/>
                  </a:cubicBezTo>
                  <a:lnTo>
                    <a:pt x="479" y="502"/>
                  </a:lnTo>
                  <a:cubicBezTo>
                    <a:pt x="479" y="422"/>
                    <a:pt x="524" y="387"/>
                    <a:pt x="557" y="361"/>
                  </a:cubicBezTo>
                  <a:cubicBezTo>
                    <a:pt x="587" y="338"/>
                    <a:pt x="601" y="326"/>
                    <a:pt x="601" y="294"/>
                  </a:cubicBezTo>
                  <a:cubicBezTo>
                    <a:pt x="601" y="233"/>
                    <a:pt x="575" y="207"/>
                    <a:pt x="514" y="207"/>
                  </a:cubicBezTo>
                  <a:cubicBezTo>
                    <a:pt x="453" y="207"/>
                    <a:pt x="427" y="233"/>
                    <a:pt x="427" y="294"/>
                  </a:cubicBezTo>
                  <a:lnTo>
                    <a:pt x="358" y="294"/>
                  </a:lnTo>
                  <a:cubicBezTo>
                    <a:pt x="358" y="195"/>
                    <a:pt x="415" y="138"/>
                    <a:pt x="514" y="138"/>
                  </a:cubicBezTo>
                  <a:cubicBezTo>
                    <a:pt x="613" y="138"/>
                    <a:pt x="670" y="195"/>
                    <a:pt x="670" y="294"/>
                  </a:cubicBezTo>
                  <a:cubicBezTo>
                    <a:pt x="670" y="361"/>
                    <a:pt x="631" y="392"/>
                    <a:pt x="600" y="416"/>
                  </a:cubicBez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93" name="Dark_Money">
              <a:extLst>
                <a:ext uri="{FF2B5EF4-FFF2-40B4-BE49-F238E27FC236}">
                  <a16:creationId xmlns:a16="http://schemas.microsoft.com/office/drawing/2014/main" id="{D64FAE49-9550-4E92-BC57-A7279354161E}"/>
                </a:ext>
              </a:extLst>
            </p:cNvPr>
            <p:cNvSpPr>
              <a:spLocks/>
            </p:cNvSpPr>
            <p:nvPr>
              <p:custDataLst>
                <p:tags r:id="rId15"/>
              </p:custDataLst>
            </p:nvPr>
          </p:nvSpPr>
          <p:spPr bwMode="auto">
            <a:xfrm>
              <a:off x="98" y="8"/>
              <a:ext cx="249" cy="92"/>
            </a:xfrm>
            <a:custGeom>
              <a:avLst/>
              <a:gdLst>
                <a:gd name="T0" fmla="*/ 282 w 564"/>
                <a:gd name="T1" fmla="*/ 209 h 209"/>
                <a:gd name="T2" fmla="*/ 282 w 564"/>
                <a:gd name="T3" fmla="*/ 209 h 209"/>
                <a:gd name="T4" fmla="*/ 282 w 564"/>
                <a:gd name="T5" fmla="*/ 209 h 209"/>
                <a:gd name="T6" fmla="*/ 283 w 564"/>
                <a:gd name="T7" fmla="*/ 209 h 209"/>
                <a:gd name="T8" fmla="*/ 283 w 564"/>
                <a:gd name="T9" fmla="*/ 209 h 209"/>
                <a:gd name="T10" fmla="*/ 422 w 564"/>
                <a:gd name="T11" fmla="*/ 209 h 209"/>
                <a:gd name="T12" fmla="*/ 508 w 564"/>
                <a:gd name="T13" fmla="*/ 35 h 209"/>
                <a:gd name="T14" fmla="*/ 404 w 564"/>
                <a:gd name="T15" fmla="*/ 0 h 209"/>
                <a:gd name="T16" fmla="*/ 282 w 564"/>
                <a:gd name="T17" fmla="*/ 35 h 209"/>
                <a:gd name="T18" fmla="*/ 160 w 564"/>
                <a:gd name="T19" fmla="*/ 0 h 209"/>
                <a:gd name="T20" fmla="*/ 56 w 564"/>
                <a:gd name="T21" fmla="*/ 35 h 209"/>
                <a:gd name="T22" fmla="*/ 143 w 564"/>
                <a:gd name="T23" fmla="*/ 209 h 209"/>
                <a:gd name="T24" fmla="*/ 282 w 564"/>
                <a:gd name="T2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 h="209">
                  <a:moveTo>
                    <a:pt x="282" y="209"/>
                  </a:moveTo>
                  <a:lnTo>
                    <a:pt x="282" y="209"/>
                  </a:lnTo>
                  <a:lnTo>
                    <a:pt x="282" y="209"/>
                  </a:lnTo>
                  <a:lnTo>
                    <a:pt x="283" y="209"/>
                  </a:lnTo>
                  <a:lnTo>
                    <a:pt x="283" y="209"/>
                  </a:lnTo>
                  <a:lnTo>
                    <a:pt x="422" y="209"/>
                  </a:lnTo>
                  <a:cubicBezTo>
                    <a:pt x="422" y="209"/>
                    <a:pt x="564" y="63"/>
                    <a:pt x="508" y="35"/>
                  </a:cubicBezTo>
                  <a:cubicBezTo>
                    <a:pt x="473" y="17"/>
                    <a:pt x="432" y="0"/>
                    <a:pt x="404" y="0"/>
                  </a:cubicBezTo>
                  <a:cubicBezTo>
                    <a:pt x="369" y="0"/>
                    <a:pt x="334" y="35"/>
                    <a:pt x="282" y="35"/>
                  </a:cubicBezTo>
                  <a:cubicBezTo>
                    <a:pt x="230" y="35"/>
                    <a:pt x="195" y="0"/>
                    <a:pt x="160" y="0"/>
                  </a:cubicBezTo>
                  <a:cubicBezTo>
                    <a:pt x="133" y="0"/>
                    <a:pt x="91" y="17"/>
                    <a:pt x="56" y="35"/>
                  </a:cubicBezTo>
                  <a:cubicBezTo>
                    <a:pt x="0" y="63"/>
                    <a:pt x="143" y="209"/>
                    <a:pt x="143" y="209"/>
                  </a:cubicBezTo>
                  <a:lnTo>
                    <a:pt x="282" y="209"/>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grpSp>
      <p:grpSp>
        <p:nvGrpSpPr>
          <p:cNvPr id="5" name="Group 4">
            <a:extLst>
              <a:ext uri="{FF2B5EF4-FFF2-40B4-BE49-F238E27FC236}">
                <a16:creationId xmlns:a16="http://schemas.microsoft.com/office/drawing/2014/main" id="{DF1D9DAB-FF1F-481C-B820-4710F3C9D843}"/>
              </a:ext>
            </a:extLst>
          </p:cNvPr>
          <p:cNvGrpSpPr/>
          <p:nvPr/>
        </p:nvGrpSpPr>
        <p:grpSpPr>
          <a:xfrm rot="900000">
            <a:off x="7934298" y="1759835"/>
            <a:ext cx="656462" cy="760721"/>
            <a:chOff x="7934297" y="1319875"/>
            <a:chExt cx="656462" cy="570541"/>
          </a:xfrm>
        </p:grpSpPr>
        <p:grpSp>
          <p:nvGrpSpPr>
            <p:cNvPr id="59" name="Group 58">
              <a:extLst>
                <a:ext uri="{FF2B5EF4-FFF2-40B4-BE49-F238E27FC236}">
                  <a16:creationId xmlns:a16="http://schemas.microsoft.com/office/drawing/2014/main" id="{43C57704-259A-47B8-A0F0-DD94F2961B48}"/>
                </a:ext>
              </a:extLst>
            </p:cNvPr>
            <p:cNvGrpSpPr/>
            <p:nvPr/>
          </p:nvGrpSpPr>
          <p:grpSpPr>
            <a:xfrm>
              <a:off x="7934297" y="1405390"/>
              <a:ext cx="485399" cy="485026"/>
              <a:chOff x="1327040" y="1331863"/>
              <a:chExt cx="937442" cy="936721"/>
            </a:xfrm>
            <a:solidFill>
              <a:srgbClr val="FFFFFF"/>
            </a:solidFill>
          </p:grpSpPr>
          <p:sp>
            <p:nvSpPr>
              <p:cNvPr id="95" name="Freeform 3">
                <a:extLst>
                  <a:ext uri="{FF2B5EF4-FFF2-40B4-BE49-F238E27FC236}">
                    <a16:creationId xmlns:a16="http://schemas.microsoft.com/office/drawing/2014/main" id="{693DD523-DBBC-42A7-BFF0-B9BD32F73466}"/>
                  </a:ext>
                </a:extLst>
              </p:cNvPr>
              <p:cNvSpPr>
                <a:spLocks noEditPoints="1"/>
              </p:cNvSpPr>
              <p:nvPr/>
            </p:nvSpPr>
            <p:spPr bwMode="auto">
              <a:xfrm>
                <a:off x="1371680" y="1376683"/>
                <a:ext cx="241056" cy="237543"/>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sp>
            <p:nvSpPr>
              <p:cNvPr id="96" name="Freeform 4">
                <a:extLst>
                  <a:ext uri="{FF2B5EF4-FFF2-40B4-BE49-F238E27FC236}">
                    <a16:creationId xmlns:a16="http://schemas.microsoft.com/office/drawing/2014/main" id="{CA7C01E6-B0C6-4445-A464-B8EC05B50BD8}"/>
                  </a:ext>
                </a:extLst>
              </p:cNvPr>
              <p:cNvSpPr>
                <a:spLocks/>
              </p:cNvSpPr>
              <p:nvPr/>
            </p:nvSpPr>
            <p:spPr bwMode="auto">
              <a:xfrm>
                <a:off x="1327040" y="1331863"/>
                <a:ext cx="138385" cy="138941"/>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sp>
            <p:nvSpPr>
              <p:cNvPr id="97" name="Freeform 5">
                <a:extLst>
                  <a:ext uri="{FF2B5EF4-FFF2-40B4-BE49-F238E27FC236}">
                    <a16:creationId xmlns:a16="http://schemas.microsoft.com/office/drawing/2014/main" id="{9EA2C1BF-BD2C-490A-B169-CB7413CC6D30}"/>
                  </a:ext>
                </a:extLst>
              </p:cNvPr>
              <p:cNvSpPr>
                <a:spLocks noEditPoints="1"/>
              </p:cNvSpPr>
              <p:nvPr/>
            </p:nvSpPr>
            <p:spPr bwMode="auto">
              <a:xfrm>
                <a:off x="1501137" y="1506657"/>
                <a:ext cx="763345" cy="761927"/>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grpSp>
        <p:grpSp>
          <p:nvGrpSpPr>
            <p:cNvPr id="105" name="Group 104">
              <a:extLst>
                <a:ext uri="{FF2B5EF4-FFF2-40B4-BE49-F238E27FC236}">
                  <a16:creationId xmlns:a16="http://schemas.microsoft.com/office/drawing/2014/main" id="{28327E8A-508A-46DC-8AB4-DC20C992281F}"/>
                </a:ext>
              </a:extLst>
            </p:cNvPr>
            <p:cNvGrpSpPr/>
            <p:nvPr/>
          </p:nvGrpSpPr>
          <p:grpSpPr>
            <a:xfrm>
              <a:off x="8105360" y="1319875"/>
              <a:ext cx="485399" cy="485026"/>
              <a:chOff x="1327040" y="1331863"/>
              <a:chExt cx="937442" cy="936721"/>
            </a:xfrm>
            <a:solidFill>
              <a:srgbClr val="FFFFFF"/>
            </a:solidFill>
          </p:grpSpPr>
          <p:sp>
            <p:nvSpPr>
              <p:cNvPr id="106" name="Freeform 3">
                <a:extLst>
                  <a:ext uri="{FF2B5EF4-FFF2-40B4-BE49-F238E27FC236}">
                    <a16:creationId xmlns:a16="http://schemas.microsoft.com/office/drawing/2014/main" id="{3B146517-52DB-469A-9F4D-F221F943904F}"/>
                  </a:ext>
                </a:extLst>
              </p:cNvPr>
              <p:cNvSpPr>
                <a:spLocks noEditPoints="1"/>
              </p:cNvSpPr>
              <p:nvPr/>
            </p:nvSpPr>
            <p:spPr bwMode="auto">
              <a:xfrm>
                <a:off x="1371680" y="1376683"/>
                <a:ext cx="241056" cy="237543"/>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sp>
            <p:nvSpPr>
              <p:cNvPr id="107" name="Freeform 4">
                <a:extLst>
                  <a:ext uri="{FF2B5EF4-FFF2-40B4-BE49-F238E27FC236}">
                    <a16:creationId xmlns:a16="http://schemas.microsoft.com/office/drawing/2014/main" id="{228C5CF8-588A-4C9D-8D74-B570F7FA4C33}"/>
                  </a:ext>
                </a:extLst>
              </p:cNvPr>
              <p:cNvSpPr>
                <a:spLocks/>
              </p:cNvSpPr>
              <p:nvPr/>
            </p:nvSpPr>
            <p:spPr bwMode="auto">
              <a:xfrm>
                <a:off x="1327040" y="1331863"/>
                <a:ext cx="138385" cy="138941"/>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sp>
            <p:nvSpPr>
              <p:cNvPr id="108" name="Freeform 5">
                <a:extLst>
                  <a:ext uri="{FF2B5EF4-FFF2-40B4-BE49-F238E27FC236}">
                    <a16:creationId xmlns:a16="http://schemas.microsoft.com/office/drawing/2014/main" id="{F3A91924-60F9-4688-A3EE-0E1790FA098F}"/>
                  </a:ext>
                </a:extLst>
              </p:cNvPr>
              <p:cNvSpPr>
                <a:spLocks noEditPoints="1"/>
              </p:cNvSpPr>
              <p:nvPr/>
            </p:nvSpPr>
            <p:spPr bwMode="auto">
              <a:xfrm>
                <a:off x="1501137" y="1506657"/>
                <a:ext cx="763345" cy="761927"/>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grpSp>
      </p:grpSp>
      <p:grpSp>
        <p:nvGrpSpPr>
          <p:cNvPr id="8" name="Group 7">
            <a:extLst>
              <a:ext uri="{FF2B5EF4-FFF2-40B4-BE49-F238E27FC236}">
                <a16:creationId xmlns:a16="http://schemas.microsoft.com/office/drawing/2014/main" id="{EC9B58DD-C2E8-470B-AAAF-BB18B72B9357}"/>
              </a:ext>
            </a:extLst>
          </p:cNvPr>
          <p:cNvGrpSpPr/>
          <p:nvPr/>
        </p:nvGrpSpPr>
        <p:grpSpPr>
          <a:xfrm>
            <a:off x="7607628" y="2210295"/>
            <a:ext cx="388312" cy="455079"/>
            <a:chOff x="7715978" y="1537222"/>
            <a:chExt cx="350397" cy="489980"/>
          </a:xfrm>
        </p:grpSpPr>
        <p:grpSp>
          <p:nvGrpSpPr>
            <p:cNvPr id="98" name="Group 97">
              <a:extLst>
                <a:ext uri="{FF2B5EF4-FFF2-40B4-BE49-F238E27FC236}">
                  <a16:creationId xmlns:a16="http://schemas.microsoft.com/office/drawing/2014/main" id="{9E7A829D-2516-41D1-AA70-949F3FD2D3E4}"/>
                </a:ext>
              </a:extLst>
            </p:cNvPr>
            <p:cNvGrpSpPr/>
            <p:nvPr/>
          </p:nvGrpSpPr>
          <p:grpSpPr>
            <a:xfrm rot="900000">
              <a:off x="7715978" y="1537222"/>
              <a:ext cx="350397" cy="489980"/>
              <a:chOff x="1478728" y="1703862"/>
              <a:chExt cx="350397" cy="489980"/>
            </a:xfrm>
            <a:solidFill>
              <a:srgbClr val="FFFFFF"/>
            </a:solidFill>
          </p:grpSpPr>
          <p:sp>
            <p:nvSpPr>
              <p:cNvPr id="103" name="Freeform 6">
                <a:extLst>
                  <a:ext uri="{FF2B5EF4-FFF2-40B4-BE49-F238E27FC236}">
                    <a16:creationId xmlns:a16="http://schemas.microsoft.com/office/drawing/2014/main" id="{62C78480-1133-42B4-9E08-60F23A087A30}"/>
                  </a:ext>
                </a:extLst>
              </p:cNvPr>
              <p:cNvSpPr>
                <a:spLocks noEditPoints="1"/>
              </p:cNvSpPr>
              <p:nvPr/>
            </p:nvSpPr>
            <p:spPr bwMode="auto">
              <a:xfrm>
                <a:off x="1478728" y="1893552"/>
                <a:ext cx="297897" cy="300290"/>
              </a:xfrm>
              <a:custGeom>
                <a:avLst/>
                <a:gdLst>
                  <a:gd name="T0" fmla="*/ 62 w 69"/>
                  <a:gd name="T1" fmla="*/ 39 h 69"/>
                  <a:gd name="T2" fmla="*/ 29 w 69"/>
                  <a:gd name="T3" fmla="*/ 6 h 69"/>
                  <a:gd name="T4" fmla="*/ 7 w 69"/>
                  <a:gd name="T5" fmla="*/ 7 h 69"/>
                  <a:gd name="T6" fmla="*/ 6 w 69"/>
                  <a:gd name="T7" fmla="*/ 29 h 69"/>
                  <a:gd name="T8" fmla="*/ 39 w 69"/>
                  <a:gd name="T9" fmla="*/ 62 h 69"/>
                  <a:gd name="T10" fmla="*/ 63 w 69"/>
                  <a:gd name="T11" fmla="*/ 63 h 69"/>
                  <a:gd name="T12" fmla="*/ 62 w 69"/>
                  <a:gd name="T13" fmla="*/ 39 h 69"/>
                  <a:gd name="T14" fmla="*/ 57 w 69"/>
                  <a:gd name="T15" fmla="*/ 42 h 69"/>
                  <a:gd name="T16" fmla="*/ 62 w 69"/>
                  <a:gd name="T17" fmla="*/ 51 h 69"/>
                  <a:gd name="T18" fmla="*/ 59 w 69"/>
                  <a:gd name="T19" fmla="*/ 59 h 69"/>
                  <a:gd name="T20" fmla="*/ 51 w 69"/>
                  <a:gd name="T21" fmla="*/ 62 h 69"/>
                  <a:gd name="T22" fmla="*/ 42 w 69"/>
                  <a:gd name="T23" fmla="*/ 57 h 69"/>
                  <a:gd name="T24" fmla="*/ 27 w 69"/>
                  <a:gd name="T25" fmla="*/ 42 h 69"/>
                  <a:gd name="T26" fmla="*/ 42 w 69"/>
                  <a:gd name="T27" fmla="*/ 27 h 69"/>
                  <a:gd name="T28" fmla="*/ 57 w 69"/>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9">
                    <a:moveTo>
                      <a:pt x="62" y="39"/>
                    </a:moveTo>
                    <a:cubicBezTo>
                      <a:pt x="29" y="6"/>
                      <a:pt x="29" y="6"/>
                      <a:pt x="29" y="6"/>
                    </a:cubicBezTo>
                    <a:cubicBezTo>
                      <a:pt x="24" y="1"/>
                      <a:pt x="13" y="0"/>
                      <a:pt x="7" y="7"/>
                    </a:cubicBezTo>
                    <a:cubicBezTo>
                      <a:pt x="0" y="13"/>
                      <a:pt x="1" y="24"/>
                      <a:pt x="6" y="29"/>
                    </a:cubicBezTo>
                    <a:cubicBezTo>
                      <a:pt x="39" y="62"/>
                      <a:pt x="39" y="62"/>
                      <a:pt x="39" y="62"/>
                    </a:cubicBezTo>
                    <a:cubicBezTo>
                      <a:pt x="46" y="69"/>
                      <a:pt x="56" y="69"/>
                      <a:pt x="63" y="63"/>
                    </a:cubicBezTo>
                    <a:cubicBezTo>
                      <a:pt x="69" y="56"/>
                      <a:pt x="69" y="46"/>
                      <a:pt x="62" y="39"/>
                    </a:cubicBezTo>
                    <a:moveTo>
                      <a:pt x="57" y="42"/>
                    </a:moveTo>
                    <a:cubicBezTo>
                      <a:pt x="61" y="46"/>
                      <a:pt x="62" y="48"/>
                      <a:pt x="62" y="51"/>
                    </a:cubicBezTo>
                    <a:cubicBezTo>
                      <a:pt x="62" y="54"/>
                      <a:pt x="61" y="57"/>
                      <a:pt x="59" y="59"/>
                    </a:cubicBezTo>
                    <a:cubicBezTo>
                      <a:pt x="57" y="61"/>
                      <a:pt x="54" y="62"/>
                      <a:pt x="51" y="62"/>
                    </a:cubicBezTo>
                    <a:cubicBezTo>
                      <a:pt x="48" y="62"/>
                      <a:pt x="46" y="61"/>
                      <a:pt x="42" y="57"/>
                    </a:cubicBezTo>
                    <a:cubicBezTo>
                      <a:pt x="27" y="42"/>
                      <a:pt x="27" y="42"/>
                      <a:pt x="27" y="42"/>
                    </a:cubicBezTo>
                    <a:cubicBezTo>
                      <a:pt x="42" y="27"/>
                      <a:pt x="42" y="27"/>
                      <a:pt x="42" y="27"/>
                    </a:cubicBezTo>
                    <a:lnTo>
                      <a:pt x="57" y="42"/>
                    </a:ln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sp>
            <p:nvSpPr>
              <p:cNvPr id="104" name="Freeform 7">
                <a:extLst>
                  <a:ext uri="{FF2B5EF4-FFF2-40B4-BE49-F238E27FC236}">
                    <a16:creationId xmlns:a16="http://schemas.microsoft.com/office/drawing/2014/main" id="{65BA79F4-C675-490B-99B9-CA515F77C6A9}"/>
                  </a:ext>
                </a:extLst>
              </p:cNvPr>
              <p:cNvSpPr>
                <a:spLocks noEditPoints="1"/>
              </p:cNvSpPr>
              <p:nvPr/>
            </p:nvSpPr>
            <p:spPr bwMode="auto">
              <a:xfrm>
                <a:off x="1522335" y="1703862"/>
                <a:ext cx="306790" cy="304771"/>
              </a:xfrm>
              <a:custGeom>
                <a:avLst/>
                <a:gdLst>
                  <a:gd name="T0" fmla="*/ 62 w 70"/>
                  <a:gd name="T1" fmla="*/ 38 h 69"/>
                  <a:gd name="T2" fmla="*/ 29 w 70"/>
                  <a:gd name="T3" fmla="*/ 6 h 69"/>
                  <a:gd name="T4" fmla="*/ 7 w 70"/>
                  <a:gd name="T5" fmla="*/ 6 h 69"/>
                  <a:gd name="T6" fmla="*/ 6 w 70"/>
                  <a:gd name="T7" fmla="*/ 29 h 69"/>
                  <a:gd name="T8" fmla="*/ 39 w 70"/>
                  <a:gd name="T9" fmla="*/ 61 h 69"/>
                  <a:gd name="T10" fmla="*/ 63 w 70"/>
                  <a:gd name="T11" fmla="*/ 62 h 69"/>
                  <a:gd name="T12" fmla="*/ 62 w 70"/>
                  <a:gd name="T13" fmla="*/ 38 h 69"/>
                  <a:gd name="T14" fmla="*/ 57 w 70"/>
                  <a:gd name="T15" fmla="*/ 42 h 69"/>
                  <a:gd name="T16" fmla="*/ 62 w 70"/>
                  <a:gd name="T17" fmla="*/ 51 h 69"/>
                  <a:gd name="T18" fmla="*/ 59 w 70"/>
                  <a:gd name="T19" fmla="*/ 58 h 69"/>
                  <a:gd name="T20" fmla="*/ 51 w 70"/>
                  <a:gd name="T21" fmla="*/ 61 h 69"/>
                  <a:gd name="T22" fmla="*/ 42 w 70"/>
                  <a:gd name="T23" fmla="*/ 57 h 69"/>
                  <a:gd name="T24" fmla="*/ 27 w 70"/>
                  <a:gd name="T25" fmla="*/ 42 h 69"/>
                  <a:gd name="T26" fmla="*/ 42 w 70"/>
                  <a:gd name="T27" fmla="*/ 27 h 69"/>
                  <a:gd name="T28" fmla="*/ 57 w 70"/>
                  <a:gd name="T29"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62" y="38"/>
                    </a:moveTo>
                    <a:cubicBezTo>
                      <a:pt x="29" y="6"/>
                      <a:pt x="29" y="6"/>
                      <a:pt x="29" y="6"/>
                    </a:cubicBezTo>
                    <a:cubicBezTo>
                      <a:pt x="24" y="0"/>
                      <a:pt x="13" y="0"/>
                      <a:pt x="7" y="6"/>
                    </a:cubicBezTo>
                    <a:cubicBezTo>
                      <a:pt x="0" y="13"/>
                      <a:pt x="1" y="23"/>
                      <a:pt x="6" y="29"/>
                    </a:cubicBezTo>
                    <a:cubicBezTo>
                      <a:pt x="39" y="61"/>
                      <a:pt x="39" y="61"/>
                      <a:pt x="39" y="61"/>
                    </a:cubicBezTo>
                    <a:cubicBezTo>
                      <a:pt x="46" y="69"/>
                      <a:pt x="57" y="69"/>
                      <a:pt x="63" y="62"/>
                    </a:cubicBezTo>
                    <a:cubicBezTo>
                      <a:pt x="70" y="56"/>
                      <a:pt x="69" y="46"/>
                      <a:pt x="62" y="38"/>
                    </a:cubicBezTo>
                    <a:moveTo>
                      <a:pt x="57" y="42"/>
                    </a:moveTo>
                    <a:cubicBezTo>
                      <a:pt x="61" y="45"/>
                      <a:pt x="62" y="48"/>
                      <a:pt x="62" y="51"/>
                    </a:cubicBezTo>
                    <a:cubicBezTo>
                      <a:pt x="62" y="54"/>
                      <a:pt x="61" y="56"/>
                      <a:pt x="59" y="58"/>
                    </a:cubicBezTo>
                    <a:cubicBezTo>
                      <a:pt x="57" y="60"/>
                      <a:pt x="54" y="61"/>
                      <a:pt x="51" y="61"/>
                    </a:cubicBezTo>
                    <a:cubicBezTo>
                      <a:pt x="49" y="61"/>
                      <a:pt x="46" y="60"/>
                      <a:pt x="42" y="57"/>
                    </a:cubicBezTo>
                    <a:cubicBezTo>
                      <a:pt x="27" y="42"/>
                      <a:pt x="27" y="42"/>
                      <a:pt x="27" y="42"/>
                    </a:cubicBezTo>
                    <a:cubicBezTo>
                      <a:pt x="42" y="27"/>
                      <a:pt x="42" y="27"/>
                      <a:pt x="42" y="27"/>
                    </a:cubicBezTo>
                    <a:lnTo>
                      <a:pt x="57" y="42"/>
                    </a:lnTo>
                    <a:close/>
                  </a:path>
                </a:pathLst>
              </a:custGeom>
              <a:grp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grpSp>
        <p:sp>
          <p:nvSpPr>
            <p:cNvPr id="109" name="Arc 108">
              <a:extLst>
                <a:ext uri="{FF2B5EF4-FFF2-40B4-BE49-F238E27FC236}">
                  <a16:creationId xmlns:a16="http://schemas.microsoft.com/office/drawing/2014/main" id="{17A1EA3C-FA2A-4819-A1C8-0A0F9FB60459}"/>
                </a:ext>
              </a:extLst>
            </p:cNvPr>
            <p:cNvSpPr/>
            <p:nvPr/>
          </p:nvSpPr>
          <p:spPr>
            <a:xfrm rot="3263173">
              <a:off x="7741447" y="1733755"/>
              <a:ext cx="107594" cy="101121"/>
            </a:xfrm>
            <a:prstGeom prst="arc">
              <a:avLst>
                <a:gd name="adj1" fmla="val 5124277"/>
                <a:gd name="adj2" fmla="val 13426198"/>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a:ea typeface="+mn-ea"/>
                <a:cs typeface="+mn-cs"/>
              </a:endParaRPr>
            </a:p>
          </p:txBody>
        </p:sp>
        <p:sp>
          <p:nvSpPr>
            <p:cNvPr id="110" name="Arc 109">
              <a:extLst>
                <a:ext uri="{FF2B5EF4-FFF2-40B4-BE49-F238E27FC236}">
                  <a16:creationId xmlns:a16="http://schemas.microsoft.com/office/drawing/2014/main" id="{3499DCD3-466E-4CC4-A823-E87D7218251E}"/>
                </a:ext>
              </a:extLst>
            </p:cNvPr>
            <p:cNvSpPr/>
            <p:nvPr/>
          </p:nvSpPr>
          <p:spPr>
            <a:xfrm rot="3263173">
              <a:off x="7832495" y="1556872"/>
              <a:ext cx="107594" cy="101121"/>
            </a:xfrm>
            <a:prstGeom prst="arc">
              <a:avLst>
                <a:gd name="adj1" fmla="val 5124277"/>
                <a:gd name="adj2" fmla="val 13426198"/>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1965"/>
                </a:solidFill>
                <a:effectLst/>
                <a:uLnTx/>
                <a:uFillTx/>
                <a:latin typeface="Verdana"/>
                <a:ea typeface="+mn-ea"/>
                <a:cs typeface="+mn-cs"/>
              </a:endParaRPr>
            </a:p>
          </p:txBody>
        </p:sp>
      </p:grpSp>
      <p:grpSp>
        <p:nvGrpSpPr>
          <p:cNvPr id="9" name="Group 8">
            <a:extLst>
              <a:ext uri="{FF2B5EF4-FFF2-40B4-BE49-F238E27FC236}">
                <a16:creationId xmlns:a16="http://schemas.microsoft.com/office/drawing/2014/main" id="{EFA7DF87-D57C-4260-A390-ACA4E8EF23A8}"/>
              </a:ext>
            </a:extLst>
          </p:cNvPr>
          <p:cNvGrpSpPr/>
          <p:nvPr/>
        </p:nvGrpSpPr>
        <p:grpSpPr>
          <a:xfrm>
            <a:off x="7884298" y="2618081"/>
            <a:ext cx="520212" cy="693616"/>
            <a:chOff x="7884298" y="1937563"/>
            <a:chExt cx="520212" cy="520212"/>
          </a:xfrm>
        </p:grpSpPr>
        <p:sp>
          <p:nvSpPr>
            <p:cNvPr id="6" name="Oval 5">
              <a:extLst>
                <a:ext uri="{FF2B5EF4-FFF2-40B4-BE49-F238E27FC236}">
                  <a16:creationId xmlns:a16="http://schemas.microsoft.com/office/drawing/2014/main" id="{9879A79D-1036-4653-BCF3-CC04A70FCEB8}"/>
                </a:ext>
              </a:extLst>
            </p:cNvPr>
            <p:cNvSpPr/>
            <p:nvPr/>
          </p:nvSpPr>
          <p:spPr>
            <a:xfrm>
              <a:off x="7884298" y="1937563"/>
              <a:ext cx="520212" cy="520212"/>
            </a:xfrm>
            <a:prstGeom prst="ellipse">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13" name="Freeform 3">
              <a:extLst>
                <a:ext uri="{FF2B5EF4-FFF2-40B4-BE49-F238E27FC236}">
                  <a16:creationId xmlns:a16="http://schemas.microsoft.com/office/drawing/2014/main" id="{E9A87946-2778-44D3-83A1-097BCEFAAF7D}"/>
                </a:ext>
              </a:extLst>
            </p:cNvPr>
            <p:cNvSpPr>
              <a:spLocks/>
            </p:cNvSpPr>
            <p:nvPr/>
          </p:nvSpPr>
          <p:spPr bwMode="auto">
            <a:xfrm>
              <a:off x="7976449" y="2026512"/>
              <a:ext cx="335911" cy="342314"/>
            </a:xfrm>
            <a:custGeom>
              <a:avLst/>
              <a:gdLst>
                <a:gd name="T0" fmla="*/ 0 w 204"/>
                <a:gd name="T1" fmla="*/ 118 h 207"/>
                <a:gd name="T2" fmla="*/ 0 w 204"/>
                <a:gd name="T3" fmla="*/ 118 h 207"/>
                <a:gd name="T4" fmla="*/ 25 w 204"/>
                <a:gd name="T5" fmla="*/ 93 h 207"/>
                <a:gd name="T6" fmla="*/ 77 w 204"/>
                <a:gd name="T7" fmla="*/ 145 h 207"/>
                <a:gd name="T8" fmla="*/ 99 w 204"/>
                <a:gd name="T9" fmla="*/ 106 h 207"/>
                <a:gd name="T10" fmla="*/ 181 w 204"/>
                <a:gd name="T11" fmla="*/ 0 h 207"/>
                <a:gd name="T12" fmla="*/ 204 w 204"/>
                <a:gd name="T13" fmla="*/ 27 h 207"/>
                <a:gd name="T14" fmla="*/ 137 w 204"/>
                <a:gd name="T15" fmla="*/ 111 h 207"/>
                <a:gd name="T16" fmla="*/ 101 w 204"/>
                <a:gd name="T17" fmla="*/ 178 h 207"/>
                <a:gd name="T18" fmla="*/ 89 w 204"/>
                <a:gd name="T19" fmla="*/ 207 h 207"/>
                <a:gd name="T20" fmla="*/ 0 w 204"/>
                <a:gd name="T21" fmla="*/ 11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07">
                  <a:moveTo>
                    <a:pt x="0" y="118"/>
                  </a:moveTo>
                  <a:cubicBezTo>
                    <a:pt x="0" y="118"/>
                    <a:pt x="0" y="118"/>
                    <a:pt x="0" y="118"/>
                  </a:cubicBezTo>
                  <a:cubicBezTo>
                    <a:pt x="25" y="93"/>
                    <a:pt x="25" y="93"/>
                    <a:pt x="25" y="93"/>
                  </a:cubicBezTo>
                  <a:cubicBezTo>
                    <a:pt x="77" y="145"/>
                    <a:pt x="77" y="145"/>
                    <a:pt x="77" y="145"/>
                  </a:cubicBezTo>
                  <a:cubicBezTo>
                    <a:pt x="83" y="135"/>
                    <a:pt x="90" y="121"/>
                    <a:pt x="99" y="106"/>
                  </a:cubicBezTo>
                  <a:cubicBezTo>
                    <a:pt x="119" y="71"/>
                    <a:pt x="147" y="29"/>
                    <a:pt x="181" y="0"/>
                  </a:cubicBezTo>
                  <a:cubicBezTo>
                    <a:pt x="204" y="27"/>
                    <a:pt x="204" y="27"/>
                    <a:pt x="204" y="27"/>
                  </a:cubicBezTo>
                  <a:cubicBezTo>
                    <a:pt x="179" y="48"/>
                    <a:pt x="155" y="81"/>
                    <a:pt x="137" y="111"/>
                  </a:cubicBezTo>
                  <a:cubicBezTo>
                    <a:pt x="119" y="141"/>
                    <a:pt x="106" y="168"/>
                    <a:pt x="101" y="178"/>
                  </a:cubicBezTo>
                  <a:cubicBezTo>
                    <a:pt x="100" y="181"/>
                    <a:pt x="89" y="207"/>
                    <a:pt x="89" y="207"/>
                  </a:cubicBezTo>
                  <a:lnTo>
                    <a:pt x="0" y="118"/>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1965"/>
                </a:solidFill>
                <a:effectLst/>
                <a:uLnTx/>
                <a:uFillTx/>
                <a:latin typeface="Verdana"/>
                <a:ea typeface="+mn-ea"/>
                <a:cs typeface="+mn-cs"/>
              </a:endParaRPr>
            </a:p>
          </p:txBody>
        </p:sp>
      </p:grpSp>
    </p:spTree>
    <p:custDataLst>
      <p:tags r:id="rId1"/>
    </p:custDataLst>
    <p:extLst>
      <p:ext uri="{BB962C8B-B14F-4D97-AF65-F5344CB8AC3E}">
        <p14:creationId xmlns:p14="http://schemas.microsoft.com/office/powerpoint/2010/main" val="1693345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317500" y="687918"/>
            <a:ext cx="8509000" cy="520700"/>
          </a:xfrm>
        </p:spPr>
        <p:txBody>
          <a:bodyPr>
            <a:noAutofit/>
          </a:bodyPr>
          <a:lstStyle/>
          <a:p>
            <a:r>
              <a:rPr lang="de-DE" altLang="en-US" sz="3200" dirty="0"/>
              <a:t>Weighing the concerns of the patient when choosing the right medication</a:t>
            </a:r>
          </a:p>
        </p:txBody>
      </p:sp>
      <p:graphicFrame>
        <p:nvGraphicFramePr>
          <p:cNvPr id="3" name="Tabelle 2"/>
          <p:cNvGraphicFramePr>
            <a:graphicFrameLocks noGrp="1"/>
          </p:cNvGraphicFramePr>
          <p:nvPr>
            <p:extLst>
              <p:ext uri="{D42A27DB-BD31-4B8C-83A1-F6EECF244321}">
                <p14:modId xmlns:p14="http://schemas.microsoft.com/office/powerpoint/2010/main" val="157025422"/>
              </p:ext>
            </p:extLst>
          </p:nvPr>
        </p:nvGraphicFramePr>
        <p:xfrm>
          <a:off x="1135064" y="1799167"/>
          <a:ext cx="6005513" cy="4170846"/>
        </p:xfrm>
        <a:graphic>
          <a:graphicData uri="http://schemas.openxmlformats.org/drawingml/2006/table">
            <a:tbl>
              <a:tblPr/>
              <a:tblGrid>
                <a:gridCol w="2916302">
                  <a:extLst>
                    <a:ext uri="{9D8B030D-6E8A-4147-A177-3AD203B41FA5}">
                      <a16:colId xmlns:a16="http://schemas.microsoft.com/office/drawing/2014/main" val="249266889"/>
                    </a:ext>
                  </a:extLst>
                </a:gridCol>
                <a:gridCol w="1733340">
                  <a:extLst>
                    <a:ext uri="{9D8B030D-6E8A-4147-A177-3AD203B41FA5}">
                      <a16:colId xmlns:a16="http://schemas.microsoft.com/office/drawing/2014/main" val="3664756149"/>
                    </a:ext>
                  </a:extLst>
                </a:gridCol>
                <a:gridCol w="1355871">
                  <a:extLst>
                    <a:ext uri="{9D8B030D-6E8A-4147-A177-3AD203B41FA5}">
                      <a16:colId xmlns:a16="http://schemas.microsoft.com/office/drawing/2014/main" val="2559436266"/>
                    </a:ext>
                  </a:extLst>
                </a:gridCol>
              </a:tblGrid>
              <a:tr h="741756">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2100" b="1" i="0" u="none" strike="noStrike" cap="none" normalizeH="0" baseline="0" dirty="0">
                          <a:ln>
                            <a:noFill/>
                          </a:ln>
                          <a:solidFill>
                            <a:srgbClr val="FFFFFF"/>
                          </a:solidFill>
                          <a:effectLst/>
                          <a:latin typeface="+mj-lt"/>
                          <a:cs typeface="Arial" panose="020B0604020202020204" pitchFamily="34" charset="0"/>
                        </a:rPr>
                        <a:t>Medication</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2100" b="1" i="0" u="none" strike="noStrike" cap="none" normalizeH="0" baseline="0" dirty="0">
                          <a:ln>
                            <a:noFill/>
                          </a:ln>
                          <a:solidFill>
                            <a:schemeClr val="bg1"/>
                          </a:solidFill>
                          <a:effectLst/>
                          <a:latin typeface="+mj-lt"/>
                          <a:cs typeface="Arial" panose="020B0604020202020204" pitchFamily="34" charset="0"/>
                        </a:rPr>
                        <a:t>Risk of hypoglycemia</a:t>
                      </a:r>
                    </a:p>
                  </a:txBody>
                  <a:tcPr marL="68563" marR="68563"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2100" b="1" i="0" u="none" strike="noStrike" cap="none" normalizeH="0" baseline="0" dirty="0">
                          <a:ln>
                            <a:noFill/>
                          </a:ln>
                          <a:solidFill>
                            <a:schemeClr val="bg1"/>
                          </a:solidFill>
                          <a:effectLst/>
                          <a:latin typeface="+mj-lt"/>
                          <a:cs typeface="Arial" panose="020B0604020202020204" pitchFamily="34" charset="0"/>
                        </a:rPr>
                        <a:t>Weight</a:t>
                      </a:r>
                    </a:p>
                  </a:txBody>
                  <a:tcPr marL="68563" marR="68563"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3980324"/>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1" i="0" u="none" strike="noStrike" cap="none" normalizeH="0" baseline="0" dirty="0">
                          <a:ln>
                            <a:noFill/>
                          </a:ln>
                          <a:solidFill>
                            <a:srgbClr val="00B050"/>
                          </a:solidFill>
                          <a:effectLst/>
                          <a:latin typeface="+mj-lt"/>
                          <a:cs typeface="Arial" panose="020B0604020202020204" pitchFamily="34" charset="0"/>
                        </a:rPr>
                        <a:t>GLP-1 RA</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3329887"/>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1" i="0" u="none" strike="noStrike" cap="none" normalizeH="0" baseline="0" dirty="0">
                          <a:ln>
                            <a:noFill/>
                          </a:ln>
                          <a:solidFill>
                            <a:srgbClr val="00B050"/>
                          </a:solidFill>
                          <a:effectLst/>
                          <a:latin typeface="+mj-lt"/>
                          <a:cs typeface="Arial" panose="020B0604020202020204" pitchFamily="34" charset="0"/>
                        </a:rPr>
                        <a:t>SGLT-2 </a:t>
                      </a:r>
                      <a:r>
                        <a:rPr kumimoji="0" lang="de-DE" altLang="en-US" sz="1900" b="1" i="0" u="none" strike="noStrike" cap="none" normalizeH="0" baseline="0" dirty="0" err="1">
                          <a:ln>
                            <a:noFill/>
                          </a:ln>
                          <a:solidFill>
                            <a:srgbClr val="00B050"/>
                          </a:solidFill>
                          <a:effectLst/>
                          <a:latin typeface="+mj-lt"/>
                          <a:cs typeface="Arial" panose="020B0604020202020204" pitchFamily="34" charset="0"/>
                        </a:rPr>
                        <a:t>inh.</a:t>
                      </a:r>
                      <a:endParaRPr kumimoji="0" lang="de-DE" altLang="en-US" sz="1900" b="1" i="0" u="none" strike="noStrike" cap="none" normalizeH="0" baseline="0" dirty="0">
                        <a:ln>
                          <a:noFill/>
                        </a:ln>
                        <a:solidFill>
                          <a:srgbClr val="00B050"/>
                        </a:solidFill>
                        <a:effectLst/>
                        <a:latin typeface="+mj-lt"/>
                        <a:cs typeface="Arial" panose="020B0604020202020204" pitchFamily="34" charset="0"/>
                      </a:endParaRP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4222705"/>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DPP-4 </a:t>
                      </a:r>
                      <a:r>
                        <a:rPr kumimoji="0" lang="de-DE" altLang="en-US" sz="1900" b="0" i="0" u="none" strike="noStrike" cap="none" normalizeH="0" baseline="0" dirty="0" err="1">
                          <a:ln>
                            <a:noFill/>
                          </a:ln>
                          <a:solidFill>
                            <a:srgbClr val="001965"/>
                          </a:solidFill>
                          <a:effectLst/>
                          <a:latin typeface="+mj-lt"/>
                          <a:cs typeface="Arial" panose="020B0604020202020204" pitchFamily="34" charset="0"/>
                        </a:rPr>
                        <a:t>inh.</a:t>
                      </a:r>
                      <a:endParaRPr kumimoji="0" lang="de-DE" altLang="en-US" sz="1900" b="0" i="0" u="none" strike="noStrike" cap="none" normalizeH="0" baseline="0" dirty="0">
                        <a:ln>
                          <a:noFill/>
                        </a:ln>
                        <a:solidFill>
                          <a:srgbClr val="001965"/>
                        </a:solidFill>
                        <a:effectLst/>
                        <a:latin typeface="+mj-lt"/>
                        <a:cs typeface="Arial" panose="020B0604020202020204" pitchFamily="34" charset="0"/>
                      </a:endParaRP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defTabSz="45720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defTabSz="4572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defTabSz="4572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defTabSz="4572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defTabSz="4572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defTabSz="4572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defTabSz="4572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defTabSz="4572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6247429"/>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a:ln>
                            <a:noFill/>
                          </a:ln>
                          <a:solidFill>
                            <a:srgbClr val="001965"/>
                          </a:solidFill>
                          <a:effectLst/>
                          <a:latin typeface="+mj-lt"/>
                          <a:cs typeface="Arial" panose="020B0604020202020204" pitchFamily="34" charset="0"/>
                        </a:rPr>
                        <a:t>Metformin</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874736"/>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877E72"/>
                          </a:solidFill>
                          <a:effectLst/>
                          <a:latin typeface="+mj-lt"/>
                          <a:cs typeface="Arial" panose="020B0604020202020204" pitchFamily="34" charset="0"/>
                        </a:rPr>
                        <a:t>Pioglitazone</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8679668"/>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a:ln>
                            <a:noFill/>
                          </a:ln>
                          <a:solidFill>
                            <a:srgbClr val="877E72"/>
                          </a:solidFill>
                          <a:effectLst/>
                          <a:latin typeface="+mj-lt"/>
                          <a:cs typeface="Arial" panose="020B0604020202020204" pitchFamily="34" charset="0"/>
                        </a:rPr>
                        <a:t>Insulin and GLP-1 RA</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FF0000"/>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6382590"/>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a:ln>
                            <a:noFill/>
                          </a:ln>
                          <a:solidFill>
                            <a:srgbClr val="FF0000"/>
                          </a:solidFill>
                          <a:effectLst/>
                          <a:latin typeface="+mj-lt"/>
                          <a:cs typeface="Arial" panose="020B0604020202020204" pitchFamily="34" charset="0"/>
                        </a:rPr>
                        <a:t>Sulfonylurea</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a:ln>
                            <a:noFill/>
                          </a:ln>
                          <a:solidFill>
                            <a:srgbClr val="FF0000"/>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3854397"/>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FF0000"/>
                          </a:solidFill>
                          <a:effectLst/>
                          <a:latin typeface="+mj-lt"/>
                          <a:cs typeface="Arial" panose="020B0604020202020204" pitchFamily="34" charset="0"/>
                        </a:rPr>
                        <a:t>Insulin (</a:t>
                      </a:r>
                      <a:r>
                        <a:rPr kumimoji="0" lang="de-DE" altLang="en-US" sz="1600" b="0" i="0" u="none" strike="noStrike" cap="none" normalizeH="0" baseline="0" dirty="0">
                          <a:ln>
                            <a:noFill/>
                          </a:ln>
                          <a:solidFill>
                            <a:srgbClr val="FF0000"/>
                          </a:solidFill>
                          <a:effectLst/>
                          <a:latin typeface="+mj-lt"/>
                          <a:cs typeface="Arial" panose="020B0604020202020204" pitchFamily="34" charset="0"/>
                        </a:rPr>
                        <a:t>DEVOTE, SWITCH 2)</a:t>
                      </a:r>
                      <a:endParaRPr kumimoji="0" lang="de-DE" altLang="en-US" sz="1900" b="0" i="0" u="none" strike="noStrike" cap="none" normalizeH="0" baseline="0" dirty="0">
                        <a:ln>
                          <a:noFill/>
                        </a:ln>
                        <a:solidFill>
                          <a:srgbClr val="FF0000"/>
                        </a:solidFill>
                        <a:effectLst/>
                        <a:latin typeface="+mj-lt"/>
                        <a:cs typeface="Arial" panose="020B0604020202020204" pitchFamily="34" charset="0"/>
                      </a:endParaRP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2908930"/>
                  </a:ext>
                </a:extLst>
              </a:tr>
              <a:tr h="375959">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1900" b="1" i="0" u="none" strike="noStrike" cap="none" normalizeH="0" baseline="0">
                          <a:ln>
                            <a:noFill/>
                          </a:ln>
                          <a:solidFill>
                            <a:srgbClr val="FF0000"/>
                          </a:solidFill>
                          <a:effectLst/>
                          <a:latin typeface="+mj-lt"/>
                          <a:cs typeface="Arial" panose="020B0604020202020204" pitchFamily="34" charset="0"/>
                        </a:rPr>
                        <a:t>Insulin and Sulfonylurea</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Verdana" panose="020B0604030504040204" pitchFamily="34" charset="0"/>
                        <a:defRPr sz="1600">
                          <a:solidFill>
                            <a:schemeClr val="accent2"/>
                          </a:solidFill>
                          <a:latin typeface="Verdana" panose="020B0604030504040204" pitchFamily="34" charset="0"/>
                        </a:defRPr>
                      </a:lvl1pPr>
                      <a:lvl2pPr marL="742950" indent="-285750">
                        <a:spcBef>
                          <a:spcPct val="20000"/>
                        </a:spcBef>
                        <a:buClr>
                          <a:schemeClr val="tx2"/>
                        </a:buClr>
                        <a:buFont typeface="Verdana" panose="020B0604030504040204" pitchFamily="34" charset="0"/>
                        <a:defRPr sz="1400">
                          <a:solidFill>
                            <a:schemeClr val="accent2"/>
                          </a:solidFill>
                          <a:latin typeface="Verdana" panose="020B0604030504040204" pitchFamily="34" charset="0"/>
                        </a:defRPr>
                      </a:lvl2pPr>
                      <a:lvl3pPr marL="1143000" indent="-228600">
                        <a:spcBef>
                          <a:spcPct val="20000"/>
                        </a:spcBef>
                        <a:buClr>
                          <a:srgbClr val="E64A0E"/>
                        </a:buClr>
                        <a:buFont typeface="Verdana" panose="020B0604030504040204" pitchFamily="34" charset="0"/>
                        <a:defRPr sz="1200">
                          <a:solidFill>
                            <a:schemeClr val="accent2"/>
                          </a:solidFill>
                          <a:latin typeface="Verdana" panose="020B0604030504040204" pitchFamily="34" charset="0"/>
                        </a:defRPr>
                      </a:lvl3pPr>
                      <a:lvl4pPr marL="1600200" indent="-228600">
                        <a:spcBef>
                          <a:spcPct val="20000"/>
                        </a:spcBef>
                        <a:buClr>
                          <a:srgbClr val="82786F"/>
                        </a:buClr>
                        <a:buFont typeface="Verdana" panose="020B0604030504040204" pitchFamily="34" charset="0"/>
                        <a:defRPr sz="1000">
                          <a:solidFill>
                            <a:schemeClr val="accent2"/>
                          </a:solidFill>
                          <a:latin typeface="Verdana" panose="020B0604030504040204" pitchFamily="34" charset="0"/>
                        </a:defRPr>
                      </a:lvl4pPr>
                      <a:lvl5pPr marL="2057400" indent="-228600">
                        <a:spcBef>
                          <a:spcPct val="20000"/>
                        </a:spcBef>
                        <a:buClr>
                          <a:srgbClr val="001423"/>
                        </a:buClr>
                        <a:buFont typeface="Verdana" panose="020B0604030504040204" pitchFamily="34" charset="0"/>
                        <a:defRPr sz="1000">
                          <a:solidFill>
                            <a:schemeClr val="accent2"/>
                          </a:solidFill>
                          <a:latin typeface="Verdana" panose="020B0604030504040204" pitchFamily="34" charset="0"/>
                        </a:defRPr>
                      </a:lvl5pPr>
                      <a:lvl6pPr marL="25146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6pPr>
                      <a:lvl7pPr marL="29718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7pPr>
                      <a:lvl8pPr marL="34290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8pPr>
                      <a:lvl9pPr marL="3886200" indent="-228600" eaLnBrk="0" fontAlgn="base" hangingPunct="0">
                        <a:spcBef>
                          <a:spcPct val="20000"/>
                        </a:spcBef>
                        <a:spcAft>
                          <a:spcPct val="0"/>
                        </a:spcAft>
                        <a:buClr>
                          <a:srgbClr val="001423"/>
                        </a:buClr>
                        <a:buFont typeface="Verdana" panose="020B0604030504040204" pitchFamily="34" charset="0"/>
                        <a:defRPr sz="1000">
                          <a:solidFill>
                            <a:schemeClr val="accent2"/>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en-US" sz="1900" b="0" i="0" u="none" strike="noStrike" cap="none" normalizeH="0" baseline="0" dirty="0">
                          <a:ln>
                            <a:noFill/>
                          </a:ln>
                          <a:solidFill>
                            <a:srgbClr val="001965"/>
                          </a:solidFill>
                          <a:effectLst/>
                          <a:latin typeface="+mj-lt"/>
                          <a:cs typeface="Arial" panose="020B0604020202020204" pitchFamily="34" charset="0"/>
                        </a:rPr>
                        <a:t>⬆️⬆️⬆️</a:t>
                      </a:r>
                    </a:p>
                  </a:txBody>
                  <a:tcPr marL="68563" marR="68563"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258558"/>
                  </a:ext>
                </a:extLst>
              </a:tr>
            </a:tbl>
          </a:graphicData>
        </a:graphic>
      </p:graphicFrame>
      <p:sp>
        <p:nvSpPr>
          <p:cNvPr id="11" name="Pfeil nach rechts 6"/>
          <p:cNvSpPr/>
          <p:nvPr/>
        </p:nvSpPr>
        <p:spPr>
          <a:xfrm>
            <a:off x="646113" y="4461934"/>
            <a:ext cx="419100" cy="317500"/>
          </a:xfrm>
          <a:prstGeom prst="rightArrow">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Pfeil nach rechts 7"/>
          <p:cNvSpPr/>
          <p:nvPr/>
        </p:nvSpPr>
        <p:spPr>
          <a:xfrm>
            <a:off x="630238" y="5543551"/>
            <a:ext cx="419100" cy="317500"/>
          </a:xfrm>
          <a:prstGeom prst="rightArrow">
            <a:avLst/>
          </a:prstGeom>
          <a:solidFill>
            <a:srgbClr val="FF000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Verdana"/>
              <a:ea typeface="+mn-ea"/>
              <a:cs typeface="+mn-cs"/>
            </a:endParaRPr>
          </a:p>
        </p:txBody>
      </p:sp>
      <p:sp>
        <p:nvSpPr>
          <p:cNvPr id="22583" name="Textfeld 8"/>
          <p:cNvSpPr txBox="1">
            <a:spLocks noChangeArrowheads="1"/>
          </p:cNvSpPr>
          <p:nvPr/>
        </p:nvSpPr>
        <p:spPr bwMode="auto">
          <a:xfrm>
            <a:off x="152401" y="5492751"/>
            <a:ext cx="4154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a:t>
            </a:r>
          </a:p>
        </p:txBody>
      </p:sp>
      <p:sp>
        <p:nvSpPr>
          <p:cNvPr id="15" name="Pfeil nach rechts 9"/>
          <p:cNvSpPr/>
          <p:nvPr/>
        </p:nvSpPr>
        <p:spPr>
          <a:xfrm>
            <a:off x="630238" y="5175251"/>
            <a:ext cx="419100" cy="317500"/>
          </a:xfrm>
          <a:prstGeom prst="rightArrow">
            <a:avLst/>
          </a:prstGeom>
          <a:solidFill>
            <a:srgbClr val="C2DEEA"/>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228633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a:stCxn id="43" idx="2"/>
          </p:cNvCxnSpPr>
          <p:nvPr/>
        </p:nvCxnSpPr>
        <p:spPr>
          <a:xfrm>
            <a:off x="7219950" y="4449646"/>
            <a:ext cx="0" cy="521185"/>
          </a:xfrm>
          <a:prstGeom prst="straightConnector1">
            <a:avLst/>
          </a:prstGeom>
          <a:ln>
            <a:solidFill>
              <a:schemeClr val="accent2"/>
            </a:solidFill>
            <a:tailEnd type="none" w="lg" len="med"/>
          </a:ln>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GB"/>
              <a:t>Metformin: mechanism of action</a:t>
            </a:r>
          </a:p>
        </p:txBody>
      </p:sp>
      <p:sp>
        <p:nvSpPr>
          <p:cNvPr id="11" name="Footer Placeholder 10"/>
          <p:cNvSpPr>
            <a:spLocks noGrp="1"/>
          </p:cNvSpPr>
          <p:nvPr>
            <p:ph type="ftr" sz="quarter" idx="11"/>
          </p:nvPr>
        </p:nvSpPr>
        <p:spPr>
          <a:xfrm>
            <a:off x="3008125" y="5890262"/>
            <a:ext cx="2895600" cy="365125"/>
          </a:xfrm>
        </p:spPr>
        <p:txBody>
          <a:bodyPr/>
          <a:lstStyle/>
          <a:p>
            <a:r>
              <a:rPr lang="en-GB" dirty="0">
                <a:solidFill>
                  <a:schemeClr val="tx1"/>
                </a:solidFill>
              </a:rPr>
              <a:t>CV, cardiovascular</a:t>
            </a:r>
          </a:p>
          <a:p>
            <a:r>
              <a:rPr lang="en-GB" dirty="0">
                <a:solidFill>
                  <a:schemeClr val="tx1"/>
                </a:solidFill>
              </a:rPr>
              <a:t>Adapted from 1. Bailey CJ &amp; Feher MD</a:t>
            </a:r>
            <a:r>
              <a:rPr lang="en-GB" i="1" dirty="0">
                <a:solidFill>
                  <a:schemeClr val="tx1"/>
                </a:solidFill>
              </a:rPr>
              <a:t>. Therapies for Diabetes </a:t>
            </a:r>
            <a:r>
              <a:rPr lang="en-GB" dirty="0">
                <a:solidFill>
                  <a:schemeClr val="tx1"/>
                </a:solidFill>
              </a:rPr>
              <a:t>2004; 2. </a:t>
            </a:r>
            <a:r>
              <a:rPr lang="en-GB" dirty="0" err="1">
                <a:solidFill>
                  <a:schemeClr val="tx1"/>
                </a:solidFill>
              </a:rPr>
              <a:t>Batchuluun</a:t>
            </a:r>
            <a:r>
              <a:rPr lang="en-GB" dirty="0">
                <a:solidFill>
                  <a:schemeClr val="tx1"/>
                </a:solidFill>
              </a:rPr>
              <a:t> B </a:t>
            </a:r>
            <a:r>
              <a:rPr lang="en-GB" i="1" dirty="0">
                <a:solidFill>
                  <a:schemeClr val="tx1"/>
                </a:solidFill>
              </a:rPr>
              <a:t>et al. </a:t>
            </a:r>
            <a:r>
              <a:rPr lang="pt-BR" i="1" dirty="0">
                <a:solidFill>
                  <a:schemeClr val="tx1"/>
                </a:solidFill>
              </a:rPr>
              <a:t>J Endocrinol Diabetes Obes </a:t>
            </a:r>
            <a:r>
              <a:rPr lang="pt-BR" dirty="0">
                <a:solidFill>
                  <a:schemeClr val="tx1"/>
                </a:solidFill>
              </a:rPr>
              <a:t>2014;2:1035</a:t>
            </a:r>
            <a:endParaRPr lang="en-GB" dirty="0">
              <a:solidFill>
                <a:schemeClr val="tx1"/>
              </a:solidFill>
            </a:endParaRPr>
          </a:p>
        </p:txBody>
      </p:sp>
      <p:sp>
        <p:nvSpPr>
          <p:cNvPr id="4" name="Rectangle 3"/>
          <p:cNvSpPr/>
          <p:nvPr/>
        </p:nvSpPr>
        <p:spPr>
          <a:xfrm>
            <a:off x="3369280" y="1316767"/>
            <a:ext cx="2392326" cy="51899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a:r>
              <a:rPr lang="en-GB"/>
              <a:t>Metformin</a:t>
            </a:r>
            <a:r>
              <a:rPr lang="en-GB" baseline="30000"/>
              <a:t>1</a:t>
            </a:r>
            <a:endParaRPr lang="en-GB"/>
          </a:p>
        </p:txBody>
      </p:sp>
      <p:sp>
        <p:nvSpPr>
          <p:cNvPr id="21" name="TextBox 20"/>
          <p:cNvSpPr txBox="1"/>
          <p:nvPr/>
        </p:nvSpPr>
        <p:spPr>
          <a:xfrm>
            <a:off x="1250998" y="2939148"/>
            <a:ext cx="1077794" cy="338554"/>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r>
              <a:rPr lang="en-GB" sz="1600"/>
              <a:t>Intestine</a:t>
            </a:r>
          </a:p>
        </p:txBody>
      </p:sp>
      <p:sp>
        <p:nvSpPr>
          <p:cNvPr id="23" name="TextBox 22"/>
          <p:cNvSpPr txBox="1"/>
          <p:nvPr/>
        </p:nvSpPr>
        <p:spPr>
          <a:xfrm>
            <a:off x="4019214" y="2936864"/>
            <a:ext cx="1077794" cy="338554"/>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r>
              <a:rPr lang="en-GB" sz="1600"/>
              <a:t>Liver</a:t>
            </a:r>
          </a:p>
        </p:txBody>
      </p:sp>
      <p:sp>
        <p:nvSpPr>
          <p:cNvPr id="24" name="TextBox 23"/>
          <p:cNvSpPr txBox="1"/>
          <p:nvPr/>
        </p:nvSpPr>
        <p:spPr>
          <a:xfrm>
            <a:off x="6281917" y="2935672"/>
            <a:ext cx="1865825" cy="338554"/>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r>
              <a:rPr lang="en-GB" sz="1600"/>
              <a:t>Skeletal muscle</a:t>
            </a:r>
          </a:p>
        </p:txBody>
      </p:sp>
      <p:cxnSp>
        <p:nvCxnSpPr>
          <p:cNvPr id="25" name="Straight Connector 24"/>
          <p:cNvCxnSpPr/>
          <p:nvPr/>
        </p:nvCxnSpPr>
        <p:spPr>
          <a:xfrm>
            <a:off x="1728788" y="1835756"/>
            <a:ext cx="545427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572000" y="1837033"/>
            <a:ext cx="0" cy="28800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183062" y="1819284"/>
            <a:ext cx="0" cy="28800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28788" y="1837033"/>
            <a:ext cx="0" cy="28800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sp>
        <p:nvSpPr>
          <p:cNvPr id="1029" name="TextBox 1028"/>
          <p:cNvSpPr txBox="1"/>
          <p:nvPr/>
        </p:nvSpPr>
        <p:spPr>
          <a:xfrm>
            <a:off x="723704" y="3372430"/>
            <a:ext cx="2024316" cy="338554"/>
          </a:xfrm>
          <a:prstGeom prst="rect">
            <a:avLst/>
          </a:prstGeom>
          <a:solidFill>
            <a:schemeClr val="accent1">
              <a:lumMod val="20000"/>
              <a:lumOff val="80000"/>
            </a:schemeClr>
          </a:solid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r>
              <a:rPr lang="en-GB" sz="1600" b="1">
                <a:sym typeface="Symbol"/>
              </a:rPr>
              <a:t></a:t>
            </a:r>
            <a:r>
              <a:rPr lang="en-GB" sz="1600">
                <a:sym typeface="Symbol"/>
              </a:rPr>
              <a:t> Glucose utilisation</a:t>
            </a:r>
            <a:endParaRPr lang="en-GB" sz="1600"/>
          </a:p>
        </p:txBody>
      </p:sp>
      <p:sp>
        <p:nvSpPr>
          <p:cNvPr id="42" name="TextBox 41"/>
          <p:cNvSpPr txBox="1"/>
          <p:nvPr/>
        </p:nvSpPr>
        <p:spPr>
          <a:xfrm>
            <a:off x="3469102" y="3372430"/>
            <a:ext cx="2196968" cy="830997"/>
          </a:xfrm>
          <a:prstGeom prst="rect">
            <a:avLst/>
          </a:prstGeom>
          <a:solidFill>
            <a:schemeClr val="accent1">
              <a:lumMod val="20000"/>
              <a:lumOff val="80000"/>
            </a:schemeClr>
          </a:solidFill>
        </p:spPr>
        <p:txBody>
          <a:bodyPr wrap="square" rtlCol="0">
            <a:spAutoFit/>
          </a:bodyPr>
          <a:lstStyle>
            <a:defPPr>
              <a:defRPr lang="en-US"/>
            </a:defPPr>
            <a:lvl1pPr marL="0" algn="l"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lang="en-US" sz="1800" kern="1200">
                <a:solidFill>
                  <a:schemeClr val="tx1"/>
                </a:solidFill>
                <a:latin typeface="+mn-lt"/>
                <a:ea typeface="+mn-ea"/>
                <a:cs typeface="+mn-cs"/>
              </a:defRPr>
            </a:lvl2pPr>
            <a:lvl3pPr marL="914400" algn="l" defTabSz="457200" rtl="0" eaLnBrk="1" latinLnBrk="0" hangingPunct="1">
              <a:defRPr lang="en-US" sz="1800" kern="1200">
                <a:solidFill>
                  <a:schemeClr val="tx1"/>
                </a:solidFill>
                <a:latin typeface="+mn-lt"/>
                <a:ea typeface="+mn-ea"/>
                <a:cs typeface="+mn-cs"/>
              </a:defRPr>
            </a:lvl3pPr>
            <a:lvl4pPr marL="1371600" algn="l" defTabSz="457200" rtl="0" eaLnBrk="1" latinLnBrk="0" hangingPunct="1">
              <a:defRPr lang="en-US" sz="1800" kern="1200">
                <a:solidFill>
                  <a:schemeClr val="tx1"/>
                </a:solidFill>
                <a:latin typeface="+mn-lt"/>
                <a:ea typeface="+mn-ea"/>
                <a:cs typeface="+mn-cs"/>
              </a:defRPr>
            </a:lvl4pPr>
            <a:lvl5pPr marL="1828800" algn="l" defTabSz="457200" rtl="0" eaLnBrk="1" latinLnBrk="0" hangingPunct="1">
              <a:defRPr lang="en-US" sz="1800" kern="1200">
                <a:solidFill>
                  <a:schemeClr val="tx1"/>
                </a:solidFill>
                <a:latin typeface="+mn-lt"/>
                <a:ea typeface="+mn-ea"/>
                <a:cs typeface="+mn-cs"/>
              </a:defRPr>
            </a:lvl5pPr>
            <a:lvl6pPr marL="2286000" algn="l" defTabSz="457200" rtl="0" eaLnBrk="1" latinLnBrk="0" hangingPunct="1">
              <a:defRPr lang="en-US" sz="1800" kern="1200">
                <a:solidFill>
                  <a:schemeClr val="tx1"/>
                </a:solidFill>
                <a:latin typeface="+mn-lt"/>
                <a:ea typeface="+mn-ea"/>
                <a:cs typeface="+mn-cs"/>
              </a:defRPr>
            </a:lvl6pPr>
            <a:lvl7pPr marL="2743200" algn="l" defTabSz="457200" rtl="0" eaLnBrk="1" latinLnBrk="0" hangingPunct="1">
              <a:defRPr lang="en-US" sz="1800" kern="1200">
                <a:solidFill>
                  <a:schemeClr val="tx1"/>
                </a:solidFill>
                <a:latin typeface="+mn-lt"/>
                <a:ea typeface="+mn-ea"/>
                <a:cs typeface="+mn-cs"/>
              </a:defRPr>
            </a:lvl7pPr>
            <a:lvl8pPr marL="3200400" algn="l" defTabSz="457200" rtl="0" eaLnBrk="1" latinLnBrk="0" hangingPunct="1">
              <a:defRPr lang="en-US" sz="1800" kern="1200">
                <a:solidFill>
                  <a:schemeClr val="tx1"/>
                </a:solidFill>
                <a:latin typeface="+mn-lt"/>
                <a:ea typeface="+mn-ea"/>
                <a:cs typeface="+mn-cs"/>
              </a:defRPr>
            </a:lvl8pPr>
          </a:lstStyle>
          <a:p>
            <a:r>
              <a:rPr lang="en-GB">
                <a:sym typeface="Symbol"/>
              </a:rPr>
              <a:t> </a:t>
            </a:r>
            <a:r>
              <a:rPr lang="en-GB" b="0">
                <a:sym typeface="Symbol"/>
              </a:rPr>
              <a:t>Gluconeogenesis</a:t>
            </a:r>
          </a:p>
          <a:p>
            <a:r>
              <a:rPr lang="en-GB">
                <a:sym typeface="Symbol"/>
              </a:rPr>
              <a:t> </a:t>
            </a:r>
            <a:r>
              <a:rPr lang="en-GB" b="0">
                <a:sym typeface="Symbol"/>
              </a:rPr>
              <a:t>Glycogenolysis</a:t>
            </a:r>
            <a:endParaRPr lang="en-GB" b="0"/>
          </a:p>
          <a:p>
            <a:r>
              <a:rPr lang="en-GB">
                <a:sym typeface="Symbol"/>
              </a:rPr>
              <a:t> </a:t>
            </a:r>
            <a:r>
              <a:rPr lang="en-GB" b="0">
                <a:sym typeface="Symbol"/>
              </a:rPr>
              <a:t>Fatty acid oxidation</a:t>
            </a:r>
            <a:endParaRPr lang="en-GB" b="0"/>
          </a:p>
        </p:txBody>
      </p:sp>
      <p:sp>
        <p:nvSpPr>
          <p:cNvPr id="43" name="TextBox 42"/>
          <p:cNvSpPr txBox="1"/>
          <p:nvPr/>
        </p:nvSpPr>
        <p:spPr>
          <a:xfrm>
            <a:off x="6121466" y="3372428"/>
            <a:ext cx="2196968" cy="1077218"/>
          </a:xfrm>
          <a:prstGeom prst="rect">
            <a:avLst/>
          </a:prstGeom>
          <a:solidFill>
            <a:schemeClr val="accent1">
              <a:lumMod val="20000"/>
              <a:lumOff val="80000"/>
            </a:schemeClr>
          </a:solidFill>
        </p:spPr>
        <p:txBody>
          <a:bodyPr wrap="square" rtlCol="0">
            <a:spAutoFit/>
          </a:bodyPr>
          <a:lstStyle>
            <a:defPPr>
              <a:defRPr lang="en-US"/>
            </a:defPPr>
            <a:lvl1pPr marL="0" algn="l"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lang="en-US" sz="1800" kern="1200">
                <a:solidFill>
                  <a:schemeClr val="tx1"/>
                </a:solidFill>
                <a:latin typeface="+mn-lt"/>
                <a:ea typeface="+mn-ea"/>
                <a:cs typeface="+mn-cs"/>
              </a:defRPr>
            </a:lvl2pPr>
            <a:lvl3pPr marL="914400" algn="l" defTabSz="457200" rtl="0" eaLnBrk="1" latinLnBrk="0" hangingPunct="1">
              <a:defRPr lang="en-US" sz="1800" kern="1200">
                <a:solidFill>
                  <a:schemeClr val="tx1"/>
                </a:solidFill>
                <a:latin typeface="+mn-lt"/>
                <a:ea typeface="+mn-ea"/>
                <a:cs typeface="+mn-cs"/>
              </a:defRPr>
            </a:lvl3pPr>
            <a:lvl4pPr marL="1371600" algn="l" defTabSz="457200" rtl="0" eaLnBrk="1" latinLnBrk="0" hangingPunct="1">
              <a:defRPr lang="en-US" sz="1800" kern="1200">
                <a:solidFill>
                  <a:schemeClr val="tx1"/>
                </a:solidFill>
                <a:latin typeface="+mn-lt"/>
                <a:ea typeface="+mn-ea"/>
                <a:cs typeface="+mn-cs"/>
              </a:defRPr>
            </a:lvl4pPr>
            <a:lvl5pPr marL="1828800" algn="l" defTabSz="457200" rtl="0" eaLnBrk="1" latinLnBrk="0" hangingPunct="1">
              <a:defRPr lang="en-US" sz="1800" kern="1200">
                <a:solidFill>
                  <a:schemeClr val="tx1"/>
                </a:solidFill>
                <a:latin typeface="+mn-lt"/>
                <a:ea typeface="+mn-ea"/>
                <a:cs typeface="+mn-cs"/>
              </a:defRPr>
            </a:lvl5pPr>
            <a:lvl6pPr marL="2286000" algn="l" defTabSz="457200" rtl="0" eaLnBrk="1" latinLnBrk="0" hangingPunct="1">
              <a:defRPr lang="en-US" sz="1800" kern="1200">
                <a:solidFill>
                  <a:schemeClr val="tx1"/>
                </a:solidFill>
                <a:latin typeface="+mn-lt"/>
                <a:ea typeface="+mn-ea"/>
                <a:cs typeface="+mn-cs"/>
              </a:defRPr>
            </a:lvl6pPr>
            <a:lvl7pPr marL="2743200" algn="l" defTabSz="457200" rtl="0" eaLnBrk="1" latinLnBrk="0" hangingPunct="1">
              <a:defRPr lang="en-US" sz="1800" kern="1200">
                <a:solidFill>
                  <a:schemeClr val="tx1"/>
                </a:solidFill>
                <a:latin typeface="+mn-lt"/>
                <a:ea typeface="+mn-ea"/>
                <a:cs typeface="+mn-cs"/>
              </a:defRPr>
            </a:lvl7pPr>
            <a:lvl8pPr marL="3200400" algn="l" defTabSz="457200" rtl="0" eaLnBrk="1" latinLnBrk="0" hangingPunct="1">
              <a:defRPr lang="en-US" sz="1800" kern="1200">
                <a:solidFill>
                  <a:schemeClr val="tx1"/>
                </a:solidFill>
                <a:latin typeface="+mn-lt"/>
                <a:ea typeface="+mn-ea"/>
                <a:cs typeface="+mn-cs"/>
              </a:defRPr>
            </a:lvl8pPr>
          </a:lstStyle>
          <a:p>
            <a:pPr marL="177800" indent="-177800"/>
            <a:r>
              <a:rPr lang="en-GB">
                <a:sym typeface="Symbol"/>
              </a:rPr>
              <a:t> </a:t>
            </a:r>
            <a:r>
              <a:rPr lang="en-GB" b="0">
                <a:sym typeface="Symbol"/>
              </a:rPr>
              <a:t>Insulin-mediated glucose uptake</a:t>
            </a:r>
          </a:p>
          <a:p>
            <a:r>
              <a:rPr lang="en-GB">
                <a:sym typeface="Symbol"/>
              </a:rPr>
              <a:t> </a:t>
            </a:r>
            <a:r>
              <a:rPr lang="en-GB" b="0">
                <a:sym typeface="Symbol"/>
              </a:rPr>
              <a:t>Glycogenesis</a:t>
            </a:r>
            <a:endParaRPr lang="en-GB" b="0"/>
          </a:p>
          <a:p>
            <a:r>
              <a:rPr lang="en-GB">
                <a:sym typeface="Symbol"/>
              </a:rPr>
              <a:t> </a:t>
            </a:r>
            <a:r>
              <a:rPr lang="en-GB" b="0">
                <a:sym typeface="Symbol"/>
              </a:rPr>
              <a:t>Fatty acid oxidation</a:t>
            </a:r>
            <a:endParaRPr lang="en-GB" b="0"/>
          </a:p>
        </p:txBody>
      </p:sp>
      <p:sp>
        <p:nvSpPr>
          <p:cNvPr id="44" name="Rectangle 43"/>
          <p:cNvSpPr/>
          <p:nvPr/>
        </p:nvSpPr>
        <p:spPr>
          <a:xfrm>
            <a:off x="3273744" y="4781070"/>
            <a:ext cx="2392326" cy="453844"/>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a:r>
              <a:rPr lang="en-GB" b="1">
                <a:sym typeface="Symbol"/>
              </a:rPr>
              <a:t></a:t>
            </a:r>
            <a:r>
              <a:rPr lang="en-GB">
                <a:sym typeface="Symbol"/>
              </a:rPr>
              <a:t> </a:t>
            </a:r>
            <a:r>
              <a:rPr lang="en-GB"/>
              <a:t>Hyperglycaemia</a:t>
            </a:r>
          </a:p>
        </p:txBody>
      </p:sp>
      <p:cxnSp>
        <p:nvCxnSpPr>
          <p:cNvPr id="47" name="Straight Arrow Connector 46"/>
          <p:cNvCxnSpPr/>
          <p:nvPr/>
        </p:nvCxnSpPr>
        <p:spPr>
          <a:xfrm>
            <a:off x="1735862" y="4965325"/>
            <a:ext cx="1537882" cy="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5666069" y="4965325"/>
            <a:ext cx="1548000" cy="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2" idx="2"/>
          </p:cNvCxnSpPr>
          <p:nvPr/>
        </p:nvCxnSpPr>
        <p:spPr>
          <a:xfrm>
            <a:off x="4567586" y="4203427"/>
            <a:ext cx="0" cy="564654"/>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029" idx="2"/>
          </p:cNvCxnSpPr>
          <p:nvPr/>
        </p:nvCxnSpPr>
        <p:spPr>
          <a:xfrm>
            <a:off x="1735862" y="3710984"/>
            <a:ext cx="1" cy="1262259"/>
          </a:xfrm>
          <a:prstGeom prst="straightConnector1">
            <a:avLst/>
          </a:prstGeom>
          <a:ln>
            <a:solidFill>
              <a:schemeClr val="accent2"/>
            </a:solidFill>
            <a:tailEnd type="none" w="lg" len="med"/>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727" y="2187253"/>
            <a:ext cx="1072229" cy="803160"/>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354" y="2063150"/>
            <a:ext cx="1053818" cy="1023993"/>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8292" y="2088814"/>
            <a:ext cx="1041204" cy="1041204"/>
          </a:xfrm>
          <a:prstGeom prst="rect">
            <a:avLst/>
          </a:prstGeom>
        </p:spPr>
      </p:pic>
    </p:spTree>
    <p:extLst>
      <p:ext uri="{BB962C8B-B14F-4D97-AF65-F5344CB8AC3E}">
        <p14:creationId xmlns:p14="http://schemas.microsoft.com/office/powerpoint/2010/main" val="312422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Metformin pros and cons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94427877"/>
              </p:ext>
            </p:extLst>
          </p:nvPr>
        </p:nvGraphicFramePr>
        <p:xfrm>
          <a:off x="1115616" y="1183439"/>
          <a:ext cx="6912768" cy="4077163"/>
        </p:xfrm>
        <a:graphic>
          <a:graphicData uri="http://schemas.openxmlformats.org/drawingml/2006/table">
            <a:tbl>
              <a:tblPr firstRow="1" bandRow="1">
                <a:tableStyleId>{1FECB4D8-DB02-4DC6-A0A2-4F2EBAE1DC90}</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576064">
                <a:tc>
                  <a:txBody>
                    <a:bodyPr/>
                    <a:lstStyle/>
                    <a:p>
                      <a:pPr algn="l"/>
                      <a:r>
                        <a:rPr lang="en-US" sz="2100" dirty="0"/>
                        <a:t>Pros</a:t>
                      </a:r>
                      <a:endParaRPr lang="en-ZA" sz="2100" dirty="0"/>
                    </a:p>
                  </a:txBody>
                  <a:tcPr marT="60960" marB="60960"/>
                </a:tc>
                <a:tc>
                  <a:txBody>
                    <a:bodyPr/>
                    <a:lstStyle/>
                    <a:p>
                      <a:pPr algn="l"/>
                      <a:r>
                        <a:rPr lang="en-US" sz="2100" dirty="0"/>
                        <a:t>Cons</a:t>
                      </a:r>
                      <a:endParaRPr lang="en-ZA" sz="2100" dirty="0"/>
                    </a:p>
                  </a:txBody>
                  <a:tcPr marT="60960" marB="60960"/>
                </a:tc>
                <a:extLst>
                  <a:ext uri="{0D108BD9-81ED-4DB2-BD59-A6C34878D82A}">
                    <a16:rowId xmlns:a16="http://schemas.microsoft.com/office/drawing/2014/main" val="10000"/>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HbA1c reduction: 1-1.5%</a:t>
                      </a:r>
                      <a:endParaRPr lang="en-US" sz="2100" baseline="300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GI disturbances</a:t>
                      </a:r>
                      <a:endParaRPr lang="en-US" sz="2100" baseline="30000" dirty="0"/>
                    </a:p>
                    <a:p>
                      <a:pPr algn="l"/>
                      <a:endParaRPr lang="en-ZA" sz="2100" dirty="0"/>
                    </a:p>
                  </a:txBody>
                  <a:tcPr marT="60960" marB="60960"/>
                </a:tc>
                <a:extLst>
                  <a:ext uri="{0D108BD9-81ED-4DB2-BD59-A6C34878D82A}">
                    <a16:rowId xmlns:a16="http://schemas.microsoft.com/office/drawing/2014/main" val="10001"/>
                  </a:ext>
                </a:extLst>
              </a:tr>
              <a:tr h="1834859">
                <a:tc>
                  <a:txBody>
                    <a:bodyPr/>
                    <a:lstStyle/>
                    <a:p>
                      <a:pPr algn="l"/>
                      <a:r>
                        <a:rPr lang="en-US" sz="2100" dirty="0"/>
                        <a:t>Body weight stable or decreased</a:t>
                      </a:r>
                      <a:endParaRPr lang="en-ZA" sz="21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Caution in patients with risk factors for lactic acidosis or drug accumulation,</a:t>
                      </a:r>
                      <a:r>
                        <a:rPr lang="en-US" sz="2100" baseline="0" dirty="0"/>
                        <a:t> </a:t>
                      </a:r>
                      <a:r>
                        <a:rPr lang="en-US" sz="2100" dirty="0"/>
                        <a:t>condition associated with hypoxia</a:t>
                      </a:r>
                      <a:endParaRPr lang="en-US" sz="2100" baseline="30000" dirty="0"/>
                    </a:p>
                    <a:p>
                      <a:pPr algn="l"/>
                      <a:endParaRPr lang="en-ZA" sz="2100" dirty="0"/>
                    </a:p>
                  </a:txBody>
                  <a:tcPr marT="60960" marB="60960"/>
                </a:tc>
                <a:extLst>
                  <a:ext uri="{0D108BD9-81ED-4DB2-BD59-A6C34878D82A}">
                    <a16:rowId xmlns:a16="http://schemas.microsoft.com/office/drawing/2014/main" val="10002"/>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Low risk of </a:t>
                      </a:r>
                      <a:r>
                        <a:rPr lang="en-US" sz="2100" dirty="0" err="1"/>
                        <a:t>hypoglycaemia</a:t>
                      </a:r>
                      <a:endParaRPr lang="en-US" sz="2100" baseline="30000" dirty="0"/>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3"/>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Potential CV benefits</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4"/>
                  </a:ext>
                </a:extLst>
              </a:tr>
            </a:tbl>
          </a:graphicData>
        </a:graphic>
      </p:graphicFrame>
      <p:sp>
        <p:nvSpPr>
          <p:cNvPr id="5" name="Footer Placeholder 15"/>
          <p:cNvSpPr>
            <a:spLocks noGrp="1"/>
          </p:cNvSpPr>
          <p:nvPr>
            <p:ph type="ftr" sz="quarter" idx="11"/>
          </p:nvPr>
        </p:nvSpPr>
        <p:spPr>
          <a:xfrm>
            <a:off x="107504" y="6228615"/>
            <a:ext cx="8352928" cy="384043"/>
          </a:xfrm>
        </p:spPr>
        <p:txBody>
          <a:bodyPr/>
          <a:lstStyle/>
          <a:p>
            <a:pPr marL="228600" indent="-228600">
              <a:buAutoNum type="arabicPeriod"/>
            </a:pPr>
            <a:r>
              <a:rPr lang="en-GB" dirty="0" err="1">
                <a:solidFill>
                  <a:schemeClr val="tx1"/>
                </a:solidFill>
              </a:rPr>
              <a:t>GarberAJ</a:t>
            </a:r>
            <a:r>
              <a:rPr lang="en-GB" dirty="0">
                <a:solidFill>
                  <a:schemeClr val="tx1"/>
                </a:solidFill>
              </a:rPr>
              <a:t>. </a:t>
            </a:r>
            <a:r>
              <a:rPr lang="en-GB" i="1" dirty="0">
                <a:solidFill>
                  <a:schemeClr val="tx1"/>
                </a:solidFill>
              </a:rPr>
              <a:t>Am J Med</a:t>
            </a:r>
            <a:r>
              <a:rPr lang="en-GB" dirty="0">
                <a:solidFill>
                  <a:schemeClr val="tx1"/>
                </a:solidFill>
              </a:rPr>
              <a:t>. 1997;103(6):491-497.</a:t>
            </a:r>
            <a:r>
              <a:rPr lang="en-US" dirty="0">
                <a:solidFill>
                  <a:schemeClr val="tx1"/>
                </a:solidFill>
              </a:rPr>
              <a:t> </a:t>
            </a:r>
            <a:r>
              <a:rPr lang="en-GB" dirty="0">
                <a:solidFill>
                  <a:schemeClr val="tx1"/>
                </a:solidFill>
              </a:rPr>
              <a:t>2. Hoffman J. </a:t>
            </a:r>
            <a:r>
              <a:rPr lang="en-GB" i="1" dirty="0">
                <a:solidFill>
                  <a:schemeClr val="tx1"/>
                </a:solidFill>
              </a:rPr>
              <a:t>Am J Med.</a:t>
            </a:r>
            <a:r>
              <a:rPr lang="en-GB" dirty="0">
                <a:solidFill>
                  <a:schemeClr val="tx1"/>
                </a:solidFill>
              </a:rPr>
              <a:t> 1997;103(6):483-490. 3. Cheng AY, et al. </a:t>
            </a:r>
            <a:r>
              <a:rPr lang="en-US" i="1" dirty="0">
                <a:solidFill>
                  <a:schemeClr val="tx1"/>
                </a:solidFill>
              </a:rPr>
              <a:t>CMAJ</a:t>
            </a:r>
            <a:r>
              <a:rPr lang="en-US" dirty="0">
                <a:solidFill>
                  <a:schemeClr val="tx1"/>
                </a:solidFill>
              </a:rPr>
              <a:t>. 2005;172(2):213-226. </a:t>
            </a:r>
            <a:r>
              <a:rPr lang="en-GB" dirty="0">
                <a:solidFill>
                  <a:schemeClr val="tx1"/>
                </a:solidFill>
              </a:rPr>
              <a:t>4. Glucophage SPC. 2013.</a:t>
            </a:r>
            <a:r>
              <a:rPr lang="en-US" dirty="0">
                <a:solidFill>
                  <a:schemeClr val="tx1"/>
                </a:solidFill>
              </a:rPr>
              <a:t> </a:t>
            </a:r>
          </a:p>
          <a:p>
            <a:endParaRPr lang="en-ZA" dirty="0">
              <a:solidFill>
                <a:schemeClr val="tx1"/>
              </a:solidFill>
            </a:endParaRPr>
          </a:p>
        </p:txBody>
      </p:sp>
      <p:sp>
        <p:nvSpPr>
          <p:cNvPr id="6" name="Rectangle 5"/>
          <p:cNvSpPr/>
          <p:nvPr/>
        </p:nvSpPr>
        <p:spPr>
          <a:xfrm>
            <a:off x="1043608" y="5301612"/>
            <a:ext cx="7056784" cy="57606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Metformin first line for T2D patients</a:t>
            </a:r>
            <a:endParaRPr lang="en-ZA" dirty="0"/>
          </a:p>
        </p:txBody>
      </p:sp>
    </p:spTree>
    <p:extLst>
      <p:ext uri="{BB962C8B-B14F-4D97-AF65-F5344CB8AC3E}">
        <p14:creationId xmlns:p14="http://schemas.microsoft.com/office/powerpoint/2010/main" val="362069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a:t>Sulphonylureas: mechanism of action</a:t>
            </a:r>
          </a:p>
        </p:txBody>
      </p:sp>
      <p:pic>
        <p:nvPicPr>
          <p:cNvPr id="1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43543" y="1101437"/>
            <a:ext cx="3656915" cy="4525433"/>
          </a:xfrm>
          <a:prstGeom prst="rect">
            <a:avLst/>
          </a:prstGeom>
          <a:noFill/>
          <a:ln>
            <a:noFill/>
          </a:ln>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 name="Footer Placeholder 7"/>
          <p:cNvSpPr>
            <a:spLocks noGrp="1"/>
          </p:cNvSpPr>
          <p:nvPr>
            <p:ph type="ftr" sz="quarter" idx="11"/>
          </p:nvPr>
        </p:nvSpPr>
        <p:spPr>
          <a:xfrm>
            <a:off x="976045" y="5991225"/>
            <a:ext cx="6986427" cy="592137"/>
          </a:xfrm>
        </p:spPr>
        <p:txBody>
          <a:bodyPr/>
          <a:lstStyle/>
          <a:p>
            <a:r>
              <a:rPr lang="en-GB" dirty="0">
                <a:solidFill>
                  <a:schemeClr val="tx1"/>
                </a:solidFill>
              </a:rPr>
              <a:t>K</a:t>
            </a:r>
            <a:r>
              <a:rPr lang="en-GB" baseline="-25000" dirty="0">
                <a:solidFill>
                  <a:schemeClr val="tx1"/>
                </a:solidFill>
              </a:rPr>
              <a:t>ATP</a:t>
            </a:r>
            <a:r>
              <a:rPr lang="en-GB" dirty="0">
                <a:solidFill>
                  <a:schemeClr val="tx1"/>
                </a:solidFill>
              </a:rPr>
              <a:t>, adenosine triphosphate-dependent potassium channel; SU, </a:t>
            </a:r>
            <a:r>
              <a:rPr lang="en-GB" dirty="0" err="1">
                <a:solidFill>
                  <a:schemeClr val="tx1"/>
                </a:solidFill>
              </a:rPr>
              <a:t>sulphonylurea</a:t>
            </a:r>
            <a:r>
              <a:rPr lang="en-GB" dirty="0">
                <a:solidFill>
                  <a:schemeClr val="tx1"/>
                </a:solidFill>
              </a:rPr>
              <a:t>; SUR1, SU receptor 1</a:t>
            </a:r>
            <a:endParaRPr lang="it-IT" dirty="0">
              <a:solidFill>
                <a:schemeClr val="tx1"/>
              </a:solidFill>
            </a:endParaRPr>
          </a:p>
          <a:p>
            <a:r>
              <a:rPr lang="en-US" dirty="0">
                <a:solidFill>
                  <a:schemeClr val="tx1"/>
                </a:solidFill>
              </a:rPr>
              <a:t>Reproduced from 1. Gore MO &amp; McGuire DK. </a:t>
            </a:r>
            <a:r>
              <a:rPr lang="en-US" i="1" dirty="0" err="1">
                <a:solidFill>
                  <a:schemeClr val="tx1"/>
                </a:solidFill>
              </a:rPr>
              <a:t>Eur</a:t>
            </a:r>
            <a:r>
              <a:rPr lang="en-US" i="1" dirty="0">
                <a:solidFill>
                  <a:schemeClr val="tx1"/>
                </a:solidFill>
              </a:rPr>
              <a:t> Heart J </a:t>
            </a:r>
            <a:r>
              <a:rPr lang="en-US" dirty="0">
                <a:solidFill>
                  <a:schemeClr val="tx1"/>
                </a:solidFill>
              </a:rPr>
              <a:t>2011;32:1832</a:t>
            </a:r>
          </a:p>
        </p:txBody>
      </p:sp>
    </p:spTree>
    <p:extLst>
      <p:ext uri="{BB962C8B-B14F-4D97-AF65-F5344CB8AC3E}">
        <p14:creationId xmlns:p14="http://schemas.microsoft.com/office/powerpoint/2010/main" val="190161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 pros and cons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763689014"/>
              </p:ext>
            </p:extLst>
          </p:nvPr>
        </p:nvGraphicFramePr>
        <p:xfrm>
          <a:off x="1125960" y="1328564"/>
          <a:ext cx="6912768" cy="3202424"/>
        </p:xfrm>
        <a:graphic>
          <a:graphicData uri="http://schemas.openxmlformats.org/drawingml/2006/table">
            <a:tbl>
              <a:tblPr firstRow="1" bandRow="1">
                <a:tableStyleId>{1FECB4D8-DB02-4DC6-A0A2-4F2EBAE1DC90}</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576064">
                <a:tc>
                  <a:txBody>
                    <a:bodyPr/>
                    <a:lstStyle/>
                    <a:p>
                      <a:pPr algn="l"/>
                      <a:r>
                        <a:rPr lang="en-US" sz="2100" dirty="0"/>
                        <a:t>Pros</a:t>
                      </a:r>
                      <a:endParaRPr lang="en-ZA" sz="2100" dirty="0"/>
                    </a:p>
                  </a:txBody>
                  <a:tcPr marT="60960" marB="60960"/>
                </a:tc>
                <a:tc>
                  <a:txBody>
                    <a:bodyPr/>
                    <a:lstStyle/>
                    <a:p>
                      <a:pPr algn="l"/>
                      <a:r>
                        <a:rPr lang="en-US" sz="2100" dirty="0"/>
                        <a:t>Cons</a:t>
                      </a:r>
                      <a:endParaRPr lang="en-ZA" sz="2100" dirty="0"/>
                    </a:p>
                  </a:txBody>
                  <a:tcPr marT="60960" marB="60960"/>
                </a:tc>
                <a:extLst>
                  <a:ext uri="{0D108BD9-81ED-4DB2-BD59-A6C34878D82A}">
                    <a16:rowId xmlns:a16="http://schemas.microsoft.com/office/drawing/2014/main" val="10000"/>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HbA1c reduction: 1.3%</a:t>
                      </a:r>
                      <a:endParaRPr lang="en-US" sz="2100" baseline="300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Risk of </a:t>
                      </a:r>
                      <a:r>
                        <a:rPr lang="en-US" sz="2100" dirty="0" err="1"/>
                        <a:t>hypoglycaemic</a:t>
                      </a:r>
                      <a:r>
                        <a:rPr lang="en-US" sz="2100" dirty="0"/>
                        <a:t> events</a:t>
                      </a:r>
                      <a:endParaRPr lang="en-US" sz="2100" baseline="30000" dirty="0"/>
                    </a:p>
                    <a:p>
                      <a:pPr algn="l"/>
                      <a:endParaRPr lang="en-ZA" sz="2100" dirty="0"/>
                    </a:p>
                  </a:txBody>
                  <a:tcPr marT="60960" marB="60960"/>
                </a:tc>
                <a:extLst>
                  <a:ext uri="{0D108BD9-81ED-4DB2-BD59-A6C34878D82A}">
                    <a16:rowId xmlns:a16="http://schemas.microsoft.com/office/drawing/2014/main" val="10001"/>
                  </a:ext>
                </a:extLst>
              </a:tr>
              <a:tr h="772160">
                <a:tc>
                  <a:txBody>
                    <a:bodyPr/>
                    <a:lstStyle/>
                    <a:p>
                      <a:pPr algn="l"/>
                      <a:r>
                        <a:rPr lang="en-US" sz="2100" dirty="0"/>
                        <a:t>Can be used as an add-on</a:t>
                      </a:r>
                      <a:endParaRPr lang="en-ZA" sz="2100" dirty="0"/>
                    </a:p>
                  </a:txBody>
                  <a:tcPr marT="60960" marB="609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a:t>2-5 kg weight gain</a:t>
                      </a:r>
                      <a:endParaRPr lang="en-ZA" sz="2100" dirty="0"/>
                    </a:p>
                    <a:p>
                      <a:pPr algn="l"/>
                      <a:endParaRPr lang="en-ZA" sz="2100" dirty="0"/>
                    </a:p>
                  </a:txBody>
                  <a:tcPr marT="60960" marB="60960"/>
                </a:tc>
                <a:extLst>
                  <a:ext uri="{0D108BD9-81ED-4DB2-BD59-A6C34878D82A}">
                    <a16:rowId xmlns:a16="http://schemas.microsoft.com/office/drawing/2014/main" val="10002"/>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100" baseline="30000" dirty="0"/>
                    </a:p>
                  </a:txBody>
                  <a:tcPr marT="60960" marB="60960"/>
                </a:tc>
                <a:tc>
                  <a:txBody>
                    <a:bodyPr/>
                    <a:lstStyle/>
                    <a:p>
                      <a:pPr algn="l"/>
                      <a:r>
                        <a:rPr lang="en-US" sz="2100" dirty="0"/>
                        <a:t>Contraindicated in patients with moderate to severe liver dysfunction</a:t>
                      </a:r>
                      <a:endParaRPr lang="en-ZA" sz="2100" dirty="0"/>
                    </a:p>
                  </a:txBody>
                  <a:tcPr marT="60960" marB="60960"/>
                </a:tc>
                <a:extLst>
                  <a:ext uri="{0D108BD9-81ED-4DB2-BD59-A6C34878D82A}">
                    <a16:rowId xmlns:a16="http://schemas.microsoft.com/office/drawing/2014/main" val="10003"/>
                  </a:ext>
                </a:extLst>
              </a:tr>
            </a:tbl>
          </a:graphicData>
        </a:graphic>
      </p:graphicFrame>
      <p:sp>
        <p:nvSpPr>
          <p:cNvPr id="5" name="Footer Placeholder 15"/>
          <p:cNvSpPr>
            <a:spLocks noGrp="1"/>
          </p:cNvSpPr>
          <p:nvPr>
            <p:ph type="ftr" sz="quarter" idx="11"/>
          </p:nvPr>
        </p:nvSpPr>
        <p:spPr>
          <a:xfrm>
            <a:off x="169168" y="6282308"/>
            <a:ext cx="8352928" cy="363249"/>
          </a:xfrm>
        </p:spPr>
        <p:txBody>
          <a:bodyPr/>
          <a:lstStyle/>
          <a:p>
            <a:r>
              <a:rPr lang="en-GB" dirty="0">
                <a:solidFill>
                  <a:schemeClr val="tx1"/>
                </a:solidFill>
              </a:rPr>
              <a:t>1.Cheng AY, et al. </a:t>
            </a:r>
            <a:r>
              <a:rPr lang="en-US" i="1" dirty="0">
                <a:solidFill>
                  <a:schemeClr val="tx1"/>
                </a:solidFill>
              </a:rPr>
              <a:t>CMAJ</a:t>
            </a:r>
            <a:r>
              <a:rPr lang="en-US" dirty="0">
                <a:solidFill>
                  <a:schemeClr val="tx1"/>
                </a:solidFill>
              </a:rPr>
              <a:t>. 2005;172(2):213-226. </a:t>
            </a:r>
            <a:r>
              <a:rPr lang="en-GB" dirty="0">
                <a:solidFill>
                  <a:schemeClr val="tx1"/>
                </a:solidFill>
              </a:rPr>
              <a:t>2. U.K. Prospective Diabetes Study (UKPDS) </a:t>
            </a:r>
            <a:r>
              <a:rPr lang="en-GB" i="1" dirty="0">
                <a:solidFill>
                  <a:schemeClr val="tx1"/>
                </a:solidFill>
              </a:rPr>
              <a:t>Diabetes.</a:t>
            </a:r>
            <a:r>
              <a:rPr lang="en-GB" dirty="0">
                <a:solidFill>
                  <a:schemeClr val="tx1"/>
                </a:solidFill>
              </a:rPr>
              <a:t> 1985;34(8):793-798.</a:t>
            </a:r>
            <a:endParaRPr lang="en-US" dirty="0">
              <a:solidFill>
                <a:schemeClr val="tx1"/>
              </a:solidFill>
            </a:endParaRPr>
          </a:p>
          <a:p>
            <a:r>
              <a:rPr lang="en-GB" dirty="0">
                <a:solidFill>
                  <a:schemeClr val="tx1"/>
                </a:solidFill>
              </a:rPr>
              <a:t>3. McFarland MS. </a:t>
            </a:r>
            <a:r>
              <a:rPr lang="en-GB" i="1" dirty="0">
                <a:solidFill>
                  <a:schemeClr val="tx1"/>
                </a:solidFill>
              </a:rPr>
              <a:t>South Med J</a:t>
            </a:r>
            <a:r>
              <a:rPr lang="en-GB" dirty="0">
                <a:solidFill>
                  <a:schemeClr val="tx1"/>
                </a:solidFill>
              </a:rPr>
              <a:t>. 2010;103(1):58-65.</a:t>
            </a:r>
            <a:endParaRPr lang="en-US" dirty="0">
              <a:solidFill>
                <a:schemeClr val="tx1"/>
              </a:solidFill>
            </a:endParaRPr>
          </a:p>
          <a:p>
            <a:endParaRPr lang="en-ZA" dirty="0">
              <a:solidFill>
                <a:schemeClr val="tx1"/>
              </a:solidFill>
            </a:endParaRPr>
          </a:p>
        </p:txBody>
      </p:sp>
      <p:sp>
        <p:nvSpPr>
          <p:cNvPr id="7" name="Content Placeholder 2"/>
          <p:cNvSpPr>
            <a:spLocks noGrp="1"/>
          </p:cNvSpPr>
          <p:nvPr>
            <p:ph idx="1"/>
          </p:nvPr>
        </p:nvSpPr>
        <p:spPr>
          <a:xfrm>
            <a:off x="230832" y="4530988"/>
            <a:ext cx="8229600" cy="1449025"/>
          </a:xfrm>
        </p:spPr>
        <p:style>
          <a:lnRef idx="1">
            <a:schemeClr val="accent2"/>
          </a:lnRef>
          <a:fillRef idx="3">
            <a:schemeClr val="accent2"/>
          </a:fillRef>
          <a:effectRef idx="2">
            <a:schemeClr val="accent2"/>
          </a:effectRef>
          <a:fontRef idx="minor">
            <a:schemeClr val="lt1"/>
          </a:fontRef>
        </p:style>
        <p:txBody>
          <a:bodyPr>
            <a:normAutofit/>
          </a:bodyPr>
          <a:lstStyle/>
          <a:p>
            <a:pPr marL="0" indent="0">
              <a:buNone/>
            </a:pPr>
            <a:r>
              <a:rPr lang="en-GB" sz="2000" noProof="0" dirty="0"/>
              <a:t>CV outcome concerns:</a:t>
            </a:r>
          </a:p>
          <a:p>
            <a:pPr lvl="1"/>
            <a:r>
              <a:rPr lang="en-GB" sz="1600" noProof="0" dirty="0"/>
              <a:t>UGDP: safety concerns with </a:t>
            </a:r>
            <a:r>
              <a:rPr lang="en-GB" sz="1600" noProof="0" dirty="0" err="1"/>
              <a:t>tolbutamide</a:t>
            </a:r>
            <a:r>
              <a:rPr lang="en-GB" sz="1600" noProof="0" dirty="0"/>
              <a:t> (excess of cardiac deaths vs placebo)</a:t>
            </a:r>
            <a:endParaRPr lang="en-GB" sz="1600" dirty="0"/>
          </a:p>
          <a:p>
            <a:pPr lvl="1"/>
            <a:r>
              <a:rPr lang="en-GB" sz="1600" dirty="0"/>
              <a:t>ADVANCE: intensive glucose-lowering including gliclazide was not associated with negative CV outcomes vs standard treatment</a:t>
            </a:r>
          </a:p>
        </p:txBody>
      </p:sp>
    </p:spTree>
    <p:extLst>
      <p:ext uri="{BB962C8B-B14F-4D97-AF65-F5344CB8AC3E}">
        <p14:creationId xmlns:p14="http://schemas.microsoft.com/office/powerpoint/2010/main" val="111865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839" y="878842"/>
            <a:ext cx="7906324" cy="135163"/>
          </a:xfrm>
        </p:spPr>
        <p:txBody>
          <a:bodyPr>
            <a:noAutofit/>
          </a:bodyPr>
          <a:lstStyle/>
          <a:p>
            <a:pPr lvl="0"/>
            <a:r>
              <a:rPr lang="en-GB" sz="3600" dirty="0"/>
              <a:t>Thiazolidinediones (TZD; PPAR-</a:t>
            </a:r>
            <a:r>
              <a:rPr lang="el-GR" sz="3600" dirty="0"/>
              <a:t>γ</a:t>
            </a:r>
            <a:r>
              <a:rPr lang="en-GB" sz="3600" dirty="0"/>
              <a:t> agonists): mechanism of action</a:t>
            </a:r>
          </a:p>
        </p:txBody>
      </p:sp>
      <p:sp>
        <p:nvSpPr>
          <p:cNvPr id="12" name="Footer Placeholder 11"/>
          <p:cNvSpPr>
            <a:spLocks noGrp="1"/>
          </p:cNvSpPr>
          <p:nvPr>
            <p:ph type="ftr" sz="quarter" idx="11"/>
          </p:nvPr>
        </p:nvSpPr>
        <p:spPr>
          <a:xfrm>
            <a:off x="278518" y="4812109"/>
            <a:ext cx="1413162" cy="365125"/>
          </a:xfrm>
        </p:spPr>
        <p:txBody>
          <a:bodyPr/>
          <a:lstStyle/>
          <a:p>
            <a:r>
              <a:rPr lang="en-GB" dirty="0"/>
              <a:t>FFA, free fatty acid; PPAR, peroxisome proliferator-activated receptor; </a:t>
            </a:r>
            <a:r>
              <a:rPr lang="it-IT" dirty="0"/>
              <a:t>TZD, thiazolidinedione</a:t>
            </a:r>
          </a:p>
          <a:p>
            <a:r>
              <a:rPr lang="pt-BR" dirty="0"/>
              <a:t>Adapted from </a:t>
            </a:r>
            <a:r>
              <a:rPr lang="en-GB" dirty="0"/>
              <a:t>Bailey CJ &amp; Feher MD. Therapies for diabetes including oral agents and insulins</a:t>
            </a:r>
            <a:r>
              <a:rPr lang="en-GB" i="1" dirty="0"/>
              <a:t>. Sherborne Gibbs Limited</a:t>
            </a:r>
            <a:r>
              <a:rPr lang="en-GB" dirty="0"/>
              <a:t>, 2004</a:t>
            </a:r>
          </a:p>
        </p:txBody>
      </p:sp>
      <p:sp>
        <p:nvSpPr>
          <p:cNvPr id="11" name="Rectangle 10"/>
          <p:cNvSpPr/>
          <p:nvPr/>
        </p:nvSpPr>
        <p:spPr>
          <a:xfrm>
            <a:off x="3369280" y="1437592"/>
            <a:ext cx="2392326" cy="384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a:r>
              <a:rPr lang="en-GB" sz="1600">
                <a:solidFill>
                  <a:srgbClr val="FFFFFF"/>
                </a:solidFill>
              </a:rPr>
              <a:t>TZD</a:t>
            </a:r>
          </a:p>
        </p:txBody>
      </p:sp>
      <p:sp>
        <p:nvSpPr>
          <p:cNvPr id="17" name="TextBox 16"/>
          <p:cNvSpPr txBox="1"/>
          <p:nvPr/>
        </p:nvSpPr>
        <p:spPr>
          <a:xfrm>
            <a:off x="6647102" y="2871705"/>
            <a:ext cx="1077794" cy="307777"/>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r>
              <a:rPr lang="en-GB" sz="1400">
                <a:solidFill>
                  <a:srgbClr val="5A5A5A"/>
                </a:solidFill>
              </a:rPr>
              <a:t>Liver</a:t>
            </a:r>
          </a:p>
        </p:txBody>
      </p:sp>
      <p:cxnSp>
        <p:nvCxnSpPr>
          <p:cNvPr id="21" name="Straight Connector 20"/>
          <p:cNvCxnSpPr/>
          <p:nvPr/>
        </p:nvCxnSpPr>
        <p:spPr>
          <a:xfrm>
            <a:off x="1838327" y="1783328"/>
            <a:ext cx="545427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572000" y="1791552"/>
            <a:ext cx="0" cy="28800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7183062" y="1783328"/>
            <a:ext cx="0" cy="28800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1728788" y="1791552"/>
            <a:ext cx="0" cy="28800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23704" y="3235112"/>
            <a:ext cx="2088000" cy="307777"/>
          </a:xfrm>
          <a:prstGeom prst="rect">
            <a:avLst/>
          </a:prstGeom>
          <a:solidFill>
            <a:schemeClr val="accent1">
              <a:lumMod val="20000"/>
              <a:lumOff val="80000"/>
            </a:schemeClr>
          </a:solid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r>
              <a:rPr lang="en-GB" sz="1400" b="1">
                <a:solidFill>
                  <a:srgbClr val="5A5A5A"/>
                </a:solidFill>
                <a:sym typeface="Symbol"/>
              </a:rPr>
              <a:t></a:t>
            </a:r>
            <a:r>
              <a:rPr lang="en-GB" sz="1400">
                <a:solidFill>
                  <a:srgbClr val="5A5A5A"/>
                </a:solidFill>
                <a:sym typeface="Symbol"/>
              </a:rPr>
              <a:t> Glucose uptake</a:t>
            </a:r>
            <a:endParaRPr lang="en-GB" sz="1400">
              <a:solidFill>
                <a:srgbClr val="5A5A5A"/>
              </a:solidFill>
            </a:endParaRPr>
          </a:p>
        </p:txBody>
      </p:sp>
      <p:sp>
        <p:nvSpPr>
          <p:cNvPr id="28" name="TextBox 27"/>
          <p:cNvSpPr txBox="1"/>
          <p:nvPr/>
        </p:nvSpPr>
        <p:spPr>
          <a:xfrm>
            <a:off x="6084578" y="3228948"/>
            <a:ext cx="2088000" cy="307777"/>
          </a:xfrm>
          <a:prstGeom prst="rect">
            <a:avLst/>
          </a:prstGeom>
          <a:solidFill>
            <a:schemeClr val="accent1">
              <a:lumMod val="20000"/>
              <a:lumOff val="80000"/>
            </a:schemeClr>
          </a:solidFill>
        </p:spPr>
        <p:txBody>
          <a:bodyPr wrap="square" rtlCol="0">
            <a:spAutoFit/>
          </a:bodyPr>
          <a:lstStyle>
            <a:defPPr>
              <a:defRPr lang="en-US"/>
            </a:defPPr>
            <a:lvl1pPr marL="0" algn="l"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lang="en-US" sz="1800" kern="1200">
                <a:solidFill>
                  <a:schemeClr val="tx1"/>
                </a:solidFill>
                <a:latin typeface="+mn-lt"/>
                <a:ea typeface="+mn-ea"/>
                <a:cs typeface="+mn-cs"/>
              </a:defRPr>
            </a:lvl2pPr>
            <a:lvl3pPr marL="914400" algn="l" defTabSz="457200" rtl="0" eaLnBrk="1" latinLnBrk="0" hangingPunct="1">
              <a:defRPr lang="en-US" sz="1800" kern="1200">
                <a:solidFill>
                  <a:schemeClr val="tx1"/>
                </a:solidFill>
                <a:latin typeface="+mn-lt"/>
                <a:ea typeface="+mn-ea"/>
                <a:cs typeface="+mn-cs"/>
              </a:defRPr>
            </a:lvl3pPr>
            <a:lvl4pPr marL="1371600" algn="l" defTabSz="457200" rtl="0" eaLnBrk="1" latinLnBrk="0" hangingPunct="1">
              <a:defRPr lang="en-US" sz="1800" kern="1200">
                <a:solidFill>
                  <a:schemeClr val="tx1"/>
                </a:solidFill>
                <a:latin typeface="+mn-lt"/>
                <a:ea typeface="+mn-ea"/>
                <a:cs typeface="+mn-cs"/>
              </a:defRPr>
            </a:lvl4pPr>
            <a:lvl5pPr marL="1828800" algn="l" defTabSz="457200" rtl="0" eaLnBrk="1" latinLnBrk="0" hangingPunct="1">
              <a:defRPr lang="en-US" sz="1800" kern="1200">
                <a:solidFill>
                  <a:schemeClr val="tx1"/>
                </a:solidFill>
                <a:latin typeface="+mn-lt"/>
                <a:ea typeface="+mn-ea"/>
                <a:cs typeface="+mn-cs"/>
              </a:defRPr>
            </a:lvl5pPr>
            <a:lvl6pPr marL="2286000" algn="l" defTabSz="457200" rtl="0" eaLnBrk="1" latinLnBrk="0" hangingPunct="1">
              <a:defRPr lang="en-US" sz="1800" kern="1200">
                <a:solidFill>
                  <a:schemeClr val="tx1"/>
                </a:solidFill>
                <a:latin typeface="+mn-lt"/>
                <a:ea typeface="+mn-ea"/>
                <a:cs typeface="+mn-cs"/>
              </a:defRPr>
            </a:lvl6pPr>
            <a:lvl7pPr marL="2743200" algn="l" defTabSz="457200" rtl="0" eaLnBrk="1" latinLnBrk="0" hangingPunct="1">
              <a:defRPr lang="en-US" sz="1800" kern="1200">
                <a:solidFill>
                  <a:schemeClr val="tx1"/>
                </a:solidFill>
                <a:latin typeface="+mn-lt"/>
                <a:ea typeface="+mn-ea"/>
                <a:cs typeface="+mn-cs"/>
              </a:defRPr>
            </a:lvl7pPr>
            <a:lvl8pPr marL="3200400" algn="l" defTabSz="457200" rtl="0" eaLnBrk="1" latinLnBrk="0" hangingPunct="1">
              <a:defRPr lang="en-US" sz="1800" kern="1200">
                <a:solidFill>
                  <a:schemeClr val="tx1"/>
                </a:solidFill>
                <a:latin typeface="+mn-lt"/>
                <a:ea typeface="+mn-ea"/>
                <a:cs typeface="+mn-cs"/>
              </a:defRPr>
            </a:lvl8pPr>
          </a:lstStyle>
          <a:p>
            <a:r>
              <a:rPr lang="en-GB" sz="1400">
                <a:solidFill>
                  <a:srgbClr val="5A5A5A"/>
                </a:solidFill>
                <a:sym typeface="Symbol"/>
              </a:rPr>
              <a:t> </a:t>
            </a:r>
            <a:r>
              <a:rPr lang="en-GB" sz="1400" b="0">
                <a:solidFill>
                  <a:srgbClr val="5A5A5A"/>
                </a:solidFill>
                <a:sym typeface="Symbol"/>
              </a:rPr>
              <a:t>Gluconeogenesis</a:t>
            </a:r>
          </a:p>
        </p:txBody>
      </p:sp>
      <p:sp>
        <p:nvSpPr>
          <p:cNvPr id="29" name="TextBox 28"/>
          <p:cNvSpPr txBox="1"/>
          <p:nvPr/>
        </p:nvSpPr>
        <p:spPr>
          <a:xfrm>
            <a:off x="3466980" y="3712791"/>
            <a:ext cx="2196968" cy="954107"/>
          </a:xfrm>
          <a:prstGeom prst="rect">
            <a:avLst/>
          </a:prstGeom>
          <a:solidFill>
            <a:schemeClr val="accent1">
              <a:lumMod val="20000"/>
              <a:lumOff val="80000"/>
            </a:schemeClr>
          </a:solidFill>
        </p:spPr>
        <p:txBody>
          <a:bodyPr wrap="square" rtlCol="0">
            <a:spAutoFit/>
          </a:bodyPr>
          <a:lstStyle>
            <a:defPPr>
              <a:defRPr lang="en-US"/>
            </a:defPPr>
            <a:lvl1pPr marL="0" algn="l"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lang="en-US" sz="1800" kern="1200">
                <a:solidFill>
                  <a:schemeClr val="tx1"/>
                </a:solidFill>
                <a:latin typeface="+mn-lt"/>
                <a:ea typeface="+mn-ea"/>
                <a:cs typeface="+mn-cs"/>
              </a:defRPr>
            </a:lvl2pPr>
            <a:lvl3pPr marL="914400" algn="l" defTabSz="457200" rtl="0" eaLnBrk="1" latinLnBrk="0" hangingPunct="1">
              <a:defRPr lang="en-US" sz="1800" kern="1200">
                <a:solidFill>
                  <a:schemeClr val="tx1"/>
                </a:solidFill>
                <a:latin typeface="+mn-lt"/>
                <a:ea typeface="+mn-ea"/>
                <a:cs typeface="+mn-cs"/>
              </a:defRPr>
            </a:lvl3pPr>
            <a:lvl4pPr marL="1371600" algn="l" defTabSz="457200" rtl="0" eaLnBrk="1" latinLnBrk="0" hangingPunct="1">
              <a:defRPr lang="en-US" sz="1800" kern="1200">
                <a:solidFill>
                  <a:schemeClr val="tx1"/>
                </a:solidFill>
                <a:latin typeface="+mn-lt"/>
                <a:ea typeface="+mn-ea"/>
                <a:cs typeface="+mn-cs"/>
              </a:defRPr>
            </a:lvl4pPr>
            <a:lvl5pPr marL="1828800" algn="l" defTabSz="457200" rtl="0" eaLnBrk="1" latinLnBrk="0" hangingPunct="1">
              <a:defRPr lang="en-US" sz="1800" kern="1200">
                <a:solidFill>
                  <a:schemeClr val="tx1"/>
                </a:solidFill>
                <a:latin typeface="+mn-lt"/>
                <a:ea typeface="+mn-ea"/>
                <a:cs typeface="+mn-cs"/>
              </a:defRPr>
            </a:lvl5pPr>
            <a:lvl6pPr marL="2286000" algn="l" defTabSz="457200" rtl="0" eaLnBrk="1" latinLnBrk="0" hangingPunct="1">
              <a:defRPr lang="en-US" sz="1800" kern="1200">
                <a:solidFill>
                  <a:schemeClr val="tx1"/>
                </a:solidFill>
                <a:latin typeface="+mn-lt"/>
                <a:ea typeface="+mn-ea"/>
                <a:cs typeface="+mn-cs"/>
              </a:defRPr>
            </a:lvl6pPr>
            <a:lvl7pPr marL="2743200" algn="l" defTabSz="457200" rtl="0" eaLnBrk="1" latinLnBrk="0" hangingPunct="1">
              <a:defRPr lang="en-US" sz="1800" kern="1200">
                <a:solidFill>
                  <a:schemeClr val="tx1"/>
                </a:solidFill>
                <a:latin typeface="+mn-lt"/>
                <a:ea typeface="+mn-ea"/>
                <a:cs typeface="+mn-cs"/>
              </a:defRPr>
            </a:lvl7pPr>
            <a:lvl8pPr marL="3200400" algn="l" defTabSz="457200" rtl="0" eaLnBrk="1" latinLnBrk="0" hangingPunct="1">
              <a:defRPr lang="en-US" sz="1800" kern="1200">
                <a:solidFill>
                  <a:schemeClr val="tx1"/>
                </a:solidFill>
                <a:latin typeface="+mn-lt"/>
                <a:ea typeface="+mn-ea"/>
                <a:cs typeface="+mn-cs"/>
              </a:defRPr>
            </a:lvl8pPr>
          </a:lstStyle>
          <a:p>
            <a:r>
              <a:rPr lang="en-GB" sz="1400" b="0">
                <a:solidFill>
                  <a:srgbClr val="5A5A5A"/>
                </a:solidFill>
                <a:sym typeface="Symbol"/>
              </a:rPr>
              <a:t>Adipogenesis</a:t>
            </a:r>
          </a:p>
          <a:p>
            <a:r>
              <a:rPr lang="en-GB" sz="1400">
                <a:solidFill>
                  <a:srgbClr val="5A5A5A"/>
                </a:solidFill>
                <a:sym typeface="Symbol"/>
              </a:rPr>
              <a:t> </a:t>
            </a:r>
            <a:r>
              <a:rPr lang="en-GB" sz="1400" b="0">
                <a:solidFill>
                  <a:srgbClr val="5A5A5A"/>
                </a:solidFill>
                <a:sym typeface="Symbol"/>
              </a:rPr>
              <a:t>Fatty acid uptake</a:t>
            </a:r>
          </a:p>
          <a:p>
            <a:r>
              <a:rPr lang="en-GB" sz="1400">
                <a:solidFill>
                  <a:srgbClr val="5A5A5A"/>
                </a:solidFill>
                <a:sym typeface="Symbol"/>
              </a:rPr>
              <a:t> </a:t>
            </a:r>
            <a:r>
              <a:rPr lang="en-GB" sz="1400" b="0">
                <a:solidFill>
                  <a:srgbClr val="5A5A5A"/>
                </a:solidFill>
                <a:sym typeface="Symbol"/>
              </a:rPr>
              <a:t>Lipogenesis</a:t>
            </a:r>
            <a:endParaRPr lang="en-GB" sz="1400" b="0">
              <a:solidFill>
                <a:srgbClr val="5A5A5A"/>
              </a:solidFill>
            </a:endParaRPr>
          </a:p>
          <a:p>
            <a:r>
              <a:rPr lang="en-GB" sz="1400">
                <a:solidFill>
                  <a:srgbClr val="5A5A5A"/>
                </a:solidFill>
                <a:sym typeface="Symbol"/>
              </a:rPr>
              <a:t> </a:t>
            </a:r>
            <a:r>
              <a:rPr lang="en-GB" sz="1400" b="0">
                <a:solidFill>
                  <a:srgbClr val="5A5A5A"/>
                </a:solidFill>
                <a:sym typeface="Symbol"/>
              </a:rPr>
              <a:t>Glucose uptake</a:t>
            </a:r>
            <a:endParaRPr lang="en-GB" sz="1400" b="0">
              <a:solidFill>
                <a:srgbClr val="5A5A5A"/>
              </a:solidFill>
            </a:endParaRPr>
          </a:p>
        </p:txBody>
      </p:sp>
      <p:sp>
        <p:nvSpPr>
          <p:cNvPr id="30" name="Rectangle 29"/>
          <p:cNvSpPr/>
          <p:nvPr/>
        </p:nvSpPr>
        <p:spPr>
          <a:xfrm>
            <a:off x="3356530" y="5925277"/>
            <a:ext cx="2392326" cy="384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a:r>
              <a:rPr lang="en-GB" b="1">
                <a:solidFill>
                  <a:srgbClr val="FFFFFF"/>
                </a:solidFill>
                <a:sym typeface="Symbol"/>
              </a:rPr>
              <a:t></a:t>
            </a:r>
            <a:r>
              <a:rPr lang="en-GB" sz="1600">
                <a:solidFill>
                  <a:srgbClr val="FFFFFF"/>
                </a:solidFill>
                <a:sym typeface="Symbol"/>
              </a:rPr>
              <a:t> </a:t>
            </a:r>
            <a:r>
              <a:rPr lang="en-GB" sz="1600">
                <a:solidFill>
                  <a:srgbClr val="FFFFFF"/>
                </a:solidFill>
              </a:rPr>
              <a:t>Hyperglycaemia</a:t>
            </a:r>
          </a:p>
        </p:txBody>
      </p:sp>
      <p:cxnSp>
        <p:nvCxnSpPr>
          <p:cNvPr id="31" name="Straight Arrow Connector 30"/>
          <p:cNvCxnSpPr/>
          <p:nvPr/>
        </p:nvCxnSpPr>
        <p:spPr>
          <a:xfrm>
            <a:off x="1691680" y="6117299"/>
            <a:ext cx="1656000" cy="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5763727" y="6117299"/>
            <a:ext cx="1440000" cy="0"/>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9" idx="2"/>
            <a:endCxn id="38" idx="0"/>
          </p:cNvCxnSpPr>
          <p:nvPr/>
        </p:nvCxnSpPr>
        <p:spPr>
          <a:xfrm>
            <a:off x="4565464" y="4666898"/>
            <a:ext cx="7644" cy="746702"/>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691680" y="3573665"/>
            <a:ext cx="0" cy="2528696"/>
          </a:xfrm>
          <a:prstGeom prst="straightConnector1">
            <a:avLst/>
          </a:prstGeom>
          <a:ln>
            <a:solidFill>
              <a:schemeClr val="accent2"/>
            </a:solidFill>
            <a:tailEnd type="none" w="lg" len="med"/>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192022" y="3573665"/>
            <a:ext cx="0" cy="2538147"/>
          </a:xfrm>
          <a:prstGeom prst="straightConnector1">
            <a:avLst/>
          </a:prstGeom>
          <a:ln>
            <a:solidFill>
              <a:schemeClr val="accent2"/>
            </a:solidFill>
            <a:tailEnd type="none" w="lg" len="med"/>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037602" y="2890880"/>
            <a:ext cx="1077794" cy="307777"/>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r>
              <a:rPr lang="en-GB" sz="1400">
                <a:solidFill>
                  <a:srgbClr val="5A5A5A"/>
                </a:solidFill>
              </a:rPr>
              <a:t>Adipose</a:t>
            </a:r>
          </a:p>
        </p:txBody>
      </p:sp>
      <p:sp>
        <p:nvSpPr>
          <p:cNvPr id="38" name="Rectangle 37"/>
          <p:cNvSpPr/>
          <p:nvPr/>
        </p:nvSpPr>
        <p:spPr>
          <a:xfrm>
            <a:off x="2431658" y="5413600"/>
            <a:ext cx="4282899" cy="384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smtId="4294967295"/>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smtId="4294967295">
                <a:solidFill>
                  <a:schemeClr val="lt1"/>
                </a:solidFill>
                <a:uLnTx/>
                <a:uFillTx/>
                <a:latin typeface="Arial"/>
                <a:ea typeface="Arial"/>
                <a:cs typeface="Arial"/>
                <a:sym typeface="Wingdings"/>
              </a:defRPr>
            </a:lvl9pPr>
          </a:lstStyle>
          <a:p>
            <a:pPr algn="ctr"/>
            <a:r>
              <a:rPr lang="en-GB" sz="1600" b="1">
                <a:solidFill>
                  <a:srgbClr val="FFFFFF"/>
                </a:solidFill>
                <a:sym typeface="Symbol"/>
              </a:rPr>
              <a:t></a:t>
            </a:r>
            <a:r>
              <a:rPr lang="en-GB" sz="1600">
                <a:solidFill>
                  <a:srgbClr val="FFFFFF"/>
                </a:solidFill>
                <a:sym typeface="Symbol"/>
              </a:rPr>
              <a:t> </a:t>
            </a:r>
            <a:r>
              <a:rPr lang="en-GB" sz="1600">
                <a:solidFill>
                  <a:srgbClr val="FFFFFF"/>
                </a:solidFill>
              </a:rPr>
              <a:t>Plasma FFA</a:t>
            </a:r>
          </a:p>
        </p:txBody>
      </p:sp>
      <p:cxnSp>
        <p:nvCxnSpPr>
          <p:cNvPr id="39" name="Straight Arrow Connector 38"/>
          <p:cNvCxnSpPr/>
          <p:nvPr/>
        </p:nvCxnSpPr>
        <p:spPr>
          <a:xfrm flipH="1" flipV="1">
            <a:off x="6701669" y="3573666"/>
            <a:ext cx="0" cy="1839937"/>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2444589" y="3573665"/>
            <a:ext cx="0" cy="1839936"/>
          </a:xfrm>
          <a:prstGeom prst="straightConnector1">
            <a:avLst/>
          </a:prstGeom>
          <a:ln>
            <a:solidFill>
              <a:schemeClr val="accent2"/>
            </a:solidFill>
            <a:tailEnd type="triangle" w="lg" len="med"/>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945" y="2018914"/>
            <a:ext cx="1053818" cy="102399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780" y="2016850"/>
            <a:ext cx="1041204" cy="1041204"/>
          </a:xfrm>
          <a:prstGeom prst="rect">
            <a:avLst/>
          </a:prstGeom>
        </p:spPr>
      </p:pic>
      <p:sp>
        <p:nvSpPr>
          <p:cNvPr id="37" name="TextBox 36"/>
          <p:cNvSpPr txBox="1"/>
          <p:nvPr/>
        </p:nvSpPr>
        <p:spPr>
          <a:xfrm>
            <a:off x="928412" y="2871705"/>
            <a:ext cx="1614901" cy="307777"/>
          </a:xfrm>
          <a:prstGeom prst="rect">
            <a:avLst/>
          </a:prstGeom>
          <a:noFill/>
        </p:spPr>
        <p:txBody>
          <a:bodyPr wrap="square" rtlCol="0">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algn="ctr"/>
            <a:r>
              <a:rPr lang="en-GB" sz="1400">
                <a:solidFill>
                  <a:srgbClr val="5A5A5A"/>
                </a:solidFill>
              </a:rPr>
              <a:t>Skeletal muscle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5531" y="2161550"/>
            <a:ext cx="732423" cy="732423"/>
          </a:xfrm>
          <a:prstGeom prst="rect">
            <a:avLst/>
          </a:prstGeom>
        </p:spPr>
      </p:pic>
      <p:sp>
        <p:nvSpPr>
          <p:cNvPr id="40" name="TextBox 39"/>
          <p:cNvSpPr txBox="1"/>
          <p:nvPr/>
        </p:nvSpPr>
        <p:spPr>
          <a:xfrm>
            <a:off x="3466980" y="3200353"/>
            <a:ext cx="2196968" cy="307777"/>
          </a:xfrm>
          <a:prstGeom prst="rect">
            <a:avLst/>
          </a:prstGeom>
          <a:solidFill>
            <a:schemeClr val="accent1">
              <a:lumMod val="20000"/>
              <a:lumOff val="80000"/>
            </a:schemeClr>
          </a:solidFill>
        </p:spPr>
        <p:txBody>
          <a:bodyPr wrap="square" rtlCol="0">
            <a:spAutoFit/>
          </a:bodyPr>
          <a:lstStyle>
            <a:defPPr>
              <a:defRPr lang="en-US"/>
            </a:defPPr>
            <a:lvl1pPr marL="0" algn="l" defTabSz="457200" rtl="0" eaLnBrk="1" latinLnBrk="0" hangingPunct="1">
              <a:defRPr sz="1600" b="1" kern="1200">
                <a:solidFill>
                  <a:schemeClr val="tx1"/>
                </a:solidFill>
                <a:latin typeface="+mn-lt"/>
                <a:ea typeface="+mn-ea"/>
                <a:cs typeface="+mn-cs"/>
              </a:defRPr>
            </a:lvl1pPr>
            <a:lvl2pPr marL="457200" algn="l" defTabSz="457200" rtl="0" eaLnBrk="1" latinLnBrk="0" hangingPunct="1">
              <a:defRPr lang="en-US" sz="1800" kern="1200">
                <a:solidFill>
                  <a:schemeClr val="tx1"/>
                </a:solidFill>
                <a:latin typeface="+mn-lt"/>
                <a:ea typeface="+mn-ea"/>
                <a:cs typeface="+mn-cs"/>
              </a:defRPr>
            </a:lvl2pPr>
            <a:lvl3pPr marL="914400" algn="l" defTabSz="457200" rtl="0" eaLnBrk="1" latinLnBrk="0" hangingPunct="1">
              <a:defRPr lang="en-US" sz="1800" kern="1200">
                <a:solidFill>
                  <a:schemeClr val="tx1"/>
                </a:solidFill>
                <a:latin typeface="+mn-lt"/>
                <a:ea typeface="+mn-ea"/>
                <a:cs typeface="+mn-cs"/>
              </a:defRPr>
            </a:lvl3pPr>
            <a:lvl4pPr marL="1371600" algn="l" defTabSz="457200" rtl="0" eaLnBrk="1" latinLnBrk="0" hangingPunct="1">
              <a:defRPr lang="en-US" sz="1800" kern="1200">
                <a:solidFill>
                  <a:schemeClr val="tx1"/>
                </a:solidFill>
                <a:latin typeface="+mn-lt"/>
                <a:ea typeface="+mn-ea"/>
                <a:cs typeface="+mn-cs"/>
              </a:defRPr>
            </a:lvl4pPr>
            <a:lvl5pPr marL="1828800" algn="l" defTabSz="457200" rtl="0" eaLnBrk="1" latinLnBrk="0" hangingPunct="1">
              <a:defRPr lang="en-US" sz="1800" kern="1200">
                <a:solidFill>
                  <a:schemeClr val="tx1"/>
                </a:solidFill>
                <a:latin typeface="+mn-lt"/>
                <a:ea typeface="+mn-ea"/>
                <a:cs typeface="+mn-cs"/>
              </a:defRPr>
            </a:lvl5pPr>
            <a:lvl6pPr marL="2286000" algn="l" defTabSz="457200" rtl="0" eaLnBrk="1" latinLnBrk="0" hangingPunct="1">
              <a:defRPr lang="en-US" sz="1800" kern="1200">
                <a:solidFill>
                  <a:schemeClr val="tx1"/>
                </a:solidFill>
                <a:latin typeface="+mn-lt"/>
                <a:ea typeface="+mn-ea"/>
                <a:cs typeface="+mn-cs"/>
              </a:defRPr>
            </a:lvl6pPr>
            <a:lvl7pPr marL="2743200" algn="l" defTabSz="457200" rtl="0" eaLnBrk="1" latinLnBrk="0" hangingPunct="1">
              <a:defRPr lang="en-US" sz="1800" kern="1200">
                <a:solidFill>
                  <a:schemeClr val="tx1"/>
                </a:solidFill>
                <a:latin typeface="+mn-lt"/>
                <a:ea typeface="+mn-ea"/>
                <a:cs typeface="+mn-cs"/>
              </a:defRPr>
            </a:lvl7pPr>
            <a:lvl8pPr marL="3200400" algn="l" defTabSz="457200" rtl="0" eaLnBrk="1" latinLnBrk="0" hangingPunct="1">
              <a:defRPr lang="en-US" sz="1800" kern="1200">
                <a:solidFill>
                  <a:schemeClr val="tx1"/>
                </a:solidFill>
                <a:latin typeface="+mn-lt"/>
                <a:ea typeface="+mn-ea"/>
                <a:cs typeface="+mn-cs"/>
              </a:defRPr>
            </a:lvl8pPr>
          </a:lstStyle>
          <a:p>
            <a:pPr algn="ctr"/>
            <a:r>
              <a:rPr lang="en-GB" sz="1400" b="0">
                <a:sym typeface="Symbol"/>
              </a:rPr>
              <a:t>PPAR</a:t>
            </a:r>
            <a:r>
              <a:rPr lang="en-GB" sz="1400" b="0" baseline="-25000">
                <a:sym typeface="Symbol"/>
              </a:rPr>
              <a:t> </a:t>
            </a:r>
            <a:r>
              <a:rPr lang="en-GB" sz="1400" b="0">
                <a:sym typeface="Symbol"/>
              </a:rPr>
              <a:t>activation</a:t>
            </a:r>
            <a:endParaRPr lang="en-GB" sz="1400" b="0"/>
          </a:p>
        </p:txBody>
      </p:sp>
    </p:spTree>
    <p:extLst>
      <p:ext uri="{BB962C8B-B14F-4D97-AF65-F5344CB8AC3E}">
        <p14:creationId xmlns:p14="http://schemas.microsoft.com/office/powerpoint/2010/main" val="2854921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TZDs: Pros and cons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1005113736"/>
              </p:ext>
            </p:extLst>
          </p:nvPr>
        </p:nvGraphicFramePr>
        <p:xfrm>
          <a:off x="1043608" y="1390418"/>
          <a:ext cx="6912768" cy="4077163"/>
        </p:xfrm>
        <a:graphic>
          <a:graphicData uri="http://schemas.openxmlformats.org/drawingml/2006/table">
            <a:tbl>
              <a:tblPr firstRow="1" bandRow="1">
                <a:tableStyleId>{1FECB4D8-DB02-4DC6-A0A2-4F2EBAE1DC90}</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576064">
                <a:tc>
                  <a:txBody>
                    <a:bodyPr/>
                    <a:lstStyle/>
                    <a:p>
                      <a:pPr algn="l"/>
                      <a:r>
                        <a:rPr lang="en-US" sz="2100" dirty="0"/>
                        <a:t>Pros</a:t>
                      </a:r>
                      <a:endParaRPr lang="en-ZA" sz="2100" dirty="0"/>
                    </a:p>
                  </a:txBody>
                  <a:tcPr marT="60960" marB="60960"/>
                </a:tc>
                <a:tc>
                  <a:txBody>
                    <a:bodyPr/>
                    <a:lstStyle/>
                    <a:p>
                      <a:pPr algn="l"/>
                      <a:r>
                        <a:rPr lang="en-US" sz="2100" dirty="0"/>
                        <a:t>Cons</a:t>
                      </a:r>
                      <a:endParaRPr lang="en-ZA" sz="2100" dirty="0"/>
                    </a:p>
                  </a:txBody>
                  <a:tcPr marT="60960" marB="60960"/>
                </a:tc>
                <a:extLst>
                  <a:ext uri="{0D108BD9-81ED-4DB2-BD59-A6C34878D82A}">
                    <a16:rowId xmlns:a16="http://schemas.microsoft.com/office/drawing/2014/main" val="10000"/>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HbA1c reduction: 1.4%</a:t>
                      </a:r>
                      <a:endParaRPr lang="en-US" sz="2100" baseline="300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Weight gain</a:t>
                      </a:r>
                      <a:endParaRPr lang="en-US" sz="2100" baseline="30000" dirty="0"/>
                    </a:p>
                    <a:p>
                      <a:pPr algn="l"/>
                      <a:endParaRPr lang="en-ZA" sz="2100" dirty="0"/>
                    </a:p>
                  </a:txBody>
                  <a:tcPr marT="60960" marB="60960"/>
                </a:tc>
                <a:extLst>
                  <a:ext uri="{0D108BD9-81ED-4DB2-BD59-A6C34878D82A}">
                    <a16:rowId xmlns:a16="http://schemas.microsoft.com/office/drawing/2014/main" val="10001"/>
                  </a:ext>
                </a:extLst>
              </a:tr>
              <a:tr h="1834859">
                <a:tc>
                  <a:txBody>
                    <a:bodyPr/>
                    <a:lstStyle/>
                    <a:p>
                      <a:pPr algn="l"/>
                      <a:r>
                        <a:rPr lang="en-US" sz="2100" dirty="0"/>
                        <a:t>Low risk of </a:t>
                      </a:r>
                      <a:r>
                        <a:rPr lang="en-US" sz="2100" dirty="0" err="1"/>
                        <a:t>hypoglycaemia</a:t>
                      </a:r>
                      <a:r>
                        <a:rPr lang="en-US" sz="2100" baseline="0" dirty="0"/>
                        <a:t> when used as monotherapy</a:t>
                      </a:r>
                      <a:endParaRPr lang="en-ZA" sz="21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err="1"/>
                        <a:t>Oedema</a:t>
                      </a:r>
                      <a:r>
                        <a:rPr lang="en-US" sz="2100" dirty="0"/>
                        <a:t>, </a:t>
                      </a:r>
                      <a:r>
                        <a:rPr lang="en-US" sz="2100" dirty="0" err="1"/>
                        <a:t>anaemia</a:t>
                      </a:r>
                      <a:r>
                        <a:rPr lang="en-US" sz="2100" dirty="0"/>
                        <a:t>, pulmonary </a:t>
                      </a:r>
                      <a:r>
                        <a:rPr lang="en-US" sz="2100" dirty="0" err="1"/>
                        <a:t>oedema</a:t>
                      </a:r>
                      <a:r>
                        <a:rPr lang="en-US" sz="2100" dirty="0"/>
                        <a:t>, and congestive heart failure</a:t>
                      </a:r>
                      <a:endParaRPr lang="en-ZA" sz="2100" dirty="0"/>
                    </a:p>
                  </a:txBody>
                  <a:tcPr marT="60960" marB="60960"/>
                </a:tc>
                <a:extLst>
                  <a:ext uri="{0D108BD9-81ED-4DB2-BD59-A6C34878D82A}">
                    <a16:rowId xmlns:a16="http://schemas.microsoft.com/office/drawing/2014/main" val="10002"/>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100" baseline="30000" dirty="0"/>
                    </a:p>
                  </a:txBody>
                  <a:tcPr marT="60960" marB="60960"/>
                </a:tc>
                <a:tc>
                  <a:txBody>
                    <a:bodyPr/>
                    <a:lstStyle/>
                    <a:p>
                      <a:pPr algn="l"/>
                      <a:r>
                        <a:rPr lang="en-US" sz="2100" dirty="0" err="1"/>
                        <a:t>Anaemia</a:t>
                      </a:r>
                      <a:endParaRPr lang="en-ZA" sz="2100" dirty="0"/>
                    </a:p>
                  </a:txBody>
                  <a:tcPr marT="60960" marB="60960"/>
                </a:tc>
                <a:extLst>
                  <a:ext uri="{0D108BD9-81ED-4DB2-BD59-A6C34878D82A}">
                    <a16:rowId xmlns:a16="http://schemas.microsoft.com/office/drawing/2014/main" val="10003"/>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100" baseline="0" dirty="0"/>
                    </a:p>
                  </a:txBody>
                  <a:tcPr marT="60960" marB="60960"/>
                </a:tc>
                <a:tc>
                  <a:txBody>
                    <a:bodyPr/>
                    <a:lstStyle/>
                    <a:p>
                      <a:pPr algn="l"/>
                      <a:r>
                        <a:rPr lang="en-US" sz="2100" dirty="0"/>
                        <a:t>Potential CV risk</a:t>
                      </a:r>
                      <a:r>
                        <a:rPr lang="en-US" sz="2100" baseline="0" dirty="0"/>
                        <a:t> </a:t>
                      </a:r>
                      <a:endParaRPr lang="en-ZA" sz="2100" dirty="0"/>
                    </a:p>
                  </a:txBody>
                  <a:tcPr marT="60960" marB="60960"/>
                </a:tc>
                <a:extLst>
                  <a:ext uri="{0D108BD9-81ED-4DB2-BD59-A6C34878D82A}">
                    <a16:rowId xmlns:a16="http://schemas.microsoft.com/office/drawing/2014/main" val="10004"/>
                  </a:ext>
                </a:extLst>
              </a:tr>
            </a:tbl>
          </a:graphicData>
        </a:graphic>
      </p:graphicFrame>
      <p:sp>
        <p:nvSpPr>
          <p:cNvPr id="5" name="Footer Placeholder 4"/>
          <p:cNvSpPr>
            <a:spLocks noGrp="1"/>
          </p:cNvSpPr>
          <p:nvPr>
            <p:ph type="ftr" sz="quarter" idx="11"/>
          </p:nvPr>
        </p:nvSpPr>
        <p:spPr>
          <a:xfrm>
            <a:off x="457200" y="5991224"/>
            <a:ext cx="7741578" cy="245189"/>
          </a:xfrm>
        </p:spPr>
        <p:txBody>
          <a:bodyPr/>
          <a:lstStyle/>
          <a:p>
            <a:r>
              <a:rPr lang="en-GB" dirty="0">
                <a:solidFill>
                  <a:schemeClr val="tx1"/>
                </a:solidFill>
              </a:rPr>
              <a:t>1. Cheng AY, et al. </a:t>
            </a:r>
            <a:r>
              <a:rPr lang="en-US" i="1" dirty="0">
                <a:solidFill>
                  <a:schemeClr val="tx1"/>
                </a:solidFill>
              </a:rPr>
              <a:t>CMAJ</a:t>
            </a:r>
            <a:r>
              <a:rPr lang="en-US" u="sng" dirty="0">
                <a:solidFill>
                  <a:schemeClr val="tx1"/>
                </a:solidFill>
                <a:hlinkClick r:id="rId2" tooltip="CMAJ : Canadian Medical Association journal = journal de l'Association medicale canadienne.">
                  <a:extLst>
                    <a:ext uri="{A12FA001-AC4F-418D-AE19-62706E023703}">
                      <ahyp:hlinkClr xmlns:ahyp="http://schemas.microsoft.com/office/drawing/2018/hyperlinkcolor" val="tx"/>
                    </a:ext>
                  </a:extLst>
                </a:hlinkClick>
              </a:rPr>
              <a:t>.</a:t>
            </a:r>
            <a:r>
              <a:rPr lang="en-US" dirty="0">
                <a:solidFill>
                  <a:schemeClr val="tx1"/>
                </a:solidFill>
              </a:rPr>
              <a:t> 2005;172(2):213-226.</a:t>
            </a:r>
            <a:r>
              <a:rPr lang="en-GB" dirty="0">
                <a:solidFill>
                  <a:schemeClr val="tx1"/>
                </a:solidFill>
              </a:rPr>
              <a:t>2. </a:t>
            </a:r>
            <a:r>
              <a:rPr lang="en-GB" dirty="0" err="1">
                <a:solidFill>
                  <a:schemeClr val="tx1"/>
                </a:solidFill>
              </a:rPr>
              <a:t>Schernthaner</a:t>
            </a:r>
            <a:r>
              <a:rPr lang="en-GB" dirty="0">
                <a:solidFill>
                  <a:schemeClr val="tx1"/>
                </a:solidFill>
              </a:rPr>
              <a:t> G. </a:t>
            </a:r>
            <a:r>
              <a:rPr lang="en-GB" i="1" dirty="0">
                <a:solidFill>
                  <a:schemeClr val="tx1"/>
                </a:solidFill>
              </a:rPr>
              <a:t>J </a:t>
            </a:r>
            <a:r>
              <a:rPr lang="en-GB" i="1" dirty="0" err="1">
                <a:solidFill>
                  <a:schemeClr val="tx1"/>
                </a:solidFill>
              </a:rPr>
              <a:t>Clin</a:t>
            </a:r>
            <a:r>
              <a:rPr lang="en-GB" i="1" dirty="0">
                <a:solidFill>
                  <a:schemeClr val="tx1"/>
                </a:solidFill>
              </a:rPr>
              <a:t> Endo </a:t>
            </a:r>
            <a:r>
              <a:rPr lang="en-GB" i="1" dirty="0" err="1">
                <a:solidFill>
                  <a:schemeClr val="tx1"/>
                </a:solidFill>
              </a:rPr>
              <a:t>Metabol</a:t>
            </a:r>
            <a:r>
              <a:rPr lang="en-GB" i="1" dirty="0">
                <a:solidFill>
                  <a:schemeClr val="tx1"/>
                </a:solidFill>
              </a:rPr>
              <a:t>.</a:t>
            </a:r>
            <a:r>
              <a:rPr lang="en-GB" dirty="0">
                <a:solidFill>
                  <a:schemeClr val="tx1"/>
                </a:solidFill>
              </a:rPr>
              <a:t> 2004;89(12):6068-76. </a:t>
            </a:r>
            <a:endParaRPr lang="en-US" dirty="0">
              <a:solidFill>
                <a:schemeClr val="tx1"/>
              </a:solidFill>
            </a:endParaRPr>
          </a:p>
          <a:p>
            <a:r>
              <a:rPr lang="en-GB" dirty="0">
                <a:solidFill>
                  <a:schemeClr val="tx1"/>
                </a:solidFill>
              </a:rPr>
              <a:t>3. McGuire DK, et al. </a:t>
            </a:r>
            <a:r>
              <a:rPr lang="en-US" i="1" dirty="0">
                <a:solidFill>
                  <a:schemeClr val="tx1"/>
                </a:solidFill>
              </a:rPr>
              <a:t>Circulation</a:t>
            </a:r>
            <a:r>
              <a:rPr lang="en-US" u="sng" dirty="0">
                <a:solidFill>
                  <a:schemeClr val="tx1"/>
                </a:solidFill>
                <a:hlinkClick r:id="rId3" tooltip="Circulation.">
                  <a:extLst>
                    <a:ext uri="{A12FA001-AC4F-418D-AE19-62706E023703}">
                      <ahyp:hlinkClr xmlns:ahyp="http://schemas.microsoft.com/office/drawing/2018/hyperlinkcolor" val="tx"/>
                    </a:ext>
                  </a:extLst>
                </a:hlinkClick>
              </a:rPr>
              <a:t>.</a:t>
            </a:r>
            <a:r>
              <a:rPr lang="en-US" dirty="0">
                <a:solidFill>
                  <a:schemeClr val="tx1"/>
                </a:solidFill>
              </a:rPr>
              <a:t> 2008;117(3):440-449. 4. Pioglitazone SPC. 2014.</a:t>
            </a:r>
          </a:p>
          <a:p>
            <a:endParaRPr lang="en-ZA" dirty="0">
              <a:solidFill>
                <a:schemeClr val="tx1"/>
              </a:solidFill>
            </a:endParaRPr>
          </a:p>
        </p:txBody>
      </p:sp>
    </p:spTree>
    <p:extLst>
      <p:ext uri="{BB962C8B-B14F-4D97-AF65-F5344CB8AC3E}">
        <p14:creationId xmlns:p14="http://schemas.microsoft.com/office/powerpoint/2010/main" val="266229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Disclosures</a:t>
            </a:r>
          </a:p>
        </p:txBody>
      </p:sp>
      <p:graphicFrame>
        <p:nvGraphicFramePr>
          <p:cNvPr id="5" name="Table 4"/>
          <p:cNvGraphicFramePr>
            <a:graphicFrameLocks noGrp="1"/>
          </p:cNvGraphicFramePr>
          <p:nvPr>
            <p:extLst>
              <p:ext uri="{D42A27DB-BD31-4B8C-83A1-F6EECF244321}">
                <p14:modId xmlns:p14="http://schemas.microsoft.com/office/powerpoint/2010/main" val="4162801615"/>
              </p:ext>
            </p:extLst>
          </p:nvPr>
        </p:nvGraphicFramePr>
        <p:xfrm>
          <a:off x="316800" y="3011779"/>
          <a:ext cx="8510400" cy="3451208"/>
        </p:xfrm>
        <a:graphic>
          <a:graphicData uri="http://schemas.openxmlformats.org/drawingml/2006/table">
            <a:tbl>
              <a:tblPr>
                <a:tableStyleId>{5C22544A-7EE6-4342-B048-85BDC9FD1C3A}</a:tableStyleId>
              </a:tblPr>
              <a:tblGrid>
                <a:gridCol w="2116520">
                  <a:extLst>
                    <a:ext uri="{9D8B030D-6E8A-4147-A177-3AD203B41FA5}">
                      <a16:colId xmlns:a16="http://schemas.microsoft.com/office/drawing/2014/main" val="20000"/>
                    </a:ext>
                  </a:extLst>
                </a:gridCol>
                <a:gridCol w="6393880">
                  <a:extLst>
                    <a:ext uri="{9D8B030D-6E8A-4147-A177-3AD203B41FA5}">
                      <a16:colId xmlns:a16="http://schemas.microsoft.com/office/drawing/2014/main" val="20001"/>
                    </a:ext>
                  </a:extLst>
                </a:gridCol>
              </a:tblGrid>
              <a:tr h="629391">
                <a:tc gridSpan="2">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fr-CA" sz="1300" b="1" dirty="0">
                          <a:solidFill>
                            <a:schemeClr val="bg1"/>
                          </a:solidFill>
                          <a:latin typeface="+mn-lt"/>
                        </a:rPr>
                        <a:t>RELATIONSHIPS WITH COMMERCIAL INTERESTS</a:t>
                      </a:r>
                    </a:p>
                  </a:txBody>
                  <a:tcPr marL="34290" marR="34290" marT="22860" marB="22860" anchor="ctr">
                    <a:lnT w="381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tx1">
                        <a:lumMod val="90000"/>
                        <a:lumOff val="10000"/>
                      </a:schemeClr>
                    </a:solidFill>
                  </a:tcPr>
                </a:tc>
                <a:tc hMerge="1">
                  <a:txBody>
                    <a:bodyPr/>
                    <a:lstStyle/>
                    <a:p>
                      <a:endParaRPr lang="fr-CA" sz="2600" dirty="0"/>
                    </a:p>
                  </a:txBody>
                  <a:tcPr>
                    <a:lnT w="12700" cap="flat" cmpd="sng" algn="ctr">
                      <a:solidFill>
                        <a:srgbClr val="0B7F7E"/>
                      </a:solidFill>
                      <a:prstDash val="solid"/>
                      <a:round/>
                      <a:headEnd type="none" w="med" len="med"/>
                      <a:tailEnd type="none" w="med" len="med"/>
                    </a:lnT>
                    <a:lnB w="12700" cap="flat" cmpd="sng" algn="ctr">
                      <a:solidFill>
                        <a:srgbClr val="0B7F7E"/>
                      </a:solidFill>
                      <a:prstDash val="solid"/>
                      <a:round/>
                      <a:headEnd type="none" w="med" len="med"/>
                      <a:tailEnd type="none" w="med" len="med"/>
                    </a:lnB>
                    <a:noFill/>
                  </a:tcPr>
                </a:tc>
                <a:extLst>
                  <a:ext uri="{0D108BD9-81ED-4DB2-BD59-A6C34878D82A}">
                    <a16:rowId xmlns:a16="http://schemas.microsoft.com/office/drawing/2014/main" val="10000"/>
                  </a:ext>
                </a:extLst>
              </a:tr>
              <a:tr h="863371">
                <a:tc>
                  <a:txBody>
                    <a:bodyPr/>
                    <a:lstStyle/>
                    <a:p>
                      <a:pPr marL="0" lvl="1" indent="0" eaLnBrk="0" fontAlgn="base" hangingPunct="0">
                        <a:spcBef>
                          <a:spcPct val="0"/>
                        </a:spcBef>
                        <a:spcAft>
                          <a:spcPct val="0"/>
                        </a:spcAft>
                        <a:buNone/>
                        <a:tabLst>
                          <a:tab pos="457200" algn="l"/>
                        </a:tabLst>
                      </a:pPr>
                      <a:r>
                        <a:rPr lang="en-US" altLang="en-US" sz="1900" b="1" dirty="0">
                          <a:latin typeface="+mn-lt"/>
                          <a:ea typeface="Calibri" pitchFamily="34" charset="0"/>
                          <a:cs typeface="Calibri" pitchFamily="34" charset="0"/>
                        </a:rPr>
                        <a:t>Grants/Research Support: </a:t>
                      </a:r>
                    </a:p>
                  </a:txBody>
                  <a:tcPr marL="34290" marR="34290" marT="22860" marB="22860">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10000"/>
                        <a:lumOff val="90000"/>
                      </a:schemeClr>
                    </a:solidFill>
                  </a:tcPr>
                </a:tc>
                <a:tc>
                  <a:txBody>
                    <a:bodyPr/>
                    <a:lstStyle/>
                    <a:p>
                      <a:pPr marL="0" marR="0" lvl="1" indent="0" algn="l" defTabSz="1371600" rtl="0" eaLnBrk="1" fontAlgn="auto" latinLnBrk="0" hangingPunct="1">
                        <a:lnSpc>
                          <a:spcPct val="100000"/>
                        </a:lnSpc>
                        <a:spcBef>
                          <a:spcPts val="0"/>
                        </a:spcBef>
                        <a:spcAft>
                          <a:spcPts val="0"/>
                        </a:spcAft>
                        <a:buClrTx/>
                        <a:buSzTx/>
                        <a:buFontTx/>
                        <a:buNone/>
                        <a:tabLst/>
                        <a:defRPr/>
                      </a:pPr>
                      <a:r>
                        <a:rPr lang="en-US" sz="1900" kern="1200" baseline="0" dirty="0">
                          <a:solidFill>
                            <a:schemeClr val="dk1"/>
                          </a:solidFill>
                          <a:latin typeface="+mn-lt"/>
                          <a:ea typeface="+mn-ea"/>
                          <a:cs typeface="+mn-cs"/>
                        </a:rPr>
                        <a:t> </a:t>
                      </a:r>
                      <a:r>
                        <a:rPr lang="en-US" sz="1900" kern="1200" dirty="0">
                          <a:solidFill>
                            <a:schemeClr val="dk1"/>
                          </a:solidFill>
                          <a:latin typeface="+mn-lt"/>
                          <a:ea typeface="+mn-ea"/>
                          <a:cs typeface="+mn-cs"/>
                        </a:rPr>
                        <a:t>Novo Nordisk, Merck,</a:t>
                      </a:r>
                      <a:r>
                        <a:rPr lang="en-US" sz="1900" kern="1200" baseline="0" dirty="0">
                          <a:solidFill>
                            <a:schemeClr val="dk1"/>
                          </a:solidFill>
                          <a:latin typeface="+mn-lt"/>
                          <a:ea typeface="+mn-ea"/>
                          <a:cs typeface="+mn-cs"/>
                        </a:rPr>
                        <a:t> </a:t>
                      </a:r>
                      <a:r>
                        <a:rPr lang="en-US" sz="1900" kern="1200" dirty="0">
                          <a:solidFill>
                            <a:schemeClr val="dk1"/>
                          </a:solidFill>
                          <a:latin typeface="+mn-lt"/>
                          <a:ea typeface="+mn-ea"/>
                          <a:cs typeface="+mn-cs"/>
                        </a:rPr>
                        <a:t>Sanofi</a:t>
                      </a:r>
                      <a:endParaRPr lang="fr-CA" sz="1900" dirty="0">
                        <a:latin typeface="+mn-lt"/>
                      </a:endParaRPr>
                    </a:p>
                  </a:txBody>
                  <a:tcPr marL="34290" marR="34290" marT="22860" marB="2286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979223">
                <a:tc>
                  <a:txBody>
                    <a:bodyPr/>
                    <a:lstStyle/>
                    <a:p>
                      <a:pPr marL="0" lvl="1" indent="0" eaLnBrk="0" fontAlgn="base" hangingPunct="0">
                        <a:spcBef>
                          <a:spcPct val="0"/>
                        </a:spcBef>
                        <a:spcAft>
                          <a:spcPct val="0"/>
                        </a:spcAft>
                        <a:buNone/>
                        <a:tabLst>
                          <a:tab pos="457200" algn="l"/>
                        </a:tabLst>
                      </a:pPr>
                      <a:r>
                        <a:rPr lang="en-US" altLang="en-US" sz="1900" b="1" dirty="0">
                          <a:latin typeface="+mn-lt"/>
                          <a:ea typeface="Calibri" pitchFamily="34" charset="0"/>
                          <a:cs typeface="Calibri" pitchFamily="34" charset="0"/>
                        </a:rPr>
                        <a:t>Speakers Bureau/Honoraria: </a:t>
                      </a:r>
                    </a:p>
                  </a:txBody>
                  <a:tcPr marL="34290" marR="34290" marT="22860" marB="2286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10000"/>
                        <a:lumOff val="90000"/>
                      </a:schemeClr>
                    </a:solidFill>
                  </a:tcPr>
                </a:tc>
                <a:tc>
                  <a:txBody>
                    <a:bodyPr/>
                    <a:lstStyle/>
                    <a:p>
                      <a:pPr marL="0" marR="0" lvl="1" indent="0" algn="l" defTabSz="1371600"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Abbott, AstraZeneca, Bayer, Boehringer, Whole Again,</a:t>
                      </a:r>
                      <a:r>
                        <a:rPr lang="en-US" sz="1900" kern="1200" baseline="0" dirty="0">
                          <a:solidFill>
                            <a:schemeClr val="dk1"/>
                          </a:solidFill>
                          <a:latin typeface="+mn-lt"/>
                          <a:ea typeface="+mn-ea"/>
                          <a:cs typeface="+mn-cs"/>
                        </a:rPr>
                        <a:t> </a:t>
                      </a:r>
                      <a:r>
                        <a:rPr lang="en-US" sz="1900" kern="1200" baseline="0" dirty="0" err="1">
                          <a:solidFill>
                            <a:schemeClr val="dk1"/>
                          </a:solidFill>
                          <a:latin typeface="+mn-lt"/>
                          <a:ea typeface="+mn-ea"/>
                          <a:cs typeface="+mn-cs"/>
                        </a:rPr>
                        <a:t>Servier</a:t>
                      </a:r>
                      <a:r>
                        <a:rPr lang="en-US" sz="1900" kern="1200" dirty="0">
                          <a:solidFill>
                            <a:schemeClr val="dk1"/>
                          </a:solidFill>
                          <a:latin typeface="+mn-lt"/>
                          <a:ea typeface="+mn-ea"/>
                          <a:cs typeface="+mn-cs"/>
                        </a:rPr>
                        <a:t>, Merck, Novo Nordisk, Sanofi, </a:t>
                      </a:r>
                      <a:r>
                        <a:rPr lang="en-US" sz="1900" kern="1200" dirty="0" err="1">
                          <a:solidFill>
                            <a:schemeClr val="dk1"/>
                          </a:solidFill>
                          <a:latin typeface="+mn-lt"/>
                          <a:ea typeface="+mn-ea"/>
                          <a:cs typeface="+mn-cs"/>
                        </a:rPr>
                        <a:t>Acino</a:t>
                      </a:r>
                      <a:r>
                        <a:rPr lang="en-US" sz="1900" kern="1200" dirty="0">
                          <a:solidFill>
                            <a:schemeClr val="dk1"/>
                          </a:solidFill>
                          <a:latin typeface="+mn-lt"/>
                          <a:ea typeface="+mn-ea"/>
                          <a:cs typeface="+mn-cs"/>
                        </a:rPr>
                        <a:t>, </a:t>
                      </a:r>
                      <a:r>
                        <a:rPr lang="en-US" sz="1900" kern="1200" dirty="0" err="1">
                          <a:solidFill>
                            <a:schemeClr val="dk1"/>
                          </a:solidFill>
                          <a:latin typeface="+mn-lt"/>
                          <a:ea typeface="+mn-ea"/>
                          <a:cs typeface="+mn-cs"/>
                        </a:rPr>
                        <a:t>Viatris</a:t>
                      </a:r>
                      <a:r>
                        <a:rPr lang="en-US" sz="1900" kern="1200" dirty="0">
                          <a:solidFill>
                            <a:schemeClr val="dk1"/>
                          </a:solidFill>
                          <a:latin typeface="+mn-lt"/>
                          <a:ea typeface="+mn-ea"/>
                          <a:cs typeface="+mn-cs"/>
                        </a:rPr>
                        <a:t> and Roche</a:t>
                      </a:r>
                    </a:p>
                  </a:txBody>
                  <a:tcPr marL="34290" marR="34290" marT="22860" marB="2286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979223">
                <a:tc>
                  <a:txBody>
                    <a:bodyPr/>
                    <a:lstStyle/>
                    <a:p>
                      <a:pPr marL="0" lvl="1" indent="0" eaLnBrk="0" fontAlgn="base" hangingPunct="0">
                        <a:spcBef>
                          <a:spcPct val="0"/>
                        </a:spcBef>
                        <a:spcAft>
                          <a:spcPct val="0"/>
                        </a:spcAft>
                        <a:buNone/>
                        <a:tabLst>
                          <a:tab pos="457200" algn="l"/>
                        </a:tabLst>
                      </a:pPr>
                      <a:r>
                        <a:rPr lang="en-US" altLang="en-US" sz="1900" b="1" dirty="0">
                          <a:latin typeface="+mn-lt"/>
                          <a:ea typeface="Calibri" pitchFamily="34" charset="0"/>
                          <a:cs typeface="Calibri" pitchFamily="34" charset="0"/>
                        </a:rPr>
                        <a:t>Consulting Fees: </a:t>
                      </a:r>
                    </a:p>
                  </a:txBody>
                  <a:tcPr marL="34290" marR="34290" marT="22860" marB="2286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2">
                        <a:lumMod val="10000"/>
                        <a:lumOff val="90000"/>
                      </a:schemeClr>
                    </a:solidFill>
                  </a:tcPr>
                </a:tc>
                <a:tc>
                  <a:txBody>
                    <a:bodyPr/>
                    <a:lstStyle/>
                    <a:p>
                      <a:pPr marL="0" marR="0" lvl="1" indent="0" algn="l" defTabSz="1371535" rtl="0" eaLnBrk="1" fontAlgn="auto" latinLnBrk="0" hangingPunct="1">
                        <a:lnSpc>
                          <a:spcPct val="100000"/>
                        </a:lnSpc>
                        <a:spcBef>
                          <a:spcPts val="0"/>
                        </a:spcBef>
                        <a:spcAft>
                          <a:spcPts val="0"/>
                        </a:spcAft>
                        <a:buClrTx/>
                        <a:buSzTx/>
                        <a:buFontTx/>
                        <a:buNone/>
                        <a:tabLst/>
                        <a:defRPr/>
                      </a:pPr>
                      <a:r>
                        <a:rPr lang="en-US" sz="1900" kern="1200" dirty="0">
                          <a:solidFill>
                            <a:schemeClr val="dk1"/>
                          </a:solidFill>
                          <a:latin typeface="+mn-lt"/>
                          <a:ea typeface="+mn-ea"/>
                          <a:cs typeface="+mn-cs"/>
                        </a:rPr>
                        <a:t>Merck</a:t>
                      </a:r>
                      <a:endParaRPr lang="fr-CA" sz="1900" dirty="0">
                        <a:latin typeface="+mn-lt"/>
                      </a:endParaRPr>
                    </a:p>
                  </a:txBody>
                  <a:tcPr marL="34290" marR="34290" marT="22860" marB="22860">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316800" y="1541071"/>
          <a:ext cx="8510400" cy="1448231"/>
        </p:xfrm>
        <a:graphic>
          <a:graphicData uri="http://schemas.openxmlformats.org/drawingml/2006/table">
            <a:tbl>
              <a:tblPr>
                <a:tableStyleId>{BC89EF96-8CEA-46FF-86C4-4CE0E7609802}</a:tableStyleId>
              </a:tblPr>
              <a:tblGrid>
                <a:gridCol w="2115504">
                  <a:extLst>
                    <a:ext uri="{9D8B030D-6E8A-4147-A177-3AD203B41FA5}">
                      <a16:colId xmlns:a16="http://schemas.microsoft.com/office/drawing/2014/main" val="20000"/>
                    </a:ext>
                  </a:extLst>
                </a:gridCol>
                <a:gridCol w="6394896">
                  <a:extLst>
                    <a:ext uri="{9D8B030D-6E8A-4147-A177-3AD203B41FA5}">
                      <a16:colId xmlns:a16="http://schemas.microsoft.com/office/drawing/2014/main" val="20001"/>
                    </a:ext>
                  </a:extLst>
                </a:gridCol>
              </a:tblGrid>
              <a:tr h="1448231">
                <a:tc>
                  <a:txBody>
                    <a:bodyPr/>
                    <a:lstStyle/>
                    <a:p>
                      <a:r>
                        <a:rPr lang="en-CA" sz="1900" b="1" dirty="0">
                          <a:solidFill>
                            <a:schemeClr val="tx2"/>
                          </a:solidFill>
                        </a:rPr>
                        <a:t>SPEAKER’S NAME and credentials</a:t>
                      </a:r>
                      <a:endParaRPr lang="fr-CA" sz="1900" b="1" dirty="0">
                        <a:solidFill>
                          <a:schemeClr val="tx2"/>
                        </a:solidFill>
                      </a:endParaRPr>
                    </a:p>
                  </a:txBody>
                  <a:tcPr marL="34290" marR="34290" marT="22860" marB="22860">
                    <a:lnL w="12700" cmpd="sng">
                      <a:noFill/>
                    </a:lnL>
                    <a:lnR w="12700" cmpd="sng">
                      <a:noFill/>
                    </a:lnR>
                    <a:lnT w="57150" cap="flat" cmpd="sng" algn="ctr">
                      <a:solidFill>
                        <a:schemeClr val="tx1">
                          <a:lumMod val="90000"/>
                          <a:lumOff val="10000"/>
                        </a:schemeClr>
                      </a:solidFill>
                      <a:prstDash val="solid"/>
                      <a:round/>
                      <a:headEnd type="none" w="med" len="med"/>
                      <a:tailEnd type="none" w="med" len="med"/>
                    </a:lnT>
                    <a:lnB w="57150" cap="flat" cmpd="sng" algn="ctr">
                      <a:solidFill>
                        <a:schemeClr val="tx1">
                          <a:lumMod val="90000"/>
                          <a:lumOff val="1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900" b="1" kern="1200" dirty="0" err="1">
                          <a:solidFill>
                            <a:schemeClr val="tx1"/>
                          </a:solidFill>
                          <a:latin typeface="+mn-lt"/>
                          <a:ea typeface="+mn-ea"/>
                          <a:cs typeface="+mn-cs"/>
                        </a:rPr>
                        <a:t>Sindeep</a:t>
                      </a:r>
                      <a:r>
                        <a:rPr lang="en-US" sz="1900" b="1" kern="1200" baseline="0" dirty="0">
                          <a:solidFill>
                            <a:schemeClr val="tx1"/>
                          </a:solidFill>
                          <a:latin typeface="+mn-lt"/>
                          <a:ea typeface="+mn-ea"/>
                          <a:cs typeface="+mn-cs"/>
                        </a:rPr>
                        <a:t> </a:t>
                      </a:r>
                      <a:r>
                        <a:rPr lang="en-US" sz="1900" b="1" kern="1200" baseline="0" dirty="0" err="1">
                          <a:solidFill>
                            <a:schemeClr val="tx1"/>
                          </a:solidFill>
                          <a:latin typeface="+mn-lt"/>
                          <a:ea typeface="+mn-ea"/>
                          <a:cs typeface="+mn-cs"/>
                        </a:rPr>
                        <a:t>Bhana</a:t>
                      </a:r>
                      <a:endParaRPr lang="en-US" sz="1900" kern="1200" dirty="0">
                        <a:solidFill>
                          <a:schemeClr val="tx1"/>
                        </a:solidFill>
                        <a:latin typeface="+mn-lt"/>
                        <a:ea typeface="+mn-ea"/>
                        <a:cs typeface="+mn-cs"/>
                      </a:endParaRPr>
                    </a:p>
                    <a:p>
                      <a:r>
                        <a:rPr lang="en-US" sz="1900" kern="1200" dirty="0">
                          <a:solidFill>
                            <a:schemeClr val="tx1"/>
                          </a:solidFill>
                          <a:latin typeface="+mn-lt"/>
                          <a:ea typeface="+mn-ea"/>
                          <a:cs typeface="+mn-cs"/>
                        </a:rPr>
                        <a:t>Specialist in Endocrinology &amp; Metabolism</a:t>
                      </a:r>
                    </a:p>
                    <a:p>
                      <a:r>
                        <a:rPr lang="en-US" sz="1900" kern="1200" dirty="0">
                          <a:solidFill>
                            <a:schemeClr val="tx1"/>
                          </a:solidFill>
                          <a:latin typeface="+mn-lt"/>
                          <a:ea typeface="+mn-ea"/>
                          <a:cs typeface="+mn-cs"/>
                        </a:rPr>
                        <a:t>BSc,</a:t>
                      </a:r>
                      <a:r>
                        <a:rPr lang="en-US" sz="1900" kern="1200" baseline="0" dirty="0">
                          <a:solidFill>
                            <a:schemeClr val="tx1"/>
                          </a:solidFill>
                          <a:latin typeface="+mn-lt"/>
                          <a:ea typeface="+mn-ea"/>
                          <a:cs typeface="+mn-cs"/>
                        </a:rPr>
                        <a:t> </a:t>
                      </a:r>
                      <a:r>
                        <a:rPr lang="en-US" sz="1900" kern="1200" baseline="0" dirty="0" err="1">
                          <a:solidFill>
                            <a:schemeClr val="tx1"/>
                          </a:solidFill>
                          <a:latin typeface="+mn-lt"/>
                          <a:ea typeface="+mn-ea"/>
                          <a:cs typeface="+mn-cs"/>
                        </a:rPr>
                        <a:t>MBBCh</a:t>
                      </a:r>
                      <a:r>
                        <a:rPr lang="en-US" sz="1900" kern="1200" baseline="0" dirty="0">
                          <a:solidFill>
                            <a:schemeClr val="tx1"/>
                          </a:solidFill>
                          <a:latin typeface="+mn-lt"/>
                          <a:ea typeface="+mn-ea"/>
                          <a:cs typeface="+mn-cs"/>
                        </a:rPr>
                        <a:t>, </a:t>
                      </a:r>
                      <a:r>
                        <a:rPr lang="en-US" sz="1900" kern="1200" baseline="0" dirty="0" err="1">
                          <a:solidFill>
                            <a:schemeClr val="tx1"/>
                          </a:solidFill>
                          <a:latin typeface="+mn-lt"/>
                          <a:ea typeface="+mn-ea"/>
                          <a:cs typeface="+mn-cs"/>
                        </a:rPr>
                        <a:t>MMed</a:t>
                      </a:r>
                      <a:r>
                        <a:rPr lang="en-US" sz="1900" kern="1200" baseline="0" dirty="0">
                          <a:solidFill>
                            <a:schemeClr val="tx1"/>
                          </a:solidFill>
                          <a:latin typeface="+mn-lt"/>
                          <a:ea typeface="+mn-ea"/>
                          <a:cs typeface="+mn-cs"/>
                        </a:rPr>
                        <a:t>, FCP(SA)</a:t>
                      </a:r>
                      <a:endParaRPr lang="en-US" sz="1900" kern="1200" dirty="0">
                        <a:solidFill>
                          <a:schemeClr val="tx1"/>
                        </a:solidFill>
                        <a:latin typeface="+mn-lt"/>
                        <a:ea typeface="+mn-ea"/>
                        <a:cs typeface="+mn-cs"/>
                      </a:endParaRPr>
                    </a:p>
                  </a:txBody>
                  <a:tcPr marL="34290" marR="34290" marT="22860" marB="22860">
                    <a:lnL w="12700" cmpd="sng">
                      <a:noFill/>
                    </a:lnL>
                    <a:lnR w="28575" cap="flat" cmpd="sng" algn="ctr">
                      <a:noFill/>
                      <a:prstDash val="solid"/>
                      <a:round/>
                      <a:headEnd type="none" w="med" len="med"/>
                      <a:tailEnd type="none" w="med" len="med"/>
                    </a:lnR>
                    <a:lnT w="57150" cap="flat" cmpd="sng" algn="ctr">
                      <a:solidFill>
                        <a:schemeClr val="tx1">
                          <a:lumMod val="90000"/>
                          <a:lumOff val="10000"/>
                        </a:schemeClr>
                      </a:solidFill>
                      <a:prstDash val="solid"/>
                      <a:round/>
                      <a:headEnd type="none" w="med" len="med"/>
                      <a:tailEnd type="none" w="med" len="med"/>
                    </a:lnT>
                    <a:lnB w="57150" cap="flat" cmpd="sng" algn="ctr">
                      <a:solidFill>
                        <a:schemeClr val="tx1">
                          <a:lumMod val="90000"/>
                          <a:lumOff val="10000"/>
                        </a:schemeClr>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3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69844"/>
            <a:ext cx="8229600" cy="1143000"/>
          </a:xfrm>
        </p:spPr>
        <p:txBody>
          <a:bodyPr>
            <a:normAutofit fontScale="90000"/>
          </a:bodyPr>
          <a:lstStyle/>
          <a:p>
            <a:r>
              <a:rPr lang="en-GB" noProof="0"/>
              <a:t>Mechanism of action of DPP-4 inhibitors</a:t>
            </a:r>
            <a:endParaRPr lang="en-GB" noProof="0" dirty="0"/>
          </a:p>
        </p:txBody>
      </p:sp>
      <p:sp>
        <p:nvSpPr>
          <p:cNvPr id="2" name="Footer Placeholder 1"/>
          <p:cNvSpPr>
            <a:spLocks noGrp="1"/>
          </p:cNvSpPr>
          <p:nvPr>
            <p:ph type="ftr" sz="quarter" idx="10"/>
          </p:nvPr>
        </p:nvSpPr>
        <p:spPr>
          <a:xfrm>
            <a:off x="179513" y="6253610"/>
            <a:ext cx="8717907" cy="438579"/>
          </a:xfrm>
        </p:spPr>
        <p:txBody>
          <a:bodyPr/>
          <a:lstStyle/>
          <a:p>
            <a:pPr lvl="0" algn="ctr"/>
            <a:r>
              <a:rPr lang="en-GB" dirty="0">
                <a:solidFill>
                  <a:schemeClr val="tx1"/>
                </a:solidFill>
              </a:rPr>
              <a:t>Expert </a:t>
            </a:r>
            <a:r>
              <a:rPr lang="en-GB" dirty="0" err="1">
                <a:solidFill>
                  <a:schemeClr val="tx1"/>
                </a:solidFill>
              </a:rPr>
              <a:t>Opin</a:t>
            </a:r>
            <a:r>
              <a:rPr lang="en-GB" dirty="0">
                <a:solidFill>
                  <a:schemeClr val="tx1"/>
                </a:solidFill>
              </a:rPr>
              <a:t> Invest Drugs 2003;12:87; </a:t>
            </a:r>
            <a:r>
              <a:rPr lang="en-GB" dirty="0" err="1">
                <a:solidFill>
                  <a:schemeClr val="tx1"/>
                </a:solidFill>
              </a:rPr>
              <a:t>Ahrén</a:t>
            </a:r>
            <a:r>
              <a:rPr lang="en-GB" dirty="0">
                <a:solidFill>
                  <a:schemeClr val="tx1"/>
                </a:solidFill>
              </a:rPr>
              <a:t> B. </a:t>
            </a:r>
            <a:r>
              <a:rPr lang="en-GB" dirty="0" err="1">
                <a:solidFill>
                  <a:schemeClr val="tx1"/>
                </a:solidFill>
              </a:rPr>
              <a:t>Curr</a:t>
            </a:r>
            <a:r>
              <a:rPr lang="en-GB" dirty="0">
                <a:solidFill>
                  <a:schemeClr val="tx1"/>
                </a:solidFill>
              </a:rPr>
              <a:t> </a:t>
            </a:r>
            <a:r>
              <a:rPr lang="en-GB" dirty="0" err="1">
                <a:solidFill>
                  <a:schemeClr val="tx1"/>
                </a:solidFill>
              </a:rPr>
              <a:t>Diab</a:t>
            </a:r>
            <a:r>
              <a:rPr lang="en-GB" dirty="0">
                <a:solidFill>
                  <a:schemeClr val="tx1"/>
                </a:solidFill>
              </a:rPr>
              <a:t> Rep 2003;3:365; Robinson LE et al. BMJ Open 2013;3:pii e001986</a:t>
            </a:r>
          </a:p>
        </p:txBody>
      </p:sp>
      <p:sp>
        <p:nvSpPr>
          <p:cNvPr id="46" name="Rectangle 45"/>
          <p:cNvSpPr/>
          <p:nvPr>
            <p:custDataLst>
              <p:tags r:id="rId1"/>
            </p:custDataLst>
          </p:nvPr>
        </p:nvSpPr>
        <p:spPr>
          <a:xfrm>
            <a:off x="5627940" y="2151033"/>
            <a:ext cx="3012512" cy="1264235"/>
          </a:xfrm>
          <a:prstGeom prst="rect">
            <a:avLst/>
          </a:prstGeom>
          <a:solidFill>
            <a:srgbClr val="6482C3">
              <a:lumMod val="20000"/>
              <a:lumOff val="80000"/>
            </a:srgbClr>
          </a:solidFill>
          <a:ln w="19050" cap="flat" cmpd="sng" algn="ctr">
            <a:noFill/>
            <a:prstDash val="solid"/>
          </a:ln>
          <a:effectLst/>
        </p:spPr>
        <p:txBody>
          <a:bodyPr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53575E"/>
              </a:solidFill>
              <a:effectLst/>
              <a:uLnTx/>
              <a:uFillTx/>
              <a:latin typeface="Arial"/>
              <a:ea typeface="Arial Unicode MS" pitchFamily="34" charset="-128"/>
              <a:cs typeface="+mn-cs"/>
            </a:endParaRPr>
          </a:p>
        </p:txBody>
      </p:sp>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5906" y="2598083"/>
            <a:ext cx="1771422" cy="2873915"/>
          </a:xfrm>
          <a:prstGeom prst="rect">
            <a:avLst/>
          </a:prstGeom>
        </p:spPr>
      </p:pic>
      <p:sp>
        <p:nvSpPr>
          <p:cNvPr id="50" name="TextBox 49"/>
          <p:cNvSpPr txBox="1"/>
          <p:nvPr/>
        </p:nvSpPr>
        <p:spPr>
          <a:xfrm>
            <a:off x="4005042" y="2623080"/>
            <a:ext cx="1371433" cy="284691"/>
          </a:xfrm>
          <a:prstGeom prst="rect">
            <a:avLst/>
          </a:prstGeom>
          <a:solidFill>
            <a:srgbClr val="FFFFFF"/>
          </a:solidFill>
          <a:ln w="19050">
            <a:solidFill>
              <a:srgbClr val="F0414B"/>
            </a:solidFill>
          </a:ln>
        </p:spPr>
        <p:txBody>
          <a:bodyPr wrap="square" lIns="68576" tIns="34289" rIns="68576" bIns="3428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A5A5A"/>
                </a:solidFill>
                <a:effectLst/>
                <a:uLnTx/>
                <a:uFillTx/>
              </a:rPr>
              <a:t>Inactive GLP-1</a:t>
            </a:r>
          </a:p>
        </p:txBody>
      </p:sp>
      <p:sp>
        <p:nvSpPr>
          <p:cNvPr id="51" name="Rectangle 50"/>
          <p:cNvSpPr/>
          <p:nvPr/>
        </p:nvSpPr>
        <p:spPr>
          <a:xfrm>
            <a:off x="5801379" y="2264034"/>
            <a:ext cx="2665639" cy="468000"/>
          </a:xfrm>
          <a:prstGeom prst="rect">
            <a:avLst/>
          </a:prstGeom>
          <a:solidFill>
            <a:srgbClr val="FFFFFF"/>
          </a:solidFill>
          <a:ln w="19050" cap="flat" cmpd="sng" algn="ctr">
            <a:solidFill>
              <a:srgbClr val="6482C3"/>
            </a:solidFill>
            <a:prstDash val="solid"/>
          </a:ln>
          <a:effectLst/>
        </p:spPr>
        <p:txBody>
          <a:bodyPr lIns="68576" tIns="34289" rIns="68576" bIns="3428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A5A5A"/>
                </a:solidFill>
                <a:effectLst/>
                <a:uLnTx/>
                <a:uFillTx/>
                <a:latin typeface="Arial"/>
                <a:ea typeface="+mn-ea"/>
                <a:cs typeface="+mn-cs"/>
              </a:rPr>
              <a:t>Stimulates glucose-dependent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A5A5A"/>
                </a:solidFill>
                <a:effectLst/>
                <a:uLnTx/>
                <a:uFillTx/>
                <a:latin typeface="Arial"/>
                <a:ea typeface="+mn-ea"/>
                <a:cs typeface="+mn-cs"/>
              </a:rPr>
              <a:t>insulin secretion</a:t>
            </a:r>
          </a:p>
        </p:txBody>
      </p:sp>
      <p:sp>
        <p:nvSpPr>
          <p:cNvPr id="52" name="TextBox 51"/>
          <p:cNvSpPr txBox="1"/>
          <p:nvPr/>
        </p:nvSpPr>
        <p:spPr>
          <a:xfrm>
            <a:off x="5215857" y="4436381"/>
            <a:ext cx="959988" cy="253914"/>
          </a:xfrm>
          <a:prstGeom prst="rect">
            <a:avLst/>
          </a:prstGeom>
          <a:noFill/>
        </p:spPr>
        <p:txBody>
          <a:bodyPr wrap="square" lIns="68576" tIns="34289" rIns="68576" bIns="3428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A5A5A"/>
                </a:solidFill>
                <a:effectLst/>
                <a:uLnTx/>
                <a:uFillTx/>
              </a:rPr>
              <a:t>Pancreas</a:t>
            </a:r>
          </a:p>
        </p:txBody>
      </p:sp>
      <p:sp>
        <p:nvSpPr>
          <p:cNvPr id="53" name="TextBox 52"/>
          <p:cNvSpPr txBox="1"/>
          <p:nvPr/>
        </p:nvSpPr>
        <p:spPr>
          <a:xfrm>
            <a:off x="429115" y="2166332"/>
            <a:ext cx="1406994" cy="284691"/>
          </a:xfrm>
          <a:prstGeom prst="rect">
            <a:avLst/>
          </a:prstGeom>
          <a:noFill/>
          <a:ln w="19050">
            <a:solidFill>
              <a:srgbClr val="43AC99"/>
            </a:solidFill>
          </a:ln>
        </p:spPr>
        <p:txBody>
          <a:bodyPr wrap="square" lIns="68576" tIns="34289" rIns="68576" bIns="3428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A5A5A"/>
                </a:solidFill>
                <a:effectLst/>
                <a:uLnTx/>
                <a:uFillTx/>
              </a:rPr>
              <a:t>Meal ingested</a:t>
            </a:r>
          </a:p>
        </p:txBody>
      </p:sp>
      <p:sp>
        <p:nvSpPr>
          <p:cNvPr id="58" name="TextBox 57"/>
          <p:cNvSpPr txBox="1"/>
          <p:nvPr/>
        </p:nvSpPr>
        <p:spPr>
          <a:xfrm>
            <a:off x="666263" y="3033729"/>
            <a:ext cx="1121881" cy="253914"/>
          </a:xfrm>
          <a:prstGeom prst="rect">
            <a:avLst/>
          </a:prstGeom>
          <a:noFill/>
        </p:spPr>
        <p:txBody>
          <a:bodyPr wrap="square" lIns="68576" tIns="34289" rIns="68576" bIns="3428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A5A5A"/>
                </a:solidFill>
                <a:effectLst/>
                <a:uLnTx/>
                <a:uFillTx/>
              </a:rPr>
              <a:t>Stomach</a:t>
            </a:r>
          </a:p>
        </p:txBody>
      </p:sp>
      <p:sp>
        <p:nvSpPr>
          <p:cNvPr id="60" name="TextBox 59"/>
          <p:cNvSpPr txBox="1"/>
          <p:nvPr/>
        </p:nvSpPr>
        <p:spPr>
          <a:xfrm>
            <a:off x="7324518" y="5242498"/>
            <a:ext cx="918116" cy="253914"/>
          </a:xfrm>
          <a:prstGeom prst="rect">
            <a:avLst/>
          </a:prstGeom>
          <a:noFill/>
        </p:spPr>
        <p:txBody>
          <a:bodyPr wrap="square" lIns="68576" tIns="34289" rIns="68576" bIns="3428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200" b="0" i="0" u="none" strike="noStrike" kern="0" cap="none" spc="0" normalizeH="0" baseline="0" noProof="0" dirty="0">
                <a:ln>
                  <a:noFill/>
                </a:ln>
                <a:solidFill>
                  <a:srgbClr val="5A5A5A"/>
                </a:solidFill>
                <a:effectLst/>
                <a:uLnTx/>
                <a:uFillTx/>
              </a:rPr>
              <a:t>β</a:t>
            </a:r>
            <a:r>
              <a:rPr kumimoji="0" lang="en-US" sz="1200" b="0" i="0" u="none" strike="noStrike" kern="0" cap="none" spc="0" normalizeH="0" baseline="0" noProof="0" dirty="0">
                <a:ln>
                  <a:noFill/>
                </a:ln>
                <a:solidFill>
                  <a:srgbClr val="5A5A5A"/>
                </a:solidFill>
                <a:effectLst/>
                <a:uLnTx/>
                <a:uFillTx/>
              </a:rPr>
              <a:t>-cells</a:t>
            </a:r>
          </a:p>
        </p:txBody>
      </p:sp>
      <p:sp>
        <p:nvSpPr>
          <p:cNvPr id="61" name="TextBox 60"/>
          <p:cNvSpPr txBox="1"/>
          <p:nvPr/>
        </p:nvSpPr>
        <p:spPr>
          <a:xfrm>
            <a:off x="1323380" y="4892508"/>
            <a:ext cx="1171561" cy="438580"/>
          </a:xfrm>
          <a:prstGeom prst="rect">
            <a:avLst/>
          </a:prstGeom>
          <a:noFill/>
        </p:spPr>
        <p:txBody>
          <a:bodyPr wrap="square" lIns="68576" tIns="34289" rIns="68576" bIns="3428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A5A5A"/>
                </a:solidFill>
                <a:effectLst/>
                <a:uLnTx/>
                <a:uFillTx/>
              </a:rPr>
              <a:t>Large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A5A5A"/>
                </a:solidFill>
                <a:effectLst/>
                <a:uLnTx/>
                <a:uFillTx/>
              </a:rPr>
              <a:t>intestine</a:t>
            </a:r>
          </a:p>
        </p:txBody>
      </p:sp>
      <p:sp>
        <p:nvSpPr>
          <p:cNvPr id="62" name="Rectangle 61"/>
          <p:cNvSpPr/>
          <p:nvPr/>
        </p:nvSpPr>
        <p:spPr>
          <a:xfrm>
            <a:off x="5801379" y="2837827"/>
            <a:ext cx="2665639" cy="468000"/>
          </a:xfrm>
          <a:prstGeom prst="rect">
            <a:avLst/>
          </a:prstGeom>
          <a:solidFill>
            <a:srgbClr val="FFFFFF"/>
          </a:solidFill>
          <a:ln w="19050" cap="flat" cmpd="sng" algn="ctr">
            <a:solidFill>
              <a:srgbClr val="6482C3"/>
            </a:solidFill>
            <a:prstDash val="solid"/>
          </a:ln>
          <a:effectLst/>
        </p:spPr>
        <p:txBody>
          <a:bodyPr lIns="68576" tIns="34289" rIns="68576" bIns="3428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A5A5A"/>
                </a:solidFill>
                <a:effectLst/>
                <a:uLnTx/>
                <a:uFillTx/>
                <a:latin typeface="Arial"/>
                <a:ea typeface="+mn-ea"/>
                <a:cs typeface="+mn-cs"/>
              </a:rPr>
              <a:t>Suppresses postprandial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A5A5A"/>
                </a:solidFill>
                <a:effectLst/>
                <a:uLnTx/>
                <a:uFillTx/>
                <a:latin typeface="Arial"/>
                <a:ea typeface="+mn-ea"/>
                <a:cs typeface="+mn-cs"/>
              </a:rPr>
              <a:t>glucagon secretion</a:t>
            </a:r>
          </a:p>
        </p:txBody>
      </p:sp>
      <p:sp>
        <p:nvSpPr>
          <p:cNvPr id="63" name="AutoShape 39"/>
          <p:cNvSpPr>
            <a:spLocks noChangeArrowheads="1"/>
          </p:cNvSpPr>
          <p:nvPr>
            <p:custDataLst>
              <p:tags r:id="rId2"/>
            </p:custDataLst>
          </p:nvPr>
        </p:nvSpPr>
        <p:spPr bwMode="auto">
          <a:xfrm>
            <a:off x="1779843" y="3932672"/>
            <a:ext cx="498479" cy="715491"/>
          </a:xfrm>
          <a:prstGeom prst="rect">
            <a:avLst/>
          </a:prstGeom>
          <a:noFill/>
          <a:ln w="19050">
            <a:solidFill>
              <a:srgbClr val="43AC99"/>
            </a:solidFill>
            <a:round/>
            <a:headEnd type="none" w="med" len="med"/>
            <a:tailEnd type="arrow" w="med" len="med"/>
          </a:ln>
          <a:effectLst>
            <a:glow rad="25400">
              <a:srgbClr val="FFFFFF"/>
            </a:glow>
          </a:effectLst>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53575E"/>
              </a:solidFill>
              <a:effectLst/>
              <a:uLnTx/>
              <a:uFillTx/>
              <a:ea typeface="Arial Unicode MS" pitchFamily="34" charset="-128"/>
              <a:cs typeface="Arial" pitchFamily="34" charset="0"/>
            </a:endParaRPr>
          </a:p>
        </p:txBody>
      </p:sp>
      <p:sp>
        <p:nvSpPr>
          <p:cNvPr id="64" name="TextBox 24"/>
          <p:cNvSpPr>
            <a:spLocks noChangeArrowheads="1"/>
          </p:cNvSpPr>
          <p:nvPr>
            <p:custDataLst>
              <p:tags r:id="rId3"/>
            </p:custDataLst>
          </p:nvPr>
        </p:nvSpPr>
        <p:spPr bwMode="auto">
          <a:xfrm>
            <a:off x="2638282" y="3965194"/>
            <a:ext cx="2129296" cy="920169"/>
          </a:xfrm>
          <a:prstGeom prst="rect">
            <a:avLst/>
          </a:prstGeom>
          <a:solidFill>
            <a:srgbClr val="43AC99">
              <a:lumMod val="20000"/>
              <a:lumOff val="80000"/>
            </a:srgbClr>
          </a:solidFill>
          <a:ln w="19050">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1" i="0" u="none" strike="noStrike" kern="0" cap="none" spc="0" normalizeH="0" baseline="0" noProof="0" dirty="0">
              <a:ln>
                <a:noFill/>
              </a:ln>
              <a:solidFill>
                <a:srgbClr val="53575E"/>
              </a:solidFill>
              <a:effectLst/>
              <a:uLnTx/>
              <a:uFillTx/>
              <a:ea typeface="Arial Unicode MS" pitchFamily="34" charset="-128"/>
            </a:endParaRPr>
          </a:p>
        </p:txBody>
      </p:sp>
      <p:sp>
        <p:nvSpPr>
          <p:cNvPr id="65" name="TextBox 64"/>
          <p:cNvSpPr txBox="1"/>
          <p:nvPr/>
        </p:nvSpPr>
        <p:spPr>
          <a:xfrm>
            <a:off x="2693436" y="4491165"/>
            <a:ext cx="2018988" cy="284691"/>
          </a:xfrm>
          <a:prstGeom prst="rect">
            <a:avLst/>
          </a:prstGeom>
          <a:noFill/>
        </p:spPr>
        <p:txBody>
          <a:bodyPr wrap="square" lIns="68576" tIns="34289" rIns="68576" bIns="34289"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5A5A5A"/>
                </a:solidFill>
                <a:effectLst/>
                <a:uLnTx/>
                <a:uFillTx/>
              </a:rPr>
              <a:t>Slows gastric emptying</a:t>
            </a:r>
          </a:p>
        </p:txBody>
      </p:sp>
      <p:cxnSp>
        <p:nvCxnSpPr>
          <p:cNvPr id="67" name="Straight Arrow Connector 66"/>
          <p:cNvCxnSpPr>
            <a:endCxn id="79" idx="1"/>
          </p:cNvCxnSpPr>
          <p:nvPr/>
        </p:nvCxnSpPr>
        <p:spPr>
          <a:xfrm>
            <a:off x="2273459" y="4303716"/>
            <a:ext cx="730507" cy="375"/>
          </a:xfrm>
          <a:prstGeom prst="straightConnector1">
            <a:avLst/>
          </a:prstGeom>
          <a:noFill/>
          <a:ln w="28575">
            <a:solidFill>
              <a:srgbClr val="43AC99"/>
            </a:solidFill>
            <a:round/>
            <a:headEnd type="none" w="med" len="med"/>
            <a:tailEnd type="arrow" w="med" len="med"/>
          </a:ln>
          <a:extLst>
            <a:ext uri="{909E8E84-426E-40dd-AFC4-6F175D3DCCD1}">
              <a14:hiddenFill xmlns:a14="http://schemas.microsoft.com/office/drawing/2010/main" xmlns="">
                <a:noFill/>
              </a14:hiddenFill>
            </a:ext>
          </a:extLst>
        </p:spPr>
      </p:cxnSp>
      <p:pic>
        <p:nvPicPr>
          <p:cNvPr id="68" name="Picture 6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1825" y="3792471"/>
            <a:ext cx="1374226" cy="999512"/>
          </a:xfrm>
          <a:prstGeom prst="rect">
            <a:avLst/>
          </a:prstGeom>
        </p:spPr>
      </p:pic>
      <p:sp>
        <p:nvSpPr>
          <p:cNvPr id="69" name="AutoShape 39"/>
          <p:cNvSpPr>
            <a:spLocks noChangeArrowheads="1"/>
          </p:cNvSpPr>
          <p:nvPr>
            <p:custDataLst>
              <p:tags r:id="rId4"/>
            </p:custDataLst>
          </p:nvPr>
        </p:nvSpPr>
        <p:spPr bwMode="auto">
          <a:xfrm>
            <a:off x="6808393" y="4010907"/>
            <a:ext cx="316950" cy="197163"/>
          </a:xfrm>
          <a:prstGeom prst="rect">
            <a:avLst/>
          </a:prstGeom>
          <a:noFill/>
          <a:ln w="19050">
            <a:solidFill>
              <a:srgbClr val="6482C3"/>
            </a:solidFill>
            <a:round/>
            <a:headEnd type="none" w="med" len="med"/>
            <a:tailEnd type="arrow" w="med" len="med"/>
          </a:ln>
          <a:effectLst>
            <a:glow rad="25400">
              <a:srgbClr val="FFFFFF"/>
            </a:glow>
          </a:effectLst>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53575E"/>
              </a:solidFill>
              <a:effectLst/>
              <a:uLnTx/>
              <a:uFillTx/>
              <a:ea typeface="Arial Unicode MS" pitchFamily="34" charset="-128"/>
              <a:cs typeface="Arial" pitchFamily="34" charset="0"/>
            </a:endParaRPr>
          </a:p>
        </p:txBody>
      </p:sp>
      <p:pic>
        <p:nvPicPr>
          <p:cNvPr id="70" name="Picture 6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7823" y="4677329"/>
            <a:ext cx="678144" cy="567816"/>
          </a:xfrm>
          <a:prstGeom prst="rect">
            <a:avLst/>
          </a:prstGeom>
        </p:spPr>
      </p:pic>
      <p:sp>
        <p:nvSpPr>
          <p:cNvPr id="71" name="AutoShape 39"/>
          <p:cNvSpPr>
            <a:spLocks noChangeArrowheads="1"/>
          </p:cNvSpPr>
          <p:nvPr>
            <p:custDataLst>
              <p:tags r:id="rId5"/>
            </p:custDataLst>
          </p:nvPr>
        </p:nvSpPr>
        <p:spPr bwMode="auto">
          <a:xfrm>
            <a:off x="7447823" y="4674549"/>
            <a:ext cx="678144" cy="573379"/>
          </a:xfrm>
          <a:prstGeom prst="rect">
            <a:avLst/>
          </a:prstGeom>
          <a:noFill/>
          <a:ln w="19050">
            <a:solidFill>
              <a:srgbClr val="6482C3"/>
            </a:solidFill>
            <a:round/>
            <a:headEnd type="none" w="med" len="med"/>
            <a:tailEnd type="arrow" w="med" len="med"/>
          </a:ln>
          <a:effectLst>
            <a:glow rad="25400">
              <a:srgbClr val="FFFFFF"/>
            </a:glow>
          </a:effectLst>
          <a:extLst>
            <a:ext uri="{909E8E84-426E-40dd-AFC4-6F175D3DCCD1}">
              <a14:hiddenFill xmlns:a14="http://schemas.microsoft.com/office/drawing/2010/main" xmlns="">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400" b="0" i="0" u="none" strike="noStrike" kern="0" cap="none" spc="0" normalizeH="0" baseline="0" noProof="0" dirty="0">
              <a:ln>
                <a:noFill/>
              </a:ln>
              <a:solidFill>
                <a:srgbClr val="53575E"/>
              </a:solidFill>
              <a:effectLst/>
              <a:uLnTx/>
              <a:uFillTx/>
              <a:ea typeface="Arial Unicode MS" pitchFamily="34" charset="-128"/>
              <a:cs typeface="Arial" pitchFamily="34" charset="0"/>
            </a:endParaRPr>
          </a:p>
        </p:txBody>
      </p:sp>
      <p:cxnSp>
        <p:nvCxnSpPr>
          <p:cNvPr id="72" name="Elbow Connector 71"/>
          <p:cNvCxnSpPr>
            <a:endCxn id="70" idx="1"/>
          </p:cNvCxnSpPr>
          <p:nvPr/>
        </p:nvCxnSpPr>
        <p:spPr>
          <a:xfrm rot="16200000" flipH="1">
            <a:off x="6831980" y="4345394"/>
            <a:ext cx="750733" cy="480955"/>
          </a:xfrm>
          <a:prstGeom prst="bentConnector2">
            <a:avLst/>
          </a:prstGeom>
          <a:noFill/>
          <a:ln w="25400" cap="flat" cmpd="sng" algn="ctr">
            <a:solidFill>
              <a:srgbClr val="6482C3"/>
            </a:solidFill>
            <a:prstDash val="solid"/>
            <a:headEnd type="none" w="med" len="med"/>
            <a:tailEnd type="none" w="med" len="med"/>
          </a:ln>
          <a:effectLst/>
        </p:spPr>
      </p:cxnSp>
      <p:cxnSp>
        <p:nvCxnSpPr>
          <p:cNvPr id="73" name="Straight Arrow Connector 72"/>
          <p:cNvCxnSpPr/>
          <p:nvPr/>
        </p:nvCxnSpPr>
        <p:spPr>
          <a:xfrm flipH="1" flipV="1">
            <a:off x="7135121" y="3409288"/>
            <a:ext cx="2" cy="453239"/>
          </a:xfrm>
          <a:prstGeom prst="straightConnector1">
            <a:avLst/>
          </a:prstGeom>
          <a:noFill/>
          <a:ln w="28575">
            <a:solidFill>
              <a:srgbClr val="6482C3"/>
            </a:solidFill>
            <a:round/>
            <a:headEnd type="none" w="med" len="med"/>
            <a:tailEnd type="arrow" w="med" len="med"/>
          </a:ln>
          <a:extLst>
            <a:ext uri="{909E8E84-426E-40dd-AFC4-6F175D3DCCD1}">
              <a14:hiddenFill xmlns:a14="http://schemas.microsoft.com/office/drawing/2010/main" xmlns="">
                <a:noFill/>
              </a14:hiddenFill>
            </a:ext>
          </a:extLst>
        </p:spPr>
      </p:cxnSp>
      <p:grpSp>
        <p:nvGrpSpPr>
          <p:cNvPr id="74" name="Group 73"/>
          <p:cNvGrpSpPr/>
          <p:nvPr/>
        </p:nvGrpSpPr>
        <p:grpSpPr>
          <a:xfrm>
            <a:off x="2727563" y="2773402"/>
            <a:ext cx="600493" cy="831555"/>
            <a:chOff x="2553733" y="1698650"/>
            <a:chExt cx="600493" cy="831554"/>
          </a:xfrm>
        </p:grpSpPr>
        <p:sp>
          <p:nvSpPr>
            <p:cNvPr id="75" name="Line 220"/>
            <p:cNvSpPr>
              <a:spLocks noChangeShapeType="1"/>
            </p:cNvSpPr>
            <p:nvPr>
              <p:custDataLst>
                <p:tags r:id="rId6"/>
              </p:custDataLst>
            </p:nvPr>
          </p:nvSpPr>
          <p:spPr bwMode="gray">
            <a:xfrm rot="16200000">
              <a:off x="3023181" y="2399235"/>
              <a:ext cx="261938" cy="0"/>
            </a:xfrm>
            <a:prstGeom prst="line">
              <a:avLst/>
            </a:prstGeom>
            <a:noFill/>
            <a:ln w="28575" algn="ctr">
              <a:solidFill>
                <a:schemeClr val="accent1"/>
              </a:solidFill>
              <a:round/>
              <a:headEnd/>
              <a:tailEnd/>
            </a:ln>
          </p:spPr>
          <p:txBody>
            <a:bodyPr wrap="none" lIns="68558" tIns="34280" rIns="68558" bIns="3428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350" b="0" i="0" u="none" strike="noStrike" kern="0" cap="none" spc="0" normalizeH="0" baseline="0" noProof="0" dirty="0">
                <a:ln>
                  <a:noFill/>
                </a:ln>
                <a:solidFill>
                  <a:srgbClr val="53575E"/>
                </a:solidFill>
                <a:effectLst/>
                <a:uLnTx/>
                <a:uFillTx/>
                <a:cs typeface="Arial" charset="0"/>
              </a:endParaRPr>
            </a:p>
          </p:txBody>
        </p:sp>
        <p:cxnSp>
          <p:nvCxnSpPr>
            <p:cNvPr id="76" name="Elbow Connector 75"/>
            <p:cNvCxnSpPr/>
            <p:nvPr/>
          </p:nvCxnSpPr>
          <p:spPr>
            <a:xfrm rot="16200000" flipH="1">
              <a:off x="2497335" y="1755048"/>
              <a:ext cx="713290" cy="600493"/>
            </a:xfrm>
            <a:prstGeom prst="bentConnector3">
              <a:avLst>
                <a:gd name="adj1" fmla="val 99306"/>
              </a:avLst>
            </a:prstGeom>
            <a:noFill/>
            <a:ln w="28575" cap="flat" cmpd="sng" algn="ctr">
              <a:solidFill>
                <a:schemeClr val="accent1"/>
              </a:solidFill>
              <a:prstDash val="solid"/>
              <a:headEnd type="none" w="med" len="med"/>
              <a:tailEnd type="none" w="med" len="med"/>
            </a:ln>
            <a:effectLst/>
          </p:spPr>
        </p:cxnSp>
      </p:grpSp>
      <p:cxnSp>
        <p:nvCxnSpPr>
          <p:cNvPr id="77" name="Straight Arrow Connector 76"/>
          <p:cNvCxnSpPr/>
          <p:nvPr/>
        </p:nvCxnSpPr>
        <p:spPr>
          <a:xfrm flipH="1">
            <a:off x="3702930" y="3692712"/>
            <a:ext cx="2" cy="453239"/>
          </a:xfrm>
          <a:prstGeom prst="straightConnector1">
            <a:avLst/>
          </a:prstGeom>
          <a:noFill/>
          <a:ln w="28575">
            <a:solidFill>
              <a:srgbClr val="F0414B"/>
            </a:solidFill>
            <a:prstDash val="sysDash"/>
            <a:round/>
            <a:headEnd type="none" w="med" len="med"/>
            <a:tailEnd type="none" w="med" len="med"/>
          </a:ln>
          <a:extLst>
            <a:ext uri="{909E8E84-426E-40dd-AFC4-6F175D3DCCD1}">
              <a14:hiddenFill xmlns:a14="http://schemas.microsoft.com/office/drawing/2010/main" xmlns="">
                <a:noFill/>
              </a14:hiddenFill>
            </a:ext>
          </a:extLst>
        </p:spPr>
      </p:cxnSp>
      <p:cxnSp>
        <p:nvCxnSpPr>
          <p:cNvPr id="78" name="Straight Arrow Connector 77"/>
          <p:cNvCxnSpPr/>
          <p:nvPr/>
        </p:nvCxnSpPr>
        <p:spPr>
          <a:xfrm>
            <a:off x="1485386" y="2454872"/>
            <a:ext cx="0" cy="286303"/>
          </a:xfrm>
          <a:prstGeom prst="straightConnector1">
            <a:avLst/>
          </a:prstGeom>
          <a:noFill/>
          <a:ln w="28575">
            <a:solidFill>
              <a:srgbClr val="43AC99"/>
            </a:solidFill>
            <a:round/>
            <a:headEnd type="none" w="med" len="med"/>
            <a:tailEnd type="arrow" w="med" len="med"/>
          </a:ln>
          <a:extLst>
            <a:ext uri="{909E8E84-426E-40dd-AFC4-6F175D3DCCD1}">
              <a14:hiddenFill xmlns:a14="http://schemas.microsoft.com/office/drawing/2010/main" xmlns="">
                <a:noFill/>
              </a14:hiddenFill>
            </a:ext>
          </a:extLst>
        </p:spPr>
      </p:cxnSp>
      <p:sp>
        <p:nvSpPr>
          <p:cNvPr id="79" name="TextBox 24"/>
          <p:cNvSpPr>
            <a:spLocks noChangeArrowheads="1"/>
          </p:cNvSpPr>
          <p:nvPr/>
        </p:nvSpPr>
        <p:spPr bwMode="auto">
          <a:xfrm>
            <a:off x="3003964" y="4144442"/>
            <a:ext cx="1397932" cy="319296"/>
          </a:xfrm>
          <a:prstGeom prst="rect">
            <a:avLst/>
          </a:prstGeom>
          <a:solidFill>
            <a:srgbClr val="FFFFFF"/>
          </a:solidFill>
          <a:ln w="19050" cap="flat" cmpd="sng" algn="ctr">
            <a:solidFill>
              <a:srgbClr val="43AC99"/>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53575E"/>
                </a:solidFill>
                <a:effectLst/>
                <a:uLnTx/>
                <a:uFillTx/>
                <a:latin typeface="Arial"/>
                <a:ea typeface="Arial Unicode MS" pitchFamily="34" charset="-128"/>
                <a:cs typeface="Arial" pitchFamily="34" charset="0"/>
              </a:rPr>
              <a:t>Active GLP-1</a:t>
            </a:r>
          </a:p>
        </p:txBody>
      </p:sp>
      <p:sp>
        <p:nvSpPr>
          <p:cNvPr id="80" name="Rectangle 79"/>
          <p:cNvSpPr/>
          <p:nvPr/>
        </p:nvSpPr>
        <p:spPr>
          <a:xfrm>
            <a:off x="2192109" y="2498035"/>
            <a:ext cx="1107458" cy="535695"/>
          </a:xfrm>
          <a:prstGeom prst="rect">
            <a:avLst/>
          </a:prstGeom>
          <a:solidFill>
            <a:schemeClr val="accent1"/>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kern="0" noProof="0" dirty="0">
                <a:solidFill>
                  <a:srgbClr val="FFFFFF"/>
                </a:solidFill>
                <a:latin typeface="Arial"/>
                <a:ea typeface="Arial Unicode MS" pitchFamily="34" charset="-128"/>
                <a:cs typeface="Arial" pitchFamily="34" charset="0"/>
              </a:rPr>
              <a:t>DPP-4 inhibitor</a:t>
            </a:r>
            <a:endParaRPr kumimoji="0" lang="en-GB" sz="1400" b="0" i="0" u="none" strike="noStrike" kern="0" cap="none" spc="0" normalizeH="0" baseline="0" noProof="0" dirty="0">
              <a:ln>
                <a:noFill/>
              </a:ln>
              <a:solidFill>
                <a:srgbClr val="FFFFFF"/>
              </a:solidFill>
              <a:effectLst/>
              <a:uLnTx/>
              <a:uFillTx/>
              <a:latin typeface="Arial"/>
              <a:ea typeface="Arial Unicode MS" pitchFamily="34" charset="-128"/>
              <a:cs typeface="Arial" pitchFamily="34" charset="0"/>
            </a:endParaRPr>
          </a:p>
        </p:txBody>
      </p:sp>
      <p:grpSp>
        <p:nvGrpSpPr>
          <p:cNvPr id="81" name="Group 80"/>
          <p:cNvGrpSpPr/>
          <p:nvPr/>
        </p:nvGrpSpPr>
        <p:grpSpPr>
          <a:xfrm>
            <a:off x="3339129" y="3149425"/>
            <a:ext cx="680781" cy="640080"/>
            <a:chOff x="3291963" y="1994755"/>
            <a:chExt cx="680781" cy="640080"/>
          </a:xfrm>
        </p:grpSpPr>
        <p:sp>
          <p:nvSpPr>
            <p:cNvPr id="82" name="TextBox 81"/>
            <p:cNvSpPr txBox="1"/>
            <p:nvPr/>
          </p:nvSpPr>
          <p:spPr>
            <a:xfrm>
              <a:off x="3332664" y="1994755"/>
              <a:ext cx="640080" cy="640080"/>
            </a:xfrm>
            <a:prstGeom prst="ellipse">
              <a:avLst/>
            </a:prstGeom>
            <a:solidFill>
              <a:srgbClr val="F0414B"/>
            </a:solidFill>
            <a:ln w="19050">
              <a:solidFill>
                <a:srgbClr val="F0414B"/>
              </a:solidFill>
            </a:ln>
          </p:spPr>
          <p:txBody>
            <a:bodyPr wrap="square" lIns="68576" tIns="34289" rIns="68576" bIns="34289"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FFFFFF"/>
                </a:solidFill>
                <a:effectLst/>
                <a:uLnTx/>
                <a:uFillTx/>
              </a:endParaRPr>
            </a:p>
          </p:txBody>
        </p:sp>
        <p:sp>
          <p:nvSpPr>
            <p:cNvPr id="83" name="TextBox 82"/>
            <p:cNvSpPr txBox="1"/>
            <p:nvPr/>
          </p:nvSpPr>
          <p:spPr>
            <a:xfrm>
              <a:off x="3291963" y="2154886"/>
              <a:ext cx="62658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DPP-4</a:t>
              </a:r>
            </a:p>
          </p:txBody>
        </p:sp>
      </p:grpSp>
      <p:cxnSp>
        <p:nvCxnSpPr>
          <p:cNvPr id="84" name="Elbow Connector 83"/>
          <p:cNvCxnSpPr>
            <a:stCxn id="82" idx="0"/>
            <a:endCxn id="50" idx="1"/>
          </p:cNvCxnSpPr>
          <p:nvPr/>
        </p:nvCxnSpPr>
        <p:spPr>
          <a:xfrm rot="5400000" flipH="1" flipV="1">
            <a:off x="3660457" y="2804840"/>
            <a:ext cx="383999" cy="305172"/>
          </a:xfrm>
          <a:prstGeom prst="bentConnector2">
            <a:avLst/>
          </a:prstGeom>
          <a:noFill/>
          <a:ln w="28575">
            <a:solidFill>
              <a:srgbClr val="F0414B"/>
            </a:solidFill>
            <a:prstDash val="sysDash"/>
            <a:round/>
            <a:headEnd type="none" w="med" len="med"/>
            <a:tailEnd type="arrow" w="med" len="med"/>
          </a:ln>
          <a:extLst>
            <a:ext uri="{909E8E84-426E-40dd-AFC4-6F175D3DCCD1}">
              <a14:hiddenFill xmlns:a14="http://schemas.microsoft.com/office/drawing/2010/main" xmlns="">
                <a:noFill/>
              </a14:hiddenFill>
            </a:ext>
          </a:extLst>
        </p:spPr>
      </p:cxnSp>
      <p:cxnSp>
        <p:nvCxnSpPr>
          <p:cNvPr id="85" name="Straight Arrow Connector 84"/>
          <p:cNvCxnSpPr>
            <a:stCxn id="79" idx="3"/>
          </p:cNvCxnSpPr>
          <p:nvPr/>
        </p:nvCxnSpPr>
        <p:spPr>
          <a:xfrm flipV="1">
            <a:off x="4401895" y="4303716"/>
            <a:ext cx="1645920" cy="375"/>
          </a:xfrm>
          <a:prstGeom prst="straightConnector1">
            <a:avLst/>
          </a:prstGeom>
          <a:noFill/>
          <a:ln w="28575">
            <a:solidFill>
              <a:srgbClr val="43AC99"/>
            </a:solidFill>
            <a:round/>
            <a:headEnd type="none" w="med" len="me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40932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DPP4 inhibitors: Pros and cons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4157544708"/>
              </p:ext>
            </p:extLst>
          </p:nvPr>
        </p:nvGraphicFramePr>
        <p:xfrm>
          <a:off x="1043608" y="1656094"/>
          <a:ext cx="6912768" cy="4101061"/>
        </p:xfrm>
        <a:graphic>
          <a:graphicData uri="http://schemas.openxmlformats.org/drawingml/2006/table">
            <a:tbl>
              <a:tblPr firstRow="1" bandRow="1">
                <a:tableStyleId>{1FECB4D8-DB02-4DC6-A0A2-4F2EBAE1DC90}</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576064">
                <a:tc>
                  <a:txBody>
                    <a:bodyPr/>
                    <a:lstStyle/>
                    <a:p>
                      <a:pPr algn="l"/>
                      <a:r>
                        <a:rPr lang="en-US" sz="2100" dirty="0"/>
                        <a:t>Pros</a:t>
                      </a:r>
                      <a:endParaRPr lang="en-ZA" sz="2100" dirty="0"/>
                    </a:p>
                  </a:txBody>
                  <a:tcPr marT="60960" marB="60960"/>
                </a:tc>
                <a:tc>
                  <a:txBody>
                    <a:bodyPr/>
                    <a:lstStyle/>
                    <a:p>
                      <a:pPr algn="l"/>
                      <a:r>
                        <a:rPr lang="en-US" sz="2100" dirty="0"/>
                        <a:t>Cons</a:t>
                      </a:r>
                      <a:endParaRPr lang="en-ZA" sz="2100" dirty="0"/>
                    </a:p>
                  </a:txBody>
                  <a:tcPr marT="60960" marB="60960"/>
                </a:tc>
                <a:extLst>
                  <a:ext uri="{0D108BD9-81ED-4DB2-BD59-A6C34878D82A}">
                    <a16:rowId xmlns:a16="http://schemas.microsoft.com/office/drawing/2014/main" val="10000"/>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HbA1c reduction: 0.5-1.1%</a:t>
                      </a:r>
                      <a:endParaRPr lang="en-US" sz="2100" baseline="30000" dirty="0"/>
                    </a:p>
                  </a:txBody>
                  <a:tcPr marT="60960" marB="60960"/>
                </a:tc>
                <a:tc>
                  <a:txBody>
                    <a:bodyPr/>
                    <a:lstStyle/>
                    <a:p>
                      <a:pPr algn="l"/>
                      <a:r>
                        <a:rPr lang="en-US" sz="2100" dirty="0"/>
                        <a:t>Increased </a:t>
                      </a:r>
                      <a:r>
                        <a:rPr lang="en-US" sz="2100" dirty="0" err="1"/>
                        <a:t>hospitalisation</a:t>
                      </a:r>
                      <a:r>
                        <a:rPr lang="en-US" sz="2100" baseline="0" dirty="0"/>
                        <a:t> for heart failure (</a:t>
                      </a:r>
                      <a:r>
                        <a:rPr lang="en-US" sz="2100" baseline="0" dirty="0" err="1"/>
                        <a:t>saxagliptin</a:t>
                      </a:r>
                      <a:r>
                        <a:rPr lang="en-US" sz="2100" baseline="0" dirty="0"/>
                        <a:t>)</a:t>
                      </a:r>
                      <a:endParaRPr lang="en-ZA" sz="2100" dirty="0"/>
                    </a:p>
                  </a:txBody>
                  <a:tcPr marT="60960" marB="60960"/>
                </a:tc>
                <a:extLst>
                  <a:ext uri="{0D108BD9-81ED-4DB2-BD59-A6C34878D82A}">
                    <a16:rowId xmlns:a16="http://schemas.microsoft.com/office/drawing/2014/main" val="10001"/>
                  </a:ext>
                </a:extLst>
              </a:tr>
              <a:tr h="1096757">
                <a:tc>
                  <a:txBody>
                    <a:bodyPr/>
                    <a:lstStyle/>
                    <a:p>
                      <a:pPr algn="l"/>
                      <a:r>
                        <a:rPr lang="en-US" sz="2100" dirty="0"/>
                        <a:t>Low risk of </a:t>
                      </a:r>
                      <a:r>
                        <a:rPr lang="en-US" sz="2100" dirty="0" err="1"/>
                        <a:t>hypoglycaemia</a:t>
                      </a:r>
                      <a:r>
                        <a:rPr lang="en-US" sz="2100" baseline="0" dirty="0"/>
                        <a:t> when used as monotherapy</a:t>
                      </a:r>
                      <a:endParaRPr lang="en-ZA" sz="21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Small risk for pancreatitis</a:t>
                      </a:r>
                      <a:endParaRPr lang="en-ZA" sz="2100" dirty="0"/>
                    </a:p>
                  </a:txBody>
                  <a:tcPr marT="60960" marB="60960"/>
                </a:tc>
                <a:extLst>
                  <a:ext uri="{0D108BD9-81ED-4DB2-BD59-A6C34878D82A}">
                    <a16:rowId xmlns:a16="http://schemas.microsoft.com/office/drawing/2014/main" val="10002"/>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Weight neutral</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3"/>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Can be used as monotherapy or add-on</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4"/>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CV neutral</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r>
              <a:rPr lang="en-GB" dirty="0">
                <a:solidFill>
                  <a:schemeClr val="tx1"/>
                </a:solidFill>
              </a:rPr>
              <a:t>1. </a:t>
            </a:r>
            <a:r>
              <a:rPr lang="en-US" dirty="0">
                <a:solidFill>
                  <a:schemeClr val="tx1"/>
                </a:solidFill>
              </a:rPr>
              <a:t>SEMDSA guidelines 2017</a:t>
            </a:r>
          </a:p>
          <a:p>
            <a:endParaRPr lang="en-ZA" dirty="0">
              <a:solidFill>
                <a:schemeClr val="tx1"/>
              </a:solidFill>
            </a:endParaRPr>
          </a:p>
        </p:txBody>
      </p:sp>
    </p:spTree>
    <p:extLst>
      <p:ext uri="{BB962C8B-B14F-4D97-AF65-F5344CB8AC3E}">
        <p14:creationId xmlns:p14="http://schemas.microsoft.com/office/powerpoint/2010/main" val="158777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GLP-1R mechanism of action</a:t>
            </a:r>
            <a:endParaRPr lang="en-ZA" dirty="0"/>
          </a:p>
        </p:txBody>
      </p:sp>
      <p:sp>
        <p:nvSpPr>
          <p:cNvPr id="4" name="Footer Placeholder 3"/>
          <p:cNvSpPr>
            <a:spLocks noGrp="1"/>
          </p:cNvSpPr>
          <p:nvPr>
            <p:ph type="ftr" sz="quarter" idx="11"/>
          </p:nvPr>
        </p:nvSpPr>
        <p:spPr/>
        <p:txBody>
          <a:bodyPr/>
          <a:lstStyle/>
          <a:p>
            <a:r>
              <a:rPr lang="en-ZA" dirty="0">
                <a:hlinkClick r:id="rId2"/>
              </a:rPr>
              <a:t>Diabetes - American Diabetes Association</a:t>
            </a:r>
            <a:endParaRPr lang="en-ZA" dirty="0"/>
          </a:p>
        </p:txBody>
      </p:sp>
      <p:pic>
        <p:nvPicPr>
          <p:cNvPr id="1026" name="Picture 2" descr="Image result for glp1 mechanism of 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136904" cy="467042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3236979"/>
            <a:ext cx="1512168" cy="2208245"/>
          </a:xfrm>
          <a:prstGeom prst="rect">
            <a:avLst/>
          </a:prstGeom>
        </p:spPr>
      </p:pic>
    </p:spTree>
    <p:extLst>
      <p:ext uri="{BB962C8B-B14F-4D97-AF65-F5344CB8AC3E}">
        <p14:creationId xmlns:p14="http://schemas.microsoft.com/office/powerpoint/2010/main" val="4272596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GLP-1R agonists: Pros and cons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103512754"/>
              </p:ext>
            </p:extLst>
          </p:nvPr>
        </p:nvGraphicFramePr>
        <p:xfrm>
          <a:off x="1043608" y="1656094"/>
          <a:ext cx="6912768" cy="4548101"/>
        </p:xfrm>
        <a:graphic>
          <a:graphicData uri="http://schemas.openxmlformats.org/drawingml/2006/table">
            <a:tbl>
              <a:tblPr firstRow="1" bandRow="1">
                <a:tableStyleId>{1FECB4D8-DB02-4DC6-A0A2-4F2EBAE1DC90}</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576064">
                <a:tc>
                  <a:txBody>
                    <a:bodyPr/>
                    <a:lstStyle/>
                    <a:p>
                      <a:pPr algn="l"/>
                      <a:r>
                        <a:rPr lang="en-US" sz="2100" dirty="0"/>
                        <a:t>Pros</a:t>
                      </a:r>
                      <a:endParaRPr lang="en-ZA" sz="2100" dirty="0"/>
                    </a:p>
                  </a:txBody>
                  <a:tcPr marT="60960" marB="60960"/>
                </a:tc>
                <a:tc>
                  <a:txBody>
                    <a:bodyPr/>
                    <a:lstStyle/>
                    <a:p>
                      <a:pPr algn="l"/>
                      <a:r>
                        <a:rPr lang="en-US" sz="2100" dirty="0"/>
                        <a:t>Cons</a:t>
                      </a:r>
                      <a:endParaRPr lang="en-ZA" sz="2100" dirty="0"/>
                    </a:p>
                  </a:txBody>
                  <a:tcPr marT="60960" marB="60960"/>
                </a:tc>
                <a:extLst>
                  <a:ext uri="{0D108BD9-81ED-4DB2-BD59-A6C34878D82A}">
                    <a16:rowId xmlns:a16="http://schemas.microsoft.com/office/drawing/2014/main" val="10000"/>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HbA1c reduction: 0.9-1.2%</a:t>
                      </a:r>
                      <a:endParaRPr lang="en-US" sz="2100" baseline="30000" dirty="0"/>
                    </a:p>
                  </a:txBody>
                  <a:tcPr marT="60960" marB="60960"/>
                </a:tc>
                <a:tc>
                  <a:txBody>
                    <a:bodyPr/>
                    <a:lstStyle/>
                    <a:p>
                      <a:pPr algn="l"/>
                      <a:r>
                        <a:rPr lang="en-US" sz="2100" dirty="0"/>
                        <a:t>Nausea and vomiting (discontinuation</a:t>
                      </a:r>
                      <a:r>
                        <a:rPr lang="en-US" sz="2100" baseline="0" dirty="0"/>
                        <a:t> ≈ 25%)</a:t>
                      </a:r>
                      <a:endParaRPr lang="en-ZA" sz="2100" dirty="0"/>
                    </a:p>
                  </a:txBody>
                  <a:tcPr marT="60960" marB="60960"/>
                </a:tc>
                <a:extLst>
                  <a:ext uri="{0D108BD9-81ED-4DB2-BD59-A6C34878D82A}">
                    <a16:rowId xmlns:a16="http://schemas.microsoft.com/office/drawing/2014/main" val="10001"/>
                  </a:ext>
                </a:extLst>
              </a:tr>
              <a:tr h="1096757">
                <a:tc>
                  <a:txBody>
                    <a:bodyPr/>
                    <a:lstStyle/>
                    <a:p>
                      <a:pPr algn="l"/>
                      <a:r>
                        <a:rPr lang="en-US" sz="2100" dirty="0"/>
                        <a:t>Low risk of </a:t>
                      </a:r>
                      <a:r>
                        <a:rPr lang="en-US" sz="2100" dirty="0" err="1"/>
                        <a:t>hypoglycaemia</a:t>
                      </a:r>
                      <a:r>
                        <a:rPr lang="en-US" sz="2100" baseline="0" dirty="0"/>
                        <a:t> when used as monotherapy</a:t>
                      </a:r>
                      <a:endParaRPr lang="en-ZA" sz="21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Pancreatitis</a:t>
                      </a:r>
                      <a:endParaRPr lang="en-ZA" sz="2100" dirty="0"/>
                    </a:p>
                  </a:txBody>
                  <a:tcPr marT="60960" marB="60960"/>
                </a:tc>
                <a:extLst>
                  <a:ext uri="{0D108BD9-81ED-4DB2-BD59-A6C34878D82A}">
                    <a16:rowId xmlns:a16="http://schemas.microsoft.com/office/drawing/2014/main" val="10002"/>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Weight reduction: 1-3 kg</a:t>
                      </a:r>
                    </a:p>
                  </a:txBody>
                  <a:tcPr marT="60960" marB="60960"/>
                </a:tc>
                <a:tc>
                  <a:txBody>
                    <a:bodyPr/>
                    <a:lstStyle/>
                    <a:p>
                      <a:pPr algn="l"/>
                      <a:r>
                        <a:rPr lang="en-US" sz="2100" dirty="0"/>
                        <a:t>Skin reactions</a:t>
                      </a:r>
                      <a:endParaRPr lang="en-ZA" sz="2100" dirty="0"/>
                    </a:p>
                  </a:txBody>
                  <a:tcPr marT="60960" marB="60960"/>
                </a:tc>
                <a:extLst>
                  <a:ext uri="{0D108BD9-81ED-4DB2-BD59-A6C34878D82A}">
                    <a16:rowId xmlns:a16="http://schemas.microsoft.com/office/drawing/2014/main" val="10003"/>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Add-on therapy</a:t>
                      </a:r>
                    </a:p>
                  </a:txBody>
                  <a:tcPr marT="60960" marB="60960"/>
                </a:tc>
                <a:tc>
                  <a:txBody>
                    <a:bodyPr/>
                    <a:lstStyle/>
                    <a:p>
                      <a:pPr algn="l"/>
                      <a:r>
                        <a:rPr lang="en-US" sz="2100" dirty="0"/>
                        <a:t>Injectable</a:t>
                      </a:r>
                      <a:endParaRPr lang="en-ZA" sz="2100" dirty="0"/>
                    </a:p>
                  </a:txBody>
                  <a:tcPr marT="60960" marB="60960"/>
                </a:tc>
                <a:extLst>
                  <a:ext uri="{0D108BD9-81ED-4DB2-BD59-A6C34878D82A}">
                    <a16:rowId xmlns:a16="http://schemas.microsoft.com/office/drawing/2014/main" val="10004"/>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SBP reduction: 1-5 mmHg</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5"/>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CV benefits for some molecules</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r>
              <a:rPr lang="en-GB" dirty="0">
                <a:solidFill>
                  <a:schemeClr val="tx1"/>
                </a:solidFill>
              </a:rPr>
              <a:t>1. </a:t>
            </a:r>
            <a:r>
              <a:rPr lang="en-US" dirty="0">
                <a:solidFill>
                  <a:schemeClr val="tx1"/>
                </a:solidFill>
              </a:rPr>
              <a:t>SEMDSA guidelines 2017</a:t>
            </a:r>
          </a:p>
          <a:p>
            <a:endParaRPr lang="en-ZA" dirty="0">
              <a:solidFill>
                <a:schemeClr val="tx1"/>
              </a:solidFill>
            </a:endParaRPr>
          </a:p>
        </p:txBody>
      </p:sp>
    </p:spTree>
    <p:extLst>
      <p:ext uri="{BB962C8B-B14F-4D97-AF65-F5344CB8AC3E}">
        <p14:creationId xmlns:p14="http://schemas.microsoft.com/office/powerpoint/2010/main" val="104196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dirty="0"/>
              <a:t>Urinary glucose excretion via SGLT2 inhibition</a:t>
            </a:r>
          </a:p>
        </p:txBody>
      </p:sp>
      <p:pic>
        <p:nvPicPr>
          <p:cNvPr id="6" name="Picture 41" descr="Large.png"/>
          <p:cNvPicPr>
            <a:picLocks noChangeAspect="1"/>
          </p:cNvPicPr>
          <p:nvPr/>
        </p:nvPicPr>
        <p:blipFill>
          <a:blip r:embed="rId3" cstate="print"/>
          <a:srcRect/>
          <a:stretch>
            <a:fillRect/>
          </a:stretch>
        </p:blipFill>
        <p:spPr bwMode="auto">
          <a:xfrm>
            <a:off x="3315375" y="2737302"/>
            <a:ext cx="771029" cy="2535180"/>
          </a:xfrm>
          <a:prstGeom prst="rect">
            <a:avLst/>
          </a:prstGeom>
          <a:noFill/>
          <a:ln w="9525">
            <a:noFill/>
            <a:miter lim="800000"/>
            <a:headEnd/>
            <a:tailEnd/>
          </a:ln>
        </p:spPr>
      </p:pic>
      <p:pic>
        <p:nvPicPr>
          <p:cNvPr id="7" name="Picture 9" descr="Glucose.png"/>
          <p:cNvPicPr>
            <a:picLocks noChangeAspect="1"/>
          </p:cNvPicPr>
          <p:nvPr/>
        </p:nvPicPr>
        <p:blipFill>
          <a:blip r:embed="rId4" cstate="print"/>
          <a:srcRect/>
          <a:stretch>
            <a:fillRect/>
          </a:stretch>
        </p:blipFill>
        <p:spPr bwMode="auto">
          <a:xfrm>
            <a:off x="2311379" y="1731353"/>
            <a:ext cx="3862703" cy="4236287"/>
          </a:xfrm>
          <a:prstGeom prst="rect">
            <a:avLst/>
          </a:prstGeom>
          <a:noFill/>
          <a:ln w="9525">
            <a:noFill/>
            <a:miter lim="800000"/>
            <a:headEnd/>
            <a:tailEnd/>
          </a:ln>
        </p:spPr>
      </p:pic>
      <p:pic>
        <p:nvPicPr>
          <p:cNvPr id="8" name="Picture 9" descr="Glucose.png"/>
          <p:cNvPicPr>
            <a:picLocks noChangeAspect="1"/>
          </p:cNvPicPr>
          <p:nvPr/>
        </p:nvPicPr>
        <p:blipFill rotWithShape="1">
          <a:blip r:embed="rId4" cstate="print">
            <a:duotone>
              <a:prstClr val="black"/>
              <a:schemeClr val="accent1">
                <a:tint val="45000"/>
                <a:satMod val="400000"/>
              </a:schemeClr>
            </a:duotone>
          </a:blip>
          <a:srcRect l="47728" t="-1" r="13686" b="-901"/>
          <a:stretch/>
        </p:blipFill>
        <p:spPr bwMode="auto">
          <a:xfrm>
            <a:off x="4154951" y="1731354"/>
            <a:ext cx="1490456" cy="4274540"/>
          </a:xfrm>
          <a:prstGeom prst="rect">
            <a:avLst/>
          </a:prstGeom>
          <a:noFill/>
          <a:ln w="9525">
            <a:noFill/>
            <a:miter lim="800000"/>
            <a:headEnd/>
            <a:tailEnd/>
          </a:ln>
        </p:spPr>
      </p:pic>
      <p:pic>
        <p:nvPicPr>
          <p:cNvPr id="9" name="Picture 9" descr="Glucose.png"/>
          <p:cNvPicPr>
            <a:picLocks noChangeAspect="1"/>
          </p:cNvPicPr>
          <p:nvPr/>
        </p:nvPicPr>
        <p:blipFill rotWithShape="1">
          <a:blip r:embed="rId4" cstate="print">
            <a:duotone>
              <a:prstClr val="black"/>
              <a:schemeClr val="accent1">
                <a:tint val="45000"/>
                <a:satMod val="400000"/>
              </a:schemeClr>
            </a:duotone>
          </a:blip>
          <a:srcRect l="27137" t="-1" r="52438" b="-901"/>
          <a:stretch/>
        </p:blipFill>
        <p:spPr bwMode="auto">
          <a:xfrm>
            <a:off x="3359616" y="1731354"/>
            <a:ext cx="788960" cy="4274540"/>
          </a:xfrm>
          <a:prstGeom prst="rect">
            <a:avLst/>
          </a:prstGeom>
          <a:noFill/>
          <a:ln w="9525">
            <a:noFill/>
            <a:miter lim="800000"/>
            <a:headEnd/>
            <a:tailEnd/>
          </a:ln>
        </p:spPr>
      </p:pic>
      <p:pic>
        <p:nvPicPr>
          <p:cNvPr id="10" name="Picture 9" descr="Glucose.png"/>
          <p:cNvPicPr>
            <a:picLocks noChangeAspect="1"/>
          </p:cNvPicPr>
          <p:nvPr/>
        </p:nvPicPr>
        <p:blipFill rotWithShape="1">
          <a:blip r:embed="rId4" cstate="print">
            <a:duotone>
              <a:prstClr val="black"/>
              <a:schemeClr val="accent1">
                <a:tint val="45000"/>
                <a:satMod val="400000"/>
              </a:schemeClr>
            </a:duotone>
          </a:blip>
          <a:srcRect r="72862" b="72662"/>
          <a:stretch/>
        </p:blipFill>
        <p:spPr bwMode="auto">
          <a:xfrm>
            <a:off x="2311379" y="1731354"/>
            <a:ext cx="1048237" cy="1158133"/>
          </a:xfrm>
          <a:prstGeom prst="rect">
            <a:avLst/>
          </a:prstGeom>
          <a:noFill/>
          <a:ln w="9525">
            <a:noFill/>
            <a:miter lim="800000"/>
            <a:headEnd/>
            <a:tailEnd/>
          </a:ln>
        </p:spPr>
      </p:pic>
      <p:pic>
        <p:nvPicPr>
          <p:cNvPr id="11" name="Picture 9" descr="Glucose.png"/>
          <p:cNvPicPr>
            <a:picLocks noChangeAspect="1"/>
          </p:cNvPicPr>
          <p:nvPr/>
        </p:nvPicPr>
        <p:blipFill rotWithShape="1">
          <a:blip r:embed="rId4" cstate="print">
            <a:duotone>
              <a:prstClr val="black"/>
              <a:schemeClr val="accent1">
                <a:tint val="45000"/>
                <a:satMod val="400000"/>
              </a:schemeClr>
            </a:duotone>
          </a:blip>
          <a:srcRect l="86504" t="-1" r="-1907" b="-901"/>
          <a:stretch/>
        </p:blipFill>
        <p:spPr bwMode="auto">
          <a:xfrm>
            <a:off x="5652760" y="1731354"/>
            <a:ext cx="594961" cy="4274540"/>
          </a:xfrm>
          <a:prstGeom prst="rect">
            <a:avLst/>
          </a:prstGeom>
          <a:noFill/>
          <a:ln w="9525">
            <a:noFill/>
            <a:miter lim="800000"/>
            <a:headEnd/>
            <a:tailEnd/>
          </a:ln>
        </p:spPr>
      </p:pic>
      <p:pic>
        <p:nvPicPr>
          <p:cNvPr id="12" name="Picture 58" descr="Blood Tubes.png"/>
          <p:cNvPicPr>
            <a:picLocks noChangeAspect="1"/>
          </p:cNvPicPr>
          <p:nvPr/>
        </p:nvPicPr>
        <p:blipFill>
          <a:blip r:embed="rId5" cstate="print"/>
          <a:srcRect/>
          <a:stretch>
            <a:fillRect/>
          </a:stretch>
        </p:blipFill>
        <p:spPr bwMode="auto">
          <a:xfrm rot="-800787">
            <a:off x="1883075" y="1568015"/>
            <a:ext cx="727564" cy="972532"/>
          </a:xfrm>
          <a:prstGeom prst="rect">
            <a:avLst/>
          </a:prstGeom>
          <a:noFill/>
          <a:ln w="9525">
            <a:noFill/>
            <a:miter lim="800000"/>
            <a:headEnd/>
            <a:tailEnd/>
          </a:ln>
        </p:spPr>
      </p:pic>
      <p:sp>
        <p:nvSpPr>
          <p:cNvPr id="13" name="Hexagon 12"/>
          <p:cNvSpPr/>
          <p:nvPr/>
        </p:nvSpPr>
        <p:spPr>
          <a:xfrm>
            <a:off x="2451334" y="2001236"/>
            <a:ext cx="98269" cy="108793"/>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14" name="Hexagon 13"/>
          <p:cNvSpPr/>
          <p:nvPr/>
        </p:nvSpPr>
        <p:spPr>
          <a:xfrm>
            <a:off x="2576060" y="1937333"/>
            <a:ext cx="100157"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15" name="Hexagon 14"/>
          <p:cNvSpPr/>
          <p:nvPr/>
        </p:nvSpPr>
        <p:spPr>
          <a:xfrm>
            <a:off x="2664887" y="2049173"/>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16" name="Hexagon 15"/>
          <p:cNvSpPr/>
          <p:nvPr/>
        </p:nvSpPr>
        <p:spPr>
          <a:xfrm>
            <a:off x="2714012" y="2044964"/>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17" name="Hexagon 16"/>
          <p:cNvSpPr/>
          <p:nvPr/>
        </p:nvSpPr>
        <p:spPr>
          <a:xfrm>
            <a:off x="2417318" y="2270312"/>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18" name="Hexagon 17"/>
          <p:cNvSpPr/>
          <p:nvPr/>
        </p:nvSpPr>
        <p:spPr>
          <a:xfrm>
            <a:off x="2462672" y="2065144"/>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grpSp>
        <p:nvGrpSpPr>
          <p:cNvPr id="19" name="Group 43"/>
          <p:cNvGrpSpPr>
            <a:grpSpLocks/>
          </p:cNvGrpSpPr>
          <p:nvPr/>
        </p:nvGrpSpPr>
        <p:grpSpPr bwMode="auto">
          <a:xfrm>
            <a:off x="1962429" y="3479540"/>
            <a:ext cx="937329" cy="441760"/>
            <a:chOff x="3015943" y="2115188"/>
            <a:chExt cx="1252028" cy="453012"/>
          </a:xfrm>
        </p:grpSpPr>
        <p:sp>
          <p:nvSpPr>
            <p:cNvPr id="20" name="Rounded Rectangle 19"/>
            <p:cNvSpPr/>
            <p:nvPr/>
          </p:nvSpPr>
          <p:spPr>
            <a:xfrm>
              <a:off x="3161614" y="2115188"/>
              <a:ext cx="992031" cy="453012"/>
            </a:xfrm>
            <a:prstGeom prst="roundRect">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21" name="TextBox 7"/>
            <p:cNvSpPr txBox="1">
              <a:spLocks noChangeArrowheads="1"/>
            </p:cNvSpPr>
            <p:nvPr/>
          </p:nvSpPr>
          <p:spPr bwMode="auto">
            <a:xfrm>
              <a:off x="3015943" y="2118470"/>
              <a:ext cx="1252028" cy="280898"/>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200" dirty="0">
                  <a:solidFill>
                    <a:srgbClr val="FFFFFF"/>
                  </a:solidFill>
                  <a:cs typeface="Arial" charset="0"/>
                </a:rPr>
                <a:t>SGLT2</a:t>
              </a:r>
            </a:p>
          </p:txBody>
        </p:sp>
      </p:grpSp>
      <p:grpSp>
        <p:nvGrpSpPr>
          <p:cNvPr id="22" name="Group 35"/>
          <p:cNvGrpSpPr>
            <a:grpSpLocks/>
          </p:cNvGrpSpPr>
          <p:nvPr/>
        </p:nvGrpSpPr>
        <p:grpSpPr bwMode="auto">
          <a:xfrm>
            <a:off x="2006459" y="2981003"/>
            <a:ext cx="864000" cy="1183224"/>
            <a:chOff x="1246423" y="3271344"/>
            <a:chExt cx="1157818" cy="837275"/>
          </a:xfrm>
        </p:grpSpPr>
        <p:sp>
          <p:nvSpPr>
            <p:cNvPr id="23" name="Isosceles Triangle 22"/>
            <p:cNvSpPr/>
            <p:nvPr/>
          </p:nvSpPr>
          <p:spPr>
            <a:xfrm>
              <a:off x="1246423" y="3271344"/>
              <a:ext cx="1157818" cy="837275"/>
            </a:xfrm>
            <a:prstGeom prst="triangle">
              <a:avLst>
                <a:gd name="adj" fmla="val 49319"/>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574" fontAlgn="base">
                <a:lnSpc>
                  <a:spcPct val="98000"/>
                </a:lnSpc>
                <a:spcBef>
                  <a:spcPct val="0"/>
                </a:spcBef>
                <a:spcAft>
                  <a:spcPct val="0"/>
                </a:spcAft>
                <a:defRPr/>
              </a:pPr>
              <a:endParaRPr lang="en-GB" sz="1500" dirty="0">
                <a:solidFill>
                  <a:srgbClr val="4D4D4F"/>
                </a:solidFill>
                <a:cs typeface="Arial" pitchFamily="34" charset="0"/>
              </a:endParaRPr>
            </a:p>
          </p:txBody>
        </p:sp>
        <p:sp>
          <p:nvSpPr>
            <p:cNvPr id="24" name="Rectangle 34"/>
            <p:cNvSpPr>
              <a:spLocks noChangeArrowheads="1"/>
            </p:cNvSpPr>
            <p:nvPr/>
          </p:nvSpPr>
          <p:spPr bwMode="auto">
            <a:xfrm>
              <a:off x="1431275" y="3627796"/>
              <a:ext cx="763017" cy="241719"/>
            </a:xfrm>
            <a:prstGeom prst="rect">
              <a:avLst/>
            </a:prstGeom>
            <a:noFill/>
            <a:ln w="9525">
              <a:noFill/>
              <a:miter lim="800000"/>
              <a:headEnd/>
              <a:tailEnd/>
            </a:ln>
          </p:spPr>
          <p:txBody>
            <a:bodyPr wrap="none">
              <a:spAutoFit/>
            </a:bodyPr>
            <a:lstStyle/>
            <a:p>
              <a:pPr algn="ctr" fontAlgn="base">
                <a:lnSpc>
                  <a:spcPct val="98000"/>
                </a:lnSpc>
                <a:spcBef>
                  <a:spcPct val="0"/>
                </a:spcBef>
                <a:spcAft>
                  <a:spcPct val="0"/>
                </a:spcAft>
              </a:pPr>
              <a:r>
                <a:rPr lang="en-GB" sz="825" b="1" dirty="0">
                  <a:solidFill>
                    <a:prstClr val="white"/>
                  </a:solidFill>
                  <a:cs typeface="Arial" charset="0"/>
                </a:rPr>
                <a:t>SGLT2</a:t>
              </a:r>
              <a:br>
                <a:rPr lang="en-GB" sz="825" b="1" dirty="0">
                  <a:solidFill>
                    <a:prstClr val="white"/>
                  </a:solidFill>
                  <a:cs typeface="Arial" charset="0"/>
                </a:rPr>
              </a:br>
              <a:r>
                <a:rPr lang="en-GB" sz="825" b="1" dirty="0">
                  <a:solidFill>
                    <a:prstClr val="white"/>
                  </a:solidFill>
                  <a:cs typeface="Arial" charset="0"/>
                </a:rPr>
                <a:t>inhibitor</a:t>
              </a:r>
            </a:p>
          </p:txBody>
        </p:sp>
      </p:grpSp>
      <p:sp>
        <p:nvSpPr>
          <p:cNvPr id="25" name="Down Arrow 24"/>
          <p:cNvSpPr/>
          <p:nvPr/>
        </p:nvSpPr>
        <p:spPr>
          <a:xfrm rot="3074688">
            <a:off x="3169940" y="4169451"/>
            <a:ext cx="365935" cy="24567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1050" b="1" u="sng" dirty="0">
              <a:solidFill>
                <a:srgbClr val="4D4D4F"/>
              </a:solidFill>
              <a:cs typeface="Arial" pitchFamily="34" charset="0"/>
            </a:endParaRPr>
          </a:p>
        </p:txBody>
      </p:sp>
      <p:sp>
        <p:nvSpPr>
          <p:cNvPr id="26" name="Hexagon 25"/>
          <p:cNvSpPr/>
          <p:nvPr/>
        </p:nvSpPr>
        <p:spPr>
          <a:xfrm>
            <a:off x="1857944" y="1907061"/>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27" name="Hexagon 26"/>
          <p:cNvSpPr/>
          <p:nvPr/>
        </p:nvSpPr>
        <p:spPr>
          <a:xfrm>
            <a:off x="1918416" y="2007965"/>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28" name="Hexagon 27"/>
          <p:cNvSpPr/>
          <p:nvPr/>
        </p:nvSpPr>
        <p:spPr>
          <a:xfrm>
            <a:off x="2067706" y="2149228"/>
            <a:ext cx="96380" cy="108793"/>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grpSp>
        <p:nvGrpSpPr>
          <p:cNvPr id="29" name="Group 44"/>
          <p:cNvGrpSpPr>
            <a:grpSpLocks/>
          </p:cNvGrpSpPr>
          <p:nvPr/>
        </p:nvGrpSpPr>
        <p:grpSpPr bwMode="auto">
          <a:xfrm>
            <a:off x="2449914" y="4603831"/>
            <a:ext cx="718115" cy="365549"/>
            <a:chOff x="3855629" y="4738270"/>
            <a:chExt cx="956330" cy="381483"/>
          </a:xfrm>
          <a:solidFill>
            <a:srgbClr val="FF0000"/>
          </a:solidFill>
        </p:grpSpPr>
        <p:sp>
          <p:nvSpPr>
            <p:cNvPr id="30" name="Rounded Rectangle 29"/>
            <p:cNvSpPr/>
            <p:nvPr/>
          </p:nvSpPr>
          <p:spPr>
            <a:xfrm>
              <a:off x="3905334" y="4747746"/>
              <a:ext cx="815397" cy="372007"/>
            </a:xfrm>
            <a:prstGeom prst="roundRect">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31" name="TextBox 14"/>
            <p:cNvSpPr txBox="1">
              <a:spLocks noChangeArrowheads="1"/>
            </p:cNvSpPr>
            <p:nvPr/>
          </p:nvSpPr>
          <p:spPr bwMode="auto">
            <a:xfrm>
              <a:off x="3855629" y="4738270"/>
              <a:ext cx="956330" cy="285861"/>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200" dirty="0">
                  <a:solidFill>
                    <a:srgbClr val="FFFFFF"/>
                  </a:solidFill>
                  <a:cs typeface="Arial" charset="0"/>
                </a:rPr>
                <a:t>SGLT1</a:t>
              </a:r>
            </a:p>
          </p:txBody>
        </p:sp>
      </p:grpSp>
      <p:grpSp>
        <p:nvGrpSpPr>
          <p:cNvPr id="32" name="Group 13"/>
          <p:cNvGrpSpPr>
            <a:grpSpLocks/>
          </p:cNvGrpSpPr>
          <p:nvPr/>
        </p:nvGrpSpPr>
        <p:grpSpPr bwMode="auto">
          <a:xfrm>
            <a:off x="6580542" y="2499042"/>
            <a:ext cx="1715594" cy="2619324"/>
            <a:chOff x="4003717" y="1238794"/>
            <a:chExt cx="4634690" cy="1487216"/>
          </a:xfrm>
        </p:grpSpPr>
        <p:sp>
          <p:nvSpPr>
            <p:cNvPr id="33" name="Rounded Rectangle 32"/>
            <p:cNvSpPr/>
            <p:nvPr/>
          </p:nvSpPr>
          <p:spPr bwMode="auto">
            <a:xfrm>
              <a:off x="4083359" y="1238794"/>
              <a:ext cx="4432010" cy="148721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574" fontAlgn="base">
                <a:lnSpc>
                  <a:spcPct val="98000"/>
                </a:lnSpc>
                <a:spcBef>
                  <a:spcPct val="0"/>
                </a:spcBef>
                <a:spcAft>
                  <a:spcPct val="0"/>
                </a:spcAft>
                <a:defRPr/>
              </a:pPr>
              <a:endParaRPr lang="en-GB" sz="1200" dirty="0">
                <a:solidFill>
                  <a:prstClr val="black"/>
                </a:solidFill>
                <a:cs typeface="Arial" pitchFamily="34" charset="0"/>
              </a:endParaRPr>
            </a:p>
          </p:txBody>
        </p:sp>
        <p:sp>
          <p:nvSpPr>
            <p:cNvPr id="34" name="TextBox 68"/>
            <p:cNvSpPr txBox="1">
              <a:spLocks noChangeArrowheads="1"/>
            </p:cNvSpPr>
            <p:nvPr/>
          </p:nvSpPr>
          <p:spPr bwMode="auto">
            <a:xfrm>
              <a:off x="4003717" y="1512163"/>
              <a:ext cx="4634690" cy="929677"/>
            </a:xfrm>
            <a:prstGeom prst="rect">
              <a:avLst/>
            </a:prstGeom>
            <a:noFill/>
            <a:ln w="9525">
              <a:noFill/>
              <a:miter lim="800000"/>
              <a:headEnd/>
              <a:tailEnd/>
            </a:ln>
          </p:spPr>
          <p:txBody>
            <a:bodyPr anchor="ctr">
              <a:spAutoFit/>
            </a:bodyPr>
            <a:lstStyle/>
            <a:p>
              <a:pPr algn="ctr" fontAlgn="base">
                <a:lnSpc>
                  <a:spcPct val="120000"/>
                </a:lnSpc>
                <a:spcBef>
                  <a:spcPct val="0"/>
                </a:spcBef>
                <a:spcAft>
                  <a:spcPts val="200"/>
                </a:spcAft>
              </a:pPr>
              <a:r>
                <a:rPr lang="en-GB" sz="1200" dirty="0">
                  <a:solidFill>
                    <a:prstClr val="black"/>
                  </a:solidFill>
                  <a:cs typeface="Arial" charset="0"/>
                </a:rPr>
                <a:t>SGLT2 inhibitors reduce glucose </a:t>
              </a:r>
              <a:br>
                <a:rPr lang="en-GB" sz="1200" dirty="0">
                  <a:solidFill>
                    <a:prstClr val="black"/>
                  </a:solidFill>
                  <a:cs typeface="Arial" charset="0"/>
                </a:rPr>
              </a:br>
              <a:r>
                <a:rPr lang="en-GB" sz="1200" dirty="0">
                  <a:solidFill>
                    <a:prstClr val="black"/>
                  </a:solidFill>
                  <a:cs typeface="Arial" charset="0"/>
                </a:rPr>
                <a:t>reabsorption </a:t>
              </a:r>
              <a:br>
                <a:rPr lang="en-GB" sz="1200" dirty="0">
                  <a:solidFill>
                    <a:prstClr val="black"/>
                  </a:solidFill>
                  <a:cs typeface="Arial" charset="0"/>
                </a:rPr>
              </a:br>
              <a:r>
                <a:rPr lang="en-GB" sz="1200" dirty="0">
                  <a:solidFill>
                    <a:prstClr val="black"/>
                  </a:solidFill>
                  <a:cs typeface="Arial" charset="0"/>
                </a:rPr>
                <a:t>in the proximal tubule, leading to urinary glucose excretion</a:t>
              </a:r>
              <a:r>
                <a:rPr lang="en-GB" sz="1200" dirty="0">
                  <a:solidFill>
                    <a:prstClr val="black"/>
                  </a:solidFill>
                </a:rPr>
                <a:t>*</a:t>
              </a:r>
              <a:r>
                <a:rPr lang="en-GB" sz="1200" dirty="0">
                  <a:solidFill>
                    <a:prstClr val="black"/>
                  </a:solidFill>
                  <a:cs typeface="Arial" charset="0"/>
                </a:rPr>
                <a:t> and osmotic diuresis</a:t>
              </a:r>
            </a:p>
          </p:txBody>
        </p:sp>
      </p:grpSp>
      <p:grpSp>
        <p:nvGrpSpPr>
          <p:cNvPr id="50" name="Group 49"/>
          <p:cNvGrpSpPr/>
          <p:nvPr/>
        </p:nvGrpSpPr>
        <p:grpSpPr>
          <a:xfrm>
            <a:off x="486121" y="1698394"/>
            <a:ext cx="1515488" cy="642239"/>
            <a:chOff x="488721" y="965010"/>
            <a:chExt cx="1658299" cy="492085"/>
          </a:xfrm>
        </p:grpSpPr>
        <p:grpSp>
          <p:nvGrpSpPr>
            <p:cNvPr id="49" name="Group 48"/>
            <p:cNvGrpSpPr/>
            <p:nvPr/>
          </p:nvGrpSpPr>
          <p:grpSpPr>
            <a:xfrm>
              <a:off x="488721" y="965010"/>
              <a:ext cx="1658299" cy="364814"/>
              <a:chOff x="488721" y="965010"/>
              <a:chExt cx="1658299" cy="364814"/>
            </a:xfrm>
          </p:grpSpPr>
          <p:sp>
            <p:nvSpPr>
              <p:cNvPr id="38" name="Rounded Rectangle 37"/>
              <p:cNvSpPr/>
              <p:nvPr/>
            </p:nvSpPr>
            <p:spPr bwMode="auto">
              <a:xfrm>
                <a:off x="513901" y="972026"/>
                <a:ext cx="1602486" cy="357798"/>
              </a:xfrm>
              <a:prstGeom prst="roundRect">
                <a:avLst/>
              </a:prstGeom>
              <a:solidFill>
                <a:srgbClr val="F041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574" fontAlgn="base">
                  <a:lnSpc>
                    <a:spcPct val="98000"/>
                  </a:lnSpc>
                  <a:spcBef>
                    <a:spcPct val="0"/>
                  </a:spcBef>
                  <a:spcAft>
                    <a:spcPct val="0"/>
                  </a:spcAft>
                  <a:defRPr/>
                </a:pPr>
                <a:endParaRPr lang="en-GB" sz="1050" dirty="0">
                  <a:solidFill>
                    <a:srgbClr val="FFFFFF"/>
                  </a:solidFill>
                  <a:cs typeface="Arial" pitchFamily="34" charset="0"/>
                </a:endParaRPr>
              </a:p>
            </p:txBody>
          </p:sp>
          <p:sp>
            <p:nvSpPr>
              <p:cNvPr id="39" name="TextBox 4"/>
              <p:cNvSpPr txBox="1">
                <a:spLocks noChangeArrowheads="1"/>
              </p:cNvSpPr>
              <p:nvPr/>
            </p:nvSpPr>
            <p:spPr bwMode="auto">
              <a:xfrm>
                <a:off x="488721" y="965010"/>
                <a:ext cx="1658299" cy="279092"/>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900" dirty="0">
                    <a:solidFill>
                      <a:srgbClr val="FFFFFF"/>
                    </a:solidFill>
                    <a:cs typeface="Arial" charset="0"/>
                  </a:rPr>
                  <a:t>Filtered glucose load &gt;180 g/day</a:t>
                </a:r>
              </a:p>
            </p:txBody>
          </p:sp>
        </p:grpSp>
        <p:sp>
          <p:nvSpPr>
            <p:cNvPr id="37" name="Isosceles Triangle 36"/>
            <p:cNvSpPr/>
            <p:nvPr/>
          </p:nvSpPr>
          <p:spPr bwMode="auto">
            <a:xfrm rot="19669561" flipV="1">
              <a:off x="1438543" y="1277095"/>
              <a:ext cx="140119" cy="180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574" fontAlgn="base">
                <a:lnSpc>
                  <a:spcPct val="98000"/>
                </a:lnSpc>
                <a:spcBef>
                  <a:spcPct val="0"/>
                </a:spcBef>
                <a:spcAft>
                  <a:spcPct val="0"/>
                </a:spcAft>
                <a:defRPr/>
              </a:pPr>
              <a:endParaRPr lang="en-GB" sz="1050" dirty="0">
                <a:solidFill>
                  <a:srgbClr val="FFFFFF"/>
                </a:solidFill>
                <a:cs typeface="Arial" pitchFamily="34" charset="0"/>
              </a:endParaRPr>
            </a:p>
          </p:txBody>
        </p:sp>
      </p:grpSp>
      <p:sp>
        <p:nvSpPr>
          <p:cNvPr id="40" name="Hexagon 39"/>
          <p:cNvSpPr/>
          <p:nvPr/>
        </p:nvSpPr>
        <p:spPr>
          <a:xfrm>
            <a:off x="2664887" y="2019513"/>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41" name="Hexagon 40"/>
          <p:cNvSpPr/>
          <p:nvPr/>
        </p:nvSpPr>
        <p:spPr>
          <a:xfrm>
            <a:off x="2664887" y="2091521"/>
            <a:ext cx="98269" cy="112088"/>
          </a:xfrm>
          <a:prstGeom prst="hexagon">
            <a:avLst/>
          </a:prstGeom>
          <a:solidFill>
            <a:srgbClr val="0590D5"/>
          </a:solidFill>
          <a:ln w="19050">
            <a:solidFill>
              <a:srgbClr val="B02D35"/>
            </a:solidFill>
          </a:ln>
        </p:spPr>
        <p:style>
          <a:lnRef idx="2">
            <a:schemeClr val="accent1">
              <a:shade val="50000"/>
            </a:schemeClr>
          </a:lnRef>
          <a:fillRef idx="1">
            <a:schemeClr val="accent1"/>
          </a:fillRef>
          <a:effectRef idx="0">
            <a:schemeClr val="accent1"/>
          </a:effectRef>
          <a:fontRef idx="minor">
            <a:schemeClr val="lt1"/>
          </a:fontRef>
        </p:style>
        <p:txBody>
          <a:bodyPr lIns="68558" tIns="34279" rIns="68558" bIns="34279" anchor="ctr"/>
          <a:lstStyle/>
          <a:p>
            <a:pPr defTabSz="685574" fontAlgn="base">
              <a:lnSpc>
                <a:spcPct val="98000"/>
              </a:lnSpc>
              <a:spcBef>
                <a:spcPct val="0"/>
              </a:spcBef>
              <a:spcAft>
                <a:spcPct val="0"/>
              </a:spcAft>
              <a:defRPr/>
            </a:pPr>
            <a:endParaRPr lang="en-GB" sz="825" dirty="0">
              <a:solidFill>
                <a:srgbClr val="4D4D4F"/>
              </a:solidFill>
              <a:cs typeface="Arial" pitchFamily="34" charset="0"/>
            </a:endParaRPr>
          </a:p>
        </p:txBody>
      </p:sp>
      <p:sp>
        <p:nvSpPr>
          <p:cNvPr id="42" name="Rounded Rectangle 41"/>
          <p:cNvSpPr/>
          <p:nvPr/>
        </p:nvSpPr>
        <p:spPr>
          <a:xfrm>
            <a:off x="683569" y="5280554"/>
            <a:ext cx="7945391" cy="84481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prstClr val="white"/>
                </a:solidFill>
                <a:highlight>
                  <a:srgbClr val="FF00FF"/>
                </a:highlight>
              </a:rPr>
              <a:t>SGLT2 inhibitors are insulin independent</a:t>
            </a:r>
            <a:endParaRPr lang="en-ZA" dirty="0">
              <a:solidFill>
                <a:prstClr val="white"/>
              </a:solidFill>
              <a:highlight>
                <a:srgbClr val="FF00FF"/>
              </a:highlight>
            </a:endParaRPr>
          </a:p>
        </p:txBody>
      </p:sp>
    </p:spTree>
    <p:extLst>
      <p:ext uri="{BB962C8B-B14F-4D97-AF65-F5344CB8AC3E}">
        <p14:creationId xmlns:p14="http://schemas.microsoft.com/office/powerpoint/2010/main" val="41968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3*#ppt_w"/>
                                          </p:val>
                                        </p:tav>
                                        <p:tav tm="100000">
                                          <p:val>
                                            <p:strVal val="#ppt_w"/>
                                          </p:val>
                                        </p:tav>
                                      </p:tavLst>
                                    </p:anim>
                                    <p:anim calcmode="lin" valueType="num">
                                      <p:cBhvr>
                                        <p:cTn id="8" dur="500" fill="hold"/>
                                        <p:tgtEl>
                                          <p:spTgt spid="2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8" presetClass="entr" presetSubtype="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4500"/>
                                        <p:tgtEl>
                                          <p:spTgt spid="9"/>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400"/>
                                        <p:tgtEl>
                                          <p:spTgt spid="13"/>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
                                        <p:tgtEl>
                                          <p:spTgt spid="14"/>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400"/>
                                        <p:tgtEl>
                                          <p:spTgt spid="1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400"/>
                                        <p:tgtEl>
                                          <p:spTgt spid="15"/>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400"/>
                                        <p:tgtEl>
                                          <p:spTgt spid="4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400"/>
                                        <p:tgtEl>
                                          <p:spTgt spid="40"/>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300"/>
                                        <p:tgtEl>
                                          <p:spTgt spid="18"/>
                                        </p:tgtEl>
                                      </p:cBhvr>
                                    </p:animEffect>
                                  </p:childTnLst>
                                </p:cTn>
                              </p:par>
                              <p:par>
                                <p:cTn id="43" presetID="18" presetClass="entr" presetSubtype="3" fill="hold" nodeType="withEffect">
                                  <p:stCondLst>
                                    <p:cond delay="3300"/>
                                  </p:stCondLst>
                                  <p:childTnLst>
                                    <p:set>
                                      <p:cBhvr>
                                        <p:cTn id="44" dur="1" fill="hold">
                                          <p:stCondLst>
                                            <p:cond delay="0"/>
                                          </p:stCondLst>
                                        </p:cTn>
                                        <p:tgtEl>
                                          <p:spTgt spid="8"/>
                                        </p:tgtEl>
                                        <p:attrNameLst>
                                          <p:attrName>style.visibility</p:attrName>
                                        </p:attrNameLst>
                                      </p:cBhvr>
                                      <p:to>
                                        <p:strVal val="visible"/>
                                      </p:to>
                                    </p:set>
                                    <p:animEffect transition="in" filter="strips(upRight)">
                                      <p:cBhvr>
                                        <p:cTn id="45" dur="2900"/>
                                        <p:tgtEl>
                                          <p:spTgt spid="8"/>
                                        </p:tgtEl>
                                      </p:cBhvr>
                                    </p:animEffect>
                                  </p:childTnLst>
                                </p:cTn>
                              </p:par>
                              <p:par>
                                <p:cTn id="46" presetID="18" presetClass="entr" presetSubtype="6" fill="hold" nodeType="withEffect">
                                  <p:stCondLst>
                                    <p:cond delay="5100"/>
                                  </p:stCondLst>
                                  <p:childTnLst>
                                    <p:set>
                                      <p:cBhvr>
                                        <p:cTn id="47" dur="1" fill="hold">
                                          <p:stCondLst>
                                            <p:cond delay="0"/>
                                          </p:stCondLst>
                                        </p:cTn>
                                        <p:tgtEl>
                                          <p:spTgt spid="11"/>
                                        </p:tgtEl>
                                        <p:attrNameLst>
                                          <p:attrName>style.visibility</p:attrName>
                                        </p:attrNameLst>
                                      </p:cBhvr>
                                      <p:to>
                                        <p:strVal val="visible"/>
                                      </p:to>
                                    </p:set>
                                    <p:animEffect transition="in" filter="strips(downRight)">
                                      <p:cBhvr>
                                        <p:cTn id="48" dur="3000"/>
                                        <p:tgtEl>
                                          <p:spTgt spid="11"/>
                                        </p:tgtEl>
                                      </p:cBhvr>
                                    </p:animEffect>
                                  </p:childTnLst>
                                </p:cTn>
                              </p:par>
                              <p:par>
                                <p:cTn id="49" presetID="0" presetClass="path" presetSubtype="0" accel="50000" decel="50000" fill="hold" grpId="0" nodeType="withEffect">
                                  <p:stCondLst>
                                    <p:cond delay="0"/>
                                  </p:stCondLst>
                                  <p:childTnLst>
                                    <p:animMotion origin="layout" path="M -1.66667E-6 2.46914E-6 L 0.04566 -0.00062 L 0.07813 0.05154 L 0.09844 0.05864 L 0.10747 0.0895 L 0.12205 0.07345 L 0.13993 0.05957 L 0.1632 0.08271 L 0.17518 0.05926 L 0.1783 0.11049 L 0.15122 0.1108 L 0.11736 0.14105 L 0.11528 0.18364 L 0.11945 0.26049 L 0.12257 0.30679 L 0.1257 0.36975 " pathEditMode="relative" rAng="0" ptsTypes="AAAAAAAAAAAAAAAA">
                                      <p:cBhvr>
                                        <p:cTn id="50" dur="5100" fill="hold"/>
                                        <p:tgtEl>
                                          <p:spTgt spid="17"/>
                                        </p:tgtEl>
                                        <p:attrNameLst>
                                          <p:attrName>ppt_x</p:attrName>
                                          <p:attrName>ppt_y</p:attrName>
                                        </p:attrNameLst>
                                      </p:cBhvr>
                                      <p:rCtr x="8906" y="18457"/>
                                    </p:animMotion>
                                  </p:childTnLst>
                                </p:cTn>
                              </p:par>
                              <p:par>
                                <p:cTn id="51" presetID="0" presetClass="path" presetSubtype="0" accel="50000" decel="50000" fill="hold" grpId="0" nodeType="withEffect">
                                  <p:stCondLst>
                                    <p:cond delay="0"/>
                                  </p:stCondLst>
                                  <p:childTnLst>
                                    <p:animMotion origin="layout" path="M 0.00087 7.40741E-7 L 0.0599 0.05648 L 0.07153 0.07994 L 0.09341 0.09506 L 0.1007 0.12006 L 0.11007 0.10772 L 0.12882 0.0892 L 0.15261 0.11358 L 0.16771 0.08951 L 0.17275 0.13117 L 0.16337 0.14444 L 0.14532 0.1392 L 0.13941 0.16358 L 0.12257 0.16543 L 0.11702 0.19722 L 0.11632 0.27006 L 0.11528 0.31451 L 0.11424 0.41358 " pathEditMode="relative" rAng="0" ptsTypes="AAAAAAAAAAAAAAAAAA">
                                      <p:cBhvr>
                                        <p:cTn id="52" dur="6100" fill="hold"/>
                                        <p:tgtEl>
                                          <p:spTgt spid="18"/>
                                        </p:tgtEl>
                                        <p:attrNameLst>
                                          <p:attrName>ppt_x</p:attrName>
                                          <p:attrName>ppt_y</p:attrName>
                                        </p:attrNameLst>
                                      </p:cBhvr>
                                      <p:rCtr x="8594" y="20679"/>
                                    </p:animMotion>
                                  </p:childTnLst>
                                </p:cTn>
                              </p:par>
                              <p:par>
                                <p:cTn id="53" presetID="0" presetClass="path" presetSubtype="0" fill="hold" grpId="0" nodeType="withEffect">
                                  <p:stCondLst>
                                    <p:cond delay="200"/>
                                  </p:stCondLst>
                                  <p:childTnLst>
                                    <p:animMotion origin="layout" path="M 2.5E-6 -1.35802E-6 L 0.04826 0.04784 L 0.06337 0.0858 L 0.09375 0.09908 L 0.10208 0.13148 L 0.13073 0.09815 L 0.15625 0.12562 L 0.17552 0.10062 L 0.1717 0.15247 L 0.14774 0.14445 L 0.14409 0.17408 L 0.12569 0.17716 L 0.12014 0.20833 L 0.12725 0.50803 L 0.13368 0.54321 L 0.15104 0.56327 L 0.18594 0.56235 L 0.2033 0.53642 L 0.20989 0.48796 L 0.20833 0.21266 L 0.21892 0.19908 L 0.2309 0.17624 L 0.25607 0.20031 L 0.26024 0.18426 L 0.26354 0.12253 L 0.29132 0.12438 L 0.32118 0.11204 L 0.33837 0.14136 L 0.34826 0.125 L 0.35781 0.02377 L 0.37239 0.03457 L 0.37361 0.21142 L 0.37621 0.5784 " pathEditMode="relative" rAng="0" ptsTypes="AAAAAAAAAAAAAAAAAAAAAAAAAAAAAAAAA">
                                      <p:cBhvr>
                                        <p:cTn id="54" dur="7800" fill="hold"/>
                                        <p:tgtEl>
                                          <p:spTgt spid="13"/>
                                        </p:tgtEl>
                                        <p:attrNameLst>
                                          <p:attrName>ppt_x</p:attrName>
                                          <p:attrName>ppt_y</p:attrName>
                                        </p:attrNameLst>
                                      </p:cBhvr>
                                      <p:rCtr x="18802" y="28920"/>
                                    </p:animMotion>
                                  </p:childTnLst>
                                </p:cTn>
                              </p:par>
                              <p:par>
                                <p:cTn id="55" presetID="0" presetClass="path" presetSubtype="0" fill="hold" grpId="0" nodeType="withEffect">
                                  <p:stCondLst>
                                    <p:cond delay="700"/>
                                  </p:stCondLst>
                                  <p:childTnLst>
                                    <p:animMotion origin="layout" path="M -2.77778E-6 -2.09877E-6 L 0.05868 0.09661 L 0.08143 0.10864 L 0.08907 0.13704 L 0.10052 0.12685 L 0.11528 0.10617 L 0.12969 0.11945 L 0.14323 0.13056 L 0.16059 0.12192 L 0.13542 0.15772 L 0.12917 0.17901 L 0.10799 0.1929 L 0.11337 0.26852 L 0.11407 0.47901 L 0.11754 0.53241 L 0.13611 0.56574 L 0.17518 0.56821 L 0.19445 0.53364 L 0.19792 0.49043 L 0.19497 0.21883 L 0.21684 0.18395 L 0.24236 0.21111 L 0.24948 0.19074 L 0.24983 0.13117 L 0.30695 0.12192 L 0.33195 0.1534 L 0.34306 0.09568 L 0.34497 0.04229 L 0.35174 0.02685 L 0.36163 0.05155 L 0.36858 0.20895 L 0.37066 0.58395 " pathEditMode="relative" rAng="0" ptsTypes="AAAAAAAAAAAAAAAAAAAAAAAAAAAAAAAA">
                                      <p:cBhvr>
                                        <p:cTn id="56" dur="8100" fill="hold"/>
                                        <p:tgtEl>
                                          <p:spTgt spid="14"/>
                                        </p:tgtEl>
                                        <p:attrNameLst>
                                          <p:attrName>ppt_x</p:attrName>
                                          <p:attrName>ppt_y</p:attrName>
                                        </p:attrNameLst>
                                      </p:cBhvr>
                                      <p:rCtr x="18524" y="29198"/>
                                    </p:animMotion>
                                  </p:childTnLst>
                                </p:cTn>
                              </p:par>
                              <p:par>
                                <p:cTn id="57" presetID="0" presetClass="path" presetSubtype="0" fill="hold" grpId="0" nodeType="withEffect">
                                  <p:stCondLst>
                                    <p:cond delay="0"/>
                                  </p:stCondLst>
                                  <p:childTnLst>
                                    <p:animMotion origin="layout" path="M 3.05556E-6 -2.83951E-6 L 0.04271 0.0821 L 0.06423 0.09229 L 0.07587 0.1213 L 0.09843 0.08766 L 0.13038 0.11358 L 0.146 0.09383 L 0.14427 0.13581 L 0.11962 0.14043 L 0.11527 0.16173 L 0.09166 0.18303 L 0.10017 0.51204 L 0.11927 0.55 L 0.13975 0.55648 L 0.16753 0.54198 L 0.18212 0.4929 L 0.18003 0.20772 L 0.20694 0.1676 L 0.22951 0.19383 L 0.23159 0.17562 L 0.23507 0.11297 L 0.26076 0.11636 L 0.28906 0.10525 L 0.31718 0.13118 L 0.3283 0.03025 L 0.33732 0.01173 L 0.34566 0.03951 L 0.34739 0.5784 " pathEditMode="relative" rAng="0" ptsTypes="AAAAAAAAAAAAAAAAAAAAAAAAAAAA">
                                      <p:cBhvr>
                                        <p:cTn id="58" dur="8300" fill="hold"/>
                                        <p:tgtEl>
                                          <p:spTgt spid="16"/>
                                        </p:tgtEl>
                                        <p:attrNameLst>
                                          <p:attrName>ppt_x</p:attrName>
                                          <p:attrName>ppt_y</p:attrName>
                                        </p:attrNameLst>
                                      </p:cBhvr>
                                      <p:rCtr x="17361" y="28920"/>
                                    </p:animMotion>
                                  </p:childTnLst>
                                </p:cTn>
                              </p:par>
                              <p:par>
                                <p:cTn id="59" presetID="0" presetClass="path" presetSubtype="0" fill="hold" grpId="0" nodeType="withEffect">
                                  <p:stCondLst>
                                    <p:cond delay="100"/>
                                  </p:stCondLst>
                                  <p:childTnLst>
                                    <p:animMotion origin="layout" path="M 5E-6 8.64198E-7 L 0.04393 0.08333 L 0.06598 0.09352 L 0.07778 0.12284 L 0.10105 0.08889 L 0.13386 0.11512 L 0.15018 0.09506 L 0.1481 0.13765 L 0.12292 0.14228 L 0.11841 0.16389 L 0.09428 0.18549 L 0.10296 0.51852 L 0.12257 0.5571 L 0.14358 0.56358 L 0.17223 0.54876 L 0.18716 0.49907 L 0.18507 0.21018 L 0.21268 0.16975 L 0.23577 0.1963 L 0.2382 0.17778 L 0.2415 0.11451 L 0.26806 0.1179 L 0.29705 0.10648 L 0.32587 0.13302 L 0.33751 0.03055 L 0.34653 0.01173 L 0.35521 0.04012 L 0.35695 0.5858 " pathEditMode="relative" rAng="0" ptsTypes="AAAAAAAAAAAAAAAAAAAAAAAAAAAA">
                                      <p:cBhvr>
                                        <p:cTn id="60" dur="8300" fill="hold"/>
                                        <p:tgtEl>
                                          <p:spTgt spid="40"/>
                                        </p:tgtEl>
                                        <p:attrNameLst>
                                          <p:attrName>ppt_x</p:attrName>
                                          <p:attrName>ppt_y</p:attrName>
                                        </p:attrNameLst>
                                      </p:cBhvr>
                                      <p:rCtr x="17847" y="29290"/>
                                    </p:animMotion>
                                  </p:childTnLst>
                                </p:cTn>
                              </p:par>
                              <p:par>
                                <p:cTn id="61" presetID="0" presetClass="path" presetSubtype="0" fill="hold" grpId="0" nodeType="withEffect">
                                  <p:stCondLst>
                                    <p:cond delay="300"/>
                                  </p:stCondLst>
                                  <p:childTnLst>
                                    <p:animMotion origin="layout" path="M 5E-6 -2.96296E-6 L 0.04376 0.08179 L 0.06563 0.09167 L 0.07744 0.12068 L 0.1007 0.08735 L 0.13351 0.11297 L 0.14948 0.09321 L 0.14757 0.13519 L 0.1224 0.13951 L 0.11789 0.16111 L 0.09376 0.1821 L 0.10244 0.50926 L 0.12205 0.54723 L 0.14306 0.5534 L 0.17153 0.53889 L 0.18629 0.49013 L 0.18421 0.20648 L 0.21181 0.16667 L 0.2349 0.1929 L 0.23733 0.17469 L 0.24046 0.11235 L 0.26719 0.11574 L 0.29601 0.10463 L 0.32466 0.13056 L 0.33629 0.02994 L 0.34532 0.01173 L 0.354 0.0392 L 0.35573 0.57531 " pathEditMode="relative" rAng="0" ptsTypes="AAAAAAAAAAAAAAAAAAAAAAAAAAAA">
                                      <p:cBhvr>
                                        <p:cTn id="62" dur="8300" fill="hold"/>
                                        <p:tgtEl>
                                          <p:spTgt spid="41"/>
                                        </p:tgtEl>
                                        <p:attrNameLst>
                                          <p:attrName>ppt_x</p:attrName>
                                          <p:attrName>ppt_y</p:attrName>
                                        </p:attrNameLst>
                                      </p:cBhvr>
                                      <p:rCtr x="17778" y="28765"/>
                                    </p:animMotion>
                                  </p:childTnLst>
                                </p:cTn>
                              </p:par>
                              <p:par>
                                <p:cTn id="63" presetID="0" presetClass="path" presetSubtype="0" fill="hold" grpId="0" nodeType="withEffect">
                                  <p:stCondLst>
                                    <p:cond delay="200"/>
                                  </p:stCondLst>
                                  <p:childTnLst>
                                    <p:animMotion origin="layout" path="M 5E-6 -1.23457E-7 L 0.04376 0.08272 L 0.06546 0.09259 L 0.07744 0.12191 L 0.10053 0.08796 L 0.13299 0.1142 L 0.14914 0.09414 L 0.14723 0.13642 L 0.12223 0.14105 L 0.11789 0.16265 L 0.09358 0.18395 L 0.10226 0.51451 L 0.12171 0.55278 L 0.14271 0.55926 L 0.17136 0.54444 L 0.18594 0.49537 L 0.18386 0.20833 L 0.21146 0.16821 L 0.23455 0.19475 L 0.23664 0.17623 L 0.24011 0.11358 L 0.26632 0.11698 L 0.29532 0.10556 L 0.32396 0.13179 L 0.33542 0.03025 L 0.34462 0.01142 L 0.3533 0.03981 L 0.35504 0.58148 " pathEditMode="relative" rAng="0" ptsTypes="AAAAAAAAAAAAAAAAAAAAAAAAAAAA">
                                      <p:cBhvr>
                                        <p:cTn id="64" dur="8300" fill="hold"/>
                                        <p:tgtEl>
                                          <p:spTgt spid="15"/>
                                        </p:tgtEl>
                                        <p:attrNameLst>
                                          <p:attrName>ppt_x</p:attrName>
                                          <p:attrName>ppt_y</p:attrName>
                                        </p:attrNameLst>
                                      </p:cBhvr>
                                      <p:rCtr x="17743" y="29074"/>
                                    </p:animMotion>
                                  </p:childTnLst>
                                </p:cTn>
                              </p:par>
                              <p:par>
                                <p:cTn id="65" presetID="10" presetClass="entr" presetSubtype="0" fill="hold" grpId="1"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00"/>
                                        <p:tgtEl>
                                          <p:spTgt spid="26"/>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700"/>
                                        <p:tgtEl>
                                          <p:spTgt spid="28"/>
                                        </p:tgtEl>
                                      </p:cBhvr>
                                    </p:animEffect>
                                  </p:childTnLst>
                                </p:cTn>
                              </p:par>
                              <p:par>
                                <p:cTn id="74" presetID="0" presetClass="path" presetSubtype="0" accel="50000" decel="50000" fill="hold" grpId="0" nodeType="withEffect">
                                  <p:stCondLst>
                                    <p:cond delay="0"/>
                                  </p:stCondLst>
                                  <p:childTnLst>
                                    <p:animMotion origin="layout" path="M 3.05556E-6 -1.11111E-6 L 0.02882 0.03766 L 0.10677 0.04938 L 0.13663 0.10247 L 0.15347 0.11049 L 0.16666 0.1429 L 0.18889 0.10895 L 0.20434 0.12716 L 0.23298 0.10957 L 0.23958 0.13611 L 0.23212 0.16605 L 0.19982 0.16759 L 0.18437 0.18426 L 0.171 0.21142 L 0.18073 0.28457 L 0.17968 0.40772 L 0.18229 0.45494 " pathEditMode="relative" rAng="0" ptsTypes="AAAAAAAAAAAAAAAAA">
                                      <p:cBhvr>
                                        <p:cTn id="75" dur="4300" fill="hold"/>
                                        <p:tgtEl>
                                          <p:spTgt spid="26"/>
                                        </p:tgtEl>
                                        <p:attrNameLst>
                                          <p:attrName>ppt_x</p:attrName>
                                          <p:attrName>ppt_y</p:attrName>
                                        </p:attrNameLst>
                                      </p:cBhvr>
                                      <p:rCtr x="11979" y="22747"/>
                                    </p:animMotion>
                                  </p:childTnLst>
                                </p:cTn>
                              </p:par>
                              <p:par>
                                <p:cTn id="76" presetID="0" presetClass="path" presetSubtype="0" accel="50000" decel="50000" fill="hold" grpId="0" nodeType="withEffect">
                                  <p:stCondLst>
                                    <p:cond delay="0"/>
                                  </p:stCondLst>
                                  <p:childTnLst>
                                    <p:animMotion origin="layout" path="M -4.16667E-6 4.07407E-6 L 0.04289 0.02716 L 0.10105 0.04321 L 0.12987 0.09043 L 0.15105 0.09845 L 0.16059 0.12747 L 0.18889 0.09969 L 0.22414 0.09691 L 0.23299 0.11419 L 0.229 0.14567 L 0.20591 0.14784 L 0.19914 0.17037 L 0.18368 0.17345 L 0.16823 0.20895 L 0.17327 0.27654 L 0.17327 0.34784 L 0.17553 0.47006 " pathEditMode="relative" rAng="0" ptsTypes="AAAAAAAAAAAAAAAAA">
                                      <p:cBhvr>
                                        <p:cTn id="77" dur="4600" fill="hold"/>
                                        <p:tgtEl>
                                          <p:spTgt spid="27"/>
                                        </p:tgtEl>
                                        <p:attrNameLst>
                                          <p:attrName>ppt_x</p:attrName>
                                          <p:attrName>ppt_y</p:attrName>
                                        </p:attrNameLst>
                                      </p:cBhvr>
                                      <p:rCtr x="11649" y="23488"/>
                                    </p:animMotion>
                                  </p:childTnLst>
                                </p:cTn>
                              </p:par>
                              <p:par>
                                <p:cTn id="78" presetID="0" presetClass="path" presetSubtype="0" accel="50000" decel="50000" fill="hold" grpId="0" nodeType="withEffect">
                                  <p:stCondLst>
                                    <p:cond delay="500"/>
                                  </p:stCondLst>
                                  <p:childTnLst>
                                    <p:animMotion origin="layout" path="M 0 3.7037E-6 L 0.0434 0.02716 L 0.07934 0.01265 L 0.11649 0.06635 L 0.1349 0.07561 L 0.14514 0.10771 L 0.17326 0.07376 L 0.1941 0.10216 L 0.21128 0.07654 L 0.22135 0.10864 L 0.21042 0.13302 L 0.19392 0.12654 L 0.18628 0.14969 L 0.15747 0.16512 L 0.15382 0.19351 L 0.16059 0.25617 L 0.16007 0.35339 L 0.16111 0.41821 " pathEditMode="relative" rAng="0" ptsTypes="AAAAAAAAAAAAAAAAAA">
                                      <p:cBhvr>
                                        <p:cTn id="79" dur="4600" fill="hold"/>
                                        <p:tgtEl>
                                          <p:spTgt spid="28"/>
                                        </p:tgtEl>
                                        <p:attrNameLst>
                                          <p:attrName>ppt_x</p:attrName>
                                          <p:attrName>ppt_y</p:attrName>
                                        </p:attrNameLst>
                                      </p:cBhvr>
                                      <p:rCtr x="11059" y="20895"/>
                                    </p:animMotion>
                                  </p:childTnLst>
                                </p:cTn>
                              </p:par>
                              <p:par>
                                <p:cTn id="80" presetID="10" presetClass="entr" presetSubtype="0" fill="hold" grpId="0" nodeType="withEffect">
                                  <p:stCondLst>
                                    <p:cond delay="270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2000"/>
                                        <p:tgtEl>
                                          <p:spTgt spid="25"/>
                                        </p:tgtEl>
                                      </p:cBhvr>
                                    </p:animEffect>
                                  </p:childTnLst>
                                </p:cTn>
                              </p:par>
                              <p:par>
                                <p:cTn id="83" presetID="10" presetClass="entr" presetSubtype="0" fill="hold"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700"/>
                                        <p:tgtEl>
                                          <p:spTgt spid="10"/>
                                        </p:tgtEl>
                                      </p:cBhvr>
                                    </p:animEffect>
                                  </p:childTnLst>
                                </p:cTn>
                              </p:par>
                              <p:par>
                                <p:cTn id="86" presetID="10" presetClass="exit" presetSubtype="0" fill="hold" grpId="2" nodeType="withEffect">
                                  <p:stCondLst>
                                    <p:cond delay="4200"/>
                                  </p:stCondLst>
                                  <p:childTnLst>
                                    <p:animEffect transition="out" filter="fade">
                                      <p:cBhvr>
                                        <p:cTn id="87" dur="2000"/>
                                        <p:tgtEl>
                                          <p:spTgt spid="17"/>
                                        </p:tgtEl>
                                      </p:cBhvr>
                                    </p:animEffect>
                                    <p:set>
                                      <p:cBhvr>
                                        <p:cTn id="88" dur="1" fill="hold">
                                          <p:stCondLst>
                                            <p:cond delay="1999"/>
                                          </p:stCondLst>
                                        </p:cTn>
                                        <p:tgtEl>
                                          <p:spTgt spid="17"/>
                                        </p:tgtEl>
                                        <p:attrNameLst>
                                          <p:attrName>style.visibility</p:attrName>
                                        </p:attrNameLst>
                                      </p:cBhvr>
                                      <p:to>
                                        <p:strVal val="hidden"/>
                                      </p:to>
                                    </p:set>
                                  </p:childTnLst>
                                </p:cTn>
                              </p:par>
                              <p:par>
                                <p:cTn id="89" presetID="10" presetClass="exit" presetSubtype="0" fill="hold" grpId="2" nodeType="withEffect">
                                  <p:stCondLst>
                                    <p:cond delay="3800"/>
                                  </p:stCondLst>
                                  <p:childTnLst>
                                    <p:animEffect transition="out" filter="fade">
                                      <p:cBhvr>
                                        <p:cTn id="90" dur="1700"/>
                                        <p:tgtEl>
                                          <p:spTgt spid="18"/>
                                        </p:tgtEl>
                                      </p:cBhvr>
                                    </p:animEffect>
                                    <p:set>
                                      <p:cBhvr>
                                        <p:cTn id="91" dur="1" fill="hold">
                                          <p:stCondLst>
                                            <p:cond delay="1699"/>
                                          </p:stCondLst>
                                        </p:cTn>
                                        <p:tgtEl>
                                          <p:spTgt spid="18"/>
                                        </p:tgtEl>
                                        <p:attrNameLst>
                                          <p:attrName>style.visibility</p:attrName>
                                        </p:attrNameLst>
                                      </p:cBhvr>
                                      <p:to>
                                        <p:strVal val="hidden"/>
                                      </p:to>
                                    </p:set>
                                  </p:childTnLst>
                                </p:cTn>
                              </p:par>
                              <p:par>
                                <p:cTn id="92" presetID="10" presetClass="exit" presetSubtype="0" fill="hold" grpId="2" nodeType="withEffect">
                                  <p:stCondLst>
                                    <p:cond delay="4400"/>
                                  </p:stCondLst>
                                  <p:childTnLst>
                                    <p:animEffect transition="out" filter="fade">
                                      <p:cBhvr>
                                        <p:cTn id="93" dur="2000"/>
                                        <p:tgtEl>
                                          <p:spTgt spid="26"/>
                                        </p:tgtEl>
                                      </p:cBhvr>
                                    </p:animEffect>
                                    <p:set>
                                      <p:cBhvr>
                                        <p:cTn id="94" dur="1" fill="hold">
                                          <p:stCondLst>
                                            <p:cond delay="1999"/>
                                          </p:stCondLst>
                                        </p:cTn>
                                        <p:tgtEl>
                                          <p:spTgt spid="26"/>
                                        </p:tgtEl>
                                        <p:attrNameLst>
                                          <p:attrName>style.visibility</p:attrName>
                                        </p:attrNameLst>
                                      </p:cBhvr>
                                      <p:to>
                                        <p:strVal val="hidden"/>
                                      </p:to>
                                    </p:set>
                                  </p:childTnLst>
                                </p:cTn>
                              </p:par>
                              <p:par>
                                <p:cTn id="95" presetID="10" presetClass="exit" presetSubtype="0" fill="hold" grpId="2" nodeType="withEffect">
                                  <p:stCondLst>
                                    <p:cond delay="3500"/>
                                  </p:stCondLst>
                                  <p:childTnLst>
                                    <p:animEffect transition="out" filter="fade">
                                      <p:cBhvr>
                                        <p:cTn id="96" dur="2000"/>
                                        <p:tgtEl>
                                          <p:spTgt spid="27"/>
                                        </p:tgtEl>
                                      </p:cBhvr>
                                    </p:animEffect>
                                    <p:set>
                                      <p:cBhvr>
                                        <p:cTn id="97" dur="1" fill="hold">
                                          <p:stCondLst>
                                            <p:cond delay="1999"/>
                                          </p:stCondLst>
                                        </p:cTn>
                                        <p:tgtEl>
                                          <p:spTgt spid="27"/>
                                        </p:tgtEl>
                                        <p:attrNameLst>
                                          <p:attrName>style.visibility</p:attrName>
                                        </p:attrNameLst>
                                      </p:cBhvr>
                                      <p:to>
                                        <p:strVal val="hidden"/>
                                      </p:to>
                                    </p:set>
                                  </p:childTnLst>
                                </p:cTn>
                              </p:par>
                              <p:par>
                                <p:cTn id="98" presetID="10" presetClass="exit" presetSubtype="0" fill="hold" grpId="2" nodeType="withEffect">
                                  <p:stCondLst>
                                    <p:cond delay="4800"/>
                                  </p:stCondLst>
                                  <p:childTnLst>
                                    <p:animEffect transition="out" filter="fade">
                                      <p:cBhvr>
                                        <p:cTn id="99" dur="1600"/>
                                        <p:tgtEl>
                                          <p:spTgt spid="28"/>
                                        </p:tgtEl>
                                      </p:cBhvr>
                                    </p:animEffect>
                                    <p:set>
                                      <p:cBhvr>
                                        <p:cTn id="100" dur="1" fill="hold">
                                          <p:stCondLst>
                                            <p:cond delay="1599"/>
                                          </p:stCondLst>
                                        </p:cTn>
                                        <p:tgtEl>
                                          <p:spTgt spid="2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7" grpId="2" animBg="1"/>
      <p:bldP spid="18" grpId="0" animBg="1"/>
      <p:bldP spid="18" grpId="1" animBg="1"/>
      <p:bldP spid="18" grpId="2" animBg="1"/>
      <p:bldP spid="25" grpId="0" animBg="1"/>
      <p:bldP spid="26" grpId="0" animBg="1"/>
      <p:bldP spid="26" grpId="1" animBg="1"/>
      <p:bldP spid="26" grpId="2" animBg="1"/>
      <p:bldP spid="27" grpId="0" animBg="1"/>
      <p:bldP spid="27" grpId="1" animBg="1"/>
      <p:bldP spid="27" grpId="2" animBg="1"/>
      <p:bldP spid="28" grpId="0" animBg="1"/>
      <p:bldP spid="28" grpId="1" animBg="1"/>
      <p:bldP spid="28" grpId="2" animBg="1"/>
      <p:bldP spid="40" grpId="0" animBg="1"/>
      <p:bldP spid="40" grpId="1" animBg="1"/>
      <p:bldP spid="41" grpId="0" animBg="1"/>
      <p:bldP spid="41" grpId="1" animBg="1"/>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SGLT2 inhibitors: Pros and cons</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908450745"/>
              </p:ext>
            </p:extLst>
          </p:nvPr>
        </p:nvGraphicFramePr>
        <p:xfrm>
          <a:off x="1043608" y="1508787"/>
          <a:ext cx="6912768" cy="4556909"/>
        </p:xfrm>
        <a:graphic>
          <a:graphicData uri="http://schemas.openxmlformats.org/drawingml/2006/table">
            <a:tbl>
              <a:tblPr firstRow="1" bandRow="1">
                <a:tableStyleId>{1FECB4D8-DB02-4DC6-A0A2-4F2EBAE1DC90}</a:tableStyleId>
              </a:tblPr>
              <a:tblGrid>
                <a:gridCol w="3456384">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tblGrid>
              <a:tr h="576064">
                <a:tc>
                  <a:txBody>
                    <a:bodyPr/>
                    <a:lstStyle/>
                    <a:p>
                      <a:pPr algn="l"/>
                      <a:r>
                        <a:rPr lang="en-US" sz="2100" dirty="0"/>
                        <a:t>Pros</a:t>
                      </a:r>
                      <a:endParaRPr lang="en-ZA" sz="2100" dirty="0"/>
                    </a:p>
                  </a:txBody>
                  <a:tcPr marT="60960" marB="60960"/>
                </a:tc>
                <a:tc>
                  <a:txBody>
                    <a:bodyPr/>
                    <a:lstStyle/>
                    <a:p>
                      <a:pPr algn="l"/>
                      <a:r>
                        <a:rPr lang="en-US" sz="2100" dirty="0"/>
                        <a:t>Cons</a:t>
                      </a:r>
                      <a:endParaRPr lang="en-ZA" sz="2100" dirty="0"/>
                    </a:p>
                  </a:txBody>
                  <a:tcPr marT="60960" marB="60960"/>
                </a:tc>
                <a:extLst>
                  <a:ext uri="{0D108BD9-81ED-4DB2-BD59-A6C34878D82A}">
                    <a16:rowId xmlns:a16="http://schemas.microsoft.com/office/drawing/2014/main" val="10000"/>
                  </a:ext>
                </a:extLst>
              </a:tr>
              <a:tr h="77028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HbA1c reduction: 0.6-1.2%</a:t>
                      </a:r>
                      <a:endParaRPr lang="en-US" sz="2100" baseline="30000" dirty="0"/>
                    </a:p>
                  </a:txBody>
                  <a:tcPr marT="60960" marB="60960"/>
                </a:tc>
                <a:tc>
                  <a:txBody>
                    <a:bodyPr/>
                    <a:lstStyle/>
                    <a:p>
                      <a:pPr algn="l"/>
                      <a:r>
                        <a:rPr lang="en-US" sz="2100" dirty="0"/>
                        <a:t>Increase in genital</a:t>
                      </a:r>
                      <a:r>
                        <a:rPr lang="en-US" sz="2100" baseline="0" dirty="0"/>
                        <a:t> infections</a:t>
                      </a:r>
                      <a:endParaRPr lang="en-ZA" sz="2100" dirty="0"/>
                    </a:p>
                  </a:txBody>
                  <a:tcPr marT="60960" marB="60960"/>
                </a:tc>
                <a:extLst>
                  <a:ext uri="{0D108BD9-81ED-4DB2-BD59-A6C34878D82A}">
                    <a16:rowId xmlns:a16="http://schemas.microsoft.com/office/drawing/2014/main" val="10001"/>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Weight reduction: 1.6-2.5 kg</a:t>
                      </a:r>
                    </a:p>
                    <a:p>
                      <a:pPr algn="l"/>
                      <a:endParaRPr lang="en-ZA" sz="2100" dirty="0"/>
                    </a:p>
                  </a:txBody>
                  <a:tcPr marT="60960" marB="6096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Potential</a:t>
                      </a:r>
                      <a:r>
                        <a:rPr lang="en-US" sz="2100" baseline="0" dirty="0"/>
                        <a:t> increase in UTIs</a:t>
                      </a:r>
                      <a:endParaRPr lang="en-ZA" sz="2100" dirty="0"/>
                    </a:p>
                  </a:txBody>
                  <a:tcPr marT="60960" marB="60960"/>
                </a:tc>
                <a:extLst>
                  <a:ext uri="{0D108BD9-81ED-4DB2-BD59-A6C34878D82A}">
                    <a16:rowId xmlns:a16="http://schemas.microsoft.com/office/drawing/2014/main" val="10002"/>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SBP reduction: 1-5 mmHg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100" baseline="0" dirty="0"/>
                    </a:p>
                  </a:txBody>
                  <a:tcPr marT="60960" marB="60960"/>
                </a:tc>
                <a:tc>
                  <a:txBody>
                    <a:bodyPr/>
                    <a:lstStyle/>
                    <a:p>
                      <a:pPr algn="l"/>
                      <a:r>
                        <a:rPr lang="en-US" sz="2100" dirty="0"/>
                        <a:t>Lower limb fractures</a:t>
                      </a:r>
                      <a:r>
                        <a:rPr lang="en-US" sz="2100" baseline="0" dirty="0"/>
                        <a:t> and amputations (</a:t>
                      </a:r>
                      <a:r>
                        <a:rPr lang="en-US" sz="2100" baseline="0" dirty="0" err="1"/>
                        <a:t>canagliflozin</a:t>
                      </a:r>
                      <a:r>
                        <a:rPr lang="en-US" sz="2100" baseline="0" dirty="0"/>
                        <a:t>)</a:t>
                      </a:r>
                      <a:endParaRPr lang="en-ZA" sz="2100" dirty="0"/>
                    </a:p>
                  </a:txBody>
                  <a:tcPr marT="60960" marB="60960"/>
                </a:tc>
                <a:extLst>
                  <a:ext uri="{0D108BD9-81ED-4DB2-BD59-A6C34878D82A}">
                    <a16:rowId xmlns:a16="http://schemas.microsoft.com/office/drawing/2014/main" val="10003"/>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Monotherapy and add-on</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4"/>
                  </a:ext>
                </a:extLst>
              </a:tr>
              <a:tr h="7721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Low risk of </a:t>
                      </a:r>
                      <a:r>
                        <a:rPr lang="en-US" sz="2100" dirty="0" err="1"/>
                        <a:t>hypoglycaemia</a:t>
                      </a:r>
                      <a:r>
                        <a:rPr lang="en-US" sz="2100" baseline="0" dirty="0"/>
                        <a:t> when used as monotherapy</a:t>
                      </a:r>
                      <a:endParaRPr lang="en-ZA" sz="2100" dirty="0"/>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5"/>
                  </a:ext>
                </a:extLst>
              </a:tr>
              <a:tr h="44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100" baseline="0" dirty="0"/>
                        <a:t>Varying CV benefits</a:t>
                      </a:r>
                    </a:p>
                  </a:txBody>
                  <a:tcPr marT="60960" marB="60960"/>
                </a:tc>
                <a:tc>
                  <a:txBody>
                    <a:bodyPr/>
                    <a:lstStyle/>
                    <a:p>
                      <a:pPr algn="l"/>
                      <a:endParaRPr lang="en-ZA" sz="2100" dirty="0"/>
                    </a:p>
                  </a:txBody>
                  <a:tcPr marT="60960" marB="60960"/>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r>
              <a:rPr lang="en-GB" dirty="0">
                <a:solidFill>
                  <a:schemeClr val="tx1"/>
                </a:solidFill>
              </a:rPr>
              <a:t>1. </a:t>
            </a:r>
            <a:r>
              <a:rPr lang="en-US" dirty="0">
                <a:solidFill>
                  <a:schemeClr val="tx1"/>
                </a:solidFill>
              </a:rPr>
              <a:t>SEMDSA guidelines 2017</a:t>
            </a:r>
          </a:p>
          <a:p>
            <a:endParaRPr lang="en-ZA" dirty="0">
              <a:solidFill>
                <a:schemeClr val="tx1"/>
              </a:solidFill>
            </a:endParaRPr>
          </a:p>
        </p:txBody>
      </p:sp>
    </p:spTree>
    <p:extLst>
      <p:ext uri="{BB962C8B-B14F-4D97-AF65-F5344CB8AC3E}">
        <p14:creationId xmlns:p14="http://schemas.microsoft.com/office/powerpoint/2010/main" val="3338580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3"/>
            <a:ext cx="5867400" cy="4194175"/>
          </a:xfrm>
          <a:prstGeom prst="rect">
            <a:avLst/>
          </a:prstGeom>
          <a:noFill/>
          <a:extLst>
            <a:ext uri="{909E8E84-426E-40dd-AFC4-6F175D3DCCD1}">
              <a14:hiddenFill xmlns:a14="http://schemas.microsoft.com/office/drawing/2010/main" xmlns="">
                <a:solidFill>
                  <a:srgbClr val="FFFFFF"/>
                </a:solidFill>
              </a14:hiddenFill>
            </a:ext>
          </a:extLst>
        </p:spPr>
      </p:pic>
      <p:sp>
        <p:nvSpPr>
          <p:cNvPr id="198660" name="Line 4"/>
          <p:cNvSpPr>
            <a:spLocks noChangeShapeType="1"/>
          </p:cNvSpPr>
          <p:nvPr/>
        </p:nvSpPr>
        <p:spPr bwMode="auto">
          <a:xfrm>
            <a:off x="685800" y="1198563"/>
            <a:ext cx="777240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98661" name="Rectangle 5"/>
          <p:cNvSpPr>
            <a:spLocks noChangeArrowheads="1"/>
          </p:cNvSpPr>
          <p:nvPr/>
        </p:nvSpPr>
        <p:spPr bwMode="auto">
          <a:xfrm>
            <a:off x="608015" y="392113"/>
            <a:ext cx="7850187" cy="930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lnSpc>
                <a:spcPct val="80000"/>
              </a:lnSpc>
            </a:pPr>
            <a:r>
              <a:rPr lang="en-US" sz="3333" b="1" dirty="0">
                <a:latin typeface="Univers 55" charset="0"/>
              </a:rPr>
              <a:t>Physiologic Insulin Secretion: </a:t>
            </a:r>
          </a:p>
          <a:p>
            <a:pPr eaLnBrk="0" hangingPunct="0">
              <a:lnSpc>
                <a:spcPct val="80000"/>
              </a:lnSpc>
            </a:pPr>
            <a:r>
              <a:rPr lang="en-US" sz="3333" b="1" dirty="0">
                <a:latin typeface="Univers 55" charset="0"/>
              </a:rPr>
              <a:t>24-hour Profile</a:t>
            </a:r>
            <a:endParaRPr lang="en-US" sz="3333" dirty="0">
              <a:latin typeface="Univers 55" charset="0"/>
            </a:endParaRPr>
          </a:p>
        </p:txBody>
      </p:sp>
      <p:sp>
        <p:nvSpPr>
          <p:cNvPr id="198663" name="Text Box 7"/>
          <p:cNvSpPr txBox="1">
            <a:spLocks noChangeArrowheads="1"/>
          </p:cNvSpPr>
          <p:nvPr/>
        </p:nvSpPr>
        <p:spPr bwMode="auto">
          <a:xfrm>
            <a:off x="1127126" y="5984877"/>
            <a:ext cx="184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ZA" sz="2400">
              <a:latin typeface="Times" charset="0"/>
            </a:endParaRPr>
          </a:p>
        </p:txBody>
      </p:sp>
      <p:sp>
        <p:nvSpPr>
          <p:cNvPr id="198664" name="Text Box 8"/>
          <p:cNvSpPr txBox="1">
            <a:spLocks noChangeArrowheads="1"/>
          </p:cNvSpPr>
          <p:nvPr/>
        </p:nvSpPr>
        <p:spPr bwMode="auto">
          <a:xfrm>
            <a:off x="1561734" y="6262300"/>
            <a:ext cx="624913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ct val="50000"/>
              </a:spcBef>
            </a:pPr>
            <a:r>
              <a:rPr lang="en-US" sz="1200" b="1" dirty="0">
                <a:latin typeface="Univers 55" charset="0"/>
              </a:rPr>
              <a:t>Source: </a:t>
            </a:r>
            <a:r>
              <a:rPr lang="en-US" sz="1200" dirty="0">
                <a:latin typeface="Univers 55" charset="0"/>
              </a:rPr>
              <a:t>Advances in Insulin Therapy: The New Paradigm in Diabetes Care – Martin J Abrahamson (</a:t>
            </a:r>
            <a:r>
              <a:rPr lang="en-US" sz="1200" dirty="0">
                <a:latin typeface="Univers 55" charset="0"/>
                <a:hlinkClick r:id="rId4"/>
              </a:rPr>
              <a:t>www.Medscape.com</a:t>
            </a:r>
            <a:r>
              <a:rPr lang="en-US" sz="1200" dirty="0">
                <a:latin typeface="Univers 55" charset="0"/>
              </a:rPr>
              <a:t> CME Activity 27 Sept  2001) </a:t>
            </a:r>
            <a:endParaRPr lang="en-GB" sz="1200" dirty="0">
              <a:latin typeface="Univers 55" charset="0"/>
            </a:endParaRPr>
          </a:p>
        </p:txBody>
      </p:sp>
    </p:spTree>
    <p:extLst>
      <p:ext uri="{BB962C8B-B14F-4D97-AF65-F5344CB8AC3E}">
        <p14:creationId xmlns:p14="http://schemas.microsoft.com/office/powerpoint/2010/main" val="3353212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11492-9872-4648-9159-3E6392B1F896}"/>
              </a:ext>
            </a:extLst>
          </p:cNvPr>
          <p:cNvSpPr>
            <a:spLocks noGrp="1"/>
          </p:cNvSpPr>
          <p:nvPr>
            <p:ph type="title"/>
          </p:nvPr>
        </p:nvSpPr>
        <p:spPr/>
        <p:txBody>
          <a:bodyPr>
            <a:normAutofit fontScale="90000"/>
          </a:bodyPr>
          <a:lstStyle/>
          <a:p>
            <a:r>
              <a:rPr lang="en-CA" dirty="0"/>
              <a:t>What challenges do patients face?</a:t>
            </a:r>
            <a:br>
              <a:rPr lang="en-CA" dirty="0"/>
            </a:br>
            <a:endParaRPr lang="en-CA" dirty="0"/>
          </a:p>
        </p:txBody>
      </p:sp>
      <p:grpSp>
        <p:nvGrpSpPr>
          <p:cNvPr id="18" name="Group 17">
            <a:extLst>
              <a:ext uri="{FF2B5EF4-FFF2-40B4-BE49-F238E27FC236}">
                <a16:creationId xmlns:a16="http://schemas.microsoft.com/office/drawing/2014/main" id="{40918734-853E-495F-B83C-0246B6BC215E}"/>
              </a:ext>
            </a:extLst>
          </p:cNvPr>
          <p:cNvGrpSpPr/>
          <p:nvPr/>
        </p:nvGrpSpPr>
        <p:grpSpPr>
          <a:xfrm>
            <a:off x="374852" y="1413303"/>
            <a:ext cx="2718942" cy="4659500"/>
            <a:chOff x="3094265" y="1869621"/>
            <a:chExt cx="2493771" cy="2682465"/>
          </a:xfrm>
        </p:grpSpPr>
        <p:sp>
          <p:nvSpPr>
            <p:cNvPr id="19" name="Rounded Rectangle 4">
              <a:extLst>
                <a:ext uri="{FF2B5EF4-FFF2-40B4-BE49-F238E27FC236}">
                  <a16:creationId xmlns:a16="http://schemas.microsoft.com/office/drawing/2014/main" id="{48426EE2-F70C-46D4-B8AA-3A270B911262}"/>
                </a:ext>
              </a:extLst>
            </p:cNvPr>
            <p:cNvSpPr/>
            <p:nvPr/>
          </p:nvSpPr>
          <p:spPr>
            <a:xfrm>
              <a:off x="3187192" y="1947679"/>
              <a:ext cx="2400844" cy="2604407"/>
            </a:xfrm>
            <a:prstGeom prst="roundRect">
              <a:avLst>
                <a:gd name="adj" fmla="val 8926"/>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mn-ea"/>
                <a:cs typeface="+mn-cs"/>
              </a:endParaRPr>
            </a:p>
          </p:txBody>
        </p:sp>
        <p:sp>
          <p:nvSpPr>
            <p:cNvPr id="20" name="Rounded Rectangle 4">
              <a:extLst>
                <a:ext uri="{FF2B5EF4-FFF2-40B4-BE49-F238E27FC236}">
                  <a16:creationId xmlns:a16="http://schemas.microsoft.com/office/drawing/2014/main" id="{28A590CC-10D7-4898-A85A-64ABB0EDD062}"/>
                </a:ext>
              </a:extLst>
            </p:cNvPr>
            <p:cNvSpPr/>
            <p:nvPr/>
          </p:nvSpPr>
          <p:spPr>
            <a:xfrm>
              <a:off x="3094265" y="1869621"/>
              <a:ext cx="2400844" cy="2604407"/>
            </a:xfrm>
            <a:prstGeom prst="roundRect">
              <a:avLst>
                <a:gd name="adj" fmla="val 892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1965"/>
                  </a:solidFill>
                  <a:effectLst/>
                  <a:uLnTx/>
                  <a:uFillTx/>
                  <a:latin typeface="Verdana"/>
                  <a:ea typeface="+mn-ea"/>
                  <a:cs typeface="+mn-cs"/>
                </a:rPr>
                <a:t>“I’ve always </a:t>
              </a:r>
              <a:r>
                <a:rPr kumimoji="0" lang="en-US" sz="1500" b="1" i="0" u="none" strike="noStrike" kern="1200" cap="none" spc="0" normalizeH="0" baseline="0" noProof="0" dirty="0">
                  <a:ln>
                    <a:noFill/>
                  </a:ln>
                  <a:solidFill>
                    <a:srgbClr val="001965"/>
                  </a:solidFill>
                  <a:effectLst/>
                  <a:uLnTx/>
                  <a:uFillTx/>
                  <a:latin typeface="Verdana"/>
                  <a:ea typeface="+mn-ea"/>
                  <a:cs typeface="+mn-cs"/>
                </a:rPr>
                <a:t>struggled with my weight</a:t>
              </a:r>
              <a:r>
                <a:rPr kumimoji="0" lang="en-US" sz="1500" b="0" i="0" u="none" strike="noStrike" kern="1200" cap="none" spc="0" normalizeH="0" baseline="0" noProof="0" dirty="0">
                  <a:ln>
                    <a:noFill/>
                  </a:ln>
                  <a:solidFill>
                    <a:srgbClr val="001965"/>
                  </a:solidFill>
                  <a:effectLst/>
                  <a:uLnTx/>
                  <a:uFillTx/>
                  <a:latin typeface="Verdana"/>
                  <a:ea typeface="+mn-ea"/>
                  <a:cs typeface="+mn-cs"/>
                </a:rPr>
                <a:t>. Now my doctor says I need more insulin because my HbA</a:t>
              </a:r>
              <a:r>
                <a:rPr kumimoji="0" lang="en-US" sz="1500" b="0" i="0" u="none" strike="noStrike" kern="1200" cap="none" spc="0" normalizeH="0" baseline="-25000" noProof="0" dirty="0">
                  <a:ln>
                    <a:noFill/>
                  </a:ln>
                  <a:solidFill>
                    <a:srgbClr val="001965"/>
                  </a:solidFill>
                  <a:effectLst/>
                  <a:uLnTx/>
                  <a:uFillTx/>
                  <a:latin typeface="Verdana"/>
                  <a:ea typeface="+mn-ea"/>
                  <a:cs typeface="+mn-cs"/>
                </a:rPr>
                <a:t>1c</a:t>
              </a:r>
              <a:r>
                <a:rPr kumimoji="0" lang="en-US" sz="1500" b="0" i="0" u="none" strike="noStrike" kern="1200" cap="none" spc="0" normalizeH="0" baseline="0" noProof="0" dirty="0">
                  <a:ln>
                    <a:noFill/>
                  </a:ln>
                  <a:solidFill>
                    <a:srgbClr val="001965"/>
                  </a:solidFill>
                  <a:effectLst/>
                  <a:uLnTx/>
                  <a:uFillTx/>
                  <a:latin typeface="Verdana"/>
                  <a:ea typeface="+mn-ea"/>
                  <a:cs typeface="+mn-cs"/>
                </a:rPr>
                <a:t> is high, so I’m worried about gaining </a:t>
              </a:r>
              <a:br>
                <a:rPr kumimoji="0" lang="en-US" sz="1500" b="0" i="0" u="none" strike="noStrike" kern="1200" cap="none" spc="0" normalizeH="0" baseline="0" noProof="0" dirty="0">
                  <a:ln>
                    <a:noFill/>
                  </a:ln>
                  <a:solidFill>
                    <a:srgbClr val="001965"/>
                  </a:solidFill>
                  <a:effectLst/>
                  <a:uLnTx/>
                  <a:uFillTx/>
                  <a:latin typeface="Verdana"/>
                  <a:ea typeface="+mn-ea"/>
                  <a:cs typeface="+mn-cs"/>
                </a:rPr>
              </a:br>
              <a:r>
                <a:rPr kumimoji="0" lang="en-US" sz="1500" b="0" i="0" u="none" strike="noStrike" kern="1200" cap="none" spc="0" normalizeH="0" baseline="0" noProof="0" dirty="0">
                  <a:ln>
                    <a:noFill/>
                  </a:ln>
                  <a:solidFill>
                    <a:srgbClr val="001965"/>
                  </a:solidFill>
                  <a:effectLst/>
                  <a:uLnTx/>
                  <a:uFillTx/>
                  <a:latin typeface="Verdana"/>
                  <a:ea typeface="+mn-ea"/>
                  <a:cs typeface="+mn-cs"/>
                </a:rPr>
                <a:t>more weight”</a:t>
              </a:r>
            </a:p>
          </p:txBody>
        </p:sp>
      </p:grpSp>
      <p:grpSp>
        <p:nvGrpSpPr>
          <p:cNvPr id="21" name="Group 20">
            <a:extLst>
              <a:ext uri="{FF2B5EF4-FFF2-40B4-BE49-F238E27FC236}">
                <a16:creationId xmlns:a16="http://schemas.microsoft.com/office/drawing/2014/main" id="{F451F889-E610-405B-903F-E1D3513DD801}"/>
              </a:ext>
            </a:extLst>
          </p:cNvPr>
          <p:cNvGrpSpPr/>
          <p:nvPr/>
        </p:nvGrpSpPr>
        <p:grpSpPr>
          <a:xfrm>
            <a:off x="3284295" y="1413303"/>
            <a:ext cx="2718942" cy="4659500"/>
            <a:chOff x="3094265" y="1869621"/>
            <a:chExt cx="2493771" cy="2682465"/>
          </a:xfrm>
        </p:grpSpPr>
        <p:sp>
          <p:nvSpPr>
            <p:cNvPr id="22" name="Rounded Rectangle 4">
              <a:extLst>
                <a:ext uri="{FF2B5EF4-FFF2-40B4-BE49-F238E27FC236}">
                  <a16:creationId xmlns:a16="http://schemas.microsoft.com/office/drawing/2014/main" id="{31EF4186-C250-47A9-9963-4991C93F7ABA}"/>
                </a:ext>
              </a:extLst>
            </p:cNvPr>
            <p:cNvSpPr/>
            <p:nvPr/>
          </p:nvSpPr>
          <p:spPr>
            <a:xfrm>
              <a:off x="3187192" y="1947679"/>
              <a:ext cx="2400844" cy="2604407"/>
            </a:xfrm>
            <a:prstGeom prst="roundRect">
              <a:avLst>
                <a:gd name="adj" fmla="val 8926"/>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mn-ea"/>
                <a:cs typeface="+mn-cs"/>
              </a:endParaRPr>
            </a:p>
          </p:txBody>
        </p:sp>
        <p:sp>
          <p:nvSpPr>
            <p:cNvPr id="23" name="Rounded Rectangle 4">
              <a:extLst>
                <a:ext uri="{FF2B5EF4-FFF2-40B4-BE49-F238E27FC236}">
                  <a16:creationId xmlns:a16="http://schemas.microsoft.com/office/drawing/2014/main" id="{F9A9919E-CF8F-4895-82D2-D851EDD4D57D}"/>
                </a:ext>
              </a:extLst>
            </p:cNvPr>
            <p:cNvSpPr/>
            <p:nvPr/>
          </p:nvSpPr>
          <p:spPr>
            <a:xfrm>
              <a:off x="3094265" y="1869621"/>
              <a:ext cx="2400844" cy="2604407"/>
            </a:xfrm>
            <a:prstGeom prst="roundRect">
              <a:avLst>
                <a:gd name="adj" fmla="val 892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1965"/>
                  </a:solidFill>
                  <a:effectLst/>
                  <a:uLnTx/>
                  <a:uFillTx/>
                  <a:latin typeface="Verdana"/>
                  <a:ea typeface="+mn-ea"/>
                  <a:cs typeface="+mn-cs"/>
                </a:rPr>
                <a:t>“ I’ve had hypos, they have been really scary. Now, my HbA</a:t>
              </a:r>
              <a:r>
                <a:rPr kumimoji="0" lang="en-US" sz="1500" b="0" i="0" u="none" strike="noStrike" kern="1200" cap="none" spc="0" normalizeH="0" baseline="-25000" noProof="0" dirty="0">
                  <a:ln>
                    <a:noFill/>
                  </a:ln>
                  <a:solidFill>
                    <a:srgbClr val="001965"/>
                  </a:solidFill>
                  <a:effectLst/>
                  <a:uLnTx/>
                  <a:uFillTx/>
                  <a:latin typeface="Verdana"/>
                  <a:ea typeface="+mn-ea"/>
                  <a:cs typeface="+mn-cs"/>
                </a:rPr>
                <a:t>1c</a:t>
              </a:r>
              <a:r>
                <a:rPr kumimoji="0" lang="en-US" sz="1500" b="0" i="0" u="none" strike="noStrike" kern="1200" cap="none" spc="0" normalizeH="0" baseline="0" noProof="0" dirty="0">
                  <a:ln>
                    <a:noFill/>
                  </a:ln>
                  <a:solidFill>
                    <a:srgbClr val="001965"/>
                  </a:solidFill>
                  <a:effectLst/>
                  <a:uLnTx/>
                  <a:uFillTx/>
                  <a:latin typeface="Verdana"/>
                  <a:ea typeface="+mn-ea"/>
                  <a:cs typeface="+mn-cs"/>
                </a:rPr>
                <a:t> is high so my insulin is being increased – </a:t>
              </a:r>
              <a:r>
                <a:rPr kumimoji="0" lang="en-US" sz="1500" b="1" i="0" u="none" strike="noStrike" kern="1200" cap="none" spc="0" normalizeH="0" baseline="0" noProof="0" dirty="0">
                  <a:ln>
                    <a:noFill/>
                  </a:ln>
                  <a:solidFill>
                    <a:srgbClr val="001965"/>
                  </a:solidFill>
                  <a:effectLst/>
                  <a:uLnTx/>
                  <a:uFillTx/>
                  <a:latin typeface="Verdana"/>
                  <a:ea typeface="+mn-ea"/>
                  <a:cs typeface="+mn-cs"/>
                </a:rPr>
                <a:t>I’m scared of having more hypos</a:t>
              </a:r>
              <a:r>
                <a:rPr kumimoji="0" lang="en-US" sz="1500" b="0" i="0" u="none" strike="noStrike" kern="1200" cap="none" spc="0" normalizeH="0" baseline="0" noProof="0" dirty="0">
                  <a:ln>
                    <a:noFill/>
                  </a:ln>
                  <a:solidFill>
                    <a:srgbClr val="001965"/>
                  </a:solidFill>
                  <a:effectLst/>
                  <a:uLnTx/>
                  <a:uFillTx/>
                  <a:latin typeface="Verdana"/>
                  <a:ea typeface="+mn-ea"/>
                  <a:cs typeface="+mn-cs"/>
                </a:rPr>
                <a:t>”</a:t>
              </a:r>
            </a:p>
          </p:txBody>
        </p:sp>
      </p:grpSp>
      <p:grpSp>
        <p:nvGrpSpPr>
          <p:cNvPr id="24" name="Group 23">
            <a:extLst>
              <a:ext uri="{FF2B5EF4-FFF2-40B4-BE49-F238E27FC236}">
                <a16:creationId xmlns:a16="http://schemas.microsoft.com/office/drawing/2014/main" id="{EA901A6E-B4D7-471A-90BF-5DC74F0BDBFD}"/>
              </a:ext>
            </a:extLst>
          </p:cNvPr>
          <p:cNvGrpSpPr/>
          <p:nvPr/>
        </p:nvGrpSpPr>
        <p:grpSpPr>
          <a:xfrm>
            <a:off x="6193738" y="1413303"/>
            <a:ext cx="2718942" cy="4659500"/>
            <a:chOff x="3094265" y="1869621"/>
            <a:chExt cx="2493771" cy="2682465"/>
          </a:xfrm>
        </p:grpSpPr>
        <p:sp>
          <p:nvSpPr>
            <p:cNvPr id="25" name="Rounded Rectangle 4">
              <a:extLst>
                <a:ext uri="{FF2B5EF4-FFF2-40B4-BE49-F238E27FC236}">
                  <a16:creationId xmlns:a16="http://schemas.microsoft.com/office/drawing/2014/main" id="{86E9EC42-A04B-4041-AF38-94A22004068B}"/>
                </a:ext>
              </a:extLst>
            </p:cNvPr>
            <p:cNvSpPr/>
            <p:nvPr/>
          </p:nvSpPr>
          <p:spPr>
            <a:xfrm>
              <a:off x="3187192" y="1947679"/>
              <a:ext cx="2400844" cy="2604407"/>
            </a:xfrm>
            <a:prstGeom prst="roundRect">
              <a:avLst>
                <a:gd name="adj" fmla="val 8926"/>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Verdana"/>
                <a:ea typeface="+mn-ea"/>
                <a:cs typeface="+mn-cs"/>
              </a:endParaRPr>
            </a:p>
          </p:txBody>
        </p:sp>
        <p:sp>
          <p:nvSpPr>
            <p:cNvPr id="26" name="Rounded Rectangle 4">
              <a:extLst>
                <a:ext uri="{FF2B5EF4-FFF2-40B4-BE49-F238E27FC236}">
                  <a16:creationId xmlns:a16="http://schemas.microsoft.com/office/drawing/2014/main" id="{529AFBF1-7BA9-445E-AD1B-0D54F999448D}"/>
                </a:ext>
              </a:extLst>
            </p:cNvPr>
            <p:cNvSpPr/>
            <p:nvPr/>
          </p:nvSpPr>
          <p:spPr>
            <a:xfrm>
              <a:off x="3094265" y="1869621"/>
              <a:ext cx="2400844" cy="2604407"/>
            </a:xfrm>
            <a:prstGeom prst="roundRect">
              <a:avLst>
                <a:gd name="adj" fmla="val 8926"/>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001965"/>
                  </a:solidFill>
                  <a:effectLst/>
                  <a:uLnTx/>
                  <a:uFillTx/>
                  <a:latin typeface="Verdana"/>
                  <a:ea typeface="+mn-ea"/>
                  <a:cs typeface="+mn-cs"/>
                </a:rPr>
                <a:t>“After trying many medications, my HbA</a:t>
              </a:r>
              <a:r>
                <a:rPr kumimoji="0" lang="en-US" sz="1500" b="0" i="0" u="none" strike="noStrike" kern="1200" cap="none" spc="0" normalizeH="0" baseline="-25000" noProof="0" dirty="0">
                  <a:ln>
                    <a:noFill/>
                  </a:ln>
                  <a:solidFill>
                    <a:srgbClr val="001965"/>
                  </a:solidFill>
                  <a:effectLst/>
                  <a:uLnTx/>
                  <a:uFillTx/>
                  <a:latin typeface="Verdana"/>
                  <a:ea typeface="+mn-ea"/>
                  <a:cs typeface="+mn-cs"/>
                </a:rPr>
                <a:t>1c</a:t>
              </a:r>
              <a:r>
                <a:rPr kumimoji="0" lang="en-US" sz="1500" b="0" i="0" u="none" strike="noStrike" kern="1200" cap="none" spc="0" normalizeH="0" baseline="0" noProof="0" dirty="0">
                  <a:ln>
                    <a:noFill/>
                  </a:ln>
                  <a:solidFill>
                    <a:srgbClr val="001965"/>
                  </a:solidFill>
                  <a:effectLst/>
                  <a:uLnTx/>
                  <a:uFillTx/>
                  <a:latin typeface="Verdana"/>
                  <a:ea typeface="+mn-ea"/>
                  <a:cs typeface="+mn-cs"/>
                </a:rPr>
                <a:t> is still high. My doctor says </a:t>
              </a:r>
              <a:r>
                <a:rPr kumimoji="0" lang="en-US" sz="1500" b="1" i="0" u="none" strike="noStrike" kern="1200" cap="none" spc="0" normalizeH="0" baseline="0" noProof="0" dirty="0">
                  <a:ln>
                    <a:noFill/>
                  </a:ln>
                  <a:solidFill>
                    <a:srgbClr val="001965"/>
                  </a:solidFill>
                  <a:effectLst/>
                  <a:uLnTx/>
                  <a:uFillTx/>
                  <a:latin typeface="Verdana"/>
                  <a:ea typeface="+mn-ea"/>
                  <a:cs typeface="+mn-cs"/>
                </a:rPr>
                <a:t>I need basal-bolus therapy</a:t>
              </a:r>
              <a:r>
                <a:rPr kumimoji="0" lang="en-US" sz="1500" b="0" i="0" u="none" strike="noStrike" kern="1200" cap="none" spc="0" normalizeH="0" baseline="0" noProof="0" dirty="0">
                  <a:ln>
                    <a:noFill/>
                  </a:ln>
                  <a:solidFill>
                    <a:srgbClr val="001965"/>
                  </a:solidFill>
                  <a:effectLst/>
                  <a:uLnTx/>
                  <a:uFillTx/>
                  <a:latin typeface="Verdana"/>
                  <a:ea typeface="+mn-ea"/>
                  <a:cs typeface="+mn-cs"/>
                </a:rPr>
                <a:t>, but I already find it </a:t>
              </a:r>
              <a:r>
                <a:rPr kumimoji="0" lang="en-US" sz="1500" b="1" i="0" u="none" strike="noStrike" kern="1200" cap="none" spc="0" normalizeH="0" baseline="0" noProof="0" dirty="0">
                  <a:ln>
                    <a:noFill/>
                  </a:ln>
                  <a:solidFill>
                    <a:srgbClr val="001965"/>
                  </a:solidFill>
                  <a:effectLst/>
                  <a:uLnTx/>
                  <a:uFillTx/>
                  <a:latin typeface="Verdana"/>
                  <a:ea typeface="+mn-ea"/>
                  <a:cs typeface="+mn-cs"/>
                </a:rPr>
                <a:t>difficult to </a:t>
              </a:r>
              <a:br>
                <a:rPr kumimoji="0" lang="en-US" sz="1500" b="1" i="0" u="none" strike="noStrike" kern="1200" cap="none" spc="0" normalizeH="0" baseline="0" noProof="0" dirty="0">
                  <a:ln>
                    <a:noFill/>
                  </a:ln>
                  <a:solidFill>
                    <a:srgbClr val="001965"/>
                  </a:solidFill>
                  <a:effectLst/>
                  <a:uLnTx/>
                  <a:uFillTx/>
                  <a:latin typeface="Verdana"/>
                  <a:ea typeface="+mn-ea"/>
                  <a:cs typeface="+mn-cs"/>
                </a:rPr>
              </a:br>
              <a:r>
                <a:rPr kumimoji="0" lang="en-US" sz="1500" b="1" i="0" u="none" strike="noStrike" kern="1200" cap="none" spc="0" normalizeH="0" baseline="0" noProof="0" dirty="0">
                  <a:ln>
                    <a:noFill/>
                  </a:ln>
                  <a:solidFill>
                    <a:srgbClr val="001965"/>
                  </a:solidFill>
                  <a:effectLst/>
                  <a:uLnTx/>
                  <a:uFillTx/>
                  <a:latin typeface="Verdana"/>
                  <a:ea typeface="+mn-ea"/>
                  <a:cs typeface="+mn-cs"/>
                </a:rPr>
                <a:t>manage </a:t>
              </a:r>
              <a:r>
                <a:rPr kumimoji="0" lang="en-US" sz="1500" b="0" i="0" u="none" strike="noStrike" kern="1200" cap="none" spc="0" normalizeH="0" baseline="0" noProof="0" dirty="0">
                  <a:ln>
                    <a:noFill/>
                  </a:ln>
                  <a:solidFill>
                    <a:srgbClr val="001965"/>
                  </a:solidFill>
                  <a:effectLst/>
                  <a:uLnTx/>
                  <a:uFillTx/>
                  <a:latin typeface="Verdana"/>
                  <a:ea typeface="+mn-ea"/>
                  <a:cs typeface="+mn-cs"/>
                </a:rPr>
                <a:t>my </a:t>
              </a:r>
              <a:br>
                <a:rPr kumimoji="0" lang="en-US" sz="1500" b="0" i="0" u="none" strike="noStrike" kern="1200" cap="none" spc="0" normalizeH="0" baseline="0" noProof="0" dirty="0">
                  <a:ln>
                    <a:noFill/>
                  </a:ln>
                  <a:solidFill>
                    <a:srgbClr val="001965"/>
                  </a:solidFill>
                  <a:effectLst/>
                  <a:uLnTx/>
                  <a:uFillTx/>
                  <a:latin typeface="Verdana"/>
                  <a:ea typeface="+mn-ea"/>
                  <a:cs typeface="+mn-cs"/>
                </a:rPr>
              </a:br>
              <a:r>
                <a:rPr kumimoji="0" lang="en-US" sz="1500" b="0" i="0" u="none" strike="noStrike" kern="1200" cap="none" spc="0" normalizeH="0" baseline="0" noProof="0" dirty="0">
                  <a:ln>
                    <a:noFill/>
                  </a:ln>
                  <a:solidFill>
                    <a:srgbClr val="001965"/>
                  </a:solidFill>
                  <a:effectLst/>
                  <a:uLnTx/>
                  <a:uFillTx/>
                  <a:latin typeface="Verdana"/>
                  <a:ea typeface="+mn-ea"/>
                  <a:cs typeface="+mn-cs"/>
                </a:rPr>
                <a:t>regimen and </a:t>
              </a:r>
              <a:br>
                <a:rPr kumimoji="0" lang="en-US" sz="1500" b="0" i="0" u="none" strike="noStrike" kern="1200" cap="none" spc="0" normalizeH="0" baseline="0" noProof="0" dirty="0">
                  <a:ln>
                    <a:noFill/>
                  </a:ln>
                  <a:solidFill>
                    <a:srgbClr val="001965"/>
                  </a:solidFill>
                  <a:effectLst/>
                  <a:uLnTx/>
                  <a:uFillTx/>
                  <a:latin typeface="Verdana"/>
                  <a:ea typeface="+mn-ea"/>
                  <a:cs typeface="+mn-cs"/>
                </a:rPr>
              </a:br>
              <a:r>
                <a:rPr kumimoji="0" lang="en-US" sz="1500" b="1" i="0" u="none" strike="noStrike" kern="1200" cap="none" spc="0" normalizeH="0" baseline="0" noProof="0" dirty="0">
                  <a:ln>
                    <a:noFill/>
                  </a:ln>
                  <a:solidFill>
                    <a:srgbClr val="001965"/>
                  </a:solidFill>
                  <a:effectLst/>
                  <a:uLnTx/>
                  <a:uFillTx/>
                  <a:latin typeface="Verdana"/>
                  <a:ea typeface="+mn-ea"/>
                  <a:cs typeface="+mn-cs"/>
                </a:rPr>
                <a:t>don’t want </a:t>
              </a:r>
              <a:br>
                <a:rPr kumimoji="0" lang="en-US" sz="1500" b="1" i="0" u="none" strike="noStrike" kern="1200" cap="none" spc="0" normalizeH="0" baseline="0" noProof="0" dirty="0">
                  <a:ln>
                    <a:noFill/>
                  </a:ln>
                  <a:solidFill>
                    <a:srgbClr val="001965"/>
                  </a:solidFill>
                  <a:effectLst/>
                  <a:uLnTx/>
                  <a:uFillTx/>
                  <a:latin typeface="Verdana"/>
                  <a:ea typeface="+mn-ea"/>
                  <a:cs typeface="+mn-cs"/>
                </a:rPr>
              </a:br>
              <a:r>
                <a:rPr kumimoji="0" lang="en-US" sz="1500" b="1" i="0" u="none" strike="noStrike" kern="1200" cap="none" spc="0" normalizeH="0" baseline="0" noProof="0" dirty="0">
                  <a:ln>
                    <a:noFill/>
                  </a:ln>
                  <a:solidFill>
                    <a:srgbClr val="001965"/>
                  </a:solidFill>
                  <a:effectLst/>
                  <a:uLnTx/>
                  <a:uFillTx/>
                  <a:latin typeface="Verdana"/>
                  <a:ea typeface="+mn-ea"/>
                  <a:cs typeface="+mn-cs"/>
                </a:rPr>
                <a:t>even more injections</a:t>
              </a:r>
              <a:r>
                <a:rPr kumimoji="0" lang="en-US" sz="1500" b="0" i="0" u="none" strike="noStrike" kern="1200" cap="none" spc="0" normalizeH="0" baseline="0" noProof="0" dirty="0">
                  <a:ln>
                    <a:noFill/>
                  </a:ln>
                  <a:solidFill>
                    <a:srgbClr val="001965"/>
                  </a:solidFill>
                  <a:effectLst/>
                  <a:uLnTx/>
                  <a:uFillTx/>
                  <a:latin typeface="Verdana"/>
                  <a:ea typeface="+mn-ea"/>
                  <a:cs typeface="+mn-cs"/>
                </a:rPr>
                <a:t>”</a:t>
              </a:r>
            </a:p>
          </p:txBody>
        </p:sp>
      </p:grpSp>
      <p:grpSp>
        <p:nvGrpSpPr>
          <p:cNvPr id="5" name="Group 4">
            <a:extLst>
              <a:ext uri="{FF2B5EF4-FFF2-40B4-BE49-F238E27FC236}">
                <a16:creationId xmlns:a16="http://schemas.microsoft.com/office/drawing/2014/main" id="{093A5DD7-BCC6-4FD1-AAC6-B03EAA2218FD}"/>
              </a:ext>
            </a:extLst>
          </p:cNvPr>
          <p:cNvGrpSpPr/>
          <p:nvPr/>
        </p:nvGrpSpPr>
        <p:grpSpPr>
          <a:xfrm>
            <a:off x="1879718" y="4412081"/>
            <a:ext cx="1021399" cy="1570616"/>
            <a:chOff x="-2596833" y="1561606"/>
            <a:chExt cx="652463" cy="752475"/>
          </a:xfrm>
        </p:grpSpPr>
        <p:sp>
          <p:nvSpPr>
            <p:cNvPr id="6" name="Freeform 19">
              <a:extLst>
                <a:ext uri="{FF2B5EF4-FFF2-40B4-BE49-F238E27FC236}">
                  <a16:creationId xmlns:a16="http://schemas.microsoft.com/office/drawing/2014/main" id="{66D1C8E0-74B8-444B-A3A3-AC5AA1B1175A}"/>
                </a:ext>
              </a:extLst>
            </p:cNvPr>
            <p:cNvSpPr>
              <a:spLocks noEditPoints="1"/>
            </p:cNvSpPr>
            <p:nvPr/>
          </p:nvSpPr>
          <p:spPr bwMode="auto">
            <a:xfrm>
              <a:off x="-2596833" y="1561606"/>
              <a:ext cx="652463" cy="752475"/>
            </a:xfrm>
            <a:custGeom>
              <a:avLst/>
              <a:gdLst>
                <a:gd name="T0" fmla="*/ 208 w 273"/>
                <a:gd name="T1" fmla="*/ 173 h 316"/>
                <a:gd name="T2" fmla="*/ 241 w 273"/>
                <a:gd name="T3" fmla="*/ 190 h 316"/>
                <a:gd name="T4" fmla="*/ 249 w 273"/>
                <a:gd name="T5" fmla="*/ 192 h 316"/>
                <a:gd name="T6" fmla="*/ 258 w 273"/>
                <a:gd name="T7" fmla="*/ 203 h 316"/>
                <a:gd name="T8" fmla="*/ 271 w 273"/>
                <a:gd name="T9" fmla="*/ 296 h 316"/>
                <a:gd name="T10" fmla="*/ 273 w 273"/>
                <a:gd name="T11" fmla="*/ 316 h 316"/>
                <a:gd name="T12" fmla="*/ 0 w 273"/>
                <a:gd name="T13" fmla="*/ 316 h 316"/>
                <a:gd name="T14" fmla="*/ 3 w 273"/>
                <a:gd name="T15" fmla="*/ 286 h 316"/>
                <a:gd name="T16" fmla="*/ 9 w 273"/>
                <a:gd name="T17" fmla="*/ 233 h 316"/>
                <a:gd name="T18" fmla="*/ 16 w 273"/>
                <a:gd name="T19" fmla="*/ 203 h 316"/>
                <a:gd name="T20" fmla="*/ 26 w 273"/>
                <a:gd name="T21" fmla="*/ 195 h 316"/>
                <a:gd name="T22" fmla="*/ 47 w 273"/>
                <a:gd name="T23" fmla="*/ 186 h 316"/>
                <a:gd name="T24" fmla="*/ 66 w 273"/>
                <a:gd name="T25" fmla="*/ 174 h 316"/>
                <a:gd name="T26" fmla="*/ 36 w 273"/>
                <a:gd name="T27" fmla="*/ 138 h 316"/>
                <a:gd name="T28" fmla="*/ 39 w 273"/>
                <a:gd name="T29" fmla="*/ 139 h 316"/>
                <a:gd name="T30" fmla="*/ 54 w 273"/>
                <a:gd name="T31" fmla="*/ 135 h 316"/>
                <a:gd name="T32" fmla="*/ 64 w 273"/>
                <a:gd name="T33" fmla="*/ 102 h 316"/>
                <a:gd name="T34" fmla="*/ 69 w 273"/>
                <a:gd name="T35" fmla="*/ 57 h 316"/>
                <a:gd name="T36" fmla="*/ 77 w 273"/>
                <a:gd name="T37" fmla="*/ 27 h 316"/>
                <a:gd name="T38" fmla="*/ 117 w 273"/>
                <a:gd name="T39" fmla="*/ 3 h 316"/>
                <a:gd name="T40" fmla="*/ 171 w 273"/>
                <a:gd name="T41" fmla="*/ 16 h 316"/>
                <a:gd name="T42" fmla="*/ 193 w 273"/>
                <a:gd name="T43" fmla="*/ 55 h 316"/>
                <a:gd name="T44" fmla="*/ 197 w 273"/>
                <a:gd name="T45" fmla="*/ 97 h 316"/>
                <a:gd name="T46" fmla="*/ 207 w 273"/>
                <a:gd name="T47" fmla="*/ 130 h 316"/>
                <a:gd name="T48" fmla="*/ 227 w 273"/>
                <a:gd name="T49" fmla="*/ 134 h 316"/>
                <a:gd name="T50" fmla="*/ 229 w 273"/>
                <a:gd name="T51" fmla="*/ 132 h 316"/>
                <a:gd name="T52" fmla="*/ 208 w 273"/>
                <a:gd name="T53" fmla="*/ 173 h 316"/>
                <a:gd name="T54" fmla="*/ 174 w 273"/>
                <a:gd name="T55" fmla="*/ 203 h 316"/>
                <a:gd name="T56" fmla="*/ 180 w 273"/>
                <a:gd name="T57" fmla="*/ 169 h 316"/>
                <a:gd name="T58" fmla="*/ 156 w 273"/>
                <a:gd name="T59" fmla="*/ 143 h 316"/>
                <a:gd name="T60" fmla="*/ 158 w 273"/>
                <a:gd name="T61" fmla="*/ 149 h 316"/>
                <a:gd name="T62" fmla="*/ 157 w 273"/>
                <a:gd name="T63" fmla="*/ 170 h 316"/>
                <a:gd name="T64" fmla="*/ 142 w 273"/>
                <a:gd name="T65" fmla="*/ 200 h 316"/>
                <a:gd name="T66" fmla="*/ 122 w 273"/>
                <a:gd name="T67" fmla="*/ 247 h 316"/>
                <a:gd name="T68" fmla="*/ 115 w 273"/>
                <a:gd name="T69" fmla="*/ 269 h 316"/>
                <a:gd name="T70" fmla="*/ 117 w 273"/>
                <a:gd name="T71" fmla="*/ 266 h 316"/>
                <a:gd name="T72" fmla="*/ 136 w 273"/>
                <a:gd name="T73" fmla="*/ 230 h 316"/>
                <a:gd name="T74" fmla="*/ 151 w 273"/>
                <a:gd name="T75" fmla="*/ 216 h 316"/>
                <a:gd name="T76" fmla="*/ 161 w 273"/>
                <a:gd name="T77" fmla="*/ 215 h 316"/>
                <a:gd name="T78" fmla="*/ 153 w 273"/>
                <a:gd name="T79" fmla="*/ 201 h 316"/>
                <a:gd name="T80" fmla="*/ 174 w 273"/>
                <a:gd name="T81" fmla="*/ 203 h 316"/>
                <a:gd name="T82" fmla="*/ 111 w 273"/>
                <a:gd name="T83" fmla="*/ 274 h 316"/>
                <a:gd name="T84" fmla="*/ 110 w 273"/>
                <a:gd name="T85" fmla="*/ 275 h 316"/>
                <a:gd name="T86" fmla="*/ 110 w 273"/>
                <a:gd name="T87" fmla="*/ 272 h 316"/>
                <a:gd name="T88" fmla="*/ 94 w 273"/>
                <a:gd name="T89" fmla="*/ 206 h 316"/>
                <a:gd name="T90" fmla="*/ 93 w 273"/>
                <a:gd name="T91" fmla="*/ 164 h 316"/>
                <a:gd name="T92" fmla="*/ 97 w 273"/>
                <a:gd name="T93" fmla="*/ 147 h 316"/>
                <a:gd name="T94" fmla="*/ 85 w 273"/>
                <a:gd name="T95" fmla="*/ 162 h 316"/>
                <a:gd name="T96" fmla="*/ 75 w 273"/>
                <a:gd name="T97" fmla="*/ 175 h 316"/>
                <a:gd name="T98" fmla="*/ 69 w 273"/>
                <a:gd name="T99" fmla="*/ 188 h 316"/>
                <a:gd name="T100" fmla="*/ 61 w 273"/>
                <a:gd name="T101" fmla="*/ 205 h 316"/>
                <a:gd name="T102" fmla="*/ 78 w 273"/>
                <a:gd name="T103" fmla="*/ 202 h 316"/>
                <a:gd name="T104" fmla="*/ 69 w 273"/>
                <a:gd name="T105" fmla="*/ 215 h 316"/>
                <a:gd name="T106" fmla="*/ 75 w 273"/>
                <a:gd name="T107" fmla="*/ 215 h 316"/>
                <a:gd name="T108" fmla="*/ 84 w 273"/>
                <a:gd name="T109" fmla="*/ 219 h 316"/>
                <a:gd name="T110" fmla="*/ 111 w 273"/>
                <a:gd name="T111" fmla="*/ 27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3" h="316">
                  <a:moveTo>
                    <a:pt x="208" y="173"/>
                  </a:moveTo>
                  <a:cubicBezTo>
                    <a:pt x="219" y="179"/>
                    <a:pt x="230" y="185"/>
                    <a:pt x="241" y="190"/>
                  </a:cubicBezTo>
                  <a:cubicBezTo>
                    <a:pt x="243" y="192"/>
                    <a:pt x="246" y="191"/>
                    <a:pt x="249" y="192"/>
                  </a:cubicBezTo>
                  <a:cubicBezTo>
                    <a:pt x="254" y="194"/>
                    <a:pt x="257" y="197"/>
                    <a:pt x="258" y="203"/>
                  </a:cubicBezTo>
                  <a:cubicBezTo>
                    <a:pt x="262" y="235"/>
                    <a:pt x="267" y="265"/>
                    <a:pt x="271" y="296"/>
                  </a:cubicBezTo>
                  <a:cubicBezTo>
                    <a:pt x="272" y="303"/>
                    <a:pt x="272" y="309"/>
                    <a:pt x="273" y="316"/>
                  </a:cubicBezTo>
                  <a:cubicBezTo>
                    <a:pt x="182" y="316"/>
                    <a:pt x="91" y="316"/>
                    <a:pt x="0" y="316"/>
                  </a:cubicBezTo>
                  <a:cubicBezTo>
                    <a:pt x="1" y="306"/>
                    <a:pt x="2" y="296"/>
                    <a:pt x="3" y="286"/>
                  </a:cubicBezTo>
                  <a:cubicBezTo>
                    <a:pt x="5" y="269"/>
                    <a:pt x="7" y="251"/>
                    <a:pt x="9" y="233"/>
                  </a:cubicBezTo>
                  <a:cubicBezTo>
                    <a:pt x="11" y="223"/>
                    <a:pt x="10" y="212"/>
                    <a:pt x="16" y="203"/>
                  </a:cubicBezTo>
                  <a:cubicBezTo>
                    <a:pt x="18" y="199"/>
                    <a:pt x="22" y="195"/>
                    <a:pt x="26" y="195"/>
                  </a:cubicBezTo>
                  <a:cubicBezTo>
                    <a:pt x="35" y="194"/>
                    <a:pt x="40" y="190"/>
                    <a:pt x="47" y="186"/>
                  </a:cubicBezTo>
                  <a:cubicBezTo>
                    <a:pt x="53" y="182"/>
                    <a:pt x="59" y="178"/>
                    <a:pt x="66" y="174"/>
                  </a:cubicBezTo>
                  <a:cubicBezTo>
                    <a:pt x="49" y="168"/>
                    <a:pt x="38" y="158"/>
                    <a:pt x="36" y="138"/>
                  </a:cubicBezTo>
                  <a:cubicBezTo>
                    <a:pt x="38" y="139"/>
                    <a:pt x="39" y="139"/>
                    <a:pt x="39" y="139"/>
                  </a:cubicBezTo>
                  <a:cubicBezTo>
                    <a:pt x="47" y="145"/>
                    <a:pt x="51" y="141"/>
                    <a:pt x="54" y="135"/>
                  </a:cubicBezTo>
                  <a:cubicBezTo>
                    <a:pt x="60" y="125"/>
                    <a:pt x="62" y="113"/>
                    <a:pt x="64" y="102"/>
                  </a:cubicBezTo>
                  <a:cubicBezTo>
                    <a:pt x="66" y="87"/>
                    <a:pt x="67" y="72"/>
                    <a:pt x="69" y="57"/>
                  </a:cubicBezTo>
                  <a:cubicBezTo>
                    <a:pt x="70" y="47"/>
                    <a:pt x="71" y="37"/>
                    <a:pt x="77" y="27"/>
                  </a:cubicBezTo>
                  <a:cubicBezTo>
                    <a:pt x="86" y="12"/>
                    <a:pt x="101" y="6"/>
                    <a:pt x="117" y="3"/>
                  </a:cubicBezTo>
                  <a:cubicBezTo>
                    <a:pt x="137" y="0"/>
                    <a:pt x="155" y="4"/>
                    <a:pt x="171" y="16"/>
                  </a:cubicBezTo>
                  <a:cubicBezTo>
                    <a:pt x="184" y="26"/>
                    <a:pt x="191" y="39"/>
                    <a:pt x="193" y="55"/>
                  </a:cubicBezTo>
                  <a:cubicBezTo>
                    <a:pt x="194" y="69"/>
                    <a:pt x="195" y="83"/>
                    <a:pt x="197" y="97"/>
                  </a:cubicBezTo>
                  <a:cubicBezTo>
                    <a:pt x="199" y="109"/>
                    <a:pt x="201" y="120"/>
                    <a:pt x="207" y="130"/>
                  </a:cubicBezTo>
                  <a:cubicBezTo>
                    <a:pt x="212" y="139"/>
                    <a:pt x="219" y="140"/>
                    <a:pt x="227" y="134"/>
                  </a:cubicBezTo>
                  <a:cubicBezTo>
                    <a:pt x="227" y="133"/>
                    <a:pt x="228" y="133"/>
                    <a:pt x="229" y="132"/>
                  </a:cubicBezTo>
                  <a:cubicBezTo>
                    <a:pt x="229" y="150"/>
                    <a:pt x="223" y="164"/>
                    <a:pt x="208" y="173"/>
                  </a:cubicBezTo>
                  <a:close/>
                  <a:moveTo>
                    <a:pt x="174" y="203"/>
                  </a:moveTo>
                  <a:cubicBezTo>
                    <a:pt x="174" y="191"/>
                    <a:pt x="169" y="178"/>
                    <a:pt x="180" y="169"/>
                  </a:cubicBezTo>
                  <a:cubicBezTo>
                    <a:pt x="172" y="160"/>
                    <a:pt x="164" y="152"/>
                    <a:pt x="156" y="143"/>
                  </a:cubicBezTo>
                  <a:cubicBezTo>
                    <a:pt x="157" y="146"/>
                    <a:pt x="157" y="148"/>
                    <a:pt x="158" y="149"/>
                  </a:cubicBezTo>
                  <a:cubicBezTo>
                    <a:pt x="160" y="156"/>
                    <a:pt x="160" y="163"/>
                    <a:pt x="157" y="170"/>
                  </a:cubicBezTo>
                  <a:cubicBezTo>
                    <a:pt x="152" y="180"/>
                    <a:pt x="146" y="190"/>
                    <a:pt x="142" y="200"/>
                  </a:cubicBezTo>
                  <a:cubicBezTo>
                    <a:pt x="135" y="216"/>
                    <a:pt x="128" y="232"/>
                    <a:pt x="122" y="247"/>
                  </a:cubicBezTo>
                  <a:cubicBezTo>
                    <a:pt x="119" y="255"/>
                    <a:pt x="117" y="262"/>
                    <a:pt x="115" y="269"/>
                  </a:cubicBezTo>
                  <a:cubicBezTo>
                    <a:pt x="116" y="269"/>
                    <a:pt x="117" y="268"/>
                    <a:pt x="117" y="266"/>
                  </a:cubicBezTo>
                  <a:cubicBezTo>
                    <a:pt x="123" y="254"/>
                    <a:pt x="129" y="242"/>
                    <a:pt x="136" y="230"/>
                  </a:cubicBezTo>
                  <a:cubicBezTo>
                    <a:pt x="139" y="223"/>
                    <a:pt x="144" y="219"/>
                    <a:pt x="151" y="216"/>
                  </a:cubicBezTo>
                  <a:cubicBezTo>
                    <a:pt x="154" y="215"/>
                    <a:pt x="158" y="215"/>
                    <a:pt x="161" y="215"/>
                  </a:cubicBezTo>
                  <a:cubicBezTo>
                    <a:pt x="158" y="210"/>
                    <a:pt x="156" y="206"/>
                    <a:pt x="153" y="201"/>
                  </a:cubicBezTo>
                  <a:cubicBezTo>
                    <a:pt x="160" y="198"/>
                    <a:pt x="167" y="200"/>
                    <a:pt x="174" y="203"/>
                  </a:cubicBezTo>
                  <a:close/>
                  <a:moveTo>
                    <a:pt x="111" y="274"/>
                  </a:moveTo>
                  <a:cubicBezTo>
                    <a:pt x="111" y="274"/>
                    <a:pt x="110" y="275"/>
                    <a:pt x="110" y="275"/>
                  </a:cubicBezTo>
                  <a:cubicBezTo>
                    <a:pt x="110" y="274"/>
                    <a:pt x="110" y="273"/>
                    <a:pt x="110" y="272"/>
                  </a:cubicBezTo>
                  <a:cubicBezTo>
                    <a:pt x="105" y="250"/>
                    <a:pt x="99" y="228"/>
                    <a:pt x="94" y="206"/>
                  </a:cubicBezTo>
                  <a:cubicBezTo>
                    <a:pt x="91" y="192"/>
                    <a:pt x="87" y="178"/>
                    <a:pt x="93" y="164"/>
                  </a:cubicBezTo>
                  <a:cubicBezTo>
                    <a:pt x="95" y="158"/>
                    <a:pt x="96" y="153"/>
                    <a:pt x="97" y="147"/>
                  </a:cubicBezTo>
                  <a:cubicBezTo>
                    <a:pt x="93" y="152"/>
                    <a:pt x="89" y="158"/>
                    <a:pt x="85" y="162"/>
                  </a:cubicBezTo>
                  <a:cubicBezTo>
                    <a:pt x="80" y="166"/>
                    <a:pt x="77" y="170"/>
                    <a:pt x="75" y="175"/>
                  </a:cubicBezTo>
                  <a:cubicBezTo>
                    <a:pt x="73" y="179"/>
                    <a:pt x="71" y="184"/>
                    <a:pt x="69" y="188"/>
                  </a:cubicBezTo>
                  <a:cubicBezTo>
                    <a:pt x="66" y="194"/>
                    <a:pt x="64" y="199"/>
                    <a:pt x="61" y="205"/>
                  </a:cubicBezTo>
                  <a:cubicBezTo>
                    <a:pt x="67" y="203"/>
                    <a:pt x="72" y="199"/>
                    <a:pt x="78" y="202"/>
                  </a:cubicBezTo>
                  <a:cubicBezTo>
                    <a:pt x="75" y="206"/>
                    <a:pt x="72" y="210"/>
                    <a:pt x="69" y="215"/>
                  </a:cubicBezTo>
                  <a:cubicBezTo>
                    <a:pt x="71" y="215"/>
                    <a:pt x="73" y="215"/>
                    <a:pt x="75" y="215"/>
                  </a:cubicBezTo>
                  <a:cubicBezTo>
                    <a:pt x="80" y="214"/>
                    <a:pt x="82" y="215"/>
                    <a:pt x="84" y="219"/>
                  </a:cubicBezTo>
                  <a:cubicBezTo>
                    <a:pt x="93" y="238"/>
                    <a:pt x="102" y="256"/>
                    <a:pt x="111" y="27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sp>
          <p:nvSpPr>
            <p:cNvPr id="7" name="Freeform 27">
              <a:extLst>
                <a:ext uri="{FF2B5EF4-FFF2-40B4-BE49-F238E27FC236}">
                  <a16:creationId xmlns:a16="http://schemas.microsoft.com/office/drawing/2014/main" id="{6AAEDED2-2E34-4F44-AA97-A6C87EF33821}"/>
                </a:ext>
              </a:extLst>
            </p:cNvPr>
            <p:cNvSpPr>
              <a:spLocks/>
            </p:cNvSpPr>
            <p:nvPr/>
          </p:nvSpPr>
          <p:spPr bwMode="auto">
            <a:xfrm>
              <a:off x="-2322196" y="1902919"/>
              <a:ext cx="155575" cy="300038"/>
            </a:xfrm>
            <a:custGeom>
              <a:avLst/>
              <a:gdLst>
                <a:gd name="T0" fmla="*/ 59 w 65"/>
                <a:gd name="T1" fmla="*/ 60 h 126"/>
                <a:gd name="T2" fmla="*/ 38 w 65"/>
                <a:gd name="T3" fmla="*/ 58 h 126"/>
                <a:gd name="T4" fmla="*/ 46 w 65"/>
                <a:gd name="T5" fmla="*/ 72 h 126"/>
                <a:gd name="T6" fmla="*/ 36 w 65"/>
                <a:gd name="T7" fmla="*/ 73 h 126"/>
                <a:gd name="T8" fmla="*/ 21 w 65"/>
                <a:gd name="T9" fmla="*/ 87 h 126"/>
                <a:gd name="T10" fmla="*/ 2 w 65"/>
                <a:gd name="T11" fmla="*/ 123 h 126"/>
                <a:gd name="T12" fmla="*/ 0 w 65"/>
                <a:gd name="T13" fmla="*/ 126 h 126"/>
                <a:gd name="T14" fmla="*/ 7 w 65"/>
                <a:gd name="T15" fmla="*/ 104 h 126"/>
                <a:gd name="T16" fmla="*/ 27 w 65"/>
                <a:gd name="T17" fmla="*/ 57 h 126"/>
                <a:gd name="T18" fmla="*/ 42 w 65"/>
                <a:gd name="T19" fmla="*/ 27 h 126"/>
                <a:gd name="T20" fmla="*/ 43 w 65"/>
                <a:gd name="T21" fmla="*/ 6 h 126"/>
                <a:gd name="T22" fmla="*/ 41 w 65"/>
                <a:gd name="T23" fmla="*/ 0 h 126"/>
                <a:gd name="T24" fmla="*/ 65 w 65"/>
                <a:gd name="T25" fmla="*/ 26 h 126"/>
                <a:gd name="T26" fmla="*/ 59 w 65"/>
                <a:gd name="T27"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126">
                  <a:moveTo>
                    <a:pt x="59" y="60"/>
                  </a:moveTo>
                  <a:cubicBezTo>
                    <a:pt x="52" y="57"/>
                    <a:pt x="45" y="55"/>
                    <a:pt x="38" y="58"/>
                  </a:cubicBezTo>
                  <a:cubicBezTo>
                    <a:pt x="41" y="63"/>
                    <a:pt x="43" y="67"/>
                    <a:pt x="46" y="72"/>
                  </a:cubicBezTo>
                  <a:cubicBezTo>
                    <a:pt x="43" y="72"/>
                    <a:pt x="39" y="72"/>
                    <a:pt x="36" y="73"/>
                  </a:cubicBezTo>
                  <a:cubicBezTo>
                    <a:pt x="29" y="76"/>
                    <a:pt x="24" y="80"/>
                    <a:pt x="21" y="87"/>
                  </a:cubicBezTo>
                  <a:cubicBezTo>
                    <a:pt x="14" y="99"/>
                    <a:pt x="8" y="111"/>
                    <a:pt x="2" y="123"/>
                  </a:cubicBezTo>
                  <a:cubicBezTo>
                    <a:pt x="2" y="125"/>
                    <a:pt x="1" y="126"/>
                    <a:pt x="0" y="126"/>
                  </a:cubicBezTo>
                  <a:cubicBezTo>
                    <a:pt x="2" y="119"/>
                    <a:pt x="4" y="112"/>
                    <a:pt x="7" y="104"/>
                  </a:cubicBezTo>
                  <a:cubicBezTo>
                    <a:pt x="13" y="89"/>
                    <a:pt x="20" y="73"/>
                    <a:pt x="27" y="57"/>
                  </a:cubicBezTo>
                  <a:cubicBezTo>
                    <a:pt x="31" y="47"/>
                    <a:pt x="37" y="37"/>
                    <a:pt x="42" y="27"/>
                  </a:cubicBezTo>
                  <a:cubicBezTo>
                    <a:pt x="45" y="20"/>
                    <a:pt x="45" y="13"/>
                    <a:pt x="43" y="6"/>
                  </a:cubicBezTo>
                  <a:cubicBezTo>
                    <a:pt x="42" y="5"/>
                    <a:pt x="42" y="3"/>
                    <a:pt x="41" y="0"/>
                  </a:cubicBezTo>
                  <a:cubicBezTo>
                    <a:pt x="49" y="9"/>
                    <a:pt x="57" y="17"/>
                    <a:pt x="65" y="26"/>
                  </a:cubicBezTo>
                  <a:cubicBezTo>
                    <a:pt x="54" y="35"/>
                    <a:pt x="59" y="48"/>
                    <a:pt x="59"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sp>
          <p:nvSpPr>
            <p:cNvPr id="8" name="Freeform 28">
              <a:extLst>
                <a:ext uri="{FF2B5EF4-FFF2-40B4-BE49-F238E27FC236}">
                  <a16:creationId xmlns:a16="http://schemas.microsoft.com/office/drawing/2014/main" id="{3F8D926D-4620-4FE4-90BC-604E1B103834}"/>
                </a:ext>
              </a:extLst>
            </p:cNvPr>
            <p:cNvSpPr>
              <a:spLocks/>
            </p:cNvSpPr>
            <p:nvPr/>
          </p:nvSpPr>
          <p:spPr bwMode="auto">
            <a:xfrm>
              <a:off x="-2450783" y="1912444"/>
              <a:ext cx="119063" cy="304800"/>
            </a:xfrm>
            <a:custGeom>
              <a:avLst/>
              <a:gdLst>
                <a:gd name="T0" fmla="*/ 50 w 50"/>
                <a:gd name="T1" fmla="*/ 127 h 128"/>
                <a:gd name="T2" fmla="*/ 23 w 50"/>
                <a:gd name="T3" fmla="*/ 72 h 128"/>
                <a:gd name="T4" fmla="*/ 14 w 50"/>
                <a:gd name="T5" fmla="*/ 68 h 128"/>
                <a:gd name="T6" fmla="*/ 8 w 50"/>
                <a:gd name="T7" fmla="*/ 68 h 128"/>
                <a:gd name="T8" fmla="*/ 17 w 50"/>
                <a:gd name="T9" fmla="*/ 55 h 128"/>
                <a:gd name="T10" fmla="*/ 0 w 50"/>
                <a:gd name="T11" fmla="*/ 58 h 128"/>
                <a:gd name="T12" fmla="*/ 8 w 50"/>
                <a:gd name="T13" fmla="*/ 41 h 128"/>
                <a:gd name="T14" fmla="*/ 14 w 50"/>
                <a:gd name="T15" fmla="*/ 28 h 128"/>
                <a:gd name="T16" fmla="*/ 24 w 50"/>
                <a:gd name="T17" fmla="*/ 15 h 128"/>
                <a:gd name="T18" fmla="*/ 36 w 50"/>
                <a:gd name="T19" fmla="*/ 0 h 128"/>
                <a:gd name="T20" fmla="*/ 32 w 50"/>
                <a:gd name="T21" fmla="*/ 17 h 128"/>
                <a:gd name="T22" fmla="*/ 33 w 50"/>
                <a:gd name="T23" fmla="*/ 59 h 128"/>
                <a:gd name="T24" fmla="*/ 49 w 50"/>
                <a:gd name="T25" fmla="*/ 125 h 128"/>
                <a:gd name="T26" fmla="*/ 49 w 50"/>
                <a:gd name="T27" fmla="*/ 128 h 128"/>
                <a:gd name="T28" fmla="*/ 50 w 50"/>
                <a:gd name="T29"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28">
                  <a:moveTo>
                    <a:pt x="50" y="127"/>
                  </a:moveTo>
                  <a:cubicBezTo>
                    <a:pt x="41" y="109"/>
                    <a:pt x="32" y="91"/>
                    <a:pt x="23" y="72"/>
                  </a:cubicBezTo>
                  <a:cubicBezTo>
                    <a:pt x="21" y="68"/>
                    <a:pt x="19" y="67"/>
                    <a:pt x="14" y="68"/>
                  </a:cubicBezTo>
                  <a:cubicBezTo>
                    <a:pt x="12" y="68"/>
                    <a:pt x="10" y="68"/>
                    <a:pt x="8" y="68"/>
                  </a:cubicBezTo>
                  <a:cubicBezTo>
                    <a:pt x="11" y="63"/>
                    <a:pt x="14" y="59"/>
                    <a:pt x="17" y="55"/>
                  </a:cubicBezTo>
                  <a:cubicBezTo>
                    <a:pt x="11" y="52"/>
                    <a:pt x="6" y="56"/>
                    <a:pt x="0" y="58"/>
                  </a:cubicBezTo>
                  <a:cubicBezTo>
                    <a:pt x="3" y="52"/>
                    <a:pt x="5" y="47"/>
                    <a:pt x="8" y="41"/>
                  </a:cubicBezTo>
                  <a:cubicBezTo>
                    <a:pt x="10" y="37"/>
                    <a:pt x="12" y="32"/>
                    <a:pt x="14" y="28"/>
                  </a:cubicBezTo>
                  <a:cubicBezTo>
                    <a:pt x="16" y="23"/>
                    <a:pt x="19" y="19"/>
                    <a:pt x="24" y="15"/>
                  </a:cubicBezTo>
                  <a:cubicBezTo>
                    <a:pt x="28" y="11"/>
                    <a:pt x="32" y="5"/>
                    <a:pt x="36" y="0"/>
                  </a:cubicBezTo>
                  <a:cubicBezTo>
                    <a:pt x="35" y="6"/>
                    <a:pt x="34" y="11"/>
                    <a:pt x="32" y="17"/>
                  </a:cubicBezTo>
                  <a:cubicBezTo>
                    <a:pt x="26" y="31"/>
                    <a:pt x="30" y="45"/>
                    <a:pt x="33" y="59"/>
                  </a:cubicBezTo>
                  <a:cubicBezTo>
                    <a:pt x="38" y="81"/>
                    <a:pt x="44" y="103"/>
                    <a:pt x="49" y="125"/>
                  </a:cubicBezTo>
                  <a:cubicBezTo>
                    <a:pt x="49" y="126"/>
                    <a:pt x="49" y="127"/>
                    <a:pt x="49" y="128"/>
                  </a:cubicBezTo>
                  <a:cubicBezTo>
                    <a:pt x="49" y="128"/>
                    <a:pt x="50" y="127"/>
                    <a:pt x="50" y="1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grpSp>
      <p:grpSp>
        <p:nvGrpSpPr>
          <p:cNvPr id="9" name="Group 8">
            <a:extLst>
              <a:ext uri="{FF2B5EF4-FFF2-40B4-BE49-F238E27FC236}">
                <a16:creationId xmlns:a16="http://schemas.microsoft.com/office/drawing/2014/main" id="{EA647AA6-40F7-4289-8F8C-BF8607DBBA8F}"/>
              </a:ext>
            </a:extLst>
          </p:cNvPr>
          <p:cNvGrpSpPr/>
          <p:nvPr/>
        </p:nvGrpSpPr>
        <p:grpSpPr>
          <a:xfrm>
            <a:off x="7849274" y="4403512"/>
            <a:ext cx="964240" cy="1593813"/>
            <a:chOff x="-648971" y="3466606"/>
            <a:chExt cx="615950" cy="763588"/>
          </a:xfrm>
        </p:grpSpPr>
        <p:sp>
          <p:nvSpPr>
            <p:cNvPr id="10" name="Freeform 21">
              <a:extLst>
                <a:ext uri="{FF2B5EF4-FFF2-40B4-BE49-F238E27FC236}">
                  <a16:creationId xmlns:a16="http://schemas.microsoft.com/office/drawing/2014/main" id="{8E421C9A-2401-4340-8BFC-9A77EA2A6055}"/>
                </a:ext>
              </a:extLst>
            </p:cNvPr>
            <p:cNvSpPr>
              <a:spLocks noEditPoints="1"/>
            </p:cNvSpPr>
            <p:nvPr/>
          </p:nvSpPr>
          <p:spPr bwMode="auto">
            <a:xfrm>
              <a:off x="-648971" y="3466606"/>
              <a:ext cx="615950" cy="763588"/>
            </a:xfrm>
            <a:custGeom>
              <a:avLst/>
              <a:gdLst>
                <a:gd name="T0" fmla="*/ 140 w 258"/>
                <a:gd name="T1" fmla="*/ 124 h 320"/>
                <a:gd name="T2" fmla="*/ 151 w 258"/>
                <a:gd name="T3" fmla="*/ 144 h 320"/>
                <a:gd name="T4" fmla="*/ 163 w 258"/>
                <a:gd name="T5" fmla="*/ 156 h 320"/>
                <a:gd name="T6" fmla="*/ 171 w 258"/>
                <a:gd name="T7" fmla="*/ 160 h 320"/>
                <a:gd name="T8" fmla="*/ 214 w 258"/>
                <a:gd name="T9" fmla="*/ 175 h 320"/>
                <a:gd name="T10" fmla="*/ 238 w 258"/>
                <a:gd name="T11" fmla="*/ 207 h 320"/>
                <a:gd name="T12" fmla="*/ 251 w 258"/>
                <a:gd name="T13" fmla="*/ 271 h 320"/>
                <a:gd name="T14" fmla="*/ 258 w 258"/>
                <a:gd name="T15" fmla="*/ 316 h 320"/>
                <a:gd name="T16" fmla="*/ 258 w 258"/>
                <a:gd name="T17" fmla="*/ 320 h 320"/>
                <a:gd name="T18" fmla="*/ 0 w 258"/>
                <a:gd name="T19" fmla="*/ 320 h 320"/>
                <a:gd name="T20" fmla="*/ 4 w 258"/>
                <a:gd name="T21" fmla="*/ 291 h 320"/>
                <a:gd name="T22" fmla="*/ 10 w 258"/>
                <a:gd name="T23" fmla="*/ 245 h 320"/>
                <a:gd name="T24" fmla="*/ 16 w 258"/>
                <a:gd name="T25" fmla="*/ 207 h 320"/>
                <a:gd name="T26" fmla="*/ 29 w 258"/>
                <a:gd name="T27" fmla="*/ 188 h 320"/>
                <a:gd name="T28" fmla="*/ 56 w 258"/>
                <a:gd name="T29" fmla="*/ 172 h 320"/>
                <a:gd name="T30" fmla="*/ 68 w 258"/>
                <a:gd name="T31" fmla="*/ 163 h 320"/>
                <a:gd name="T32" fmla="*/ 78 w 258"/>
                <a:gd name="T33" fmla="*/ 152 h 320"/>
                <a:gd name="T34" fmla="*/ 61 w 258"/>
                <a:gd name="T35" fmla="*/ 142 h 320"/>
                <a:gd name="T36" fmla="*/ 48 w 258"/>
                <a:gd name="T37" fmla="*/ 126 h 320"/>
                <a:gd name="T38" fmla="*/ 42 w 258"/>
                <a:gd name="T39" fmla="*/ 110 h 320"/>
                <a:gd name="T40" fmla="*/ 38 w 258"/>
                <a:gd name="T41" fmla="*/ 102 h 320"/>
                <a:gd name="T42" fmla="*/ 34 w 258"/>
                <a:gd name="T43" fmla="*/ 94 h 320"/>
                <a:gd name="T44" fmla="*/ 38 w 258"/>
                <a:gd name="T45" fmla="*/ 82 h 320"/>
                <a:gd name="T46" fmla="*/ 39 w 258"/>
                <a:gd name="T47" fmla="*/ 67 h 320"/>
                <a:gd name="T48" fmla="*/ 39 w 258"/>
                <a:gd name="T49" fmla="*/ 52 h 320"/>
                <a:gd name="T50" fmla="*/ 43 w 258"/>
                <a:gd name="T51" fmla="*/ 34 h 320"/>
                <a:gd name="T52" fmla="*/ 42 w 258"/>
                <a:gd name="T53" fmla="*/ 31 h 320"/>
                <a:gd name="T54" fmla="*/ 43 w 258"/>
                <a:gd name="T55" fmla="*/ 20 h 320"/>
                <a:gd name="T56" fmla="*/ 67 w 258"/>
                <a:gd name="T57" fmla="*/ 6 h 320"/>
                <a:gd name="T58" fmla="*/ 130 w 258"/>
                <a:gd name="T59" fmla="*/ 6 h 320"/>
                <a:gd name="T60" fmla="*/ 157 w 258"/>
                <a:gd name="T61" fmla="*/ 30 h 320"/>
                <a:gd name="T62" fmla="*/ 151 w 258"/>
                <a:gd name="T63" fmla="*/ 107 h 320"/>
                <a:gd name="T64" fmla="*/ 149 w 258"/>
                <a:gd name="T65" fmla="*/ 111 h 320"/>
                <a:gd name="T66" fmla="*/ 140 w 258"/>
                <a:gd name="T67" fmla="*/ 124 h 320"/>
                <a:gd name="T68" fmla="*/ 135 w 258"/>
                <a:gd name="T69" fmla="*/ 221 h 320"/>
                <a:gd name="T70" fmla="*/ 137 w 258"/>
                <a:gd name="T71" fmla="*/ 220 h 320"/>
                <a:gd name="T72" fmla="*/ 144 w 258"/>
                <a:gd name="T73" fmla="*/ 197 h 320"/>
                <a:gd name="T74" fmla="*/ 156 w 258"/>
                <a:gd name="T75" fmla="*/ 160 h 320"/>
                <a:gd name="T76" fmla="*/ 156 w 258"/>
                <a:gd name="T77" fmla="*/ 155 h 320"/>
                <a:gd name="T78" fmla="*/ 142 w 258"/>
                <a:gd name="T79" fmla="*/ 141 h 320"/>
                <a:gd name="T80" fmla="*/ 102 w 258"/>
                <a:gd name="T81" fmla="*/ 185 h 320"/>
                <a:gd name="T82" fmla="*/ 114 w 258"/>
                <a:gd name="T83" fmla="*/ 198 h 320"/>
                <a:gd name="T84" fmla="*/ 107 w 258"/>
                <a:gd name="T85" fmla="*/ 208 h 320"/>
                <a:gd name="T86" fmla="*/ 104 w 258"/>
                <a:gd name="T87" fmla="*/ 219 h 320"/>
                <a:gd name="T88" fmla="*/ 105 w 258"/>
                <a:gd name="T89" fmla="*/ 239 h 320"/>
                <a:gd name="T90" fmla="*/ 106 w 258"/>
                <a:gd name="T91" fmla="*/ 274 h 320"/>
                <a:gd name="T92" fmla="*/ 107 w 258"/>
                <a:gd name="T93" fmla="*/ 274 h 320"/>
                <a:gd name="T94" fmla="*/ 127 w 258"/>
                <a:gd name="T95" fmla="*/ 213 h 320"/>
                <a:gd name="T96" fmla="*/ 129 w 258"/>
                <a:gd name="T97" fmla="*/ 212 h 320"/>
                <a:gd name="T98" fmla="*/ 135 w 258"/>
                <a:gd name="T99" fmla="*/ 221 h 320"/>
                <a:gd name="T100" fmla="*/ 78 w 258"/>
                <a:gd name="T101" fmla="*/ 157 h 320"/>
                <a:gd name="T102" fmla="*/ 75 w 258"/>
                <a:gd name="T103" fmla="*/ 161 h 320"/>
                <a:gd name="T104" fmla="*/ 66 w 258"/>
                <a:gd name="T105" fmla="*/ 181 h 320"/>
                <a:gd name="T106" fmla="*/ 66 w 258"/>
                <a:gd name="T107" fmla="*/ 207 h 320"/>
                <a:gd name="T108" fmla="*/ 67 w 258"/>
                <a:gd name="T109" fmla="*/ 211 h 320"/>
                <a:gd name="T110" fmla="*/ 72 w 258"/>
                <a:gd name="T111" fmla="*/ 208 h 320"/>
                <a:gd name="T112" fmla="*/ 78 w 258"/>
                <a:gd name="T113" fmla="*/ 262 h 320"/>
                <a:gd name="T114" fmla="*/ 86 w 258"/>
                <a:gd name="T115" fmla="*/ 226 h 320"/>
                <a:gd name="T116" fmla="*/ 86 w 258"/>
                <a:gd name="T117" fmla="*/ 208 h 320"/>
                <a:gd name="T118" fmla="*/ 91 w 258"/>
                <a:gd name="T119" fmla="*/ 188 h 320"/>
                <a:gd name="T120" fmla="*/ 92 w 258"/>
                <a:gd name="T121" fmla="*/ 182 h 320"/>
                <a:gd name="T122" fmla="*/ 78 w 258"/>
                <a:gd name="T123" fmla="*/ 15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320">
                  <a:moveTo>
                    <a:pt x="140" y="124"/>
                  </a:moveTo>
                  <a:cubicBezTo>
                    <a:pt x="139" y="133"/>
                    <a:pt x="145" y="139"/>
                    <a:pt x="151" y="144"/>
                  </a:cubicBezTo>
                  <a:cubicBezTo>
                    <a:pt x="155" y="148"/>
                    <a:pt x="159" y="153"/>
                    <a:pt x="163" y="156"/>
                  </a:cubicBezTo>
                  <a:cubicBezTo>
                    <a:pt x="165" y="158"/>
                    <a:pt x="168" y="159"/>
                    <a:pt x="171" y="160"/>
                  </a:cubicBezTo>
                  <a:cubicBezTo>
                    <a:pt x="185" y="165"/>
                    <a:pt x="199" y="170"/>
                    <a:pt x="214" y="175"/>
                  </a:cubicBezTo>
                  <a:cubicBezTo>
                    <a:pt x="229" y="181"/>
                    <a:pt x="235" y="193"/>
                    <a:pt x="238" y="207"/>
                  </a:cubicBezTo>
                  <a:cubicBezTo>
                    <a:pt x="242" y="228"/>
                    <a:pt x="247" y="250"/>
                    <a:pt x="251" y="271"/>
                  </a:cubicBezTo>
                  <a:cubicBezTo>
                    <a:pt x="253" y="286"/>
                    <a:pt x="255" y="301"/>
                    <a:pt x="258" y="316"/>
                  </a:cubicBezTo>
                  <a:cubicBezTo>
                    <a:pt x="258" y="317"/>
                    <a:pt x="258" y="319"/>
                    <a:pt x="258" y="320"/>
                  </a:cubicBezTo>
                  <a:cubicBezTo>
                    <a:pt x="172" y="320"/>
                    <a:pt x="86" y="320"/>
                    <a:pt x="0" y="320"/>
                  </a:cubicBezTo>
                  <a:cubicBezTo>
                    <a:pt x="1" y="310"/>
                    <a:pt x="2" y="301"/>
                    <a:pt x="4" y="291"/>
                  </a:cubicBezTo>
                  <a:cubicBezTo>
                    <a:pt x="6" y="276"/>
                    <a:pt x="8" y="260"/>
                    <a:pt x="10" y="245"/>
                  </a:cubicBezTo>
                  <a:cubicBezTo>
                    <a:pt x="12" y="232"/>
                    <a:pt x="14" y="219"/>
                    <a:pt x="16" y="207"/>
                  </a:cubicBezTo>
                  <a:cubicBezTo>
                    <a:pt x="18" y="199"/>
                    <a:pt x="22" y="192"/>
                    <a:pt x="29" y="188"/>
                  </a:cubicBezTo>
                  <a:cubicBezTo>
                    <a:pt x="38" y="182"/>
                    <a:pt x="47" y="177"/>
                    <a:pt x="56" y="172"/>
                  </a:cubicBezTo>
                  <a:cubicBezTo>
                    <a:pt x="60" y="170"/>
                    <a:pt x="65" y="166"/>
                    <a:pt x="68" y="163"/>
                  </a:cubicBezTo>
                  <a:cubicBezTo>
                    <a:pt x="72" y="160"/>
                    <a:pt x="75" y="156"/>
                    <a:pt x="78" y="152"/>
                  </a:cubicBezTo>
                  <a:cubicBezTo>
                    <a:pt x="74" y="146"/>
                    <a:pt x="70" y="141"/>
                    <a:pt x="61" y="142"/>
                  </a:cubicBezTo>
                  <a:cubicBezTo>
                    <a:pt x="49" y="143"/>
                    <a:pt x="46" y="136"/>
                    <a:pt x="48" y="126"/>
                  </a:cubicBezTo>
                  <a:cubicBezTo>
                    <a:pt x="43" y="122"/>
                    <a:pt x="41" y="117"/>
                    <a:pt x="42" y="110"/>
                  </a:cubicBezTo>
                  <a:cubicBezTo>
                    <a:pt x="43" y="106"/>
                    <a:pt x="42" y="103"/>
                    <a:pt x="38" y="102"/>
                  </a:cubicBezTo>
                  <a:cubicBezTo>
                    <a:pt x="34" y="101"/>
                    <a:pt x="33" y="98"/>
                    <a:pt x="34" y="94"/>
                  </a:cubicBezTo>
                  <a:cubicBezTo>
                    <a:pt x="36" y="90"/>
                    <a:pt x="37" y="86"/>
                    <a:pt x="38" y="82"/>
                  </a:cubicBezTo>
                  <a:cubicBezTo>
                    <a:pt x="40" y="77"/>
                    <a:pt x="41" y="72"/>
                    <a:pt x="39" y="67"/>
                  </a:cubicBezTo>
                  <a:cubicBezTo>
                    <a:pt x="37" y="62"/>
                    <a:pt x="39" y="57"/>
                    <a:pt x="39" y="52"/>
                  </a:cubicBezTo>
                  <a:cubicBezTo>
                    <a:pt x="40" y="46"/>
                    <a:pt x="42" y="40"/>
                    <a:pt x="43" y="34"/>
                  </a:cubicBezTo>
                  <a:cubicBezTo>
                    <a:pt x="43" y="33"/>
                    <a:pt x="43" y="32"/>
                    <a:pt x="42" y="31"/>
                  </a:cubicBezTo>
                  <a:cubicBezTo>
                    <a:pt x="39" y="27"/>
                    <a:pt x="40" y="23"/>
                    <a:pt x="43" y="20"/>
                  </a:cubicBezTo>
                  <a:cubicBezTo>
                    <a:pt x="50" y="13"/>
                    <a:pt x="58" y="9"/>
                    <a:pt x="67" y="6"/>
                  </a:cubicBezTo>
                  <a:cubicBezTo>
                    <a:pt x="88" y="0"/>
                    <a:pt x="109" y="0"/>
                    <a:pt x="130" y="6"/>
                  </a:cubicBezTo>
                  <a:cubicBezTo>
                    <a:pt x="142" y="10"/>
                    <a:pt x="152" y="17"/>
                    <a:pt x="157" y="30"/>
                  </a:cubicBezTo>
                  <a:cubicBezTo>
                    <a:pt x="168" y="57"/>
                    <a:pt x="166" y="82"/>
                    <a:pt x="151" y="107"/>
                  </a:cubicBezTo>
                  <a:cubicBezTo>
                    <a:pt x="150" y="108"/>
                    <a:pt x="149" y="110"/>
                    <a:pt x="149" y="111"/>
                  </a:cubicBezTo>
                  <a:cubicBezTo>
                    <a:pt x="147" y="120"/>
                    <a:pt x="147" y="120"/>
                    <a:pt x="140" y="124"/>
                  </a:cubicBezTo>
                  <a:close/>
                  <a:moveTo>
                    <a:pt x="135" y="221"/>
                  </a:moveTo>
                  <a:cubicBezTo>
                    <a:pt x="136" y="220"/>
                    <a:pt x="136" y="220"/>
                    <a:pt x="137" y="220"/>
                  </a:cubicBezTo>
                  <a:cubicBezTo>
                    <a:pt x="139" y="212"/>
                    <a:pt x="142" y="204"/>
                    <a:pt x="144" y="197"/>
                  </a:cubicBezTo>
                  <a:cubicBezTo>
                    <a:pt x="148" y="184"/>
                    <a:pt x="152" y="172"/>
                    <a:pt x="156" y="160"/>
                  </a:cubicBezTo>
                  <a:cubicBezTo>
                    <a:pt x="157" y="159"/>
                    <a:pt x="157" y="156"/>
                    <a:pt x="156" y="155"/>
                  </a:cubicBezTo>
                  <a:cubicBezTo>
                    <a:pt x="152" y="150"/>
                    <a:pt x="147" y="146"/>
                    <a:pt x="142" y="141"/>
                  </a:cubicBezTo>
                  <a:cubicBezTo>
                    <a:pt x="129" y="156"/>
                    <a:pt x="115" y="170"/>
                    <a:pt x="102" y="185"/>
                  </a:cubicBezTo>
                  <a:cubicBezTo>
                    <a:pt x="106" y="190"/>
                    <a:pt x="110" y="194"/>
                    <a:pt x="114" y="198"/>
                  </a:cubicBezTo>
                  <a:cubicBezTo>
                    <a:pt x="111" y="202"/>
                    <a:pt x="109" y="205"/>
                    <a:pt x="107" y="208"/>
                  </a:cubicBezTo>
                  <a:cubicBezTo>
                    <a:pt x="104" y="211"/>
                    <a:pt x="103" y="215"/>
                    <a:pt x="104" y="219"/>
                  </a:cubicBezTo>
                  <a:cubicBezTo>
                    <a:pt x="104" y="226"/>
                    <a:pt x="104" y="233"/>
                    <a:pt x="105" y="239"/>
                  </a:cubicBezTo>
                  <a:cubicBezTo>
                    <a:pt x="105" y="251"/>
                    <a:pt x="106" y="263"/>
                    <a:pt x="106" y="274"/>
                  </a:cubicBezTo>
                  <a:cubicBezTo>
                    <a:pt x="106" y="274"/>
                    <a:pt x="107" y="274"/>
                    <a:pt x="107" y="274"/>
                  </a:cubicBezTo>
                  <a:cubicBezTo>
                    <a:pt x="114" y="254"/>
                    <a:pt x="121" y="233"/>
                    <a:pt x="127" y="213"/>
                  </a:cubicBezTo>
                  <a:cubicBezTo>
                    <a:pt x="128" y="212"/>
                    <a:pt x="128" y="212"/>
                    <a:pt x="129" y="212"/>
                  </a:cubicBezTo>
                  <a:cubicBezTo>
                    <a:pt x="131" y="215"/>
                    <a:pt x="133" y="218"/>
                    <a:pt x="135" y="221"/>
                  </a:cubicBezTo>
                  <a:close/>
                  <a:moveTo>
                    <a:pt x="78" y="157"/>
                  </a:moveTo>
                  <a:cubicBezTo>
                    <a:pt x="77" y="158"/>
                    <a:pt x="75" y="159"/>
                    <a:pt x="75" y="161"/>
                  </a:cubicBezTo>
                  <a:cubicBezTo>
                    <a:pt x="70" y="167"/>
                    <a:pt x="65" y="172"/>
                    <a:pt x="66" y="181"/>
                  </a:cubicBezTo>
                  <a:cubicBezTo>
                    <a:pt x="67" y="190"/>
                    <a:pt x="66" y="198"/>
                    <a:pt x="66" y="207"/>
                  </a:cubicBezTo>
                  <a:cubicBezTo>
                    <a:pt x="66" y="208"/>
                    <a:pt x="67" y="210"/>
                    <a:pt x="67" y="211"/>
                  </a:cubicBezTo>
                  <a:cubicBezTo>
                    <a:pt x="69" y="210"/>
                    <a:pt x="70" y="209"/>
                    <a:pt x="72" y="208"/>
                  </a:cubicBezTo>
                  <a:cubicBezTo>
                    <a:pt x="74" y="226"/>
                    <a:pt x="76" y="244"/>
                    <a:pt x="78" y="262"/>
                  </a:cubicBezTo>
                  <a:cubicBezTo>
                    <a:pt x="81" y="250"/>
                    <a:pt x="84" y="238"/>
                    <a:pt x="86" y="226"/>
                  </a:cubicBezTo>
                  <a:cubicBezTo>
                    <a:pt x="87" y="220"/>
                    <a:pt x="91" y="214"/>
                    <a:pt x="86" y="208"/>
                  </a:cubicBezTo>
                  <a:cubicBezTo>
                    <a:pt x="79" y="199"/>
                    <a:pt x="83" y="193"/>
                    <a:pt x="91" y="188"/>
                  </a:cubicBezTo>
                  <a:cubicBezTo>
                    <a:pt x="93" y="186"/>
                    <a:pt x="93" y="185"/>
                    <a:pt x="92" y="182"/>
                  </a:cubicBezTo>
                  <a:cubicBezTo>
                    <a:pt x="87" y="174"/>
                    <a:pt x="83" y="166"/>
                    <a:pt x="78" y="15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sp>
          <p:nvSpPr>
            <p:cNvPr id="11" name="Freeform 30">
              <a:extLst>
                <a:ext uri="{FF2B5EF4-FFF2-40B4-BE49-F238E27FC236}">
                  <a16:creationId xmlns:a16="http://schemas.microsoft.com/office/drawing/2014/main" id="{88D3FE9B-6B00-43E0-977E-8615E92EE43E}"/>
                </a:ext>
              </a:extLst>
            </p:cNvPr>
            <p:cNvSpPr>
              <a:spLocks/>
            </p:cNvSpPr>
            <p:nvPr/>
          </p:nvSpPr>
          <p:spPr bwMode="auto">
            <a:xfrm>
              <a:off x="-406083" y="3803156"/>
              <a:ext cx="131763" cy="317500"/>
            </a:xfrm>
            <a:custGeom>
              <a:avLst/>
              <a:gdLst>
                <a:gd name="T0" fmla="*/ 33 w 55"/>
                <a:gd name="T1" fmla="*/ 80 h 133"/>
                <a:gd name="T2" fmla="*/ 27 w 55"/>
                <a:gd name="T3" fmla="*/ 71 h 133"/>
                <a:gd name="T4" fmla="*/ 25 w 55"/>
                <a:gd name="T5" fmla="*/ 72 h 133"/>
                <a:gd name="T6" fmla="*/ 5 w 55"/>
                <a:gd name="T7" fmla="*/ 133 h 133"/>
                <a:gd name="T8" fmla="*/ 4 w 55"/>
                <a:gd name="T9" fmla="*/ 133 h 133"/>
                <a:gd name="T10" fmla="*/ 3 w 55"/>
                <a:gd name="T11" fmla="*/ 98 h 133"/>
                <a:gd name="T12" fmla="*/ 2 w 55"/>
                <a:gd name="T13" fmla="*/ 78 h 133"/>
                <a:gd name="T14" fmla="*/ 5 w 55"/>
                <a:gd name="T15" fmla="*/ 67 h 133"/>
                <a:gd name="T16" fmla="*/ 12 w 55"/>
                <a:gd name="T17" fmla="*/ 57 h 133"/>
                <a:gd name="T18" fmla="*/ 0 w 55"/>
                <a:gd name="T19" fmla="*/ 44 h 133"/>
                <a:gd name="T20" fmla="*/ 40 w 55"/>
                <a:gd name="T21" fmla="*/ 0 h 133"/>
                <a:gd name="T22" fmla="*/ 54 w 55"/>
                <a:gd name="T23" fmla="*/ 14 h 133"/>
                <a:gd name="T24" fmla="*/ 54 w 55"/>
                <a:gd name="T25" fmla="*/ 19 h 133"/>
                <a:gd name="T26" fmla="*/ 42 w 55"/>
                <a:gd name="T27" fmla="*/ 56 h 133"/>
                <a:gd name="T28" fmla="*/ 35 w 55"/>
                <a:gd name="T29" fmla="*/ 79 h 133"/>
                <a:gd name="T30" fmla="*/ 33 w 55"/>
                <a:gd name="T31" fmla="*/ 8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33">
                  <a:moveTo>
                    <a:pt x="33" y="80"/>
                  </a:moveTo>
                  <a:cubicBezTo>
                    <a:pt x="31" y="77"/>
                    <a:pt x="29" y="74"/>
                    <a:pt x="27" y="71"/>
                  </a:cubicBezTo>
                  <a:cubicBezTo>
                    <a:pt x="26" y="71"/>
                    <a:pt x="26" y="71"/>
                    <a:pt x="25" y="72"/>
                  </a:cubicBezTo>
                  <a:cubicBezTo>
                    <a:pt x="19" y="92"/>
                    <a:pt x="12" y="113"/>
                    <a:pt x="5" y="133"/>
                  </a:cubicBezTo>
                  <a:cubicBezTo>
                    <a:pt x="5" y="133"/>
                    <a:pt x="4" y="133"/>
                    <a:pt x="4" y="133"/>
                  </a:cubicBezTo>
                  <a:cubicBezTo>
                    <a:pt x="4" y="122"/>
                    <a:pt x="3" y="110"/>
                    <a:pt x="3" y="98"/>
                  </a:cubicBezTo>
                  <a:cubicBezTo>
                    <a:pt x="2" y="92"/>
                    <a:pt x="2" y="85"/>
                    <a:pt x="2" y="78"/>
                  </a:cubicBezTo>
                  <a:cubicBezTo>
                    <a:pt x="1" y="74"/>
                    <a:pt x="2" y="70"/>
                    <a:pt x="5" y="67"/>
                  </a:cubicBezTo>
                  <a:cubicBezTo>
                    <a:pt x="7" y="64"/>
                    <a:pt x="9" y="61"/>
                    <a:pt x="12" y="57"/>
                  </a:cubicBezTo>
                  <a:cubicBezTo>
                    <a:pt x="8" y="53"/>
                    <a:pt x="4" y="49"/>
                    <a:pt x="0" y="44"/>
                  </a:cubicBezTo>
                  <a:cubicBezTo>
                    <a:pt x="13" y="29"/>
                    <a:pt x="27" y="15"/>
                    <a:pt x="40" y="0"/>
                  </a:cubicBezTo>
                  <a:cubicBezTo>
                    <a:pt x="45" y="5"/>
                    <a:pt x="50" y="9"/>
                    <a:pt x="54" y="14"/>
                  </a:cubicBezTo>
                  <a:cubicBezTo>
                    <a:pt x="55" y="15"/>
                    <a:pt x="55" y="18"/>
                    <a:pt x="54" y="19"/>
                  </a:cubicBezTo>
                  <a:cubicBezTo>
                    <a:pt x="50" y="31"/>
                    <a:pt x="46" y="43"/>
                    <a:pt x="42" y="56"/>
                  </a:cubicBezTo>
                  <a:cubicBezTo>
                    <a:pt x="40" y="63"/>
                    <a:pt x="37" y="71"/>
                    <a:pt x="35" y="79"/>
                  </a:cubicBezTo>
                  <a:cubicBezTo>
                    <a:pt x="34" y="79"/>
                    <a:pt x="34" y="79"/>
                    <a:pt x="33"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sp>
          <p:nvSpPr>
            <p:cNvPr id="12" name="Freeform 31">
              <a:extLst>
                <a:ext uri="{FF2B5EF4-FFF2-40B4-BE49-F238E27FC236}">
                  <a16:creationId xmlns:a16="http://schemas.microsoft.com/office/drawing/2014/main" id="{BCF25716-64A0-4F76-B384-0AE0B01279FB}"/>
                </a:ext>
              </a:extLst>
            </p:cNvPr>
            <p:cNvSpPr>
              <a:spLocks/>
            </p:cNvSpPr>
            <p:nvPr/>
          </p:nvSpPr>
          <p:spPr bwMode="auto">
            <a:xfrm>
              <a:off x="-493396" y="3841256"/>
              <a:ext cx="66675" cy="250825"/>
            </a:xfrm>
            <a:custGeom>
              <a:avLst/>
              <a:gdLst>
                <a:gd name="T0" fmla="*/ 13 w 28"/>
                <a:gd name="T1" fmla="*/ 0 h 105"/>
                <a:gd name="T2" fmla="*/ 27 w 28"/>
                <a:gd name="T3" fmla="*/ 25 h 105"/>
                <a:gd name="T4" fmla="*/ 26 w 28"/>
                <a:gd name="T5" fmla="*/ 31 h 105"/>
                <a:gd name="T6" fmla="*/ 21 w 28"/>
                <a:gd name="T7" fmla="*/ 51 h 105"/>
                <a:gd name="T8" fmla="*/ 21 w 28"/>
                <a:gd name="T9" fmla="*/ 69 h 105"/>
                <a:gd name="T10" fmla="*/ 13 w 28"/>
                <a:gd name="T11" fmla="*/ 105 h 105"/>
                <a:gd name="T12" fmla="*/ 7 w 28"/>
                <a:gd name="T13" fmla="*/ 51 h 105"/>
                <a:gd name="T14" fmla="*/ 2 w 28"/>
                <a:gd name="T15" fmla="*/ 54 h 105"/>
                <a:gd name="T16" fmla="*/ 1 w 28"/>
                <a:gd name="T17" fmla="*/ 50 h 105"/>
                <a:gd name="T18" fmla="*/ 1 w 28"/>
                <a:gd name="T19" fmla="*/ 24 h 105"/>
                <a:gd name="T20" fmla="*/ 10 w 28"/>
                <a:gd name="T21" fmla="*/ 4 h 105"/>
                <a:gd name="T22" fmla="*/ 13 w 28"/>
                <a:gd name="T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05">
                  <a:moveTo>
                    <a:pt x="13" y="0"/>
                  </a:moveTo>
                  <a:cubicBezTo>
                    <a:pt x="18" y="9"/>
                    <a:pt x="22" y="17"/>
                    <a:pt x="27" y="25"/>
                  </a:cubicBezTo>
                  <a:cubicBezTo>
                    <a:pt x="28" y="28"/>
                    <a:pt x="28" y="29"/>
                    <a:pt x="26" y="31"/>
                  </a:cubicBezTo>
                  <a:cubicBezTo>
                    <a:pt x="18" y="36"/>
                    <a:pt x="14" y="42"/>
                    <a:pt x="21" y="51"/>
                  </a:cubicBezTo>
                  <a:cubicBezTo>
                    <a:pt x="26" y="57"/>
                    <a:pt x="22" y="63"/>
                    <a:pt x="21" y="69"/>
                  </a:cubicBezTo>
                  <a:cubicBezTo>
                    <a:pt x="19" y="81"/>
                    <a:pt x="16" y="93"/>
                    <a:pt x="13" y="105"/>
                  </a:cubicBezTo>
                  <a:cubicBezTo>
                    <a:pt x="11" y="87"/>
                    <a:pt x="9" y="69"/>
                    <a:pt x="7" y="51"/>
                  </a:cubicBezTo>
                  <a:cubicBezTo>
                    <a:pt x="5" y="52"/>
                    <a:pt x="4" y="53"/>
                    <a:pt x="2" y="54"/>
                  </a:cubicBezTo>
                  <a:cubicBezTo>
                    <a:pt x="2" y="53"/>
                    <a:pt x="1" y="51"/>
                    <a:pt x="1" y="50"/>
                  </a:cubicBezTo>
                  <a:cubicBezTo>
                    <a:pt x="1" y="41"/>
                    <a:pt x="2" y="33"/>
                    <a:pt x="1" y="24"/>
                  </a:cubicBezTo>
                  <a:cubicBezTo>
                    <a:pt x="0" y="15"/>
                    <a:pt x="5" y="10"/>
                    <a:pt x="10" y="4"/>
                  </a:cubicBezTo>
                  <a:cubicBezTo>
                    <a:pt x="10" y="2"/>
                    <a:pt x="12" y="1"/>
                    <a:pt x="1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grpSp>
      <p:grpSp>
        <p:nvGrpSpPr>
          <p:cNvPr id="13" name="Group 12">
            <a:extLst>
              <a:ext uri="{FF2B5EF4-FFF2-40B4-BE49-F238E27FC236}">
                <a16:creationId xmlns:a16="http://schemas.microsoft.com/office/drawing/2014/main" id="{A3057BFA-3549-473C-9825-9B980604CD6E}"/>
              </a:ext>
            </a:extLst>
          </p:cNvPr>
          <p:cNvGrpSpPr/>
          <p:nvPr/>
        </p:nvGrpSpPr>
        <p:grpSpPr>
          <a:xfrm>
            <a:off x="4828249" y="4443887"/>
            <a:ext cx="1053706" cy="1557364"/>
            <a:chOff x="-729933" y="1566369"/>
            <a:chExt cx="673100" cy="746125"/>
          </a:xfrm>
        </p:grpSpPr>
        <p:sp>
          <p:nvSpPr>
            <p:cNvPr id="14" name="Freeform 22">
              <a:extLst>
                <a:ext uri="{FF2B5EF4-FFF2-40B4-BE49-F238E27FC236}">
                  <a16:creationId xmlns:a16="http://schemas.microsoft.com/office/drawing/2014/main" id="{90EA2DB4-96D1-44F0-A667-6A64B3092366}"/>
                </a:ext>
              </a:extLst>
            </p:cNvPr>
            <p:cNvSpPr>
              <a:spLocks noEditPoints="1"/>
            </p:cNvSpPr>
            <p:nvPr/>
          </p:nvSpPr>
          <p:spPr bwMode="auto">
            <a:xfrm>
              <a:off x="-729933" y="1566369"/>
              <a:ext cx="673100" cy="746125"/>
            </a:xfrm>
            <a:custGeom>
              <a:avLst/>
              <a:gdLst>
                <a:gd name="T0" fmla="*/ 0 w 282"/>
                <a:gd name="T1" fmla="*/ 313 h 313"/>
                <a:gd name="T2" fmla="*/ 3 w 282"/>
                <a:gd name="T3" fmla="*/ 276 h 313"/>
                <a:gd name="T4" fmla="*/ 7 w 282"/>
                <a:gd name="T5" fmla="*/ 231 h 313"/>
                <a:gd name="T6" fmla="*/ 29 w 282"/>
                <a:gd name="T7" fmla="*/ 198 h 313"/>
                <a:gd name="T8" fmla="*/ 62 w 282"/>
                <a:gd name="T9" fmla="*/ 178 h 313"/>
                <a:gd name="T10" fmla="*/ 89 w 282"/>
                <a:gd name="T11" fmla="*/ 157 h 313"/>
                <a:gd name="T12" fmla="*/ 92 w 282"/>
                <a:gd name="T13" fmla="*/ 145 h 313"/>
                <a:gd name="T14" fmla="*/ 88 w 282"/>
                <a:gd name="T15" fmla="*/ 133 h 313"/>
                <a:gd name="T16" fmla="*/ 87 w 282"/>
                <a:gd name="T17" fmla="*/ 130 h 313"/>
                <a:gd name="T18" fmla="*/ 78 w 282"/>
                <a:gd name="T19" fmla="*/ 117 h 313"/>
                <a:gd name="T20" fmla="*/ 73 w 282"/>
                <a:gd name="T21" fmla="*/ 106 h 313"/>
                <a:gd name="T22" fmla="*/ 67 w 282"/>
                <a:gd name="T23" fmla="*/ 87 h 313"/>
                <a:gd name="T24" fmla="*/ 70 w 282"/>
                <a:gd name="T25" fmla="*/ 79 h 313"/>
                <a:gd name="T26" fmla="*/ 67 w 282"/>
                <a:gd name="T27" fmla="*/ 37 h 313"/>
                <a:gd name="T28" fmla="*/ 81 w 282"/>
                <a:gd name="T29" fmla="*/ 11 h 313"/>
                <a:gd name="T30" fmla="*/ 91 w 282"/>
                <a:gd name="T31" fmla="*/ 8 h 313"/>
                <a:gd name="T32" fmla="*/ 102 w 282"/>
                <a:gd name="T33" fmla="*/ 4 h 313"/>
                <a:gd name="T34" fmla="*/ 113 w 282"/>
                <a:gd name="T35" fmla="*/ 0 h 313"/>
                <a:gd name="T36" fmla="*/ 145 w 282"/>
                <a:gd name="T37" fmla="*/ 6 h 313"/>
                <a:gd name="T38" fmla="*/ 160 w 282"/>
                <a:gd name="T39" fmla="*/ 12 h 313"/>
                <a:gd name="T40" fmla="*/ 179 w 282"/>
                <a:gd name="T41" fmla="*/ 36 h 313"/>
                <a:gd name="T42" fmla="*/ 182 w 282"/>
                <a:gd name="T43" fmla="*/ 64 h 313"/>
                <a:gd name="T44" fmla="*/ 179 w 282"/>
                <a:gd name="T45" fmla="*/ 78 h 313"/>
                <a:gd name="T46" fmla="*/ 179 w 282"/>
                <a:gd name="T47" fmla="*/ 92 h 313"/>
                <a:gd name="T48" fmla="*/ 173 w 282"/>
                <a:gd name="T49" fmla="*/ 106 h 313"/>
                <a:gd name="T50" fmla="*/ 172 w 282"/>
                <a:gd name="T51" fmla="*/ 108 h 313"/>
                <a:gd name="T52" fmla="*/ 165 w 282"/>
                <a:gd name="T53" fmla="*/ 146 h 313"/>
                <a:gd name="T54" fmla="*/ 172 w 282"/>
                <a:gd name="T55" fmla="*/ 154 h 313"/>
                <a:gd name="T56" fmla="*/ 212 w 282"/>
                <a:gd name="T57" fmla="*/ 173 h 313"/>
                <a:gd name="T58" fmla="*/ 257 w 282"/>
                <a:gd name="T59" fmla="*/ 193 h 313"/>
                <a:gd name="T60" fmla="*/ 269 w 282"/>
                <a:gd name="T61" fmla="*/ 215 h 313"/>
                <a:gd name="T62" fmla="*/ 279 w 282"/>
                <a:gd name="T63" fmla="*/ 290 h 313"/>
                <a:gd name="T64" fmla="*/ 282 w 282"/>
                <a:gd name="T65" fmla="*/ 313 h 313"/>
                <a:gd name="T66" fmla="*/ 0 w 282"/>
                <a:gd name="T67" fmla="*/ 313 h 313"/>
                <a:gd name="T68" fmla="*/ 127 w 282"/>
                <a:gd name="T69" fmla="*/ 294 h 313"/>
                <a:gd name="T70" fmla="*/ 152 w 282"/>
                <a:gd name="T71" fmla="*/ 207 h 313"/>
                <a:gd name="T72" fmla="*/ 163 w 282"/>
                <a:gd name="T73" fmla="*/ 213 h 313"/>
                <a:gd name="T74" fmla="*/ 181 w 282"/>
                <a:gd name="T75" fmla="*/ 164 h 313"/>
                <a:gd name="T76" fmla="*/ 164 w 282"/>
                <a:gd name="T77" fmla="*/ 150 h 313"/>
                <a:gd name="T78" fmla="*/ 125 w 282"/>
                <a:gd name="T79" fmla="*/ 187 h 313"/>
                <a:gd name="T80" fmla="*/ 136 w 282"/>
                <a:gd name="T81" fmla="*/ 197 h 313"/>
                <a:gd name="T82" fmla="*/ 129 w 282"/>
                <a:gd name="T83" fmla="*/ 207 h 313"/>
                <a:gd name="T84" fmla="*/ 127 w 282"/>
                <a:gd name="T85" fmla="*/ 212 h 313"/>
                <a:gd name="T86" fmla="*/ 127 w 282"/>
                <a:gd name="T87" fmla="*/ 294 h 313"/>
                <a:gd name="T88" fmla="*/ 88 w 282"/>
                <a:gd name="T89" fmla="*/ 209 h 313"/>
                <a:gd name="T90" fmla="*/ 98 w 282"/>
                <a:gd name="T91" fmla="*/ 292 h 313"/>
                <a:gd name="T92" fmla="*/ 102 w 282"/>
                <a:gd name="T93" fmla="*/ 271 h 313"/>
                <a:gd name="T94" fmla="*/ 109 w 282"/>
                <a:gd name="T95" fmla="*/ 224 h 313"/>
                <a:gd name="T96" fmla="*/ 105 w 282"/>
                <a:gd name="T97" fmla="*/ 198 h 313"/>
                <a:gd name="T98" fmla="*/ 105 w 282"/>
                <a:gd name="T99" fmla="*/ 197 h 313"/>
                <a:gd name="T100" fmla="*/ 104 w 282"/>
                <a:gd name="T101" fmla="*/ 196 h 313"/>
                <a:gd name="T102" fmla="*/ 115 w 282"/>
                <a:gd name="T103" fmla="*/ 188 h 313"/>
                <a:gd name="T104" fmla="*/ 92 w 282"/>
                <a:gd name="T105" fmla="*/ 159 h 313"/>
                <a:gd name="T106" fmla="*/ 79 w 282"/>
                <a:gd name="T107" fmla="*/ 170 h 313"/>
                <a:gd name="T108" fmla="*/ 77 w 282"/>
                <a:gd name="T109" fmla="*/ 175 h 313"/>
                <a:gd name="T110" fmla="*/ 80 w 282"/>
                <a:gd name="T111" fmla="*/ 203 h 313"/>
                <a:gd name="T112" fmla="*/ 81 w 282"/>
                <a:gd name="T113" fmla="*/ 214 h 313"/>
                <a:gd name="T114" fmla="*/ 88 w 282"/>
                <a:gd name="T115" fmla="*/ 20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2" h="313">
                  <a:moveTo>
                    <a:pt x="0" y="313"/>
                  </a:moveTo>
                  <a:cubicBezTo>
                    <a:pt x="1" y="300"/>
                    <a:pt x="2" y="288"/>
                    <a:pt x="3" y="276"/>
                  </a:cubicBezTo>
                  <a:cubicBezTo>
                    <a:pt x="4" y="261"/>
                    <a:pt x="7" y="246"/>
                    <a:pt x="7" y="231"/>
                  </a:cubicBezTo>
                  <a:cubicBezTo>
                    <a:pt x="7" y="215"/>
                    <a:pt x="16" y="205"/>
                    <a:pt x="29" y="198"/>
                  </a:cubicBezTo>
                  <a:cubicBezTo>
                    <a:pt x="40" y="191"/>
                    <a:pt x="51" y="185"/>
                    <a:pt x="62" y="178"/>
                  </a:cubicBezTo>
                  <a:cubicBezTo>
                    <a:pt x="71" y="172"/>
                    <a:pt x="80" y="164"/>
                    <a:pt x="89" y="157"/>
                  </a:cubicBezTo>
                  <a:cubicBezTo>
                    <a:pt x="94" y="154"/>
                    <a:pt x="94" y="150"/>
                    <a:pt x="92" y="145"/>
                  </a:cubicBezTo>
                  <a:cubicBezTo>
                    <a:pt x="91" y="141"/>
                    <a:pt x="89" y="137"/>
                    <a:pt x="88" y="133"/>
                  </a:cubicBezTo>
                  <a:cubicBezTo>
                    <a:pt x="88" y="132"/>
                    <a:pt x="87" y="131"/>
                    <a:pt x="87" y="130"/>
                  </a:cubicBezTo>
                  <a:cubicBezTo>
                    <a:pt x="82" y="127"/>
                    <a:pt x="80" y="122"/>
                    <a:pt x="78" y="117"/>
                  </a:cubicBezTo>
                  <a:cubicBezTo>
                    <a:pt x="77" y="113"/>
                    <a:pt x="74" y="110"/>
                    <a:pt x="73" y="106"/>
                  </a:cubicBezTo>
                  <a:cubicBezTo>
                    <a:pt x="70" y="100"/>
                    <a:pt x="68" y="94"/>
                    <a:pt x="67" y="87"/>
                  </a:cubicBezTo>
                  <a:cubicBezTo>
                    <a:pt x="66" y="84"/>
                    <a:pt x="67" y="81"/>
                    <a:pt x="70" y="79"/>
                  </a:cubicBezTo>
                  <a:cubicBezTo>
                    <a:pt x="65" y="66"/>
                    <a:pt x="65" y="52"/>
                    <a:pt x="67" y="37"/>
                  </a:cubicBezTo>
                  <a:cubicBezTo>
                    <a:pt x="68" y="27"/>
                    <a:pt x="73" y="18"/>
                    <a:pt x="81" y="11"/>
                  </a:cubicBezTo>
                  <a:cubicBezTo>
                    <a:pt x="84" y="9"/>
                    <a:pt x="87" y="8"/>
                    <a:pt x="91" y="8"/>
                  </a:cubicBezTo>
                  <a:cubicBezTo>
                    <a:pt x="95" y="7"/>
                    <a:pt x="99" y="7"/>
                    <a:pt x="102" y="4"/>
                  </a:cubicBezTo>
                  <a:cubicBezTo>
                    <a:pt x="105" y="1"/>
                    <a:pt x="109" y="0"/>
                    <a:pt x="113" y="0"/>
                  </a:cubicBezTo>
                  <a:cubicBezTo>
                    <a:pt x="123" y="1"/>
                    <a:pt x="134" y="4"/>
                    <a:pt x="145" y="6"/>
                  </a:cubicBezTo>
                  <a:cubicBezTo>
                    <a:pt x="150" y="7"/>
                    <a:pt x="155" y="10"/>
                    <a:pt x="160" y="12"/>
                  </a:cubicBezTo>
                  <a:cubicBezTo>
                    <a:pt x="171" y="17"/>
                    <a:pt x="177" y="25"/>
                    <a:pt x="179" y="36"/>
                  </a:cubicBezTo>
                  <a:cubicBezTo>
                    <a:pt x="180" y="45"/>
                    <a:pt x="182" y="55"/>
                    <a:pt x="182" y="64"/>
                  </a:cubicBezTo>
                  <a:cubicBezTo>
                    <a:pt x="182" y="69"/>
                    <a:pt x="178" y="74"/>
                    <a:pt x="179" y="78"/>
                  </a:cubicBezTo>
                  <a:cubicBezTo>
                    <a:pt x="180" y="83"/>
                    <a:pt x="181" y="87"/>
                    <a:pt x="179" y="92"/>
                  </a:cubicBezTo>
                  <a:cubicBezTo>
                    <a:pt x="177" y="97"/>
                    <a:pt x="175" y="101"/>
                    <a:pt x="173" y="106"/>
                  </a:cubicBezTo>
                  <a:cubicBezTo>
                    <a:pt x="173" y="107"/>
                    <a:pt x="172" y="108"/>
                    <a:pt x="172" y="108"/>
                  </a:cubicBezTo>
                  <a:cubicBezTo>
                    <a:pt x="161" y="119"/>
                    <a:pt x="163" y="133"/>
                    <a:pt x="165" y="146"/>
                  </a:cubicBezTo>
                  <a:cubicBezTo>
                    <a:pt x="165" y="149"/>
                    <a:pt x="170" y="151"/>
                    <a:pt x="172" y="154"/>
                  </a:cubicBezTo>
                  <a:cubicBezTo>
                    <a:pt x="183" y="165"/>
                    <a:pt x="198" y="168"/>
                    <a:pt x="212" y="173"/>
                  </a:cubicBezTo>
                  <a:cubicBezTo>
                    <a:pt x="227" y="178"/>
                    <a:pt x="243" y="184"/>
                    <a:pt x="257" y="193"/>
                  </a:cubicBezTo>
                  <a:cubicBezTo>
                    <a:pt x="265" y="198"/>
                    <a:pt x="267" y="207"/>
                    <a:pt x="269" y="215"/>
                  </a:cubicBezTo>
                  <a:cubicBezTo>
                    <a:pt x="275" y="240"/>
                    <a:pt x="278" y="265"/>
                    <a:pt x="279" y="290"/>
                  </a:cubicBezTo>
                  <a:cubicBezTo>
                    <a:pt x="280" y="297"/>
                    <a:pt x="281" y="305"/>
                    <a:pt x="282" y="313"/>
                  </a:cubicBezTo>
                  <a:cubicBezTo>
                    <a:pt x="188" y="313"/>
                    <a:pt x="94" y="313"/>
                    <a:pt x="0" y="313"/>
                  </a:cubicBezTo>
                  <a:close/>
                  <a:moveTo>
                    <a:pt x="127" y="294"/>
                  </a:moveTo>
                  <a:cubicBezTo>
                    <a:pt x="135" y="264"/>
                    <a:pt x="144" y="236"/>
                    <a:pt x="152" y="207"/>
                  </a:cubicBezTo>
                  <a:cubicBezTo>
                    <a:pt x="156" y="209"/>
                    <a:pt x="159" y="211"/>
                    <a:pt x="163" y="213"/>
                  </a:cubicBezTo>
                  <a:cubicBezTo>
                    <a:pt x="169" y="196"/>
                    <a:pt x="175" y="181"/>
                    <a:pt x="181" y="164"/>
                  </a:cubicBezTo>
                  <a:cubicBezTo>
                    <a:pt x="175" y="160"/>
                    <a:pt x="170" y="155"/>
                    <a:pt x="164" y="150"/>
                  </a:cubicBezTo>
                  <a:cubicBezTo>
                    <a:pt x="151" y="162"/>
                    <a:pt x="138" y="174"/>
                    <a:pt x="125" y="187"/>
                  </a:cubicBezTo>
                  <a:cubicBezTo>
                    <a:pt x="129" y="190"/>
                    <a:pt x="133" y="194"/>
                    <a:pt x="136" y="197"/>
                  </a:cubicBezTo>
                  <a:cubicBezTo>
                    <a:pt x="134" y="200"/>
                    <a:pt x="131" y="203"/>
                    <a:pt x="129" y="207"/>
                  </a:cubicBezTo>
                  <a:cubicBezTo>
                    <a:pt x="128" y="208"/>
                    <a:pt x="127" y="210"/>
                    <a:pt x="127" y="212"/>
                  </a:cubicBezTo>
                  <a:cubicBezTo>
                    <a:pt x="127" y="239"/>
                    <a:pt x="127" y="266"/>
                    <a:pt x="127" y="294"/>
                  </a:cubicBezTo>
                  <a:close/>
                  <a:moveTo>
                    <a:pt x="88" y="209"/>
                  </a:moveTo>
                  <a:cubicBezTo>
                    <a:pt x="91" y="237"/>
                    <a:pt x="95" y="265"/>
                    <a:pt x="98" y="292"/>
                  </a:cubicBezTo>
                  <a:cubicBezTo>
                    <a:pt x="100" y="285"/>
                    <a:pt x="101" y="278"/>
                    <a:pt x="102" y="271"/>
                  </a:cubicBezTo>
                  <a:cubicBezTo>
                    <a:pt x="104" y="255"/>
                    <a:pt x="106" y="240"/>
                    <a:pt x="109" y="224"/>
                  </a:cubicBezTo>
                  <a:cubicBezTo>
                    <a:pt x="110" y="215"/>
                    <a:pt x="111" y="206"/>
                    <a:pt x="105" y="198"/>
                  </a:cubicBezTo>
                  <a:cubicBezTo>
                    <a:pt x="105" y="198"/>
                    <a:pt x="105" y="198"/>
                    <a:pt x="105" y="197"/>
                  </a:cubicBezTo>
                  <a:cubicBezTo>
                    <a:pt x="105" y="197"/>
                    <a:pt x="104" y="197"/>
                    <a:pt x="104" y="196"/>
                  </a:cubicBezTo>
                  <a:cubicBezTo>
                    <a:pt x="107" y="193"/>
                    <a:pt x="111" y="191"/>
                    <a:pt x="115" y="188"/>
                  </a:cubicBezTo>
                  <a:cubicBezTo>
                    <a:pt x="107" y="178"/>
                    <a:pt x="99" y="168"/>
                    <a:pt x="92" y="159"/>
                  </a:cubicBezTo>
                  <a:cubicBezTo>
                    <a:pt x="87" y="163"/>
                    <a:pt x="83" y="166"/>
                    <a:pt x="79" y="170"/>
                  </a:cubicBezTo>
                  <a:cubicBezTo>
                    <a:pt x="78" y="171"/>
                    <a:pt x="77" y="173"/>
                    <a:pt x="77" y="175"/>
                  </a:cubicBezTo>
                  <a:cubicBezTo>
                    <a:pt x="78" y="184"/>
                    <a:pt x="79" y="194"/>
                    <a:pt x="80" y="203"/>
                  </a:cubicBezTo>
                  <a:cubicBezTo>
                    <a:pt x="80" y="207"/>
                    <a:pt x="80" y="210"/>
                    <a:pt x="81" y="214"/>
                  </a:cubicBezTo>
                  <a:cubicBezTo>
                    <a:pt x="83" y="212"/>
                    <a:pt x="85" y="211"/>
                    <a:pt x="88" y="209"/>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sp>
          <p:nvSpPr>
            <p:cNvPr id="15" name="Freeform 32">
              <a:extLst>
                <a:ext uri="{FF2B5EF4-FFF2-40B4-BE49-F238E27FC236}">
                  <a16:creationId xmlns:a16="http://schemas.microsoft.com/office/drawing/2014/main" id="{8C7CA6B2-0CD7-4B6F-BF03-3721DF58F3AA}"/>
                </a:ext>
              </a:extLst>
            </p:cNvPr>
            <p:cNvSpPr>
              <a:spLocks/>
            </p:cNvSpPr>
            <p:nvPr/>
          </p:nvSpPr>
          <p:spPr bwMode="auto">
            <a:xfrm>
              <a:off x="-431483" y="1923556"/>
              <a:ext cx="133350" cy="342900"/>
            </a:xfrm>
            <a:custGeom>
              <a:avLst/>
              <a:gdLst>
                <a:gd name="T0" fmla="*/ 2 w 56"/>
                <a:gd name="T1" fmla="*/ 144 h 144"/>
                <a:gd name="T2" fmla="*/ 2 w 56"/>
                <a:gd name="T3" fmla="*/ 62 h 144"/>
                <a:gd name="T4" fmla="*/ 4 w 56"/>
                <a:gd name="T5" fmla="*/ 57 h 144"/>
                <a:gd name="T6" fmla="*/ 11 w 56"/>
                <a:gd name="T7" fmla="*/ 47 h 144"/>
                <a:gd name="T8" fmla="*/ 0 w 56"/>
                <a:gd name="T9" fmla="*/ 37 h 144"/>
                <a:gd name="T10" fmla="*/ 39 w 56"/>
                <a:gd name="T11" fmla="*/ 0 h 144"/>
                <a:gd name="T12" fmla="*/ 56 w 56"/>
                <a:gd name="T13" fmla="*/ 14 h 144"/>
                <a:gd name="T14" fmla="*/ 38 w 56"/>
                <a:gd name="T15" fmla="*/ 63 h 144"/>
                <a:gd name="T16" fmla="*/ 27 w 56"/>
                <a:gd name="T17" fmla="*/ 57 h 144"/>
                <a:gd name="T18" fmla="*/ 2 w 5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44">
                  <a:moveTo>
                    <a:pt x="2" y="144"/>
                  </a:moveTo>
                  <a:cubicBezTo>
                    <a:pt x="2" y="116"/>
                    <a:pt x="2" y="89"/>
                    <a:pt x="2" y="62"/>
                  </a:cubicBezTo>
                  <a:cubicBezTo>
                    <a:pt x="2" y="60"/>
                    <a:pt x="3" y="58"/>
                    <a:pt x="4" y="57"/>
                  </a:cubicBezTo>
                  <a:cubicBezTo>
                    <a:pt x="6" y="53"/>
                    <a:pt x="9" y="50"/>
                    <a:pt x="11" y="47"/>
                  </a:cubicBezTo>
                  <a:cubicBezTo>
                    <a:pt x="8" y="44"/>
                    <a:pt x="4" y="40"/>
                    <a:pt x="0" y="37"/>
                  </a:cubicBezTo>
                  <a:cubicBezTo>
                    <a:pt x="13" y="24"/>
                    <a:pt x="26" y="12"/>
                    <a:pt x="39" y="0"/>
                  </a:cubicBezTo>
                  <a:cubicBezTo>
                    <a:pt x="45" y="5"/>
                    <a:pt x="50" y="10"/>
                    <a:pt x="56" y="14"/>
                  </a:cubicBezTo>
                  <a:cubicBezTo>
                    <a:pt x="50" y="31"/>
                    <a:pt x="44" y="46"/>
                    <a:pt x="38" y="63"/>
                  </a:cubicBezTo>
                  <a:cubicBezTo>
                    <a:pt x="34" y="61"/>
                    <a:pt x="31" y="59"/>
                    <a:pt x="27" y="57"/>
                  </a:cubicBezTo>
                  <a:cubicBezTo>
                    <a:pt x="19" y="86"/>
                    <a:pt x="10" y="114"/>
                    <a:pt x="2" y="1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sp>
          <p:nvSpPr>
            <p:cNvPr id="16" name="Freeform 33">
              <a:extLst>
                <a:ext uri="{FF2B5EF4-FFF2-40B4-BE49-F238E27FC236}">
                  <a16:creationId xmlns:a16="http://schemas.microsoft.com/office/drawing/2014/main" id="{86A8BACF-88AE-4692-9740-E87760EF25E9}"/>
                </a:ext>
              </a:extLst>
            </p:cNvPr>
            <p:cNvSpPr>
              <a:spLocks/>
            </p:cNvSpPr>
            <p:nvPr/>
          </p:nvSpPr>
          <p:spPr bwMode="auto">
            <a:xfrm>
              <a:off x="-545783" y="1945781"/>
              <a:ext cx="90488" cy="315913"/>
            </a:xfrm>
            <a:custGeom>
              <a:avLst/>
              <a:gdLst>
                <a:gd name="T0" fmla="*/ 11 w 38"/>
                <a:gd name="T1" fmla="*/ 50 h 133"/>
                <a:gd name="T2" fmla="*/ 4 w 38"/>
                <a:gd name="T3" fmla="*/ 55 h 133"/>
                <a:gd name="T4" fmla="*/ 3 w 38"/>
                <a:gd name="T5" fmla="*/ 44 h 133"/>
                <a:gd name="T6" fmla="*/ 0 w 38"/>
                <a:gd name="T7" fmla="*/ 16 h 133"/>
                <a:gd name="T8" fmla="*/ 2 w 38"/>
                <a:gd name="T9" fmla="*/ 11 h 133"/>
                <a:gd name="T10" fmla="*/ 15 w 38"/>
                <a:gd name="T11" fmla="*/ 0 h 133"/>
                <a:gd name="T12" fmla="*/ 38 w 38"/>
                <a:gd name="T13" fmla="*/ 29 h 133"/>
                <a:gd name="T14" fmla="*/ 27 w 38"/>
                <a:gd name="T15" fmla="*/ 37 h 133"/>
                <a:gd name="T16" fmla="*/ 28 w 38"/>
                <a:gd name="T17" fmla="*/ 38 h 133"/>
                <a:gd name="T18" fmla="*/ 28 w 38"/>
                <a:gd name="T19" fmla="*/ 39 h 133"/>
                <a:gd name="T20" fmla="*/ 32 w 38"/>
                <a:gd name="T21" fmla="*/ 65 h 133"/>
                <a:gd name="T22" fmla="*/ 25 w 38"/>
                <a:gd name="T23" fmla="*/ 112 h 133"/>
                <a:gd name="T24" fmla="*/ 21 w 38"/>
                <a:gd name="T25" fmla="*/ 133 h 133"/>
                <a:gd name="T26" fmla="*/ 11 w 38"/>
                <a:gd name="T27"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33">
                  <a:moveTo>
                    <a:pt x="11" y="50"/>
                  </a:moveTo>
                  <a:cubicBezTo>
                    <a:pt x="8" y="52"/>
                    <a:pt x="6" y="53"/>
                    <a:pt x="4" y="55"/>
                  </a:cubicBezTo>
                  <a:cubicBezTo>
                    <a:pt x="3" y="51"/>
                    <a:pt x="3" y="48"/>
                    <a:pt x="3" y="44"/>
                  </a:cubicBezTo>
                  <a:cubicBezTo>
                    <a:pt x="2" y="35"/>
                    <a:pt x="1" y="25"/>
                    <a:pt x="0" y="16"/>
                  </a:cubicBezTo>
                  <a:cubicBezTo>
                    <a:pt x="0" y="14"/>
                    <a:pt x="1" y="12"/>
                    <a:pt x="2" y="11"/>
                  </a:cubicBezTo>
                  <a:cubicBezTo>
                    <a:pt x="6" y="7"/>
                    <a:pt x="10" y="4"/>
                    <a:pt x="15" y="0"/>
                  </a:cubicBezTo>
                  <a:cubicBezTo>
                    <a:pt x="22" y="9"/>
                    <a:pt x="30" y="19"/>
                    <a:pt x="38" y="29"/>
                  </a:cubicBezTo>
                  <a:cubicBezTo>
                    <a:pt x="34" y="32"/>
                    <a:pt x="30" y="34"/>
                    <a:pt x="27" y="37"/>
                  </a:cubicBezTo>
                  <a:cubicBezTo>
                    <a:pt x="27" y="38"/>
                    <a:pt x="28" y="38"/>
                    <a:pt x="28" y="38"/>
                  </a:cubicBezTo>
                  <a:cubicBezTo>
                    <a:pt x="28" y="39"/>
                    <a:pt x="28" y="39"/>
                    <a:pt x="28" y="39"/>
                  </a:cubicBezTo>
                  <a:cubicBezTo>
                    <a:pt x="34" y="47"/>
                    <a:pt x="33" y="56"/>
                    <a:pt x="32" y="65"/>
                  </a:cubicBezTo>
                  <a:cubicBezTo>
                    <a:pt x="29" y="81"/>
                    <a:pt x="27" y="96"/>
                    <a:pt x="25" y="112"/>
                  </a:cubicBezTo>
                  <a:cubicBezTo>
                    <a:pt x="24" y="119"/>
                    <a:pt x="23" y="126"/>
                    <a:pt x="21" y="133"/>
                  </a:cubicBezTo>
                  <a:cubicBezTo>
                    <a:pt x="18" y="106"/>
                    <a:pt x="14" y="78"/>
                    <a:pt x="11" y="5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1965"/>
                </a:solidFill>
                <a:effectLst/>
                <a:uLnTx/>
                <a:uFillTx/>
                <a:latin typeface="Verdana"/>
                <a:ea typeface="+mn-ea"/>
                <a:cs typeface="+mn-cs"/>
              </a:endParaRPr>
            </a:p>
          </p:txBody>
        </p:sp>
      </p:grpSp>
    </p:spTree>
    <p:extLst>
      <p:ext uri="{BB962C8B-B14F-4D97-AF65-F5344CB8AC3E}">
        <p14:creationId xmlns:p14="http://schemas.microsoft.com/office/powerpoint/2010/main" val="166857439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F8F987-9C78-4262-8C1B-439164CFF749}"/>
              </a:ext>
            </a:extLst>
          </p:cNvPr>
          <p:cNvSpPr>
            <a:spLocks noGrp="1"/>
          </p:cNvSpPr>
          <p:nvPr>
            <p:ph type="title"/>
          </p:nvPr>
        </p:nvSpPr>
        <p:spPr>
          <a:xfrm>
            <a:off x="457200" y="-48836"/>
            <a:ext cx="8229600" cy="1143000"/>
          </a:xfrm>
        </p:spPr>
        <p:txBody>
          <a:bodyPr>
            <a:normAutofit fontScale="90000"/>
          </a:bodyPr>
          <a:lstStyle/>
          <a:p>
            <a:br>
              <a:rPr lang="en-CA" dirty="0"/>
            </a:br>
            <a:r>
              <a:rPr lang="en-CA" dirty="0"/>
              <a:t>Potential barriers to optimal treatment</a:t>
            </a:r>
          </a:p>
        </p:txBody>
      </p:sp>
      <p:sp>
        <p:nvSpPr>
          <p:cNvPr id="12" name="Text Placeholder 11">
            <a:extLst>
              <a:ext uri="{FF2B5EF4-FFF2-40B4-BE49-F238E27FC236}">
                <a16:creationId xmlns:a16="http://schemas.microsoft.com/office/drawing/2014/main" id="{DF206156-FBD7-4F40-B1C0-290A0D9D4C35}"/>
              </a:ext>
            </a:extLst>
          </p:cNvPr>
          <p:cNvSpPr>
            <a:spLocks noGrp="1"/>
          </p:cNvSpPr>
          <p:nvPr>
            <p:ph type="body" sz="quarter" idx="4294967295"/>
          </p:nvPr>
        </p:nvSpPr>
        <p:spPr>
          <a:xfrm>
            <a:off x="328774" y="6025661"/>
            <a:ext cx="8498426" cy="448000"/>
          </a:xfrm>
          <a:prstGeom prst="rect">
            <a:avLst/>
          </a:prstGeom>
        </p:spPr>
        <p:txBody>
          <a:bodyPr>
            <a:noAutofit/>
          </a:bodyPr>
          <a:lstStyle/>
          <a:p>
            <a:pPr marL="0" indent="0" algn="ctr">
              <a:buNone/>
            </a:pPr>
            <a:r>
              <a:rPr lang="en-US" sz="1200" dirty="0"/>
              <a:t>1. </a:t>
            </a:r>
            <a:r>
              <a:rPr lang="en-US" sz="1200" dirty="0" err="1"/>
              <a:t>Carls</a:t>
            </a:r>
            <a:r>
              <a:rPr lang="en-US" sz="1200" dirty="0"/>
              <a:t> G et al. </a:t>
            </a:r>
            <a:r>
              <a:rPr lang="en-US" sz="1200" i="1" dirty="0"/>
              <a:t>Diabetes </a:t>
            </a:r>
            <a:r>
              <a:rPr lang="en-US" sz="1200" i="1" dirty="0" err="1"/>
              <a:t>Ther</a:t>
            </a:r>
            <a:r>
              <a:rPr lang="en-US" sz="1200" dirty="0"/>
              <a:t>. 2017;8: </a:t>
            </a:r>
            <a:r>
              <a:rPr lang="en-US" sz="1200" dirty="0" err="1"/>
              <a:t>pg</a:t>
            </a:r>
            <a:r>
              <a:rPr lang="en-US" sz="1200" dirty="0"/>
              <a:t> 871; 2. Farr et al. </a:t>
            </a:r>
            <a:r>
              <a:rPr lang="en-US" sz="1200" i="1" dirty="0"/>
              <a:t>Adv </a:t>
            </a:r>
            <a:r>
              <a:rPr lang="en-US" sz="1200" i="1" dirty="0" err="1"/>
              <a:t>Ther</a:t>
            </a:r>
            <a:r>
              <a:rPr lang="en-US" sz="1200" dirty="0"/>
              <a:t>. 2014 Dec;31(12):1287-305; 3. García-Pérez LE et al. </a:t>
            </a:r>
            <a:r>
              <a:rPr lang="en-US" sz="1200" i="1" dirty="0"/>
              <a:t>Diabetes </a:t>
            </a:r>
            <a:r>
              <a:rPr lang="en-US" sz="1200" i="1" dirty="0" err="1"/>
              <a:t>Ther</a:t>
            </a:r>
            <a:r>
              <a:rPr lang="en-US" sz="1200" dirty="0"/>
              <a:t>. 2013;4: </a:t>
            </a:r>
            <a:r>
              <a:rPr lang="en-US" sz="1200" dirty="0" err="1"/>
              <a:t>pg</a:t>
            </a:r>
            <a:r>
              <a:rPr lang="en-US" sz="1200" dirty="0"/>
              <a:t> 180, 182, 185; 4. </a:t>
            </a:r>
            <a:r>
              <a:rPr lang="en-US" sz="1200" dirty="0" err="1"/>
              <a:t>Nakar</a:t>
            </a:r>
            <a:r>
              <a:rPr lang="en-US" sz="1200" dirty="0"/>
              <a:t> S, et al. </a:t>
            </a:r>
            <a:r>
              <a:rPr lang="en-US" sz="1200" i="1" dirty="0"/>
              <a:t>J Diabetes Complications</a:t>
            </a:r>
            <a:r>
              <a:rPr lang="en-US" sz="1200" dirty="0"/>
              <a:t>. 2007; 21:220-226; 5. </a:t>
            </a:r>
            <a:r>
              <a:rPr lang="en-US" sz="1200" dirty="0" err="1"/>
              <a:t>Petznick</a:t>
            </a:r>
            <a:r>
              <a:rPr lang="en-US" sz="1200" dirty="0"/>
              <a:t> AM, et al. </a:t>
            </a:r>
            <a:r>
              <a:rPr lang="en-US" sz="1200" i="1" dirty="0"/>
              <a:t>J Am Osteopath Assoc</a:t>
            </a:r>
            <a:r>
              <a:rPr lang="en-US" sz="1200" dirty="0"/>
              <a:t>. 2013;113 (Suppl 2):S6-S16; 6. Polonsky WH et al. </a:t>
            </a:r>
            <a:r>
              <a:rPr lang="en-US" sz="1200" i="1" dirty="0"/>
              <a:t>Diab Care</a:t>
            </a:r>
            <a:r>
              <a:rPr lang="en-US" sz="1200" dirty="0"/>
              <a:t>. 2005;28:2543-2545; 7. Ross SA. </a:t>
            </a:r>
            <a:r>
              <a:rPr lang="en-US" sz="1200" i="1" dirty="0"/>
              <a:t>Am J Med</a:t>
            </a:r>
            <a:r>
              <a:rPr lang="en-US" sz="1200" dirty="0"/>
              <a:t>. 2013;126:S39.</a:t>
            </a:r>
          </a:p>
        </p:txBody>
      </p:sp>
      <p:sp>
        <p:nvSpPr>
          <p:cNvPr id="5" name="Isosceles Triangle 4">
            <a:extLst>
              <a:ext uri="{FF2B5EF4-FFF2-40B4-BE49-F238E27FC236}">
                <a16:creationId xmlns:a16="http://schemas.microsoft.com/office/drawing/2014/main" id="{561FAF8C-75E2-4D1C-B6FD-537EA41A1186}"/>
              </a:ext>
            </a:extLst>
          </p:cNvPr>
          <p:cNvSpPr/>
          <p:nvPr/>
        </p:nvSpPr>
        <p:spPr>
          <a:xfrm>
            <a:off x="1183668" y="2146914"/>
            <a:ext cx="2417924" cy="2517837"/>
          </a:xfrm>
          <a:prstGeom prst="triangle">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21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75" name="TextBox 174">
            <a:extLst>
              <a:ext uri="{FF2B5EF4-FFF2-40B4-BE49-F238E27FC236}">
                <a16:creationId xmlns:a16="http://schemas.microsoft.com/office/drawing/2014/main" id="{8160ED3D-5C93-439E-A7F2-A9CCBD921AB9}"/>
              </a:ext>
            </a:extLst>
          </p:cNvPr>
          <p:cNvSpPr txBox="1"/>
          <p:nvPr/>
        </p:nvSpPr>
        <p:spPr>
          <a:xfrm>
            <a:off x="5250704" y="1538352"/>
            <a:ext cx="3463823" cy="2618666"/>
          </a:xfrm>
          <a:prstGeom prst="rect">
            <a:avLst/>
          </a:prstGeom>
          <a:noFill/>
        </p:spPr>
        <p:txBody>
          <a:bodyPr wrap="square" rtlCol="0">
            <a:spAutoFit/>
          </a:bodyPr>
          <a:lstStyle/>
          <a:p>
            <a:pPr marL="0" marR="0" lvl="0" indent="0" algn="l" defTabSz="914378" rtl="0" eaLnBrk="1" fontAlgn="base" latinLnBrk="0" hangingPunct="1">
              <a:lnSpc>
                <a:spcPct val="100000"/>
              </a:lnSpc>
              <a:spcBef>
                <a:spcPts val="200"/>
              </a:spcBef>
              <a:spcAft>
                <a:spcPts val="200"/>
              </a:spcAft>
              <a:buClrTx/>
              <a:buSzTx/>
              <a:buFontTx/>
              <a:buNone/>
              <a:tabLst/>
              <a:defRPr/>
            </a:pPr>
            <a:r>
              <a:rPr kumimoji="0" lang="en-CA" sz="1200" b="1" i="0" u="none" strike="noStrike" kern="1200" cap="none" spc="0" normalizeH="0" baseline="0" noProof="0" dirty="0">
                <a:ln>
                  <a:noFill/>
                </a:ln>
                <a:solidFill>
                  <a:srgbClr val="001965"/>
                </a:solidFill>
                <a:effectLst/>
                <a:uLnTx/>
                <a:uFillTx/>
                <a:latin typeface="Verdana" pitchFamily="34" charset="0"/>
                <a:ea typeface="+mn-ea"/>
                <a:cs typeface="Arial" charset="0"/>
              </a:rPr>
              <a:t>Examples of barriers:</a:t>
            </a: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Complex regimens</a:t>
            </a: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Fear of needles or injections</a:t>
            </a: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Hypoglycaemia </a:t>
            </a: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Weight gain</a:t>
            </a: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Poor efficacy</a:t>
            </a:r>
            <a:endParaRPr kumimoji="0" lang="en-GB" sz="1050" b="0" i="0" u="none" strike="noStrike" kern="1200" cap="none" spc="0" normalizeH="0" baseline="0" noProof="0" dirty="0">
              <a:ln>
                <a:noFill/>
              </a:ln>
              <a:solidFill>
                <a:srgbClr val="001965"/>
              </a:solidFill>
              <a:effectLst/>
              <a:uLnTx/>
              <a:uFillTx/>
              <a:latin typeface="Verdana" pitchFamily="34" charset="0"/>
              <a:ea typeface="+mn-ea"/>
              <a:cs typeface="Arial" charset="0"/>
            </a:endParaRP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A feeling of failure</a:t>
            </a:r>
            <a:endParaRPr kumimoji="0" lang="en-GB" sz="1050" b="0" i="0" u="none" strike="noStrike" kern="1200" cap="none" spc="0" normalizeH="0" baseline="0" noProof="0" dirty="0">
              <a:ln>
                <a:noFill/>
              </a:ln>
              <a:solidFill>
                <a:srgbClr val="001965"/>
              </a:solidFill>
              <a:effectLst/>
              <a:uLnTx/>
              <a:uFillTx/>
              <a:latin typeface="Verdana" pitchFamily="34" charset="0"/>
              <a:ea typeface="+mn-ea"/>
              <a:cs typeface="Arial" charset="0"/>
            </a:endParaRP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Cost</a:t>
            </a:r>
            <a:endParaRPr kumimoji="0" lang="en-GB" sz="1050" b="0" i="0" u="none" strike="noStrike" kern="1200" cap="none" spc="0" normalizeH="0" baseline="0" noProof="0" dirty="0">
              <a:ln>
                <a:noFill/>
              </a:ln>
              <a:solidFill>
                <a:srgbClr val="001965"/>
              </a:solidFill>
              <a:effectLst/>
              <a:uLnTx/>
              <a:uFillTx/>
              <a:latin typeface="Verdana" pitchFamily="34" charset="0"/>
              <a:ea typeface="+mn-ea"/>
              <a:cs typeface="Arial" charset="0"/>
            </a:endParaRP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Forgetfulness</a:t>
            </a:r>
            <a:endParaRPr kumimoji="0" lang="en-GB" sz="1050" b="0" i="0" u="none" strike="noStrike" kern="1200" cap="none" spc="0" normalizeH="0" baseline="0" noProof="0" dirty="0">
              <a:ln>
                <a:noFill/>
              </a:ln>
              <a:solidFill>
                <a:srgbClr val="001965"/>
              </a:solidFill>
              <a:effectLst/>
              <a:uLnTx/>
              <a:uFillTx/>
              <a:latin typeface="Verdana" pitchFamily="34" charset="0"/>
              <a:ea typeface="+mn-ea"/>
              <a:cs typeface="Arial" charset="0"/>
            </a:endParaRP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Insufficient use of clinical guidelines</a:t>
            </a: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Lack of diabetes knowledge</a:t>
            </a:r>
            <a:endParaRPr kumimoji="0" lang="en-GB" sz="1050" b="0" i="0" u="none" strike="noStrike" kern="1200" cap="none" spc="0" normalizeH="0" baseline="0" noProof="0" dirty="0">
              <a:ln>
                <a:noFill/>
              </a:ln>
              <a:solidFill>
                <a:srgbClr val="001965"/>
              </a:solidFill>
              <a:effectLst/>
              <a:uLnTx/>
              <a:uFillTx/>
              <a:latin typeface="Verdana" pitchFamily="34" charset="0"/>
              <a:ea typeface="+mn-ea"/>
              <a:cs typeface="Arial" charset="0"/>
            </a:endParaRPr>
          </a:p>
          <a:p>
            <a:pPr marL="171450" marR="0" lvl="0" indent="-171450" algn="l" defTabSz="914378" rtl="0" eaLnBrk="1" fontAlgn="base" latinLnBrk="0" hangingPunct="1">
              <a:lnSpc>
                <a:spcPct val="100000"/>
              </a:lnSpc>
              <a:spcBef>
                <a:spcPts val="200"/>
              </a:spcBef>
              <a:spcAft>
                <a:spcPts val="200"/>
              </a:spcAft>
              <a:buClr>
                <a:srgbClr val="009FDA"/>
              </a:buClr>
              <a:buSzTx/>
              <a:buFont typeface="Arial" panose="020B0604020202020204" pitchFamily="34" charset="0"/>
              <a:buChar char="•"/>
              <a:tabLst/>
              <a:defRPr/>
            </a:pPr>
            <a:r>
              <a:rPr kumimoji="0" lang="en-CA" sz="1050" b="0" i="0" u="none" strike="noStrike" kern="1200" cap="none" spc="0" normalizeH="0" baseline="0" noProof="0" dirty="0">
                <a:ln>
                  <a:noFill/>
                </a:ln>
                <a:solidFill>
                  <a:srgbClr val="001965"/>
                </a:solidFill>
                <a:effectLst/>
                <a:uLnTx/>
                <a:uFillTx/>
                <a:latin typeface="Verdana" pitchFamily="34" charset="0"/>
                <a:ea typeface="+mn-ea"/>
                <a:cs typeface="Arial" charset="0"/>
              </a:rPr>
              <a:t>Poor health literacy</a:t>
            </a:r>
            <a:endParaRPr kumimoji="0" lang="en-GB" sz="105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 name="Arrow: Right 7">
            <a:extLst>
              <a:ext uri="{FF2B5EF4-FFF2-40B4-BE49-F238E27FC236}">
                <a16:creationId xmlns:a16="http://schemas.microsoft.com/office/drawing/2014/main" id="{0904AF2C-5391-453E-8C73-6473AED2BE37}"/>
              </a:ext>
            </a:extLst>
          </p:cNvPr>
          <p:cNvSpPr/>
          <p:nvPr/>
        </p:nvSpPr>
        <p:spPr>
          <a:xfrm>
            <a:off x="3274321" y="2797865"/>
            <a:ext cx="1820217" cy="969051"/>
          </a:xfrm>
          <a:prstGeom prst="rightArrow">
            <a:avLst/>
          </a:prstGeom>
          <a:gradFill>
            <a:gsLst>
              <a:gs pos="0">
                <a:schemeClr val="accent1"/>
              </a:gs>
              <a:gs pos="47000">
                <a:schemeClr val="accent1">
                  <a:lumMod val="20000"/>
                  <a:lumOff val="80000"/>
                </a:schemeClr>
              </a:gs>
              <a:gs pos="100000">
                <a:schemeClr val="bg1"/>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6" name="TextBox 5">
            <a:extLst>
              <a:ext uri="{FF2B5EF4-FFF2-40B4-BE49-F238E27FC236}">
                <a16:creationId xmlns:a16="http://schemas.microsoft.com/office/drawing/2014/main" id="{4E254BE4-AA9D-4A74-9C74-8B61230A7F44}"/>
              </a:ext>
            </a:extLst>
          </p:cNvPr>
          <p:cNvSpPr txBox="1"/>
          <p:nvPr/>
        </p:nvSpPr>
        <p:spPr>
          <a:xfrm>
            <a:off x="1934997" y="1290091"/>
            <a:ext cx="889118" cy="447863"/>
          </a:xfrm>
          <a:prstGeom prst="rect">
            <a:avLst/>
          </a:prstGeom>
          <a:noFill/>
        </p:spPr>
        <p:txBody>
          <a:bodyPr wrap="square" rtlCol="0">
            <a:prstTxWarp prst="textArchUp">
              <a:avLst>
                <a:gd name="adj" fmla="val 11189003"/>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CA" sz="1350" b="1" i="0" u="none" strike="noStrike" kern="1200" cap="none" spc="0" normalizeH="0" baseline="0" noProof="0" dirty="0">
                <a:ln>
                  <a:noFill/>
                </a:ln>
                <a:solidFill>
                  <a:srgbClr val="001965"/>
                </a:solidFill>
                <a:effectLst/>
                <a:uLnTx/>
                <a:uFillTx/>
                <a:latin typeface="Verdana" pitchFamily="34" charset="0"/>
                <a:ea typeface="+mn-ea"/>
                <a:cs typeface="Arial" charset="0"/>
              </a:rPr>
              <a:t>HCPs</a:t>
            </a:r>
          </a:p>
        </p:txBody>
      </p:sp>
      <p:sp>
        <p:nvSpPr>
          <p:cNvPr id="7" name="Rectangle 6">
            <a:extLst>
              <a:ext uri="{FF2B5EF4-FFF2-40B4-BE49-F238E27FC236}">
                <a16:creationId xmlns:a16="http://schemas.microsoft.com/office/drawing/2014/main" id="{1F245382-2CB8-400E-9F03-2F21F54C9CE2}"/>
              </a:ext>
            </a:extLst>
          </p:cNvPr>
          <p:cNvSpPr/>
          <p:nvPr/>
        </p:nvSpPr>
        <p:spPr>
          <a:xfrm>
            <a:off x="1733899" y="3405361"/>
            <a:ext cx="1418978" cy="507831"/>
          </a:xfrm>
          <a:prstGeom prst="rect">
            <a:avLst/>
          </a:prstGeom>
        </p:spPr>
        <p:txBody>
          <a:bodyPr wrap="square">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CA" sz="1350" b="1" i="0" u="none" strike="noStrike" kern="1200" cap="none" spc="0" normalizeH="0" baseline="0" noProof="0" dirty="0">
                <a:ln>
                  <a:noFill/>
                </a:ln>
                <a:solidFill>
                  <a:srgbClr val="FFFFFF"/>
                </a:solidFill>
                <a:effectLst/>
                <a:uLnTx/>
                <a:uFillTx/>
                <a:latin typeface="Verdana" pitchFamily="34" charset="0"/>
                <a:ea typeface="+mn-ea"/>
                <a:cs typeface="Arial" charset="0"/>
              </a:rPr>
              <a:t>Different </a:t>
            </a:r>
            <a:br>
              <a:rPr kumimoji="0" lang="en-CA" sz="1350" b="1" i="0" u="none" strike="noStrike" kern="1200" cap="none" spc="0" normalizeH="0" baseline="0" noProof="0" dirty="0">
                <a:ln>
                  <a:noFill/>
                </a:ln>
                <a:solidFill>
                  <a:srgbClr val="FFFFFF"/>
                </a:solidFill>
                <a:effectLst/>
                <a:uLnTx/>
                <a:uFillTx/>
                <a:latin typeface="Verdana" pitchFamily="34" charset="0"/>
                <a:ea typeface="+mn-ea"/>
                <a:cs typeface="Arial" charset="0"/>
              </a:rPr>
            </a:br>
            <a:r>
              <a:rPr kumimoji="0" lang="en-CA" sz="1350" b="1" i="0" u="none" strike="noStrike" kern="1200" cap="none" spc="0" normalizeH="0" baseline="0" noProof="0" dirty="0">
                <a:ln>
                  <a:noFill/>
                </a:ln>
                <a:solidFill>
                  <a:srgbClr val="FFFFFF"/>
                </a:solidFill>
                <a:effectLst/>
                <a:uLnTx/>
                <a:uFillTx/>
                <a:latin typeface="Verdana" pitchFamily="34" charset="0"/>
                <a:ea typeface="+mn-ea"/>
                <a:cs typeface="Arial" charset="0"/>
              </a:rPr>
              <a:t>perspectives</a:t>
            </a:r>
            <a:endParaRPr kumimoji="0" lang="en-GB" sz="135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6" name="TextBox 35">
            <a:extLst>
              <a:ext uri="{FF2B5EF4-FFF2-40B4-BE49-F238E27FC236}">
                <a16:creationId xmlns:a16="http://schemas.microsoft.com/office/drawing/2014/main" id="{ED395AD0-547C-4DDB-960D-9E2020C6EF97}"/>
              </a:ext>
            </a:extLst>
          </p:cNvPr>
          <p:cNvSpPr txBox="1"/>
          <p:nvPr/>
        </p:nvSpPr>
        <p:spPr>
          <a:xfrm>
            <a:off x="750456" y="4936235"/>
            <a:ext cx="889118" cy="447863"/>
          </a:xfrm>
          <a:prstGeom prst="rect">
            <a:avLst/>
          </a:prstGeom>
          <a:noFill/>
        </p:spPr>
        <p:txBody>
          <a:bodyPr wrap="square" rtlCol="0">
            <a:prstTxWarp prst="textArchDown">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CA" sz="1350" b="1" i="0" u="none" strike="noStrike" kern="1200" cap="none" spc="0" normalizeH="0" baseline="0" noProof="0" dirty="0">
                <a:ln>
                  <a:noFill/>
                </a:ln>
                <a:solidFill>
                  <a:srgbClr val="001965"/>
                </a:solidFill>
                <a:effectLst/>
                <a:uLnTx/>
                <a:uFillTx/>
                <a:latin typeface="Verdana" pitchFamily="34" charset="0"/>
                <a:ea typeface="+mn-ea"/>
                <a:cs typeface="Arial" charset="0"/>
              </a:rPr>
              <a:t>Patient</a:t>
            </a:r>
          </a:p>
        </p:txBody>
      </p:sp>
      <p:sp>
        <p:nvSpPr>
          <p:cNvPr id="37" name="TextBox 36">
            <a:extLst>
              <a:ext uri="{FF2B5EF4-FFF2-40B4-BE49-F238E27FC236}">
                <a16:creationId xmlns:a16="http://schemas.microsoft.com/office/drawing/2014/main" id="{E1363196-5C2B-4664-BD21-D2EED8B3B5AB}"/>
              </a:ext>
            </a:extLst>
          </p:cNvPr>
          <p:cNvSpPr txBox="1"/>
          <p:nvPr/>
        </p:nvSpPr>
        <p:spPr>
          <a:xfrm>
            <a:off x="2898861" y="4146762"/>
            <a:ext cx="1499076" cy="1314468"/>
          </a:xfrm>
          <a:prstGeom prst="rect">
            <a:avLst/>
          </a:prstGeom>
          <a:noFill/>
        </p:spPr>
        <p:txBody>
          <a:bodyPr wrap="square" rtlCol="0">
            <a:prstTxWarp prst="textArchDown">
              <a:avLst>
                <a:gd name="adj" fmla="val 764386"/>
              </a:avLst>
            </a:prstTxWarp>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CA" sz="1350" b="1" i="0" u="none" strike="noStrike" kern="1200" cap="none" spc="0" normalizeH="0" baseline="0" noProof="0" dirty="0">
                <a:ln>
                  <a:noFill/>
                </a:ln>
                <a:solidFill>
                  <a:srgbClr val="001965"/>
                </a:solidFill>
                <a:effectLst/>
                <a:uLnTx/>
                <a:uFillTx/>
                <a:latin typeface="Verdana" pitchFamily="34" charset="0"/>
                <a:ea typeface="+mn-ea"/>
                <a:cs typeface="Arial" charset="0"/>
              </a:rPr>
              <a:t>Health system</a:t>
            </a:r>
          </a:p>
        </p:txBody>
      </p:sp>
      <p:sp>
        <p:nvSpPr>
          <p:cNvPr id="15" name="Rectangle: Rounded Corners 14">
            <a:extLst>
              <a:ext uri="{FF2B5EF4-FFF2-40B4-BE49-F238E27FC236}">
                <a16:creationId xmlns:a16="http://schemas.microsoft.com/office/drawing/2014/main" id="{A049204E-BF36-4B7E-8C60-B56D20025D91}"/>
              </a:ext>
            </a:extLst>
          </p:cNvPr>
          <p:cNvSpPr/>
          <p:nvPr/>
        </p:nvSpPr>
        <p:spPr>
          <a:xfrm>
            <a:off x="5150644" y="1110486"/>
            <a:ext cx="3676556" cy="4494500"/>
          </a:xfrm>
          <a:prstGeom prst="roundRect">
            <a:avLst>
              <a:gd name="adj" fmla="val 3951"/>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mn-cs"/>
            </a:endParaRPr>
          </a:p>
        </p:txBody>
      </p:sp>
      <p:sp>
        <p:nvSpPr>
          <p:cNvPr id="28" name="Oval 27">
            <a:extLst>
              <a:ext uri="{FF2B5EF4-FFF2-40B4-BE49-F238E27FC236}">
                <a16:creationId xmlns:a16="http://schemas.microsoft.com/office/drawing/2014/main" id="{03BCB886-85FC-4D60-8A23-842E16B7D42B}"/>
              </a:ext>
            </a:extLst>
          </p:cNvPr>
          <p:cNvSpPr/>
          <p:nvPr/>
        </p:nvSpPr>
        <p:spPr>
          <a:xfrm>
            <a:off x="701595" y="3862479"/>
            <a:ext cx="980528" cy="1300557"/>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mn-cs"/>
            </a:endParaRPr>
          </a:p>
        </p:txBody>
      </p:sp>
      <p:sp>
        <p:nvSpPr>
          <p:cNvPr id="35" name="Freeform 52">
            <a:extLst>
              <a:ext uri="{FF2B5EF4-FFF2-40B4-BE49-F238E27FC236}">
                <a16:creationId xmlns:a16="http://schemas.microsoft.com/office/drawing/2014/main" id="{5FC80342-29D2-4FFA-AB36-05C9EA562373}"/>
              </a:ext>
            </a:extLst>
          </p:cNvPr>
          <p:cNvSpPr>
            <a:spLocks noEditPoints="1"/>
          </p:cNvSpPr>
          <p:nvPr/>
        </p:nvSpPr>
        <p:spPr bwMode="auto">
          <a:xfrm flipH="1">
            <a:off x="1074016" y="4072108"/>
            <a:ext cx="219304" cy="957451"/>
          </a:xfrm>
          <a:custGeom>
            <a:avLst/>
            <a:gdLst>
              <a:gd name="T0" fmla="*/ 403 w 409"/>
              <a:gd name="T1" fmla="*/ 664 h 1344"/>
              <a:gd name="T2" fmla="*/ 405 w 409"/>
              <a:gd name="T3" fmla="*/ 614 h 1344"/>
              <a:gd name="T4" fmla="*/ 408 w 409"/>
              <a:gd name="T5" fmla="*/ 504 h 1344"/>
              <a:gd name="T6" fmla="*/ 405 w 409"/>
              <a:gd name="T7" fmla="*/ 334 h 1344"/>
              <a:gd name="T8" fmla="*/ 334 w 409"/>
              <a:gd name="T9" fmla="*/ 243 h 1344"/>
              <a:gd name="T10" fmla="*/ 285 w 409"/>
              <a:gd name="T11" fmla="*/ 209 h 1344"/>
              <a:gd name="T12" fmla="*/ 295 w 409"/>
              <a:gd name="T13" fmla="*/ 181 h 1344"/>
              <a:gd name="T14" fmla="*/ 301 w 409"/>
              <a:gd name="T15" fmla="*/ 145 h 1344"/>
              <a:gd name="T16" fmla="*/ 319 w 409"/>
              <a:gd name="T17" fmla="*/ 101 h 1344"/>
              <a:gd name="T18" fmla="*/ 293 w 409"/>
              <a:gd name="T19" fmla="*/ 40 h 1344"/>
              <a:gd name="T20" fmla="*/ 260 w 409"/>
              <a:gd name="T21" fmla="*/ 7 h 1344"/>
              <a:gd name="T22" fmla="*/ 152 w 409"/>
              <a:gd name="T23" fmla="*/ 73 h 1344"/>
              <a:gd name="T24" fmla="*/ 151 w 409"/>
              <a:gd name="T25" fmla="*/ 118 h 1344"/>
              <a:gd name="T26" fmla="*/ 168 w 409"/>
              <a:gd name="T27" fmla="*/ 177 h 1344"/>
              <a:gd name="T28" fmla="*/ 163 w 409"/>
              <a:gd name="T29" fmla="*/ 218 h 1344"/>
              <a:gd name="T30" fmla="*/ 41 w 409"/>
              <a:gd name="T31" fmla="*/ 327 h 1344"/>
              <a:gd name="T32" fmla="*/ 23 w 409"/>
              <a:gd name="T33" fmla="*/ 496 h 1344"/>
              <a:gd name="T34" fmla="*/ 20 w 409"/>
              <a:gd name="T35" fmla="*/ 534 h 1344"/>
              <a:gd name="T36" fmla="*/ 15 w 409"/>
              <a:gd name="T37" fmla="*/ 575 h 1344"/>
              <a:gd name="T38" fmla="*/ 4 w 409"/>
              <a:gd name="T39" fmla="*/ 616 h 1344"/>
              <a:gd name="T40" fmla="*/ 4 w 409"/>
              <a:gd name="T41" fmla="*/ 652 h 1344"/>
              <a:gd name="T42" fmla="*/ 11 w 409"/>
              <a:gd name="T43" fmla="*/ 702 h 1344"/>
              <a:gd name="T44" fmla="*/ 25 w 409"/>
              <a:gd name="T45" fmla="*/ 762 h 1344"/>
              <a:gd name="T46" fmla="*/ 58 w 409"/>
              <a:gd name="T47" fmla="*/ 819 h 1344"/>
              <a:gd name="T48" fmla="*/ 74 w 409"/>
              <a:gd name="T49" fmla="*/ 929 h 1344"/>
              <a:gd name="T50" fmla="*/ 79 w 409"/>
              <a:gd name="T51" fmla="*/ 1137 h 1344"/>
              <a:gd name="T52" fmla="*/ 98 w 409"/>
              <a:gd name="T53" fmla="*/ 1265 h 1344"/>
              <a:gd name="T54" fmla="*/ 65 w 409"/>
              <a:gd name="T55" fmla="*/ 1309 h 1344"/>
              <a:gd name="T56" fmla="*/ 161 w 409"/>
              <a:gd name="T57" fmla="*/ 1341 h 1344"/>
              <a:gd name="T58" fmla="*/ 197 w 409"/>
              <a:gd name="T59" fmla="*/ 1326 h 1344"/>
              <a:gd name="T60" fmla="*/ 203 w 409"/>
              <a:gd name="T61" fmla="*/ 1210 h 1344"/>
              <a:gd name="T62" fmla="*/ 203 w 409"/>
              <a:gd name="T63" fmla="*/ 965 h 1344"/>
              <a:gd name="T64" fmla="*/ 213 w 409"/>
              <a:gd name="T65" fmla="*/ 911 h 1344"/>
              <a:gd name="T66" fmla="*/ 227 w 409"/>
              <a:gd name="T67" fmla="*/ 1138 h 1344"/>
              <a:gd name="T68" fmla="*/ 221 w 409"/>
              <a:gd name="T69" fmla="*/ 1254 h 1344"/>
              <a:gd name="T70" fmla="*/ 219 w 409"/>
              <a:gd name="T71" fmla="*/ 1330 h 1344"/>
              <a:gd name="T72" fmla="*/ 365 w 409"/>
              <a:gd name="T73" fmla="*/ 1317 h 1344"/>
              <a:gd name="T74" fmla="*/ 313 w 409"/>
              <a:gd name="T75" fmla="*/ 1284 h 1344"/>
              <a:gd name="T76" fmla="*/ 316 w 409"/>
              <a:gd name="T77" fmla="*/ 1216 h 1344"/>
              <a:gd name="T78" fmla="*/ 339 w 409"/>
              <a:gd name="T79" fmla="*/ 941 h 1344"/>
              <a:gd name="T80" fmla="*/ 379 w 409"/>
              <a:gd name="T81" fmla="*/ 818 h 1344"/>
              <a:gd name="T82" fmla="*/ 392 w 409"/>
              <a:gd name="T83" fmla="*/ 752 h 1344"/>
              <a:gd name="T84" fmla="*/ 400 w 409"/>
              <a:gd name="T85" fmla="*/ 710 h 1344"/>
              <a:gd name="T86" fmla="*/ 407 w 409"/>
              <a:gd name="T87" fmla="*/ 696 h 1344"/>
              <a:gd name="T88" fmla="*/ 54 w 409"/>
              <a:gd name="T89" fmla="*/ 798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1344">
                <a:moveTo>
                  <a:pt x="404" y="686"/>
                </a:moveTo>
                <a:cubicBezTo>
                  <a:pt x="407" y="678"/>
                  <a:pt x="407" y="678"/>
                  <a:pt x="407" y="678"/>
                </a:cubicBezTo>
                <a:cubicBezTo>
                  <a:pt x="407" y="678"/>
                  <a:pt x="403" y="669"/>
                  <a:pt x="403" y="664"/>
                </a:cubicBezTo>
                <a:cubicBezTo>
                  <a:pt x="403" y="659"/>
                  <a:pt x="408" y="656"/>
                  <a:pt x="408" y="656"/>
                </a:cubicBezTo>
                <a:cubicBezTo>
                  <a:pt x="405" y="644"/>
                  <a:pt x="405" y="644"/>
                  <a:pt x="405" y="644"/>
                </a:cubicBezTo>
                <a:cubicBezTo>
                  <a:pt x="405" y="644"/>
                  <a:pt x="405" y="627"/>
                  <a:pt x="405" y="614"/>
                </a:cubicBezTo>
                <a:cubicBezTo>
                  <a:pt x="404" y="602"/>
                  <a:pt x="408" y="595"/>
                  <a:pt x="407" y="584"/>
                </a:cubicBezTo>
                <a:cubicBezTo>
                  <a:pt x="406" y="574"/>
                  <a:pt x="406" y="540"/>
                  <a:pt x="406" y="540"/>
                </a:cubicBezTo>
                <a:cubicBezTo>
                  <a:pt x="406" y="540"/>
                  <a:pt x="407" y="516"/>
                  <a:pt x="408" y="504"/>
                </a:cubicBezTo>
                <a:cubicBezTo>
                  <a:pt x="408" y="491"/>
                  <a:pt x="408" y="470"/>
                  <a:pt x="407" y="458"/>
                </a:cubicBezTo>
                <a:cubicBezTo>
                  <a:pt x="407" y="447"/>
                  <a:pt x="406" y="426"/>
                  <a:pt x="406" y="412"/>
                </a:cubicBezTo>
                <a:cubicBezTo>
                  <a:pt x="406" y="398"/>
                  <a:pt x="407" y="361"/>
                  <a:pt x="405" y="334"/>
                </a:cubicBezTo>
                <a:cubicBezTo>
                  <a:pt x="402" y="308"/>
                  <a:pt x="402" y="298"/>
                  <a:pt x="398" y="288"/>
                </a:cubicBezTo>
                <a:cubicBezTo>
                  <a:pt x="393" y="277"/>
                  <a:pt x="385" y="268"/>
                  <a:pt x="382" y="265"/>
                </a:cubicBezTo>
                <a:cubicBezTo>
                  <a:pt x="379" y="262"/>
                  <a:pt x="352" y="250"/>
                  <a:pt x="334" y="243"/>
                </a:cubicBezTo>
                <a:cubicBezTo>
                  <a:pt x="317" y="235"/>
                  <a:pt x="297" y="224"/>
                  <a:pt x="295" y="221"/>
                </a:cubicBezTo>
                <a:cubicBezTo>
                  <a:pt x="295" y="221"/>
                  <a:pt x="293" y="220"/>
                  <a:pt x="291" y="220"/>
                </a:cubicBezTo>
                <a:cubicBezTo>
                  <a:pt x="289" y="215"/>
                  <a:pt x="288" y="211"/>
                  <a:pt x="285" y="209"/>
                </a:cubicBezTo>
                <a:cubicBezTo>
                  <a:pt x="284" y="208"/>
                  <a:pt x="283" y="207"/>
                  <a:pt x="282" y="206"/>
                </a:cubicBezTo>
                <a:cubicBezTo>
                  <a:pt x="283" y="204"/>
                  <a:pt x="284" y="203"/>
                  <a:pt x="286" y="200"/>
                </a:cubicBezTo>
                <a:cubicBezTo>
                  <a:pt x="292" y="193"/>
                  <a:pt x="294" y="182"/>
                  <a:pt x="295" y="181"/>
                </a:cubicBezTo>
                <a:cubicBezTo>
                  <a:pt x="297" y="181"/>
                  <a:pt x="300" y="180"/>
                  <a:pt x="302" y="176"/>
                </a:cubicBezTo>
                <a:cubicBezTo>
                  <a:pt x="303" y="172"/>
                  <a:pt x="301" y="161"/>
                  <a:pt x="301" y="161"/>
                </a:cubicBezTo>
                <a:cubicBezTo>
                  <a:pt x="301" y="161"/>
                  <a:pt x="300" y="152"/>
                  <a:pt x="301" y="145"/>
                </a:cubicBezTo>
                <a:cubicBezTo>
                  <a:pt x="301" y="138"/>
                  <a:pt x="303" y="140"/>
                  <a:pt x="304" y="136"/>
                </a:cubicBezTo>
                <a:cubicBezTo>
                  <a:pt x="305" y="132"/>
                  <a:pt x="307" y="127"/>
                  <a:pt x="308" y="125"/>
                </a:cubicBezTo>
                <a:cubicBezTo>
                  <a:pt x="308" y="123"/>
                  <a:pt x="316" y="108"/>
                  <a:pt x="319" y="101"/>
                </a:cubicBezTo>
                <a:cubicBezTo>
                  <a:pt x="323" y="93"/>
                  <a:pt x="323" y="86"/>
                  <a:pt x="323" y="73"/>
                </a:cubicBezTo>
                <a:cubicBezTo>
                  <a:pt x="324" y="60"/>
                  <a:pt x="310" y="47"/>
                  <a:pt x="305" y="45"/>
                </a:cubicBezTo>
                <a:cubicBezTo>
                  <a:pt x="299" y="44"/>
                  <a:pt x="295" y="42"/>
                  <a:pt x="293" y="40"/>
                </a:cubicBezTo>
                <a:cubicBezTo>
                  <a:pt x="291" y="38"/>
                  <a:pt x="292" y="38"/>
                  <a:pt x="292" y="28"/>
                </a:cubicBezTo>
                <a:cubicBezTo>
                  <a:pt x="292" y="17"/>
                  <a:pt x="286" y="15"/>
                  <a:pt x="279" y="12"/>
                </a:cubicBezTo>
                <a:cubicBezTo>
                  <a:pt x="272" y="9"/>
                  <a:pt x="267" y="14"/>
                  <a:pt x="260" y="7"/>
                </a:cubicBezTo>
                <a:cubicBezTo>
                  <a:pt x="253" y="0"/>
                  <a:pt x="229" y="3"/>
                  <a:pt x="213" y="7"/>
                </a:cubicBezTo>
                <a:cubicBezTo>
                  <a:pt x="198" y="11"/>
                  <a:pt x="171" y="31"/>
                  <a:pt x="164" y="43"/>
                </a:cubicBezTo>
                <a:cubicBezTo>
                  <a:pt x="158" y="56"/>
                  <a:pt x="152" y="73"/>
                  <a:pt x="152" y="73"/>
                </a:cubicBezTo>
                <a:cubicBezTo>
                  <a:pt x="152" y="73"/>
                  <a:pt x="149" y="80"/>
                  <a:pt x="149" y="91"/>
                </a:cubicBezTo>
                <a:cubicBezTo>
                  <a:pt x="150" y="102"/>
                  <a:pt x="152" y="111"/>
                  <a:pt x="152" y="111"/>
                </a:cubicBezTo>
                <a:cubicBezTo>
                  <a:pt x="152" y="111"/>
                  <a:pt x="151" y="112"/>
                  <a:pt x="151" y="118"/>
                </a:cubicBezTo>
                <a:cubicBezTo>
                  <a:pt x="150" y="125"/>
                  <a:pt x="154" y="133"/>
                  <a:pt x="155" y="143"/>
                </a:cubicBezTo>
                <a:cubicBezTo>
                  <a:pt x="156" y="152"/>
                  <a:pt x="155" y="164"/>
                  <a:pt x="157" y="170"/>
                </a:cubicBezTo>
                <a:cubicBezTo>
                  <a:pt x="159" y="177"/>
                  <a:pt x="168" y="172"/>
                  <a:pt x="168" y="177"/>
                </a:cubicBezTo>
                <a:cubicBezTo>
                  <a:pt x="169" y="182"/>
                  <a:pt x="173" y="190"/>
                  <a:pt x="175" y="199"/>
                </a:cubicBezTo>
                <a:cubicBezTo>
                  <a:pt x="175" y="199"/>
                  <a:pt x="174" y="199"/>
                  <a:pt x="174" y="199"/>
                </a:cubicBezTo>
                <a:cubicBezTo>
                  <a:pt x="170" y="201"/>
                  <a:pt x="166" y="209"/>
                  <a:pt x="163" y="218"/>
                </a:cubicBezTo>
                <a:cubicBezTo>
                  <a:pt x="156" y="222"/>
                  <a:pt x="140" y="231"/>
                  <a:pt x="127" y="232"/>
                </a:cubicBezTo>
                <a:cubicBezTo>
                  <a:pt x="109" y="234"/>
                  <a:pt x="56" y="247"/>
                  <a:pt x="50" y="278"/>
                </a:cubicBezTo>
                <a:cubicBezTo>
                  <a:pt x="44" y="310"/>
                  <a:pt x="41" y="315"/>
                  <a:pt x="41" y="327"/>
                </a:cubicBezTo>
                <a:cubicBezTo>
                  <a:pt x="41" y="339"/>
                  <a:pt x="40" y="362"/>
                  <a:pt x="38" y="372"/>
                </a:cubicBezTo>
                <a:cubicBezTo>
                  <a:pt x="37" y="382"/>
                  <a:pt x="29" y="402"/>
                  <a:pt x="29" y="418"/>
                </a:cubicBezTo>
                <a:cubicBezTo>
                  <a:pt x="30" y="434"/>
                  <a:pt x="23" y="485"/>
                  <a:pt x="23" y="496"/>
                </a:cubicBezTo>
                <a:cubicBezTo>
                  <a:pt x="23" y="506"/>
                  <a:pt x="25" y="511"/>
                  <a:pt x="20" y="514"/>
                </a:cubicBezTo>
                <a:cubicBezTo>
                  <a:pt x="16" y="517"/>
                  <a:pt x="10" y="520"/>
                  <a:pt x="13" y="525"/>
                </a:cubicBezTo>
                <a:cubicBezTo>
                  <a:pt x="16" y="530"/>
                  <a:pt x="20" y="534"/>
                  <a:pt x="20" y="534"/>
                </a:cubicBezTo>
                <a:cubicBezTo>
                  <a:pt x="20" y="534"/>
                  <a:pt x="20" y="538"/>
                  <a:pt x="16" y="542"/>
                </a:cubicBezTo>
                <a:cubicBezTo>
                  <a:pt x="11" y="546"/>
                  <a:pt x="9" y="554"/>
                  <a:pt x="14" y="560"/>
                </a:cubicBezTo>
                <a:cubicBezTo>
                  <a:pt x="19" y="566"/>
                  <a:pt x="19" y="572"/>
                  <a:pt x="15" y="575"/>
                </a:cubicBezTo>
                <a:cubicBezTo>
                  <a:pt x="12" y="577"/>
                  <a:pt x="10" y="581"/>
                  <a:pt x="11" y="589"/>
                </a:cubicBezTo>
                <a:cubicBezTo>
                  <a:pt x="11" y="597"/>
                  <a:pt x="11" y="598"/>
                  <a:pt x="9" y="603"/>
                </a:cubicBezTo>
                <a:cubicBezTo>
                  <a:pt x="6" y="609"/>
                  <a:pt x="3" y="610"/>
                  <a:pt x="4" y="616"/>
                </a:cubicBezTo>
                <a:cubicBezTo>
                  <a:pt x="6" y="623"/>
                  <a:pt x="4" y="617"/>
                  <a:pt x="3" y="624"/>
                </a:cubicBezTo>
                <a:cubicBezTo>
                  <a:pt x="2" y="630"/>
                  <a:pt x="0" y="636"/>
                  <a:pt x="2" y="640"/>
                </a:cubicBezTo>
                <a:cubicBezTo>
                  <a:pt x="4" y="644"/>
                  <a:pt x="4" y="647"/>
                  <a:pt x="4" y="652"/>
                </a:cubicBezTo>
                <a:cubicBezTo>
                  <a:pt x="4" y="657"/>
                  <a:pt x="6" y="661"/>
                  <a:pt x="6" y="661"/>
                </a:cubicBezTo>
                <a:cubicBezTo>
                  <a:pt x="10" y="669"/>
                  <a:pt x="10" y="669"/>
                  <a:pt x="10" y="669"/>
                </a:cubicBezTo>
                <a:cubicBezTo>
                  <a:pt x="11" y="702"/>
                  <a:pt x="11" y="702"/>
                  <a:pt x="11" y="702"/>
                </a:cubicBezTo>
                <a:cubicBezTo>
                  <a:pt x="11" y="702"/>
                  <a:pt x="13" y="703"/>
                  <a:pt x="17" y="705"/>
                </a:cubicBezTo>
                <a:cubicBezTo>
                  <a:pt x="18" y="710"/>
                  <a:pt x="23" y="724"/>
                  <a:pt x="23" y="733"/>
                </a:cubicBezTo>
                <a:cubicBezTo>
                  <a:pt x="24" y="744"/>
                  <a:pt x="22" y="753"/>
                  <a:pt x="25" y="762"/>
                </a:cubicBezTo>
                <a:cubicBezTo>
                  <a:pt x="28" y="771"/>
                  <a:pt x="30" y="776"/>
                  <a:pt x="33" y="783"/>
                </a:cubicBezTo>
                <a:cubicBezTo>
                  <a:pt x="36" y="791"/>
                  <a:pt x="39" y="796"/>
                  <a:pt x="45" y="803"/>
                </a:cubicBezTo>
                <a:cubicBezTo>
                  <a:pt x="50" y="811"/>
                  <a:pt x="54" y="818"/>
                  <a:pt x="58" y="819"/>
                </a:cubicBezTo>
                <a:cubicBezTo>
                  <a:pt x="59" y="824"/>
                  <a:pt x="60" y="828"/>
                  <a:pt x="60" y="831"/>
                </a:cubicBezTo>
                <a:cubicBezTo>
                  <a:pt x="61" y="842"/>
                  <a:pt x="59" y="862"/>
                  <a:pt x="62" y="877"/>
                </a:cubicBezTo>
                <a:cubicBezTo>
                  <a:pt x="66" y="893"/>
                  <a:pt x="70" y="915"/>
                  <a:pt x="74" y="929"/>
                </a:cubicBezTo>
                <a:cubicBezTo>
                  <a:pt x="79" y="943"/>
                  <a:pt x="84" y="953"/>
                  <a:pt x="84" y="963"/>
                </a:cubicBezTo>
                <a:cubicBezTo>
                  <a:pt x="84" y="974"/>
                  <a:pt x="80" y="1015"/>
                  <a:pt x="79" y="1027"/>
                </a:cubicBezTo>
                <a:cubicBezTo>
                  <a:pt x="77" y="1040"/>
                  <a:pt x="79" y="1110"/>
                  <a:pt x="79" y="1137"/>
                </a:cubicBezTo>
                <a:cubicBezTo>
                  <a:pt x="80" y="1163"/>
                  <a:pt x="78" y="1193"/>
                  <a:pt x="86" y="1205"/>
                </a:cubicBezTo>
                <a:cubicBezTo>
                  <a:pt x="95" y="1217"/>
                  <a:pt x="99" y="1214"/>
                  <a:pt x="99" y="1220"/>
                </a:cubicBezTo>
                <a:cubicBezTo>
                  <a:pt x="99" y="1226"/>
                  <a:pt x="97" y="1260"/>
                  <a:pt x="98" y="1265"/>
                </a:cubicBezTo>
                <a:cubicBezTo>
                  <a:pt x="98" y="1267"/>
                  <a:pt x="98" y="1269"/>
                  <a:pt x="98" y="1270"/>
                </a:cubicBezTo>
                <a:cubicBezTo>
                  <a:pt x="97" y="1276"/>
                  <a:pt x="96" y="1283"/>
                  <a:pt x="95" y="1285"/>
                </a:cubicBezTo>
                <a:cubicBezTo>
                  <a:pt x="93" y="1296"/>
                  <a:pt x="82" y="1302"/>
                  <a:pt x="65" y="1309"/>
                </a:cubicBezTo>
                <a:cubicBezTo>
                  <a:pt x="48" y="1316"/>
                  <a:pt x="41" y="1321"/>
                  <a:pt x="43" y="1326"/>
                </a:cubicBezTo>
                <a:cubicBezTo>
                  <a:pt x="51" y="1343"/>
                  <a:pt x="66" y="1340"/>
                  <a:pt x="78" y="1340"/>
                </a:cubicBezTo>
                <a:cubicBezTo>
                  <a:pt x="96" y="1340"/>
                  <a:pt x="148" y="1344"/>
                  <a:pt x="161" y="1341"/>
                </a:cubicBezTo>
                <a:cubicBezTo>
                  <a:pt x="174" y="1338"/>
                  <a:pt x="196" y="1344"/>
                  <a:pt x="197" y="1336"/>
                </a:cubicBezTo>
                <a:cubicBezTo>
                  <a:pt x="197" y="1333"/>
                  <a:pt x="197" y="1330"/>
                  <a:pt x="197" y="1327"/>
                </a:cubicBezTo>
                <a:cubicBezTo>
                  <a:pt x="197" y="1327"/>
                  <a:pt x="197" y="1327"/>
                  <a:pt x="197" y="1326"/>
                </a:cubicBezTo>
                <a:cubicBezTo>
                  <a:pt x="203" y="1317"/>
                  <a:pt x="190" y="1258"/>
                  <a:pt x="194" y="1251"/>
                </a:cubicBezTo>
                <a:cubicBezTo>
                  <a:pt x="197" y="1245"/>
                  <a:pt x="203" y="1240"/>
                  <a:pt x="204" y="1232"/>
                </a:cubicBezTo>
                <a:cubicBezTo>
                  <a:pt x="205" y="1225"/>
                  <a:pt x="206" y="1217"/>
                  <a:pt x="203" y="1210"/>
                </a:cubicBezTo>
                <a:cubicBezTo>
                  <a:pt x="200" y="1202"/>
                  <a:pt x="199" y="1136"/>
                  <a:pt x="197" y="1120"/>
                </a:cubicBezTo>
                <a:cubicBezTo>
                  <a:pt x="196" y="1104"/>
                  <a:pt x="194" y="1083"/>
                  <a:pt x="194" y="1083"/>
                </a:cubicBezTo>
                <a:cubicBezTo>
                  <a:pt x="194" y="1083"/>
                  <a:pt x="202" y="978"/>
                  <a:pt x="203" y="965"/>
                </a:cubicBezTo>
                <a:cubicBezTo>
                  <a:pt x="205" y="953"/>
                  <a:pt x="208" y="945"/>
                  <a:pt x="208" y="935"/>
                </a:cubicBezTo>
                <a:cubicBezTo>
                  <a:pt x="208" y="926"/>
                  <a:pt x="206" y="879"/>
                  <a:pt x="208" y="877"/>
                </a:cubicBezTo>
                <a:cubicBezTo>
                  <a:pt x="209" y="876"/>
                  <a:pt x="213" y="897"/>
                  <a:pt x="213" y="911"/>
                </a:cubicBezTo>
                <a:cubicBezTo>
                  <a:pt x="213" y="925"/>
                  <a:pt x="216" y="951"/>
                  <a:pt x="217" y="976"/>
                </a:cubicBezTo>
                <a:cubicBezTo>
                  <a:pt x="217" y="1000"/>
                  <a:pt x="221" y="1042"/>
                  <a:pt x="223" y="1076"/>
                </a:cubicBezTo>
                <a:cubicBezTo>
                  <a:pt x="223" y="1076"/>
                  <a:pt x="227" y="1111"/>
                  <a:pt x="227" y="1138"/>
                </a:cubicBezTo>
                <a:cubicBezTo>
                  <a:pt x="226" y="1165"/>
                  <a:pt x="219" y="1196"/>
                  <a:pt x="222" y="1204"/>
                </a:cubicBezTo>
                <a:cubicBezTo>
                  <a:pt x="225" y="1213"/>
                  <a:pt x="217" y="1222"/>
                  <a:pt x="215" y="1232"/>
                </a:cubicBezTo>
                <a:cubicBezTo>
                  <a:pt x="214" y="1241"/>
                  <a:pt x="219" y="1251"/>
                  <a:pt x="221" y="1254"/>
                </a:cubicBezTo>
                <a:cubicBezTo>
                  <a:pt x="222" y="1256"/>
                  <a:pt x="224" y="1266"/>
                  <a:pt x="225" y="1276"/>
                </a:cubicBezTo>
                <a:cubicBezTo>
                  <a:pt x="223" y="1278"/>
                  <a:pt x="222" y="1280"/>
                  <a:pt x="222" y="1283"/>
                </a:cubicBezTo>
                <a:cubicBezTo>
                  <a:pt x="220" y="1298"/>
                  <a:pt x="219" y="1317"/>
                  <a:pt x="219" y="1330"/>
                </a:cubicBezTo>
                <a:cubicBezTo>
                  <a:pt x="219" y="1337"/>
                  <a:pt x="224" y="1342"/>
                  <a:pt x="231" y="1342"/>
                </a:cubicBezTo>
                <a:cubicBezTo>
                  <a:pt x="369" y="1342"/>
                  <a:pt x="369" y="1342"/>
                  <a:pt x="369" y="1342"/>
                </a:cubicBezTo>
                <a:cubicBezTo>
                  <a:pt x="369" y="1342"/>
                  <a:pt x="388" y="1336"/>
                  <a:pt x="365" y="1317"/>
                </a:cubicBezTo>
                <a:cubicBezTo>
                  <a:pt x="342" y="1296"/>
                  <a:pt x="321" y="1301"/>
                  <a:pt x="318" y="1298"/>
                </a:cubicBezTo>
                <a:cubicBezTo>
                  <a:pt x="316" y="1297"/>
                  <a:pt x="313" y="1292"/>
                  <a:pt x="310" y="1286"/>
                </a:cubicBezTo>
                <a:cubicBezTo>
                  <a:pt x="311" y="1286"/>
                  <a:pt x="313" y="1285"/>
                  <a:pt x="313" y="1284"/>
                </a:cubicBezTo>
                <a:cubicBezTo>
                  <a:pt x="317" y="1279"/>
                  <a:pt x="318" y="1266"/>
                  <a:pt x="317" y="1257"/>
                </a:cubicBezTo>
                <a:cubicBezTo>
                  <a:pt x="316" y="1249"/>
                  <a:pt x="322" y="1251"/>
                  <a:pt x="321" y="1241"/>
                </a:cubicBezTo>
                <a:cubicBezTo>
                  <a:pt x="319" y="1230"/>
                  <a:pt x="316" y="1219"/>
                  <a:pt x="316" y="1216"/>
                </a:cubicBezTo>
                <a:cubicBezTo>
                  <a:pt x="317" y="1213"/>
                  <a:pt x="340" y="1203"/>
                  <a:pt x="338" y="1179"/>
                </a:cubicBezTo>
                <a:cubicBezTo>
                  <a:pt x="337" y="1154"/>
                  <a:pt x="338" y="1076"/>
                  <a:pt x="338" y="1051"/>
                </a:cubicBezTo>
                <a:cubicBezTo>
                  <a:pt x="339" y="1027"/>
                  <a:pt x="338" y="947"/>
                  <a:pt x="339" y="941"/>
                </a:cubicBezTo>
                <a:cubicBezTo>
                  <a:pt x="340" y="935"/>
                  <a:pt x="354" y="892"/>
                  <a:pt x="353" y="873"/>
                </a:cubicBezTo>
                <a:cubicBezTo>
                  <a:pt x="353" y="864"/>
                  <a:pt x="354" y="845"/>
                  <a:pt x="355" y="826"/>
                </a:cubicBezTo>
                <a:cubicBezTo>
                  <a:pt x="360" y="827"/>
                  <a:pt x="376" y="823"/>
                  <a:pt x="379" y="818"/>
                </a:cubicBezTo>
                <a:cubicBezTo>
                  <a:pt x="383" y="814"/>
                  <a:pt x="385" y="807"/>
                  <a:pt x="386" y="801"/>
                </a:cubicBezTo>
                <a:cubicBezTo>
                  <a:pt x="387" y="796"/>
                  <a:pt x="395" y="784"/>
                  <a:pt x="394" y="777"/>
                </a:cubicBezTo>
                <a:cubicBezTo>
                  <a:pt x="393" y="770"/>
                  <a:pt x="392" y="758"/>
                  <a:pt x="392" y="752"/>
                </a:cubicBezTo>
                <a:cubicBezTo>
                  <a:pt x="392" y="748"/>
                  <a:pt x="392" y="743"/>
                  <a:pt x="392" y="741"/>
                </a:cubicBezTo>
                <a:cubicBezTo>
                  <a:pt x="394" y="740"/>
                  <a:pt x="397" y="740"/>
                  <a:pt x="398" y="739"/>
                </a:cubicBezTo>
                <a:cubicBezTo>
                  <a:pt x="400" y="710"/>
                  <a:pt x="400" y="710"/>
                  <a:pt x="400" y="710"/>
                </a:cubicBezTo>
                <a:cubicBezTo>
                  <a:pt x="400" y="710"/>
                  <a:pt x="401" y="711"/>
                  <a:pt x="403" y="709"/>
                </a:cubicBezTo>
                <a:cubicBezTo>
                  <a:pt x="406" y="707"/>
                  <a:pt x="409" y="705"/>
                  <a:pt x="409" y="705"/>
                </a:cubicBezTo>
                <a:cubicBezTo>
                  <a:pt x="409" y="705"/>
                  <a:pt x="409" y="699"/>
                  <a:pt x="407" y="696"/>
                </a:cubicBezTo>
                <a:cubicBezTo>
                  <a:pt x="404" y="692"/>
                  <a:pt x="404" y="686"/>
                  <a:pt x="404" y="686"/>
                </a:cubicBezTo>
                <a:close/>
                <a:moveTo>
                  <a:pt x="53" y="793"/>
                </a:moveTo>
                <a:cubicBezTo>
                  <a:pt x="54" y="795"/>
                  <a:pt x="54" y="796"/>
                  <a:pt x="54" y="798"/>
                </a:cubicBezTo>
                <a:cubicBezTo>
                  <a:pt x="54" y="796"/>
                  <a:pt x="54" y="795"/>
                  <a:pt x="53" y="79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1965"/>
              </a:solidFill>
              <a:effectLst/>
              <a:uLnTx/>
              <a:uFillTx/>
              <a:latin typeface="Verdana"/>
              <a:ea typeface="+mn-ea"/>
              <a:cs typeface="Arial" charset="0"/>
            </a:endParaRPr>
          </a:p>
        </p:txBody>
      </p:sp>
      <p:sp>
        <p:nvSpPr>
          <p:cNvPr id="29" name="Oval 28">
            <a:extLst>
              <a:ext uri="{FF2B5EF4-FFF2-40B4-BE49-F238E27FC236}">
                <a16:creationId xmlns:a16="http://schemas.microsoft.com/office/drawing/2014/main" id="{7E234276-5CFE-48D5-910E-1B4F01B6E845}"/>
              </a:ext>
            </a:extLst>
          </p:cNvPr>
          <p:cNvSpPr/>
          <p:nvPr/>
        </p:nvSpPr>
        <p:spPr>
          <a:xfrm>
            <a:off x="3152878" y="3818513"/>
            <a:ext cx="1033810" cy="1371232"/>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04F945A5-4077-4C25-BCFF-507FF0F6DF28}"/>
              </a:ext>
            </a:extLst>
          </p:cNvPr>
          <p:cNvGrpSpPr/>
          <p:nvPr/>
        </p:nvGrpSpPr>
        <p:grpSpPr>
          <a:xfrm>
            <a:off x="3310533" y="4075257"/>
            <a:ext cx="714766" cy="763476"/>
            <a:chOff x="4133734" y="4167110"/>
            <a:chExt cx="1103639" cy="884140"/>
          </a:xfrm>
        </p:grpSpPr>
        <p:grpSp>
          <p:nvGrpSpPr>
            <p:cNvPr id="38" name="Group 37">
              <a:extLst>
                <a:ext uri="{FF2B5EF4-FFF2-40B4-BE49-F238E27FC236}">
                  <a16:creationId xmlns:a16="http://schemas.microsoft.com/office/drawing/2014/main" id="{7974B93F-1771-4BD5-8199-375D8DF64C17}"/>
                </a:ext>
              </a:extLst>
            </p:cNvPr>
            <p:cNvGrpSpPr/>
            <p:nvPr/>
          </p:nvGrpSpPr>
          <p:grpSpPr>
            <a:xfrm>
              <a:off x="4133734" y="4302450"/>
              <a:ext cx="1103639" cy="748800"/>
              <a:chOff x="5849308" y="4669128"/>
              <a:chExt cx="1103639" cy="748800"/>
            </a:xfrm>
          </p:grpSpPr>
          <p:sp>
            <p:nvSpPr>
              <p:cNvPr id="41" name="Rectangle 40">
                <a:extLst>
                  <a:ext uri="{FF2B5EF4-FFF2-40B4-BE49-F238E27FC236}">
                    <a16:creationId xmlns:a16="http://schemas.microsoft.com/office/drawing/2014/main" id="{AD12F38A-3951-4B17-8EB9-54DA3B3031CB}"/>
                  </a:ext>
                </a:extLst>
              </p:cNvPr>
              <p:cNvSpPr/>
              <p:nvPr/>
            </p:nvSpPr>
            <p:spPr>
              <a:xfrm>
                <a:off x="6203352" y="4775200"/>
                <a:ext cx="240799" cy="61492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mn-cs"/>
                </a:endParaRPr>
              </a:p>
            </p:txBody>
          </p:sp>
          <p:sp>
            <p:nvSpPr>
              <p:cNvPr id="42" name="Rectangle 41">
                <a:extLst>
                  <a:ext uri="{FF2B5EF4-FFF2-40B4-BE49-F238E27FC236}">
                    <a16:creationId xmlns:a16="http://schemas.microsoft.com/office/drawing/2014/main" id="{F618C670-AFD7-4FB0-AE29-C83C96215907}"/>
                  </a:ext>
                </a:extLst>
              </p:cNvPr>
              <p:cNvSpPr/>
              <p:nvPr/>
            </p:nvSpPr>
            <p:spPr>
              <a:xfrm>
                <a:off x="6440836" y="4706931"/>
                <a:ext cx="295508" cy="6461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43" name="Group 42">
                <a:extLst>
                  <a:ext uri="{FF2B5EF4-FFF2-40B4-BE49-F238E27FC236}">
                    <a16:creationId xmlns:a16="http://schemas.microsoft.com/office/drawing/2014/main" id="{DB3BCCE5-5843-4EB6-8B6A-0ADF927EDB4C}"/>
                  </a:ext>
                </a:extLst>
              </p:cNvPr>
              <p:cNvGrpSpPr/>
              <p:nvPr/>
            </p:nvGrpSpPr>
            <p:grpSpPr>
              <a:xfrm flipH="1">
                <a:off x="5849308" y="4669128"/>
                <a:ext cx="1103639" cy="748800"/>
                <a:chOff x="5461899" y="1948459"/>
                <a:chExt cx="864041" cy="586237"/>
              </a:xfrm>
            </p:grpSpPr>
            <p:sp>
              <p:nvSpPr>
                <p:cNvPr id="44" name="Freeform 675">
                  <a:extLst>
                    <a:ext uri="{FF2B5EF4-FFF2-40B4-BE49-F238E27FC236}">
                      <a16:creationId xmlns:a16="http://schemas.microsoft.com/office/drawing/2014/main" id="{520940AD-A91D-4CA7-B114-6B8222A8B2FC}"/>
                    </a:ext>
                  </a:extLst>
                </p:cNvPr>
                <p:cNvSpPr>
                  <a:spLocks noEditPoints="1"/>
                </p:cNvSpPr>
                <p:nvPr/>
              </p:nvSpPr>
              <p:spPr bwMode="auto">
                <a:xfrm>
                  <a:off x="5461899" y="1948459"/>
                  <a:ext cx="864041" cy="586237"/>
                </a:xfrm>
                <a:custGeom>
                  <a:avLst/>
                  <a:gdLst>
                    <a:gd name="T0" fmla="*/ 223 w 475"/>
                    <a:gd name="T1" fmla="*/ 0 h 331"/>
                    <a:gd name="T2" fmla="*/ 101 w 475"/>
                    <a:gd name="T3" fmla="*/ 200 h 331"/>
                    <a:gd name="T4" fmla="*/ 152 w 475"/>
                    <a:gd name="T5" fmla="*/ 24 h 331"/>
                    <a:gd name="T6" fmla="*/ 211 w 475"/>
                    <a:gd name="T7" fmla="*/ 116 h 331"/>
                    <a:gd name="T8" fmla="*/ 211 w 475"/>
                    <a:gd name="T9" fmla="*/ 151 h 331"/>
                    <a:gd name="T10" fmla="*/ 152 w 475"/>
                    <a:gd name="T11" fmla="*/ 81 h 331"/>
                    <a:gd name="T12" fmla="*/ 211 w 475"/>
                    <a:gd name="T13" fmla="*/ 163 h 331"/>
                    <a:gd name="T14" fmla="*/ 387 w 475"/>
                    <a:gd name="T15" fmla="*/ 280 h 331"/>
                    <a:gd name="T16" fmla="*/ 402 w 475"/>
                    <a:gd name="T17" fmla="*/ 51 h 331"/>
                    <a:gd name="T18" fmla="*/ 456 w 475"/>
                    <a:gd name="T19" fmla="*/ 157 h 331"/>
                    <a:gd name="T20" fmla="*/ 399 w 475"/>
                    <a:gd name="T21" fmla="*/ 237 h 331"/>
                    <a:gd name="T22" fmla="*/ 313 w 475"/>
                    <a:gd name="T23" fmla="*/ 133 h 331"/>
                    <a:gd name="T24" fmla="*/ 283 w 475"/>
                    <a:gd name="T25" fmla="*/ 55 h 331"/>
                    <a:gd name="T26" fmla="*/ 313 w 475"/>
                    <a:gd name="T27" fmla="*/ 177 h 331"/>
                    <a:gd name="T28" fmla="*/ 301 w 475"/>
                    <a:gd name="T29" fmla="*/ 229 h 331"/>
                    <a:gd name="T30" fmla="*/ 265 w 475"/>
                    <a:gd name="T31" fmla="*/ 186 h 331"/>
                    <a:gd name="T32" fmla="*/ 313 w 475"/>
                    <a:gd name="T33" fmla="*/ 99 h 331"/>
                    <a:gd name="T34" fmla="*/ 265 w 475"/>
                    <a:gd name="T35" fmla="*/ 99 h 331"/>
                    <a:gd name="T36" fmla="*/ 301 w 475"/>
                    <a:gd name="T37" fmla="*/ 256 h 331"/>
                    <a:gd name="T38" fmla="*/ 265 w 475"/>
                    <a:gd name="T39" fmla="*/ 151 h 331"/>
                    <a:gd name="T40" fmla="*/ 294 w 475"/>
                    <a:gd name="T41" fmla="*/ 307 h 331"/>
                    <a:gd name="T42" fmla="*/ 265 w 475"/>
                    <a:gd name="T43" fmla="*/ 307 h 331"/>
                    <a:gd name="T44" fmla="*/ 229 w 475"/>
                    <a:gd name="T45" fmla="*/ 55 h 331"/>
                    <a:gd name="T46" fmla="*/ 247 w 475"/>
                    <a:gd name="T47" fmla="*/ 99 h 331"/>
                    <a:gd name="T48" fmla="*/ 258 w 475"/>
                    <a:gd name="T49" fmla="*/ 264 h 331"/>
                    <a:gd name="T50" fmla="*/ 247 w 475"/>
                    <a:gd name="T51" fmla="*/ 134 h 331"/>
                    <a:gd name="T52" fmla="*/ 240 w 475"/>
                    <a:gd name="T53" fmla="*/ 186 h 331"/>
                    <a:gd name="T54" fmla="*/ 247 w 475"/>
                    <a:gd name="T55" fmla="*/ 186 h 331"/>
                    <a:gd name="T56" fmla="*/ 229 w 475"/>
                    <a:gd name="T57" fmla="*/ 256 h 331"/>
                    <a:gd name="T58" fmla="*/ 247 w 475"/>
                    <a:gd name="T59" fmla="*/ 107 h 331"/>
                    <a:gd name="T60" fmla="*/ 60 w 475"/>
                    <a:gd name="T61" fmla="*/ 149 h 331"/>
                    <a:gd name="T62" fmla="*/ 54 w 475"/>
                    <a:gd name="T63" fmla="*/ 219 h 331"/>
                    <a:gd name="T64" fmla="*/ 64 w 475"/>
                    <a:gd name="T65" fmla="*/ 271 h 331"/>
                    <a:gd name="T66" fmla="*/ 41 w 475"/>
                    <a:gd name="T67" fmla="*/ 250 h 331"/>
                    <a:gd name="T68" fmla="*/ 17 w 475"/>
                    <a:gd name="T69" fmla="*/ 254 h 331"/>
                    <a:gd name="T70" fmla="*/ 17 w 475"/>
                    <a:gd name="T71" fmla="*/ 289 h 331"/>
                    <a:gd name="T72" fmla="*/ 35 w 475"/>
                    <a:gd name="T73" fmla="*/ 132 h 331"/>
                    <a:gd name="T74" fmla="*/ 35 w 475"/>
                    <a:gd name="T75" fmla="*/ 198 h 331"/>
                    <a:gd name="T76" fmla="*/ 78 w 475"/>
                    <a:gd name="T77" fmla="*/ 180 h 331"/>
                    <a:gd name="T78" fmla="*/ 44 w 475"/>
                    <a:gd name="T79" fmla="*/ 233 h 331"/>
                    <a:gd name="T80" fmla="*/ 73 w 475"/>
                    <a:gd name="T81" fmla="*/ 285 h 331"/>
                    <a:gd name="T82" fmla="*/ 87 w 475"/>
                    <a:gd name="T83" fmla="*/ 180 h 331"/>
                    <a:gd name="T84" fmla="*/ 41 w 475"/>
                    <a:gd name="T85" fmla="*/ 271 h 331"/>
                    <a:gd name="T86" fmla="*/ 22 w 475"/>
                    <a:gd name="T87" fmla="*/ 250 h 331"/>
                    <a:gd name="T88" fmla="*/ 32 w 475"/>
                    <a:gd name="T89" fmla="*/ 166 h 331"/>
                    <a:gd name="T90" fmla="*/ 50 w 475"/>
                    <a:gd name="T91" fmla="*/ 236 h 331"/>
                    <a:gd name="T92" fmla="*/ 45 w 475"/>
                    <a:gd name="T93" fmla="*/ 254 h 331"/>
                    <a:gd name="T94" fmla="*/ 64 w 475"/>
                    <a:gd name="T95" fmla="*/ 250 h 331"/>
                    <a:gd name="T96" fmla="*/ 36 w 475"/>
                    <a:gd name="T97" fmla="*/ 289 h 331"/>
                    <a:gd name="T98" fmla="*/ 69 w 475"/>
                    <a:gd name="T99" fmla="*/ 163 h 331"/>
                    <a:gd name="T100" fmla="*/ 26 w 475"/>
                    <a:gd name="T101" fmla="*/ 163 h 331"/>
                    <a:gd name="T102" fmla="*/ 45 w 475"/>
                    <a:gd name="T103" fmla="*/ 289 h 331"/>
                    <a:gd name="T104" fmla="*/ 79 w 475"/>
                    <a:gd name="T105" fmla="*/ 115 h 331"/>
                    <a:gd name="T106" fmla="*/ 87 w 475"/>
                    <a:gd name="T107" fmla="*/ 145 h 331"/>
                    <a:gd name="T108" fmla="*/ 69 w 475"/>
                    <a:gd name="T109" fmla="*/ 184 h 331"/>
                    <a:gd name="T110" fmla="*/ 50 w 475"/>
                    <a:gd name="T111" fmla="*/ 184 h 331"/>
                    <a:gd name="T112" fmla="*/ 17 w 475"/>
                    <a:gd name="T113" fmla="*/ 215 h 331"/>
                    <a:gd name="T114" fmla="*/ 44 w 475"/>
                    <a:gd name="T115" fmla="*/ 128 h 331"/>
                    <a:gd name="T116" fmla="*/ 17 w 475"/>
                    <a:gd name="T117" fmla="*/ 145 h 331"/>
                    <a:gd name="T118" fmla="*/ 69 w 475"/>
                    <a:gd name="T119" fmla="*/ 128 h 331"/>
                    <a:gd name="T120" fmla="*/ 50 w 475"/>
                    <a:gd name="T121" fmla="*/ 20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5" h="331">
                      <a:moveTo>
                        <a:pt x="344" y="31"/>
                      </a:moveTo>
                      <a:cubicBezTo>
                        <a:pt x="388" y="31"/>
                        <a:pt x="431" y="31"/>
                        <a:pt x="475" y="31"/>
                      </a:cubicBezTo>
                      <a:cubicBezTo>
                        <a:pt x="475" y="131"/>
                        <a:pt x="475" y="230"/>
                        <a:pt x="475" y="331"/>
                      </a:cubicBezTo>
                      <a:cubicBezTo>
                        <a:pt x="317" y="331"/>
                        <a:pt x="158" y="331"/>
                        <a:pt x="0" y="331"/>
                      </a:cubicBezTo>
                      <a:cubicBezTo>
                        <a:pt x="0" y="253"/>
                        <a:pt x="0" y="175"/>
                        <a:pt x="0" y="97"/>
                      </a:cubicBezTo>
                      <a:cubicBezTo>
                        <a:pt x="14" y="97"/>
                        <a:pt x="28" y="97"/>
                        <a:pt x="43" y="97"/>
                      </a:cubicBezTo>
                      <a:cubicBezTo>
                        <a:pt x="43" y="98"/>
                        <a:pt x="43" y="98"/>
                        <a:pt x="43" y="98"/>
                      </a:cubicBezTo>
                      <a:cubicBezTo>
                        <a:pt x="41" y="99"/>
                        <a:pt x="39" y="99"/>
                        <a:pt x="37" y="100"/>
                      </a:cubicBezTo>
                      <a:cubicBezTo>
                        <a:pt x="36" y="102"/>
                        <a:pt x="36" y="104"/>
                        <a:pt x="40" y="103"/>
                      </a:cubicBezTo>
                      <a:cubicBezTo>
                        <a:pt x="43" y="103"/>
                        <a:pt x="46" y="102"/>
                        <a:pt x="47" y="100"/>
                      </a:cubicBezTo>
                      <a:cubicBezTo>
                        <a:pt x="49" y="97"/>
                        <a:pt x="51" y="97"/>
                        <a:pt x="54" y="97"/>
                      </a:cubicBezTo>
                      <a:cubicBezTo>
                        <a:pt x="66" y="97"/>
                        <a:pt x="77" y="97"/>
                        <a:pt x="90" y="97"/>
                      </a:cubicBezTo>
                      <a:cubicBezTo>
                        <a:pt x="90" y="65"/>
                        <a:pt x="90" y="33"/>
                        <a:pt x="90" y="0"/>
                      </a:cubicBezTo>
                      <a:cubicBezTo>
                        <a:pt x="135" y="0"/>
                        <a:pt x="178" y="0"/>
                        <a:pt x="223" y="0"/>
                      </a:cubicBezTo>
                      <a:cubicBezTo>
                        <a:pt x="223" y="14"/>
                        <a:pt x="223" y="28"/>
                        <a:pt x="223" y="41"/>
                      </a:cubicBezTo>
                      <a:cubicBezTo>
                        <a:pt x="227" y="41"/>
                        <a:pt x="231" y="41"/>
                        <a:pt x="235" y="41"/>
                      </a:cubicBezTo>
                      <a:cubicBezTo>
                        <a:pt x="235" y="39"/>
                        <a:pt x="235" y="36"/>
                        <a:pt x="236" y="33"/>
                      </a:cubicBezTo>
                      <a:cubicBezTo>
                        <a:pt x="259" y="33"/>
                        <a:pt x="282" y="33"/>
                        <a:pt x="305" y="33"/>
                      </a:cubicBezTo>
                      <a:cubicBezTo>
                        <a:pt x="305" y="36"/>
                        <a:pt x="306" y="38"/>
                        <a:pt x="306" y="42"/>
                      </a:cubicBezTo>
                      <a:cubicBezTo>
                        <a:pt x="312" y="42"/>
                        <a:pt x="317" y="42"/>
                        <a:pt x="324" y="42"/>
                      </a:cubicBezTo>
                      <a:cubicBezTo>
                        <a:pt x="324" y="134"/>
                        <a:pt x="324" y="225"/>
                        <a:pt x="324" y="317"/>
                      </a:cubicBezTo>
                      <a:cubicBezTo>
                        <a:pt x="330" y="317"/>
                        <a:pt x="337" y="317"/>
                        <a:pt x="344" y="317"/>
                      </a:cubicBezTo>
                      <a:cubicBezTo>
                        <a:pt x="344" y="222"/>
                        <a:pt x="344" y="126"/>
                        <a:pt x="344" y="31"/>
                      </a:cubicBezTo>
                      <a:close/>
                      <a:moveTo>
                        <a:pt x="101" y="220"/>
                      </a:moveTo>
                      <a:cubicBezTo>
                        <a:pt x="119" y="220"/>
                        <a:pt x="135" y="220"/>
                        <a:pt x="152" y="220"/>
                      </a:cubicBezTo>
                      <a:cubicBezTo>
                        <a:pt x="152" y="212"/>
                        <a:pt x="152" y="205"/>
                        <a:pt x="152" y="197"/>
                      </a:cubicBezTo>
                      <a:cubicBezTo>
                        <a:pt x="136" y="197"/>
                        <a:pt x="120" y="197"/>
                        <a:pt x="104" y="197"/>
                      </a:cubicBezTo>
                      <a:cubicBezTo>
                        <a:pt x="103" y="197"/>
                        <a:pt x="101" y="199"/>
                        <a:pt x="101" y="200"/>
                      </a:cubicBezTo>
                      <a:cubicBezTo>
                        <a:pt x="101" y="206"/>
                        <a:pt x="101" y="213"/>
                        <a:pt x="101" y="220"/>
                      </a:cubicBezTo>
                      <a:close/>
                      <a:moveTo>
                        <a:pt x="152" y="151"/>
                      </a:moveTo>
                      <a:cubicBezTo>
                        <a:pt x="152" y="144"/>
                        <a:pt x="152" y="136"/>
                        <a:pt x="152" y="129"/>
                      </a:cubicBezTo>
                      <a:cubicBezTo>
                        <a:pt x="135" y="129"/>
                        <a:pt x="119" y="129"/>
                        <a:pt x="102" y="129"/>
                      </a:cubicBezTo>
                      <a:cubicBezTo>
                        <a:pt x="102" y="137"/>
                        <a:pt x="102" y="144"/>
                        <a:pt x="102" y="151"/>
                      </a:cubicBezTo>
                      <a:cubicBezTo>
                        <a:pt x="119" y="151"/>
                        <a:pt x="136" y="151"/>
                        <a:pt x="152" y="151"/>
                      </a:cubicBezTo>
                      <a:close/>
                      <a:moveTo>
                        <a:pt x="101" y="116"/>
                      </a:moveTo>
                      <a:cubicBezTo>
                        <a:pt x="119" y="116"/>
                        <a:pt x="136" y="116"/>
                        <a:pt x="152" y="116"/>
                      </a:cubicBezTo>
                      <a:cubicBezTo>
                        <a:pt x="152" y="108"/>
                        <a:pt x="152" y="101"/>
                        <a:pt x="152" y="94"/>
                      </a:cubicBezTo>
                      <a:cubicBezTo>
                        <a:pt x="135" y="94"/>
                        <a:pt x="118" y="94"/>
                        <a:pt x="101" y="94"/>
                      </a:cubicBezTo>
                      <a:cubicBezTo>
                        <a:pt x="101" y="101"/>
                        <a:pt x="101" y="108"/>
                        <a:pt x="101" y="116"/>
                      </a:cubicBezTo>
                      <a:close/>
                      <a:moveTo>
                        <a:pt x="102" y="46"/>
                      </a:moveTo>
                      <a:cubicBezTo>
                        <a:pt x="119" y="46"/>
                        <a:pt x="136" y="46"/>
                        <a:pt x="152" y="46"/>
                      </a:cubicBezTo>
                      <a:cubicBezTo>
                        <a:pt x="152" y="38"/>
                        <a:pt x="152" y="31"/>
                        <a:pt x="152" y="24"/>
                      </a:cubicBezTo>
                      <a:cubicBezTo>
                        <a:pt x="135" y="24"/>
                        <a:pt x="119" y="24"/>
                        <a:pt x="102" y="24"/>
                      </a:cubicBezTo>
                      <a:cubicBezTo>
                        <a:pt x="102" y="31"/>
                        <a:pt x="102" y="38"/>
                        <a:pt x="102" y="46"/>
                      </a:cubicBezTo>
                      <a:close/>
                      <a:moveTo>
                        <a:pt x="152" y="255"/>
                      </a:moveTo>
                      <a:cubicBezTo>
                        <a:pt x="152" y="247"/>
                        <a:pt x="152" y="240"/>
                        <a:pt x="152" y="233"/>
                      </a:cubicBezTo>
                      <a:cubicBezTo>
                        <a:pt x="135" y="233"/>
                        <a:pt x="118" y="233"/>
                        <a:pt x="102" y="233"/>
                      </a:cubicBezTo>
                      <a:cubicBezTo>
                        <a:pt x="102" y="240"/>
                        <a:pt x="102" y="248"/>
                        <a:pt x="102" y="255"/>
                      </a:cubicBezTo>
                      <a:cubicBezTo>
                        <a:pt x="119" y="255"/>
                        <a:pt x="136" y="255"/>
                        <a:pt x="152" y="255"/>
                      </a:cubicBezTo>
                      <a:close/>
                      <a:moveTo>
                        <a:pt x="160" y="220"/>
                      </a:moveTo>
                      <a:cubicBezTo>
                        <a:pt x="178" y="220"/>
                        <a:pt x="194" y="220"/>
                        <a:pt x="211" y="220"/>
                      </a:cubicBezTo>
                      <a:cubicBezTo>
                        <a:pt x="211" y="212"/>
                        <a:pt x="211" y="205"/>
                        <a:pt x="211" y="198"/>
                      </a:cubicBezTo>
                      <a:cubicBezTo>
                        <a:pt x="194" y="198"/>
                        <a:pt x="177" y="198"/>
                        <a:pt x="160" y="198"/>
                      </a:cubicBezTo>
                      <a:cubicBezTo>
                        <a:pt x="160" y="205"/>
                        <a:pt x="160" y="212"/>
                        <a:pt x="160" y="220"/>
                      </a:cubicBezTo>
                      <a:close/>
                      <a:moveTo>
                        <a:pt x="160" y="116"/>
                      </a:moveTo>
                      <a:cubicBezTo>
                        <a:pt x="178" y="116"/>
                        <a:pt x="194" y="116"/>
                        <a:pt x="211" y="116"/>
                      </a:cubicBezTo>
                      <a:cubicBezTo>
                        <a:pt x="211" y="108"/>
                        <a:pt x="211" y="101"/>
                        <a:pt x="211" y="94"/>
                      </a:cubicBezTo>
                      <a:cubicBezTo>
                        <a:pt x="194" y="94"/>
                        <a:pt x="177" y="94"/>
                        <a:pt x="160" y="94"/>
                      </a:cubicBezTo>
                      <a:cubicBezTo>
                        <a:pt x="160" y="101"/>
                        <a:pt x="160" y="108"/>
                        <a:pt x="160" y="116"/>
                      </a:cubicBezTo>
                      <a:close/>
                      <a:moveTo>
                        <a:pt x="161" y="232"/>
                      </a:moveTo>
                      <a:cubicBezTo>
                        <a:pt x="161" y="240"/>
                        <a:pt x="161" y="247"/>
                        <a:pt x="161" y="255"/>
                      </a:cubicBezTo>
                      <a:cubicBezTo>
                        <a:pt x="178" y="255"/>
                        <a:pt x="194" y="255"/>
                        <a:pt x="211" y="255"/>
                      </a:cubicBezTo>
                      <a:cubicBezTo>
                        <a:pt x="211" y="247"/>
                        <a:pt x="211" y="240"/>
                        <a:pt x="211" y="232"/>
                      </a:cubicBezTo>
                      <a:cubicBezTo>
                        <a:pt x="194" y="232"/>
                        <a:pt x="178" y="232"/>
                        <a:pt x="161" y="232"/>
                      </a:cubicBezTo>
                      <a:close/>
                      <a:moveTo>
                        <a:pt x="211" y="24"/>
                      </a:moveTo>
                      <a:cubicBezTo>
                        <a:pt x="194" y="24"/>
                        <a:pt x="177" y="24"/>
                        <a:pt x="161" y="24"/>
                      </a:cubicBezTo>
                      <a:cubicBezTo>
                        <a:pt x="161" y="31"/>
                        <a:pt x="161" y="38"/>
                        <a:pt x="161" y="46"/>
                      </a:cubicBezTo>
                      <a:cubicBezTo>
                        <a:pt x="178" y="46"/>
                        <a:pt x="194" y="46"/>
                        <a:pt x="211" y="46"/>
                      </a:cubicBezTo>
                      <a:cubicBezTo>
                        <a:pt x="211" y="38"/>
                        <a:pt x="211" y="31"/>
                        <a:pt x="211" y="24"/>
                      </a:cubicBezTo>
                      <a:close/>
                      <a:moveTo>
                        <a:pt x="211" y="151"/>
                      </a:moveTo>
                      <a:cubicBezTo>
                        <a:pt x="211" y="144"/>
                        <a:pt x="211" y="136"/>
                        <a:pt x="211" y="129"/>
                      </a:cubicBezTo>
                      <a:cubicBezTo>
                        <a:pt x="194" y="129"/>
                        <a:pt x="177" y="129"/>
                        <a:pt x="161" y="129"/>
                      </a:cubicBezTo>
                      <a:cubicBezTo>
                        <a:pt x="161" y="136"/>
                        <a:pt x="161" y="144"/>
                        <a:pt x="161" y="151"/>
                      </a:cubicBezTo>
                      <a:cubicBezTo>
                        <a:pt x="178" y="151"/>
                        <a:pt x="194" y="151"/>
                        <a:pt x="211" y="151"/>
                      </a:cubicBezTo>
                      <a:close/>
                      <a:moveTo>
                        <a:pt x="102" y="268"/>
                      </a:moveTo>
                      <a:cubicBezTo>
                        <a:pt x="102" y="275"/>
                        <a:pt x="102" y="283"/>
                        <a:pt x="102" y="290"/>
                      </a:cubicBezTo>
                      <a:cubicBezTo>
                        <a:pt x="119" y="290"/>
                        <a:pt x="136" y="290"/>
                        <a:pt x="152" y="290"/>
                      </a:cubicBezTo>
                      <a:cubicBezTo>
                        <a:pt x="152" y="282"/>
                        <a:pt x="152" y="275"/>
                        <a:pt x="152" y="268"/>
                      </a:cubicBezTo>
                      <a:cubicBezTo>
                        <a:pt x="135" y="268"/>
                        <a:pt x="119" y="268"/>
                        <a:pt x="102" y="268"/>
                      </a:cubicBezTo>
                      <a:close/>
                      <a:moveTo>
                        <a:pt x="152" y="81"/>
                      </a:moveTo>
                      <a:cubicBezTo>
                        <a:pt x="152" y="74"/>
                        <a:pt x="152" y="66"/>
                        <a:pt x="152" y="59"/>
                      </a:cubicBezTo>
                      <a:cubicBezTo>
                        <a:pt x="135" y="59"/>
                        <a:pt x="119" y="59"/>
                        <a:pt x="102" y="59"/>
                      </a:cubicBezTo>
                      <a:cubicBezTo>
                        <a:pt x="102" y="66"/>
                        <a:pt x="102" y="73"/>
                        <a:pt x="102" y="81"/>
                      </a:cubicBezTo>
                      <a:cubicBezTo>
                        <a:pt x="119" y="81"/>
                        <a:pt x="135" y="81"/>
                        <a:pt x="152" y="81"/>
                      </a:cubicBezTo>
                      <a:close/>
                      <a:moveTo>
                        <a:pt x="153" y="163"/>
                      </a:moveTo>
                      <a:cubicBezTo>
                        <a:pt x="135" y="163"/>
                        <a:pt x="118" y="163"/>
                        <a:pt x="102" y="163"/>
                      </a:cubicBezTo>
                      <a:cubicBezTo>
                        <a:pt x="102" y="170"/>
                        <a:pt x="102" y="177"/>
                        <a:pt x="102" y="184"/>
                      </a:cubicBezTo>
                      <a:cubicBezTo>
                        <a:pt x="119" y="184"/>
                        <a:pt x="136" y="184"/>
                        <a:pt x="153" y="184"/>
                      </a:cubicBezTo>
                      <a:cubicBezTo>
                        <a:pt x="153" y="177"/>
                        <a:pt x="153" y="170"/>
                        <a:pt x="153" y="163"/>
                      </a:cubicBezTo>
                      <a:close/>
                      <a:moveTo>
                        <a:pt x="161" y="290"/>
                      </a:moveTo>
                      <a:cubicBezTo>
                        <a:pt x="178" y="290"/>
                        <a:pt x="194" y="290"/>
                        <a:pt x="211" y="290"/>
                      </a:cubicBezTo>
                      <a:cubicBezTo>
                        <a:pt x="211" y="282"/>
                        <a:pt x="211" y="275"/>
                        <a:pt x="211" y="268"/>
                      </a:cubicBezTo>
                      <a:cubicBezTo>
                        <a:pt x="194" y="268"/>
                        <a:pt x="177" y="268"/>
                        <a:pt x="161" y="268"/>
                      </a:cubicBezTo>
                      <a:cubicBezTo>
                        <a:pt x="161" y="275"/>
                        <a:pt x="161" y="282"/>
                        <a:pt x="161" y="290"/>
                      </a:cubicBezTo>
                      <a:close/>
                      <a:moveTo>
                        <a:pt x="161" y="163"/>
                      </a:moveTo>
                      <a:cubicBezTo>
                        <a:pt x="161" y="170"/>
                        <a:pt x="161" y="177"/>
                        <a:pt x="161" y="184"/>
                      </a:cubicBezTo>
                      <a:cubicBezTo>
                        <a:pt x="178" y="184"/>
                        <a:pt x="194" y="184"/>
                        <a:pt x="211" y="184"/>
                      </a:cubicBezTo>
                      <a:cubicBezTo>
                        <a:pt x="211" y="177"/>
                        <a:pt x="211" y="170"/>
                        <a:pt x="211" y="163"/>
                      </a:cubicBezTo>
                      <a:cubicBezTo>
                        <a:pt x="194" y="163"/>
                        <a:pt x="178" y="163"/>
                        <a:pt x="161" y="163"/>
                      </a:cubicBezTo>
                      <a:close/>
                      <a:moveTo>
                        <a:pt x="211" y="81"/>
                      </a:moveTo>
                      <a:cubicBezTo>
                        <a:pt x="211" y="73"/>
                        <a:pt x="211" y="66"/>
                        <a:pt x="211" y="59"/>
                      </a:cubicBezTo>
                      <a:cubicBezTo>
                        <a:pt x="194" y="59"/>
                        <a:pt x="177" y="59"/>
                        <a:pt x="161" y="59"/>
                      </a:cubicBezTo>
                      <a:cubicBezTo>
                        <a:pt x="161" y="66"/>
                        <a:pt x="161" y="73"/>
                        <a:pt x="161" y="81"/>
                      </a:cubicBezTo>
                      <a:cubicBezTo>
                        <a:pt x="177" y="81"/>
                        <a:pt x="194" y="81"/>
                        <a:pt x="211" y="81"/>
                      </a:cubicBezTo>
                      <a:close/>
                      <a:moveTo>
                        <a:pt x="455" y="95"/>
                      </a:moveTo>
                      <a:cubicBezTo>
                        <a:pt x="455" y="80"/>
                        <a:pt x="455" y="66"/>
                        <a:pt x="455" y="51"/>
                      </a:cubicBezTo>
                      <a:cubicBezTo>
                        <a:pt x="447" y="51"/>
                        <a:pt x="440" y="51"/>
                        <a:pt x="432" y="51"/>
                      </a:cubicBezTo>
                      <a:cubicBezTo>
                        <a:pt x="432" y="66"/>
                        <a:pt x="432" y="80"/>
                        <a:pt x="432" y="95"/>
                      </a:cubicBezTo>
                      <a:cubicBezTo>
                        <a:pt x="440" y="95"/>
                        <a:pt x="448" y="95"/>
                        <a:pt x="455" y="95"/>
                      </a:cubicBezTo>
                      <a:close/>
                      <a:moveTo>
                        <a:pt x="363" y="237"/>
                      </a:moveTo>
                      <a:cubicBezTo>
                        <a:pt x="363" y="251"/>
                        <a:pt x="363" y="266"/>
                        <a:pt x="363" y="280"/>
                      </a:cubicBezTo>
                      <a:cubicBezTo>
                        <a:pt x="371" y="280"/>
                        <a:pt x="379" y="280"/>
                        <a:pt x="387" y="280"/>
                      </a:cubicBezTo>
                      <a:cubicBezTo>
                        <a:pt x="387" y="265"/>
                        <a:pt x="387" y="251"/>
                        <a:pt x="387" y="237"/>
                      </a:cubicBezTo>
                      <a:cubicBezTo>
                        <a:pt x="379" y="237"/>
                        <a:pt x="371" y="237"/>
                        <a:pt x="363" y="237"/>
                      </a:cubicBezTo>
                      <a:close/>
                      <a:moveTo>
                        <a:pt x="432" y="237"/>
                      </a:moveTo>
                      <a:cubicBezTo>
                        <a:pt x="432" y="252"/>
                        <a:pt x="432" y="266"/>
                        <a:pt x="432" y="280"/>
                      </a:cubicBezTo>
                      <a:cubicBezTo>
                        <a:pt x="440" y="280"/>
                        <a:pt x="448" y="280"/>
                        <a:pt x="455" y="280"/>
                      </a:cubicBezTo>
                      <a:cubicBezTo>
                        <a:pt x="455" y="266"/>
                        <a:pt x="455" y="251"/>
                        <a:pt x="455" y="237"/>
                      </a:cubicBezTo>
                      <a:cubicBezTo>
                        <a:pt x="448" y="237"/>
                        <a:pt x="440" y="237"/>
                        <a:pt x="432" y="237"/>
                      </a:cubicBezTo>
                      <a:close/>
                      <a:moveTo>
                        <a:pt x="387" y="95"/>
                      </a:moveTo>
                      <a:cubicBezTo>
                        <a:pt x="387" y="80"/>
                        <a:pt x="387" y="66"/>
                        <a:pt x="387" y="52"/>
                      </a:cubicBezTo>
                      <a:cubicBezTo>
                        <a:pt x="379" y="52"/>
                        <a:pt x="371" y="52"/>
                        <a:pt x="363" y="52"/>
                      </a:cubicBezTo>
                      <a:cubicBezTo>
                        <a:pt x="363" y="66"/>
                        <a:pt x="363" y="80"/>
                        <a:pt x="363" y="95"/>
                      </a:cubicBezTo>
                      <a:cubicBezTo>
                        <a:pt x="371" y="95"/>
                        <a:pt x="379" y="95"/>
                        <a:pt x="387" y="95"/>
                      </a:cubicBezTo>
                      <a:close/>
                      <a:moveTo>
                        <a:pt x="422" y="51"/>
                      </a:moveTo>
                      <a:cubicBezTo>
                        <a:pt x="415" y="51"/>
                        <a:pt x="408" y="52"/>
                        <a:pt x="402" y="51"/>
                      </a:cubicBezTo>
                      <a:cubicBezTo>
                        <a:pt x="398" y="51"/>
                        <a:pt x="397" y="52"/>
                        <a:pt x="397" y="56"/>
                      </a:cubicBezTo>
                      <a:cubicBezTo>
                        <a:pt x="398" y="60"/>
                        <a:pt x="398" y="64"/>
                        <a:pt x="398" y="69"/>
                      </a:cubicBezTo>
                      <a:cubicBezTo>
                        <a:pt x="398" y="77"/>
                        <a:pt x="398" y="86"/>
                        <a:pt x="398" y="95"/>
                      </a:cubicBezTo>
                      <a:cubicBezTo>
                        <a:pt x="406" y="95"/>
                        <a:pt x="414" y="95"/>
                        <a:pt x="422" y="95"/>
                      </a:cubicBezTo>
                      <a:cubicBezTo>
                        <a:pt x="422" y="80"/>
                        <a:pt x="422" y="66"/>
                        <a:pt x="422" y="51"/>
                      </a:cubicBezTo>
                      <a:close/>
                      <a:moveTo>
                        <a:pt x="432" y="178"/>
                      </a:moveTo>
                      <a:cubicBezTo>
                        <a:pt x="432" y="192"/>
                        <a:pt x="432" y="206"/>
                        <a:pt x="432" y="221"/>
                      </a:cubicBezTo>
                      <a:cubicBezTo>
                        <a:pt x="440" y="221"/>
                        <a:pt x="448" y="221"/>
                        <a:pt x="455" y="221"/>
                      </a:cubicBezTo>
                      <a:cubicBezTo>
                        <a:pt x="455" y="206"/>
                        <a:pt x="455" y="192"/>
                        <a:pt x="455" y="178"/>
                      </a:cubicBezTo>
                      <a:cubicBezTo>
                        <a:pt x="448" y="178"/>
                        <a:pt x="440" y="178"/>
                        <a:pt x="432" y="178"/>
                      </a:cubicBezTo>
                      <a:close/>
                      <a:moveTo>
                        <a:pt x="456" y="115"/>
                      </a:moveTo>
                      <a:cubicBezTo>
                        <a:pt x="448" y="115"/>
                        <a:pt x="440" y="115"/>
                        <a:pt x="432" y="115"/>
                      </a:cubicBezTo>
                      <a:cubicBezTo>
                        <a:pt x="432" y="129"/>
                        <a:pt x="432" y="143"/>
                        <a:pt x="432" y="157"/>
                      </a:cubicBezTo>
                      <a:cubicBezTo>
                        <a:pt x="440" y="157"/>
                        <a:pt x="448" y="157"/>
                        <a:pt x="456" y="157"/>
                      </a:cubicBezTo>
                      <a:cubicBezTo>
                        <a:pt x="456" y="143"/>
                        <a:pt x="456" y="129"/>
                        <a:pt x="456" y="115"/>
                      </a:cubicBezTo>
                      <a:close/>
                      <a:moveTo>
                        <a:pt x="387" y="115"/>
                      </a:moveTo>
                      <a:cubicBezTo>
                        <a:pt x="379" y="115"/>
                        <a:pt x="371" y="115"/>
                        <a:pt x="363" y="115"/>
                      </a:cubicBezTo>
                      <a:cubicBezTo>
                        <a:pt x="363" y="129"/>
                        <a:pt x="363" y="143"/>
                        <a:pt x="363" y="157"/>
                      </a:cubicBezTo>
                      <a:cubicBezTo>
                        <a:pt x="371" y="157"/>
                        <a:pt x="379" y="157"/>
                        <a:pt x="387" y="157"/>
                      </a:cubicBezTo>
                      <a:cubicBezTo>
                        <a:pt x="387" y="143"/>
                        <a:pt x="387" y="129"/>
                        <a:pt x="387" y="115"/>
                      </a:cubicBezTo>
                      <a:close/>
                      <a:moveTo>
                        <a:pt x="387" y="178"/>
                      </a:moveTo>
                      <a:cubicBezTo>
                        <a:pt x="379" y="178"/>
                        <a:pt x="371" y="178"/>
                        <a:pt x="363" y="178"/>
                      </a:cubicBezTo>
                      <a:cubicBezTo>
                        <a:pt x="363" y="192"/>
                        <a:pt x="363" y="206"/>
                        <a:pt x="363" y="221"/>
                      </a:cubicBezTo>
                      <a:cubicBezTo>
                        <a:pt x="371" y="221"/>
                        <a:pt x="379" y="221"/>
                        <a:pt x="387" y="221"/>
                      </a:cubicBezTo>
                      <a:cubicBezTo>
                        <a:pt x="387" y="206"/>
                        <a:pt x="387" y="192"/>
                        <a:pt x="387" y="178"/>
                      </a:cubicBezTo>
                      <a:close/>
                      <a:moveTo>
                        <a:pt x="422" y="280"/>
                      </a:moveTo>
                      <a:cubicBezTo>
                        <a:pt x="422" y="265"/>
                        <a:pt x="422" y="251"/>
                        <a:pt x="422" y="237"/>
                      </a:cubicBezTo>
                      <a:cubicBezTo>
                        <a:pt x="414" y="237"/>
                        <a:pt x="406" y="237"/>
                        <a:pt x="399" y="237"/>
                      </a:cubicBezTo>
                      <a:cubicBezTo>
                        <a:pt x="399" y="251"/>
                        <a:pt x="399" y="266"/>
                        <a:pt x="399" y="280"/>
                      </a:cubicBezTo>
                      <a:cubicBezTo>
                        <a:pt x="406" y="280"/>
                        <a:pt x="414" y="280"/>
                        <a:pt x="422" y="280"/>
                      </a:cubicBezTo>
                      <a:close/>
                      <a:moveTo>
                        <a:pt x="422" y="157"/>
                      </a:moveTo>
                      <a:cubicBezTo>
                        <a:pt x="422" y="143"/>
                        <a:pt x="422" y="129"/>
                        <a:pt x="422" y="114"/>
                      </a:cubicBezTo>
                      <a:cubicBezTo>
                        <a:pt x="414" y="114"/>
                        <a:pt x="406" y="114"/>
                        <a:pt x="399" y="114"/>
                      </a:cubicBezTo>
                      <a:cubicBezTo>
                        <a:pt x="399" y="129"/>
                        <a:pt x="399" y="143"/>
                        <a:pt x="399" y="157"/>
                      </a:cubicBezTo>
                      <a:cubicBezTo>
                        <a:pt x="406" y="157"/>
                        <a:pt x="414" y="157"/>
                        <a:pt x="422" y="157"/>
                      </a:cubicBezTo>
                      <a:close/>
                      <a:moveTo>
                        <a:pt x="422" y="221"/>
                      </a:moveTo>
                      <a:cubicBezTo>
                        <a:pt x="422" y="206"/>
                        <a:pt x="422" y="192"/>
                        <a:pt x="422" y="178"/>
                      </a:cubicBezTo>
                      <a:cubicBezTo>
                        <a:pt x="414" y="178"/>
                        <a:pt x="406" y="178"/>
                        <a:pt x="399" y="178"/>
                      </a:cubicBezTo>
                      <a:cubicBezTo>
                        <a:pt x="399" y="192"/>
                        <a:pt x="399" y="206"/>
                        <a:pt x="399" y="221"/>
                      </a:cubicBezTo>
                      <a:cubicBezTo>
                        <a:pt x="406" y="221"/>
                        <a:pt x="414" y="221"/>
                        <a:pt x="422" y="221"/>
                      </a:cubicBezTo>
                      <a:close/>
                      <a:moveTo>
                        <a:pt x="313" y="151"/>
                      </a:moveTo>
                      <a:cubicBezTo>
                        <a:pt x="313" y="145"/>
                        <a:pt x="313" y="140"/>
                        <a:pt x="313" y="133"/>
                      </a:cubicBezTo>
                      <a:cubicBezTo>
                        <a:pt x="309" y="133"/>
                        <a:pt x="305" y="133"/>
                        <a:pt x="300" y="133"/>
                      </a:cubicBezTo>
                      <a:cubicBezTo>
                        <a:pt x="300" y="139"/>
                        <a:pt x="300" y="144"/>
                        <a:pt x="300" y="150"/>
                      </a:cubicBezTo>
                      <a:cubicBezTo>
                        <a:pt x="300" y="151"/>
                        <a:pt x="303" y="152"/>
                        <a:pt x="304" y="152"/>
                      </a:cubicBezTo>
                      <a:cubicBezTo>
                        <a:pt x="307" y="152"/>
                        <a:pt x="309" y="152"/>
                        <a:pt x="313" y="151"/>
                      </a:cubicBezTo>
                      <a:close/>
                      <a:moveTo>
                        <a:pt x="301" y="186"/>
                      </a:moveTo>
                      <a:cubicBezTo>
                        <a:pt x="301" y="192"/>
                        <a:pt x="301" y="198"/>
                        <a:pt x="301" y="203"/>
                      </a:cubicBezTo>
                      <a:cubicBezTo>
                        <a:pt x="305" y="203"/>
                        <a:pt x="309" y="203"/>
                        <a:pt x="313" y="203"/>
                      </a:cubicBezTo>
                      <a:cubicBezTo>
                        <a:pt x="313" y="197"/>
                        <a:pt x="313" y="192"/>
                        <a:pt x="313" y="186"/>
                      </a:cubicBezTo>
                      <a:cubicBezTo>
                        <a:pt x="309" y="186"/>
                        <a:pt x="305" y="186"/>
                        <a:pt x="301" y="186"/>
                      </a:cubicBezTo>
                      <a:close/>
                      <a:moveTo>
                        <a:pt x="283" y="55"/>
                      </a:moveTo>
                      <a:cubicBezTo>
                        <a:pt x="283" y="61"/>
                        <a:pt x="283" y="67"/>
                        <a:pt x="283" y="73"/>
                      </a:cubicBezTo>
                      <a:cubicBezTo>
                        <a:pt x="287" y="73"/>
                        <a:pt x="291" y="73"/>
                        <a:pt x="294" y="73"/>
                      </a:cubicBezTo>
                      <a:cubicBezTo>
                        <a:pt x="294" y="67"/>
                        <a:pt x="294" y="61"/>
                        <a:pt x="294" y="55"/>
                      </a:cubicBezTo>
                      <a:cubicBezTo>
                        <a:pt x="291" y="55"/>
                        <a:pt x="287" y="55"/>
                        <a:pt x="283" y="55"/>
                      </a:cubicBezTo>
                      <a:close/>
                      <a:moveTo>
                        <a:pt x="313" y="55"/>
                      </a:moveTo>
                      <a:cubicBezTo>
                        <a:pt x="309" y="55"/>
                        <a:pt x="305" y="55"/>
                        <a:pt x="301" y="55"/>
                      </a:cubicBezTo>
                      <a:cubicBezTo>
                        <a:pt x="301" y="61"/>
                        <a:pt x="301" y="67"/>
                        <a:pt x="301" y="73"/>
                      </a:cubicBezTo>
                      <a:cubicBezTo>
                        <a:pt x="305" y="73"/>
                        <a:pt x="309" y="73"/>
                        <a:pt x="313" y="73"/>
                      </a:cubicBezTo>
                      <a:cubicBezTo>
                        <a:pt x="313" y="67"/>
                        <a:pt x="313" y="61"/>
                        <a:pt x="313" y="55"/>
                      </a:cubicBezTo>
                      <a:close/>
                      <a:moveTo>
                        <a:pt x="295" y="152"/>
                      </a:moveTo>
                      <a:cubicBezTo>
                        <a:pt x="295" y="145"/>
                        <a:pt x="295" y="140"/>
                        <a:pt x="295" y="134"/>
                      </a:cubicBezTo>
                      <a:cubicBezTo>
                        <a:pt x="290" y="134"/>
                        <a:pt x="287" y="134"/>
                        <a:pt x="283" y="134"/>
                      </a:cubicBezTo>
                      <a:cubicBezTo>
                        <a:pt x="283" y="137"/>
                        <a:pt x="282" y="139"/>
                        <a:pt x="282" y="142"/>
                      </a:cubicBezTo>
                      <a:cubicBezTo>
                        <a:pt x="281" y="152"/>
                        <a:pt x="281" y="152"/>
                        <a:pt x="291" y="152"/>
                      </a:cubicBezTo>
                      <a:cubicBezTo>
                        <a:pt x="292" y="152"/>
                        <a:pt x="293" y="152"/>
                        <a:pt x="295" y="152"/>
                      </a:cubicBezTo>
                      <a:close/>
                      <a:moveTo>
                        <a:pt x="301" y="160"/>
                      </a:moveTo>
                      <a:cubicBezTo>
                        <a:pt x="301" y="166"/>
                        <a:pt x="301" y="171"/>
                        <a:pt x="301" y="177"/>
                      </a:cubicBezTo>
                      <a:cubicBezTo>
                        <a:pt x="305" y="177"/>
                        <a:pt x="309" y="177"/>
                        <a:pt x="313" y="177"/>
                      </a:cubicBezTo>
                      <a:cubicBezTo>
                        <a:pt x="313" y="171"/>
                        <a:pt x="313" y="166"/>
                        <a:pt x="313" y="160"/>
                      </a:cubicBezTo>
                      <a:cubicBezTo>
                        <a:pt x="309" y="160"/>
                        <a:pt x="305" y="160"/>
                        <a:pt x="301" y="160"/>
                      </a:cubicBezTo>
                      <a:close/>
                      <a:moveTo>
                        <a:pt x="295" y="178"/>
                      </a:moveTo>
                      <a:cubicBezTo>
                        <a:pt x="295" y="171"/>
                        <a:pt x="295" y="166"/>
                        <a:pt x="295" y="159"/>
                      </a:cubicBezTo>
                      <a:cubicBezTo>
                        <a:pt x="290" y="159"/>
                        <a:pt x="287" y="160"/>
                        <a:pt x="283" y="160"/>
                      </a:cubicBezTo>
                      <a:cubicBezTo>
                        <a:pt x="283" y="166"/>
                        <a:pt x="283" y="171"/>
                        <a:pt x="283" y="176"/>
                      </a:cubicBezTo>
                      <a:cubicBezTo>
                        <a:pt x="287" y="177"/>
                        <a:pt x="290" y="178"/>
                        <a:pt x="295" y="178"/>
                      </a:cubicBezTo>
                      <a:close/>
                      <a:moveTo>
                        <a:pt x="301" y="263"/>
                      </a:moveTo>
                      <a:cubicBezTo>
                        <a:pt x="301" y="270"/>
                        <a:pt x="301" y="275"/>
                        <a:pt x="301" y="281"/>
                      </a:cubicBezTo>
                      <a:cubicBezTo>
                        <a:pt x="305" y="281"/>
                        <a:pt x="309" y="281"/>
                        <a:pt x="313" y="281"/>
                      </a:cubicBezTo>
                      <a:cubicBezTo>
                        <a:pt x="313" y="275"/>
                        <a:pt x="313" y="269"/>
                        <a:pt x="313" y="263"/>
                      </a:cubicBezTo>
                      <a:cubicBezTo>
                        <a:pt x="309" y="263"/>
                        <a:pt x="305" y="263"/>
                        <a:pt x="301" y="263"/>
                      </a:cubicBezTo>
                      <a:close/>
                      <a:moveTo>
                        <a:pt x="301" y="212"/>
                      </a:moveTo>
                      <a:cubicBezTo>
                        <a:pt x="301" y="218"/>
                        <a:pt x="301" y="224"/>
                        <a:pt x="301" y="229"/>
                      </a:cubicBezTo>
                      <a:cubicBezTo>
                        <a:pt x="305" y="229"/>
                        <a:pt x="309" y="229"/>
                        <a:pt x="313" y="229"/>
                      </a:cubicBezTo>
                      <a:cubicBezTo>
                        <a:pt x="313" y="223"/>
                        <a:pt x="313" y="218"/>
                        <a:pt x="313" y="212"/>
                      </a:cubicBezTo>
                      <a:cubicBezTo>
                        <a:pt x="309" y="212"/>
                        <a:pt x="305" y="212"/>
                        <a:pt x="301" y="212"/>
                      </a:cubicBezTo>
                      <a:close/>
                      <a:moveTo>
                        <a:pt x="276" y="73"/>
                      </a:moveTo>
                      <a:cubicBezTo>
                        <a:pt x="276" y="67"/>
                        <a:pt x="276" y="61"/>
                        <a:pt x="276" y="55"/>
                      </a:cubicBezTo>
                      <a:cubicBezTo>
                        <a:pt x="272" y="55"/>
                        <a:pt x="269" y="55"/>
                        <a:pt x="265" y="55"/>
                      </a:cubicBezTo>
                      <a:cubicBezTo>
                        <a:pt x="265" y="61"/>
                        <a:pt x="265" y="67"/>
                        <a:pt x="265" y="73"/>
                      </a:cubicBezTo>
                      <a:cubicBezTo>
                        <a:pt x="269" y="73"/>
                        <a:pt x="272" y="73"/>
                        <a:pt x="276" y="73"/>
                      </a:cubicBezTo>
                      <a:close/>
                      <a:moveTo>
                        <a:pt x="283" y="212"/>
                      </a:moveTo>
                      <a:cubicBezTo>
                        <a:pt x="283" y="218"/>
                        <a:pt x="283" y="224"/>
                        <a:pt x="283" y="229"/>
                      </a:cubicBezTo>
                      <a:cubicBezTo>
                        <a:pt x="287" y="229"/>
                        <a:pt x="291" y="229"/>
                        <a:pt x="295" y="229"/>
                      </a:cubicBezTo>
                      <a:cubicBezTo>
                        <a:pt x="295" y="223"/>
                        <a:pt x="295" y="218"/>
                        <a:pt x="295" y="212"/>
                      </a:cubicBezTo>
                      <a:cubicBezTo>
                        <a:pt x="291" y="212"/>
                        <a:pt x="287" y="212"/>
                        <a:pt x="283" y="212"/>
                      </a:cubicBezTo>
                      <a:close/>
                      <a:moveTo>
                        <a:pt x="265" y="186"/>
                      </a:moveTo>
                      <a:cubicBezTo>
                        <a:pt x="265" y="192"/>
                        <a:pt x="265" y="197"/>
                        <a:pt x="265" y="203"/>
                      </a:cubicBezTo>
                      <a:cubicBezTo>
                        <a:pt x="269" y="203"/>
                        <a:pt x="272" y="203"/>
                        <a:pt x="276" y="203"/>
                      </a:cubicBezTo>
                      <a:cubicBezTo>
                        <a:pt x="276" y="197"/>
                        <a:pt x="276" y="191"/>
                        <a:pt x="276" y="186"/>
                      </a:cubicBezTo>
                      <a:cubicBezTo>
                        <a:pt x="272" y="186"/>
                        <a:pt x="269" y="186"/>
                        <a:pt x="265" y="186"/>
                      </a:cubicBezTo>
                      <a:close/>
                      <a:moveTo>
                        <a:pt x="294" y="99"/>
                      </a:moveTo>
                      <a:cubicBezTo>
                        <a:pt x="294" y="93"/>
                        <a:pt x="294" y="87"/>
                        <a:pt x="294" y="81"/>
                      </a:cubicBezTo>
                      <a:cubicBezTo>
                        <a:pt x="291" y="81"/>
                        <a:pt x="287" y="81"/>
                        <a:pt x="283" y="81"/>
                      </a:cubicBezTo>
                      <a:cubicBezTo>
                        <a:pt x="283" y="87"/>
                        <a:pt x="283" y="93"/>
                        <a:pt x="283" y="99"/>
                      </a:cubicBezTo>
                      <a:cubicBezTo>
                        <a:pt x="287" y="99"/>
                        <a:pt x="291" y="99"/>
                        <a:pt x="294" y="99"/>
                      </a:cubicBezTo>
                      <a:close/>
                      <a:moveTo>
                        <a:pt x="313" y="99"/>
                      </a:moveTo>
                      <a:cubicBezTo>
                        <a:pt x="313" y="93"/>
                        <a:pt x="313" y="87"/>
                        <a:pt x="313" y="81"/>
                      </a:cubicBezTo>
                      <a:cubicBezTo>
                        <a:pt x="309" y="81"/>
                        <a:pt x="305" y="81"/>
                        <a:pt x="301" y="81"/>
                      </a:cubicBezTo>
                      <a:cubicBezTo>
                        <a:pt x="301" y="87"/>
                        <a:pt x="301" y="93"/>
                        <a:pt x="301" y="99"/>
                      </a:cubicBezTo>
                      <a:cubicBezTo>
                        <a:pt x="305" y="99"/>
                        <a:pt x="309" y="99"/>
                        <a:pt x="313" y="99"/>
                      </a:cubicBezTo>
                      <a:close/>
                      <a:moveTo>
                        <a:pt x="283" y="186"/>
                      </a:moveTo>
                      <a:cubicBezTo>
                        <a:pt x="283" y="192"/>
                        <a:pt x="283" y="198"/>
                        <a:pt x="283" y="203"/>
                      </a:cubicBezTo>
                      <a:cubicBezTo>
                        <a:pt x="287" y="203"/>
                        <a:pt x="291" y="203"/>
                        <a:pt x="294" y="203"/>
                      </a:cubicBezTo>
                      <a:cubicBezTo>
                        <a:pt x="294" y="197"/>
                        <a:pt x="294" y="192"/>
                        <a:pt x="294" y="186"/>
                      </a:cubicBezTo>
                      <a:cubicBezTo>
                        <a:pt x="291" y="186"/>
                        <a:pt x="287" y="186"/>
                        <a:pt x="283" y="186"/>
                      </a:cubicBezTo>
                      <a:close/>
                      <a:moveTo>
                        <a:pt x="265" y="229"/>
                      </a:moveTo>
                      <a:cubicBezTo>
                        <a:pt x="269" y="229"/>
                        <a:pt x="272" y="229"/>
                        <a:pt x="276" y="229"/>
                      </a:cubicBezTo>
                      <a:cubicBezTo>
                        <a:pt x="276" y="223"/>
                        <a:pt x="276" y="218"/>
                        <a:pt x="276" y="212"/>
                      </a:cubicBezTo>
                      <a:cubicBezTo>
                        <a:pt x="272" y="212"/>
                        <a:pt x="269" y="212"/>
                        <a:pt x="265" y="212"/>
                      </a:cubicBezTo>
                      <a:cubicBezTo>
                        <a:pt x="265" y="218"/>
                        <a:pt x="265" y="224"/>
                        <a:pt x="265" y="229"/>
                      </a:cubicBezTo>
                      <a:close/>
                      <a:moveTo>
                        <a:pt x="276" y="99"/>
                      </a:moveTo>
                      <a:cubicBezTo>
                        <a:pt x="276" y="93"/>
                        <a:pt x="276" y="87"/>
                        <a:pt x="276" y="81"/>
                      </a:cubicBezTo>
                      <a:cubicBezTo>
                        <a:pt x="272" y="81"/>
                        <a:pt x="269" y="81"/>
                        <a:pt x="265" y="81"/>
                      </a:cubicBezTo>
                      <a:cubicBezTo>
                        <a:pt x="265" y="87"/>
                        <a:pt x="265" y="93"/>
                        <a:pt x="265" y="99"/>
                      </a:cubicBezTo>
                      <a:cubicBezTo>
                        <a:pt x="269" y="99"/>
                        <a:pt x="272" y="99"/>
                        <a:pt x="276" y="99"/>
                      </a:cubicBezTo>
                      <a:close/>
                      <a:moveTo>
                        <a:pt x="276" y="238"/>
                      </a:moveTo>
                      <a:cubicBezTo>
                        <a:pt x="272" y="238"/>
                        <a:pt x="269" y="238"/>
                        <a:pt x="265" y="238"/>
                      </a:cubicBezTo>
                      <a:cubicBezTo>
                        <a:pt x="265" y="244"/>
                        <a:pt x="265" y="250"/>
                        <a:pt x="265" y="256"/>
                      </a:cubicBezTo>
                      <a:cubicBezTo>
                        <a:pt x="269" y="256"/>
                        <a:pt x="273" y="256"/>
                        <a:pt x="276" y="256"/>
                      </a:cubicBezTo>
                      <a:cubicBezTo>
                        <a:pt x="276" y="250"/>
                        <a:pt x="276" y="244"/>
                        <a:pt x="276" y="238"/>
                      </a:cubicBezTo>
                      <a:close/>
                      <a:moveTo>
                        <a:pt x="295" y="238"/>
                      </a:moveTo>
                      <a:cubicBezTo>
                        <a:pt x="290" y="238"/>
                        <a:pt x="287" y="238"/>
                        <a:pt x="283" y="238"/>
                      </a:cubicBezTo>
                      <a:cubicBezTo>
                        <a:pt x="283" y="244"/>
                        <a:pt x="283" y="250"/>
                        <a:pt x="283" y="256"/>
                      </a:cubicBezTo>
                      <a:cubicBezTo>
                        <a:pt x="287" y="256"/>
                        <a:pt x="291" y="256"/>
                        <a:pt x="295" y="256"/>
                      </a:cubicBezTo>
                      <a:cubicBezTo>
                        <a:pt x="295" y="250"/>
                        <a:pt x="295" y="244"/>
                        <a:pt x="295" y="238"/>
                      </a:cubicBezTo>
                      <a:close/>
                      <a:moveTo>
                        <a:pt x="313" y="238"/>
                      </a:moveTo>
                      <a:cubicBezTo>
                        <a:pt x="309" y="238"/>
                        <a:pt x="305" y="238"/>
                        <a:pt x="301" y="238"/>
                      </a:cubicBezTo>
                      <a:cubicBezTo>
                        <a:pt x="301" y="244"/>
                        <a:pt x="301" y="250"/>
                        <a:pt x="301" y="256"/>
                      </a:cubicBezTo>
                      <a:cubicBezTo>
                        <a:pt x="305" y="256"/>
                        <a:pt x="309" y="256"/>
                        <a:pt x="313" y="256"/>
                      </a:cubicBezTo>
                      <a:cubicBezTo>
                        <a:pt x="313" y="250"/>
                        <a:pt x="313" y="244"/>
                        <a:pt x="313" y="238"/>
                      </a:cubicBezTo>
                      <a:close/>
                      <a:moveTo>
                        <a:pt x="295" y="264"/>
                      </a:moveTo>
                      <a:cubicBezTo>
                        <a:pt x="291" y="264"/>
                        <a:pt x="287" y="264"/>
                        <a:pt x="283" y="264"/>
                      </a:cubicBezTo>
                      <a:cubicBezTo>
                        <a:pt x="283" y="269"/>
                        <a:pt x="283" y="275"/>
                        <a:pt x="283" y="281"/>
                      </a:cubicBezTo>
                      <a:cubicBezTo>
                        <a:pt x="287" y="281"/>
                        <a:pt x="291" y="281"/>
                        <a:pt x="295" y="281"/>
                      </a:cubicBezTo>
                      <a:cubicBezTo>
                        <a:pt x="295" y="275"/>
                        <a:pt x="295" y="270"/>
                        <a:pt x="295" y="264"/>
                      </a:cubicBezTo>
                      <a:close/>
                      <a:moveTo>
                        <a:pt x="276" y="281"/>
                      </a:moveTo>
                      <a:cubicBezTo>
                        <a:pt x="276" y="275"/>
                        <a:pt x="276" y="269"/>
                        <a:pt x="276" y="264"/>
                      </a:cubicBezTo>
                      <a:cubicBezTo>
                        <a:pt x="272" y="264"/>
                        <a:pt x="269" y="264"/>
                        <a:pt x="265" y="264"/>
                      </a:cubicBezTo>
                      <a:cubicBezTo>
                        <a:pt x="265" y="269"/>
                        <a:pt x="265" y="275"/>
                        <a:pt x="265" y="281"/>
                      </a:cubicBezTo>
                      <a:cubicBezTo>
                        <a:pt x="269" y="281"/>
                        <a:pt x="272" y="281"/>
                        <a:pt x="276" y="281"/>
                      </a:cubicBezTo>
                      <a:close/>
                      <a:moveTo>
                        <a:pt x="265" y="134"/>
                      </a:moveTo>
                      <a:cubicBezTo>
                        <a:pt x="265" y="140"/>
                        <a:pt x="265" y="145"/>
                        <a:pt x="265" y="151"/>
                      </a:cubicBezTo>
                      <a:cubicBezTo>
                        <a:pt x="276" y="154"/>
                        <a:pt x="278" y="152"/>
                        <a:pt x="277" y="142"/>
                      </a:cubicBezTo>
                      <a:cubicBezTo>
                        <a:pt x="276" y="139"/>
                        <a:pt x="276" y="136"/>
                        <a:pt x="276" y="134"/>
                      </a:cubicBezTo>
                      <a:cubicBezTo>
                        <a:pt x="272" y="134"/>
                        <a:pt x="269" y="134"/>
                        <a:pt x="265" y="134"/>
                      </a:cubicBezTo>
                      <a:close/>
                      <a:moveTo>
                        <a:pt x="277" y="159"/>
                      </a:moveTo>
                      <a:cubicBezTo>
                        <a:pt x="272" y="159"/>
                        <a:pt x="268" y="159"/>
                        <a:pt x="264" y="159"/>
                      </a:cubicBezTo>
                      <a:cubicBezTo>
                        <a:pt x="264" y="166"/>
                        <a:pt x="264" y="171"/>
                        <a:pt x="265" y="177"/>
                      </a:cubicBezTo>
                      <a:cubicBezTo>
                        <a:pt x="268" y="178"/>
                        <a:pt x="271" y="178"/>
                        <a:pt x="274" y="178"/>
                      </a:cubicBezTo>
                      <a:cubicBezTo>
                        <a:pt x="275" y="178"/>
                        <a:pt x="277" y="177"/>
                        <a:pt x="277" y="176"/>
                      </a:cubicBezTo>
                      <a:cubicBezTo>
                        <a:pt x="277" y="171"/>
                        <a:pt x="277" y="165"/>
                        <a:pt x="277" y="159"/>
                      </a:cubicBezTo>
                      <a:close/>
                      <a:moveTo>
                        <a:pt x="294" y="307"/>
                      </a:moveTo>
                      <a:cubicBezTo>
                        <a:pt x="294" y="301"/>
                        <a:pt x="294" y="296"/>
                        <a:pt x="294" y="290"/>
                      </a:cubicBezTo>
                      <a:cubicBezTo>
                        <a:pt x="290" y="290"/>
                        <a:pt x="287" y="290"/>
                        <a:pt x="283" y="290"/>
                      </a:cubicBezTo>
                      <a:cubicBezTo>
                        <a:pt x="283" y="296"/>
                        <a:pt x="283" y="302"/>
                        <a:pt x="283" y="307"/>
                      </a:cubicBezTo>
                      <a:cubicBezTo>
                        <a:pt x="287" y="307"/>
                        <a:pt x="291" y="307"/>
                        <a:pt x="294" y="307"/>
                      </a:cubicBezTo>
                      <a:close/>
                      <a:moveTo>
                        <a:pt x="313" y="290"/>
                      </a:moveTo>
                      <a:cubicBezTo>
                        <a:pt x="309" y="290"/>
                        <a:pt x="305" y="290"/>
                        <a:pt x="301" y="290"/>
                      </a:cubicBezTo>
                      <a:cubicBezTo>
                        <a:pt x="301" y="296"/>
                        <a:pt x="301" y="302"/>
                        <a:pt x="301" y="307"/>
                      </a:cubicBezTo>
                      <a:cubicBezTo>
                        <a:pt x="305" y="307"/>
                        <a:pt x="309" y="307"/>
                        <a:pt x="313" y="307"/>
                      </a:cubicBezTo>
                      <a:cubicBezTo>
                        <a:pt x="313" y="301"/>
                        <a:pt x="313" y="296"/>
                        <a:pt x="313" y="290"/>
                      </a:cubicBezTo>
                      <a:close/>
                      <a:moveTo>
                        <a:pt x="313" y="126"/>
                      </a:moveTo>
                      <a:cubicBezTo>
                        <a:pt x="313" y="119"/>
                        <a:pt x="313" y="113"/>
                        <a:pt x="313" y="107"/>
                      </a:cubicBezTo>
                      <a:cubicBezTo>
                        <a:pt x="309" y="107"/>
                        <a:pt x="305" y="107"/>
                        <a:pt x="301" y="107"/>
                      </a:cubicBezTo>
                      <a:cubicBezTo>
                        <a:pt x="301" y="114"/>
                        <a:pt x="301" y="119"/>
                        <a:pt x="301" y="125"/>
                      </a:cubicBezTo>
                      <a:cubicBezTo>
                        <a:pt x="305" y="125"/>
                        <a:pt x="309" y="125"/>
                        <a:pt x="313" y="126"/>
                      </a:cubicBezTo>
                      <a:close/>
                      <a:moveTo>
                        <a:pt x="276" y="307"/>
                      </a:moveTo>
                      <a:cubicBezTo>
                        <a:pt x="276" y="301"/>
                        <a:pt x="276" y="296"/>
                        <a:pt x="276" y="290"/>
                      </a:cubicBezTo>
                      <a:cubicBezTo>
                        <a:pt x="272" y="290"/>
                        <a:pt x="269" y="290"/>
                        <a:pt x="265" y="290"/>
                      </a:cubicBezTo>
                      <a:cubicBezTo>
                        <a:pt x="265" y="296"/>
                        <a:pt x="265" y="302"/>
                        <a:pt x="265" y="307"/>
                      </a:cubicBezTo>
                      <a:cubicBezTo>
                        <a:pt x="269" y="307"/>
                        <a:pt x="273" y="307"/>
                        <a:pt x="276" y="307"/>
                      </a:cubicBezTo>
                      <a:close/>
                      <a:moveTo>
                        <a:pt x="276" y="125"/>
                      </a:moveTo>
                      <a:cubicBezTo>
                        <a:pt x="276" y="119"/>
                        <a:pt x="276" y="113"/>
                        <a:pt x="276" y="107"/>
                      </a:cubicBezTo>
                      <a:cubicBezTo>
                        <a:pt x="272" y="107"/>
                        <a:pt x="269" y="107"/>
                        <a:pt x="265" y="107"/>
                      </a:cubicBezTo>
                      <a:cubicBezTo>
                        <a:pt x="265" y="113"/>
                        <a:pt x="265" y="119"/>
                        <a:pt x="265" y="125"/>
                      </a:cubicBezTo>
                      <a:cubicBezTo>
                        <a:pt x="269" y="125"/>
                        <a:pt x="272" y="125"/>
                        <a:pt x="276" y="125"/>
                      </a:cubicBezTo>
                      <a:close/>
                      <a:moveTo>
                        <a:pt x="283" y="107"/>
                      </a:moveTo>
                      <a:cubicBezTo>
                        <a:pt x="283" y="113"/>
                        <a:pt x="283" y="119"/>
                        <a:pt x="283" y="125"/>
                      </a:cubicBezTo>
                      <a:cubicBezTo>
                        <a:pt x="287" y="125"/>
                        <a:pt x="291" y="125"/>
                        <a:pt x="294" y="125"/>
                      </a:cubicBezTo>
                      <a:cubicBezTo>
                        <a:pt x="294" y="119"/>
                        <a:pt x="294" y="113"/>
                        <a:pt x="294" y="107"/>
                      </a:cubicBezTo>
                      <a:cubicBezTo>
                        <a:pt x="291" y="107"/>
                        <a:pt x="287" y="107"/>
                        <a:pt x="283" y="107"/>
                      </a:cubicBezTo>
                      <a:close/>
                      <a:moveTo>
                        <a:pt x="240" y="73"/>
                      </a:moveTo>
                      <a:cubicBezTo>
                        <a:pt x="240" y="67"/>
                        <a:pt x="240" y="61"/>
                        <a:pt x="240" y="55"/>
                      </a:cubicBezTo>
                      <a:cubicBezTo>
                        <a:pt x="236" y="55"/>
                        <a:pt x="232" y="55"/>
                        <a:pt x="229" y="55"/>
                      </a:cubicBezTo>
                      <a:cubicBezTo>
                        <a:pt x="229" y="61"/>
                        <a:pt x="229" y="67"/>
                        <a:pt x="229" y="73"/>
                      </a:cubicBezTo>
                      <a:cubicBezTo>
                        <a:pt x="232" y="73"/>
                        <a:pt x="236" y="73"/>
                        <a:pt x="240" y="73"/>
                      </a:cubicBezTo>
                      <a:close/>
                      <a:moveTo>
                        <a:pt x="258" y="73"/>
                      </a:moveTo>
                      <a:cubicBezTo>
                        <a:pt x="258" y="67"/>
                        <a:pt x="258" y="61"/>
                        <a:pt x="258" y="55"/>
                      </a:cubicBezTo>
                      <a:cubicBezTo>
                        <a:pt x="254" y="55"/>
                        <a:pt x="251" y="55"/>
                        <a:pt x="247" y="55"/>
                      </a:cubicBezTo>
                      <a:cubicBezTo>
                        <a:pt x="247" y="61"/>
                        <a:pt x="247" y="67"/>
                        <a:pt x="247" y="73"/>
                      </a:cubicBezTo>
                      <a:cubicBezTo>
                        <a:pt x="251" y="73"/>
                        <a:pt x="254" y="73"/>
                        <a:pt x="258" y="73"/>
                      </a:cubicBezTo>
                      <a:close/>
                      <a:moveTo>
                        <a:pt x="240" y="99"/>
                      </a:moveTo>
                      <a:cubicBezTo>
                        <a:pt x="240" y="93"/>
                        <a:pt x="240" y="87"/>
                        <a:pt x="240" y="81"/>
                      </a:cubicBezTo>
                      <a:cubicBezTo>
                        <a:pt x="236" y="81"/>
                        <a:pt x="232" y="81"/>
                        <a:pt x="229" y="81"/>
                      </a:cubicBezTo>
                      <a:cubicBezTo>
                        <a:pt x="229" y="87"/>
                        <a:pt x="229" y="93"/>
                        <a:pt x="229" y="99"/>
                      </a:cubicBezTo>
                      <a:cubicBezTo>
                        <a:pt x="233" y="99"/>
                        <a:pt x="236" y="99"/>
                        <a:pt x="240" y="99"/>
                      </a:cubicBezTo>
                      <a:close/>
                      <a:moveTo>
                        <a:pt x="247" y="81"/>
                      </a:moveTo>
                      <a:cubicBezTo>
                        <a:pt x="247" y="87"/>
                        <a:pt x="247" y="93"/>
                        <a:pt x="247" y="99"/>
                      </a:cubicBezTo>
                      <a:cubicBezTo>
                        <a:pt x="251" y="99"/>
                        <a:pt x="254" y="99"/>
                        <a:pt x="258" y="99"/>
                      </a:cubicBezTo>
                      <a:cubicBezTo>
                        <a:pt x="258" y="93"/>
                        <a:pt x="258" y="87"/>
                        <a:pt x="258" y="81"/>
                      </a:cubicBezTo>
                      <a:cubicBezTo>
                        <a:pt x="254" y="81"/>
                        <a:pt x="251" y="81"/>
                        <a:pt x="247" y="81"/>
                      </a:cubicBezTo>
                      <a:close/>
                      <a:moveTo>
                        <a:pt x="229" y="160"/>
                      </a:moveTo>
                      <a:cubicBezTo>
                        <a:pt x="229" y="166"/>
                        <a:pt x="229" y="172"/>
                        <a:pt x="229" y="177"/>
                      </a:cubicBezTo>
                      <a:cubicBezTo>
                        <a:pt x="233" y="177"/>
                        <a:pt x="236" y="177"/>
                        <a:pt x="240" y="177"/>
                      </a:cubicBezTo>
                      <a:cubicBezTo>
                        <a:pt x="240" y="171"/>
                        <a:pt x="240" y="165"/>
                        <a:pt x="240" y="160"/>
                      </a:cubicBezTo>
                      <a:cubicBezTo>
                        <a:pt x="236" y="160"/>
                        <a:pt x="233" y="160"/>
                        <a:pt x="229" y="160"/>
                      </a:cubicBezTo>
                      <a:close/>
                      <a:moveTo>
                        <a:pt x="247" y="290"/>
                      </a:moveTo>
                      <a:cubicBezTo>
                        <a:pt x="247" y="296"/>
                        <a:pt x="247" y="302"/>
                        <a:pt x="247" y="307"/>
                      </a:cubicBezTo>
                      <a:cubicBezTo>
                        <a:pt x="251" y="307"/>
                        <a:pt x="254" y="307"/>
                        <a:pt x="258" y="307"/>
                      </a:cubicBezTo>
                      <a:cubicBezTo>
                        <a:pt x="258" y="301"/>
                        <a:pt x="258" y="296"/>
                        <a:pt x="258" y="290"/>
                      </a:cubicBezTo>
                      <a:cubicBezTo>
                        <a:pt x="254" y="290"/>
                        <a:pt x="251" y="290"/>
                        <a:pt x="247" y="290"/>
                      </a:cubicBezTo>
                      <a:close/>
                      <a:moveTo>
                        <a:pt x="258" y="264"/>
                      </a:moveTo>
                      <a:cubicBezTo>
                        <a:pt x="254" y="264"/>
                        <a:pt x="250" y="264"/>
                        <a:pt x="247" y="264"/>
                      </a:cubicBezTo>
                      <a:cubicBezTo>
                        <a:pt x="247" y="270"/>
                        <a:pt x="247" y="275"/>
                        <a:pt x="247" y="281"/>
                      </a:cubicBezTo>
                      <a:cubicBezTo>
                        <a:pt x="251" y="281"/>
                        <a:pt x="254" y="281"/>
                        <a:pt x="258" y="281"/>
                      </a:cubicBezTo>
                      <a:cubicBezTo>
                        <a:pt x="258" y="275"/>
                        <a:pt x="258" y="270"/>
                        <a:pt x="258" y="264"/>
                      </a:cubicBezTo>
                      <a:close/>
                      <a:moveTo>
                        <a:pt x="229" y="281"/>
                      </a:moveTo>
                      <a:cubicBezTo>
                        <a:pt x="232" y="281"/>
                        <a:pt x="236" y="281"/>
                        <a:pt x="240" y="281"/>
                      </a:cubicBezTo>
                      <a:cubicBezTo>
                        <a:pt x="240" y="275"/>
                        <a:pt x="240" y="269"/>
                        <a:pt x="240" y="264"/>
                      </a:cubicBezTo>
                      <a:cubicBezTo>
                        <a:pt x="236" y="264"/>
                        <a:pt x="232" y="264"/>
                        <a:pt x="229" y="264"/>
                      </a:cubicBezTo>
                      <a:cubicBezTo>
                        <a:pt x="229" y="270"/>
                        <a:pt x="229" y="275"/>
                        <a:pt x="229" y="281"/>
                      </a:cubicBezTo>
                      <a:close/>
                      <a:moveTo>
                        <a:pt x="247" y="134"/>
                      </a:moveTo>
                      <a:cubicBezTo>
                        <a:pt x="247" y="140"/>
                        <a:pt x="247" y="146"/>
                        <a:pt x="247" y="151"/>
                      </a:cubicBezTo>
                      <a:cubicBezTo>
                        <a:pt x="251" y="151"/>
                        <a:pt x="254" y="151"/>
                        <a:pt x="258" y="151"/>
                      </a:cubicBezTo>
                      <a:cubicBezTo>
                        <a:pt x="258" y="145"/>
                        <a:pt x="258" y="139"/>
                        <a:pt x="258" y="134"/>
                      </a:cubicBezTo>
                      <a:cubicBezTo>
                        <a:pt x="254" y="134"/>
                        <a:pt x="251" y="134"/>
                        <a:pt x="247" y="134"/>
                      </a:cubicBezTo>
                      <a:close/>
                      <a:moveTo>
                        <a:pt x="229" y="134"/>
                      </a:moveTo>
                      <a:cubicBezTo>
                        <a:pt x="229" y="140"/>
                        <a:pt x="229" y="146"/>
                        <a:pt x="229" y="151"/>
                      </a:cubicBezTo>
                      <a:cubicBezTo>
                        <a:pt x="233" y="151"/>
                        <a:pt x="236" y="151"/>
                        <a:pt x="240" y="151"/>
                      </a:cubicBezTo>
                      <a:cubicBezTo>
                        <a:pt x="240" y="145"/>
                        <a:pt x="240" y="140"/>
                        <a:pt x="240" y="134"/>
                      </a:cubicBezTo>
                      <a:cubicBezTo>
                        <a:pt x="236" y="134"/>
                        <a:pt x="233" y="134"/>
                        <a:pt x="229" y="134"/>
                      </a:cubicBezTo>
                      <a:close/>
                      <a:moveTo>
                        <a:pt x="240" y="308"/>
                      </a:moveTo>
                      <a:cubicBezTo>
                        <a:pt x="240" y="301"/>
                        <a:pt x="240" y="296"/>
                        <a:pt x="240" y="290"/>
                      </a:cubicBezTo>
                      <a:cubicBezTo>
                        <a:pt x="236" y="290"/>
                        <a:pt x="232" y="290"/>
                        <a:pt x="229" y="290"/>
                      </a:cubicBezTo>
                      <a:cubicBezTo>
                        <a:pt x="229" y="296"/>
                        <a:pt x="229" y="302"/>
                        <a:pt x="229" y="308"/>
                      </a:cubicBezTo>
                      <a:cubicBezTo>
                        <a:pt x="233" y="308"/>
                        <a:pt x="236" y="308"/>
                        <a:pt x="240" y="308"/>
                      </a:cubicBezTo>
                      <a:close/>
                      <a:moveTo>
                        <a:pt x="229" y="186"/>
                      </a:moveTo>
                      <a:cubicBezTo>
                        <a:pt x="229" y="192"/>
                        <a:pt x="229" y="198"/>
                        <a:pt x="229" y="203"/>
                      </a:cubicBezTo>
                      <a:cubicBezTo>
                        <a:pt x="233" y="203"/>
                        <a:pt x="236" y="203"/>
                        <a:pt x="240" y="203"/>
                      </a:cubicBezTo>
                      <a:cubicBezTo>
                        <a:pt x="240" y="197"/>
                        <a:pt x="240" y="192"/>
                        <a:pt x="240" y="186"/>
                      </a:cubicBezTo>
                      <a:cubicBezTo>
                        <a:pt x="236" y="186"/>
                        <a:pt x="233" y="186"/>
                        <a:pt x="229" y="186"/>
                      </a:cubicBezTo>
                      <a:close/>
                      <a:moveTo>
                        <a:pt x="258" y="229"/>
                      </a:moveTo>
                      <a:cubicBezTo>
                        <a:pt x="258" y="223"/>
                        <a:pt x="258" y="218"/>
                        <a:pt x="258" y="212"/>
                      </a:cubicBezTo>
                      <a:cubicBezTo>
                        <a:pt x="255" y="212"/>
                        <a:pt x="252" y="211"/>
                        <a:pt x="249" y="212"/>
                      </a:cubicBezTo>
                      <a:cubicBezTo>
                        <a:pt x="248" y="212"/>
                        <a:pt x="247" y="213"/>
                        <a:pt x="247" y="214"/>
                      </a:cubicBezTo>
                      <a:cubicBezTo>
                        <a:pt x="246" y="219"/>
                        <a:pt x="246" y="224"/>
                        <a:pt x="246" y="229"/>
                      </a:cubicBezTo>
                      <a:cubicBezTo>
                        <a:pt x="251" y="229"/>
                        <a:pt x="254" y="229"/>
                        <a:pt x="258" y="229"/>
                      </a:cubicBezTo>
                      <a:close/>
                      <a:moveTo>
                        <a:pt x="240" y="212"/>
                      </a:moveTo>
                      <a:cubicBezTo>
                        <a:pt x="236" y="212"/>
                        <a:pt x="232" y="212"/>
                        <a:pt x="229" y="212"/>
                      </a:cubicBezTo>
                      <a:cubicBezTo>
                        <a:pt x="229" y="218"/>
                        <a:pt x="229" y="224"/>
                        <a:pt x="229" y="229"/>
                      </a:cubicBezTo>
                      <a:cubicBezTo>
                        <a:pt x="233" y="229"/>
                        <a:pt x="236" y="229"/>
                        <a:pt x="240" y="229"/>
                      </a:cubicBezTo>
                      <a:cubicBezTo>
                        <a:pt x="240" y="223"/>
                        <a:pt x="240" y="218"/>
                        <a:pt x="240" y="212"/>
                      </a:cubicBezTo>
                      <a:close/>
                      <a:moveTo>
                        <a:pt x="258" y="186"/>
                      </a:moveTo>
                      <a:cubicBezTo>
                        <a:pt x="254" y="186"/>
                        <a:pt x="250" y="186"/>
                        <a:pt x="247" y="186"/>
                      </a:cubicBezTo>
                      <a:cubicBezTo>
                        <a:pt x="247" y="192"/>
                        <a:pt x="247" y="198"/>
                        <a:pt x="247" y="203"/>
                      </a:cubicBezTo>
                      <a:cubicBezTo>
                        <a:pt x="251" y="203"/>
                        <a:pt x="254" y="203"/>
                        <a:pt x="258" y="203"/>
                      </a:cubicBezTo>
                      <a:cubicBezTo>
                        <a:pt x="258" y="197"/>
                        <a:pt x="258" y="192"/>
                        <a:pt x="258" y="186"/>
                      </a:cubicBezTo>
                      <a:close/>
                      <a:moveTo>
                        <a:pt x="258" y="160"/>
                      </a:moveTo>
                      <a:cubicBezTo>
                        <a:pt x="254" y="160"/>
                        <a:pt x="250" y="160"/>
                        <a:pt x="247" y="160"/>
                      </a:cubicBezTo>
                      <a:cubicBezTo>
                        <a:pt x="247" y="166"/>
                        <a:pt x="247" y="172"/>
                        <a:pt x="247" y="177"/>
                      </a:cubicBezTo>
                      <a:cubicBezTo>
                        <a:pt x="251" y="177"/>
                        <a:pt x="254" y="177"/>
                        <a:pt x="258" y="177"/>
                      </a:cubicBezTo>
                      <a:cubicBezTo>
                        <a:pt x="258" y="171"/>
                        <a:pt x="258" y="166"/>
                        <a:pt x="258" y="160"/>
                      </a:cubicBezTo>
                      <a:close/>
                      <a:moveTo>
                        <a:pt x="258" y="256"/>
                      </a:moveTo>
                      <a:cubicBezTo>
                        <a:pt x="258" y="250"/>
                        <a:pt x="258" y="244"/>
                        <a:pt x="258" y="238"/>
                      </a:cubicBezTo>
                      <a:cubicBezTo>
                        <a:pt x="254" y="238"/>
                        <a:pt x="250" y="238"/>
                        <a:pt x="247" y="238"/>
                      </a:cubicBezTo>
                      <a:cubicBezTo>
                        <a:pt x="247" y="244"/>
                        <a:pt x="247" y="250"/>
                        <a:pt x="247" y="256"/>
                      </a:cubicBezTo>
                      <a:cubicBezTo>
                        <a:pt x="251" y="256"/>
                        <a:pt x="254" y="256"/>
                        <a:pt x="258" y="256"/>
                      </a:cubicBezTo>
                      <a:close/>
                      <a:moveTo>
                        <a:pt x="229" y="256"/>
                      </a:moveTo>
                      <a:cubicBezTo>
                        <a:pt x="233" y="256"/>
                        <a:pt x="236" y="256"/>
                        <a:pt x="240" y="256"/>
                      </a:cubicBezTo>
                      <a:cubicBezTo>
                        <a:pt x="240" y="250"/>
                        <a:pt x="240" y="244"/>
                        <a:pt x="240" y="238"/>
                      </a:cubicBezTo>
                      <a:cubicBezTo>
                        <a:pt x="236" y="238"/>
                        <a:pt x="232" y="238"/>
                        <a:pt x="229" y="238"/>
                      </a:cubicBezTo>
                      <a:cubicBezTo>
                        <a:pt x="229" y="244"/>
                        <a:pt x="229" y="250"/>
                        <a:pt x="229" y="256"/>
                      </a:cubicBezTo>
                      <a:close/>
                      <a:moveTo>
                        <a:pt x="240" y="125"/>
                      </a:moveTo>
                      <a:cubicBezTo>
                        <a:pt x="240" y="119"/>
                        <a:pt x="240" y="113"/>
                        <a:pt x="240" y="107"/>
                      </a:cubicBezTo>
                      <a:cubicBezTo>
                        <a:pt x="236" y="107"/>
                        <a:pt x="232" y="107"/>
                        <a:pt x="229" y="107"/>
                      </a:cubicBezTo>
                      <a:cubicBezTo>
                        <a:pt x="229" y="113"/>
                        <a:pt x="229" y="119"/>
                        <a:pt x="229" y="125"/>
                      </a:cubicBezTo>
                      <a:cubicBezTo>
                        <a:pt x="232" y="125"/>
                        <a:pt x="236" y="125"/>
                        <a:pt x="240" y="125"/>
                      </a:cubicBezTo>
                      <a:close/>
                      <a:moveTo>
                        <a:pt x="247" y="107"/>
                      </a:moveTo>
                      <a:cubicBezTo>
                        <a:pt x="247" y="114"/>
                        <a:pt x="247" y="119"/>
                        <a:pt x="247" y="125"/>
                      </a:cubicBezTo>
                      <a:cubicBezTo>
                        <a:pt x="251" y="125"/>
                        <a:pt x="254" y="125"/>
                        <a:pt x="258" y="125"/>
                      </a:cubicBezTo>
                      <a:cubicBezTo>
                        <a:pt x="258" y="119"/>
                        <a:pt x="258" y="113"/>
                        <a:pt x="258" y="107"/>
                      </a:cubicBezTo>
                      <a:cubicBezTo>
                        <a:pt x="254" y="107"/>
                        <a:pt x="251" y="107"/>
                        <a:pt x="247" y="107"/>
                      </a:cubicBezTo>
                      <a:close/>
                      <a:moveTo>
                        <a:pt x="41" y="180"/>
                      </a:moveTo>
                      <a:cubicBezTo>
                        <a:pt x="41" y="175"/>
                        <a:pt x="41" y="171"/>
                        <a:pt x="41" y="167"/>
                      </a:cubicBezTo>
                      <a:cubicBezTo>
                        <a:pt x="39" y="167"/>
                        <a:pt x="37" y="167"/>
                        <a:pt x="35" y="167"/>
                      </a:cubicBezTo>
                      <a:cubicBezTo>
                        <a:pt x="35" y="171"/>
                        <a:pt x="35" y="176"/>
                        <a:pt x="35" y="180"/>
                      </a:cubicBezTo>
                      <a:cubicBezTo>
                        <a:pt x="37" y="180"/>
                        <a:pt x="39" y="180"/>
                        <a:pt x="41" y="180"/>
                      </a:cubicBezTo>
                      <a:close/>
                      <a:moveTo>
                        <a:pt x="41" y="149"/>
                      </a:moveTo>
                      <a:cubicBezTo>
                        <a:pt x="39" y="149"/>
                        <a:pt x="37" y="149"/>
                        <a:pt x="35" y="149"/>
                      </a:cubicBezTo>
                      <a:cubicBezTo>
                        <a:pt x="35" y="154"/>
                        <a:pt x="35" y="158"/>
                        <a:pt x="35" y="163"/>
                      </a:cubicBezTo>
                      <a:cubicBezTo>
                        <a:pt x="37" y="163"/>
                        <a:pt x="39" y="163"/>
                        <a:pt x="41" y="163"/>
                      </a:cubicBezTo>
                      <a:cubicBezTo>
                        <a:pt x="41" y="158"/>
                        <a:pt x="41" y="154"/>
                        <a:pt x="41" y="149"/>
                      </a:cubicBezTo>
                      <a:close/>
                      <a:moveTo>
                        <a:pt x="54" y="149"/>
                      </a:moveTo>
                      <a:cubicBezTo>
                        <a:pt x="54" y="154"/>
                        <a:pt x="54" y="158"/>
                        <a:pt x="54" y="163"/>
                      </a:cubicBezTo>
                      <a:cubicBezTo>
                        <a:pt x="57" y="163"/>
                        <a:pt x="58" y="163"/>
                        <a:pt x="60" y="163"/>
                      </a:cubicBezTo>
                      <a:cubicBezTo>
                        <a:pt x="60" y="158"/>
                        <a:pt x="60" y="154"/>
                        <a:pt x="60" y="149"/>
                      </a:cubicBezTo>
                      <a:cubicBezTo>
                        <a:pt x="58" y="149"/>
                        <a:pt x="56" y="149"/>
                        <a:pt x="54" y="149"/>
                      </a:cubicBezTo>
                      <a:close/>
                      <a:moveTo>
                        <a:pt x="60" y="180"/>
                      </a:moveTo>
                      <a:cubicBezTo>
                        <a:pt x="60" y="176"/>
                        <a:pt x="60" y="171"/>
                        <a:pt x="60" y="167"/>
                      </a:cubicBezTo>
                      <a:cubicBezTo>
                        <a:pt x="58" y="167"/>
                        <a:pt x="56" y="167"/>
                        <a:pt x="54" y="167"/>
                      </a:cubicBezTo>
                      <a:cubicBezTo>
                        <a:pt x="54" y="171"/>
                        <a:pt x="54" y="176"/>
                        <a:pt x="54" y="180"/>
                      </a:cubicBezTo>
                      <a:cubicBezTo>
                        <a:pt x="56" y="180"/>
                        <a:pt x="58" y="180"/>
                        <a:pt x="60" y="180"/>
                      </a:cubicBezTo>
                      <a:close/>
                      <a:moveTo>
                        <a:pt x="60" y="250"/>
                      </a:moveTo>
                      <a:cubicBezTo>
                        <a:pt x="60" y="245"/>
                        <a:pt x="60" y="241"/>
                        <a:pt x="60" y="236"/>
                      </a:cubicBezTo>
                      <a:cubicBezTo>
                        <a:pt x="58" y="236"/>
                        <a:pt x="56" y="236"/>
                        <a:pt x="54" y="236"/>
                      </a:cubicBezTo>
                      <a:cubicBezTo>
                        <a:pt x="54" y="241"/>
                        <a:pt x="54" y="246"/>
                        <a:pt x="54" y="250"/>
                      </a:cubicBezTo>
                      <a:cubicBezTo>
                        <a:pt x="57" y="250"/>
                        <a:pt x="58" y="250"/>
                        <a:pt x="60" y="250"/>
                      </a:cubicBezTo>
                      <a:close/>
                      <a:moveTo>
                        <a:pt x="60" y="233"/>
                      </a:moveTo>
                      <a:cubicBezTo>
                        <a:pt x="60" y="228"/>
                        <a:pt x="60" y="224"/>
                        <a:pt x="60" y="219"/>
                      </a:cubicBezTo>
                      <a:cubicBezTo>
                        <a:pt x="58" y="219"/>
                        <a:pt x="56" y="219"/>
                        <a:pt x="54" y="219"/>
                      </a:cubicBezTo>
                      <a:cubicBezTo>
                        <a:pt x="54" y="224"/>
                        <a:pt x="54" y="228"/>
                        <a:pt x="54" y="233"/>
                      </a:cubicBezTo>
                      <a:cubicBezTo>
                        <a:pt x="56" y="233"/>
                        <a:pt x="58" y="233"/>
                        <a:pt x="60" y="233"/>
                      </a:cubicBezTo>
                      <a:close/>
                      <a:moveTo>
                        <a:pt x="41" y="233"/>
                      </a:moveTo>
                      <a:cubicBezTo>
                        <a:pt x="41" y="228"/>
                        <a:pt x="41" y="224"/>
                        <a:pt x="41" y="219"/>
                      </a:cubicBezTo>
                      <a:cubicBezTo>
                        <a:pt x="39" y="219"/>
                        <a:pt x="37" y="219"/>
                        <a:pt x="35" y="219"/>
                      </a:cubicBezTo>
                      <a:cubicBezTo>
                        <a:pt x="35" y="224"/>
                        <a:pt x="35" y="228"/>
                        <a:pt x="35" y="233"/>
                      </a:cubicBezTo>
                      <a:cubicBezTo>
                        <a:pt x="37" y="233"/>
                        <a:pt x="39" y="233"/>
                        <a:pt x="41" y="233"/>
                      </a:cubicBezTo>
                      <a:close/>
                      <a:moveTo>
                        <a:pt x="82" y="271"/>
                      </a:moveTo>
                      <a:cubicBezTo>
                        <a:pt x="82" y="276"/>
                        <a:pt x="82" y="280"/>
                        <a:pt x="82" y="285"/>
                      </a:cubicBezTo>
                      <a:cubicBezTo>
                        <a:pt x="84" y="285"/>
                        <a:pt x="86" y="285"/>
                        <a:pt x="88" y="285"/>
                      </a:cubicBezTo>
                      <a:cubicBezTo>
                        <a:pt x="88" y="280"/>
                        <a:pt x="88" y="276"/>
                        <a:pt x="88" y="271"/>
                      </a:cubicBezTo>
                      <a:cubicBezTo>
                        <a:pt x="86" y="271"/>
                        <a:pt x="84" y="271"/>
                        <a:pt x="82" y="271"/>
                      </a:cubicBezTo>
                      <a:close/>
                      <a:moveTo>
                        <a:pt x="70" y="271"/>
                      </a:moveTo>
                      <a:cubicBezTo>
                        <a:pt x="68" y="271"/>
                        <a:pt x="66" y="271"/>
                        <a:pt x="64" y="271"/>
                      </a:cubicBezTo>
                      <a:cubicBezTo>
                        <a:pt x="64" y="276"/>
                        <a:pt x="64" y="281"/>
                        <a:pt x="64" y="285"/>
                      </a:cubicBezTo>
                      <a:cubicBezTo>
                        <a:pt x="66" y="285"/>
                        <a:pt x="68" y="285"/>
                        <a:pt x="70" y="285"/>
                      </a:cubicBezTo>
                      <a:cubicBezTo>
                        <a:pt x="70" y="280"/>
                        <a:pt x="70" y="276"/>
                        <a:pt x="70" y="271"/>
                      </a:cubicBezTo>
                      <a:close/>
                      <a:moveTo>
                        <a:pt x="88" y="268"/>
                      </a:moveTo>
                      <a:cubicBezTo>
                        <a:pt x="88" y="263"/>
                        <a:pt x="88" y="258"/>
                        <a:pt x="88" y="254"/>
                      </a:cubicBezTo>
                      <a:cubicBezTo>
                        <a:pt x="86" y="254"/>
                        <a:pt x="84" y="254"/>
                        <a:pt x="82" y="254"/>
                      </a:cubicBezTo>
                      <a:cubicBezTo>
                        <a:pt x="82" y="258"/>
                        <a:pt x="82" y="263"/>
                        <a:pt x="82" y="267"/>
                      </a:cubicBezTo>
                      <a:cubicBezTo>
                        <a:pt x="84" y="267"/>
                        <a:pt x="85" y="268"/>
                        <a:pt x="88" y="268"/>
                      </a:cubicBezTo>
                      <a:close/>
                      <a:moveTo>
                        <a:pt x="70" y="267"/>
                      </a:moveTo>
                      <a:cubicBezTo>
                        <a:pt x="70" y="263"/>
                        <a:pt x="70" y="258"/>
                        <a:pt x="70" y="254"/>
                      </a:cubicBezTo>
                      <a:cubicBezTo>
                        <a:pt x="68" y="254"/>
                        <a:pt x="66" y="254"/>
                        <a:pt x="64" y="254"/>
                      </a:cubicBezTo>
                      <a:cubicBezTo>
                        <a:pt x="64" y="259"/>
                        <a:pt x="64" y="263"/>
                        <a:pt x="64" y="267"/>
                      </a:cubicBezTo>
                      <a:cubicBezTo>
                        <a:pt x="66" y="267"/>
                        <a:pt x="68" y="267"/>
                        <a:pt x="70" y="267"/>
                      </a:cubicBezTo>
                      <a:close/>
                      <a:moveTo>
                        <a:pt x="41" y="250"/>
                      </a:moveTo>
                      <a:cubicBezTo>
                        <a:pt x="41" y="245"/>
                        <a:pt x="41" y="241"/>
                        <a:pt x="41" y="236"/>
                      </a:cubicBezTo>
                      <a:cubicBezTo>
                        <a:pt x="39" y="236"/>
                        <a:pt x="37" y="236"/>
                        <a:pt x="35" y="236"/>
                      </a:cubicBezTo>
                      <a:cubicBezTo>
                        <a:pt x="35" y="241"/>
                        <a:pt x="35" y="246"/>
                        <a:pt x="35" y="250"/>
                      </a:cubicBezTo>
                      <a:cubicBezTo>
                        <a:pt x="37" y="250"/>
                        <a:pt x="39" y="250"/>
                        <a:pt x="41" y="250"/>
                      </a:cubicBezTo>
                      <a:close/>
                      <a:moveTo>
                        <a:pt x="70" y="302"/>
                      </a:moveTo>
                      <a:cubicBezTo>
                        <a:pt x="70" y="298"/>
                        <a:pt x="70" y="293"/>
                        <a:pt x="70" y="289"/>
                      </a:cubicBezTo>
                      <a:cubicBezTo>
                        <a:pt x="67" y="289"/>
                        <a:pt x="66" y="289"/>
                        <a:pt x="64" y="289"/>
                      </a:cubicBezTo>
                      <a:cubicBezTo>
                        <a:pt x="64" y="294"/>
                        <a:pt x="64" y="298"/>
                        <a:pt x="64" y="302"/>
                      </a:cubicBezTo>
                      <a:cubicBezTo>
                        <a:pt x="66" y="302"/>
                        <a:pt x="68" y="302"/>
                        <a:pt x="70" y="302"/>
                      </a:cubicBezTo>
                      <a:close/>
                      <a:moveTo>
                        <a:pt x="17" y="254"/>
                      </a:moveTo>
                      <a:cubicBezTo>
                        <a:pt x="17" y="258"/>
                        <a:pt x="17" y="263"/>
                        <a:pt x="17" y="267"/>
                      </a:cubicBezTo>
                      <a:cubicBezTo>
                        <a:pt x="19" y="267"/>
                        <a:pt x="21" y="267"/>
                        <a:pt x="23" y="267"/>
                      </a:cubicBezTo>
                      <a:cubicBezTo>
                        <a:pt x="23" y="263"/>
                        <a:pt x="23" y="258"/>
                        <a:pt x="23" y="254"/>
                      </a:cubicBezTo>
                      <a:cubicBezTo>
                        <a:pt x="21" y="254"/>
                        <a:pt x="19" y="254"/>
                        <a:pt x="17" y="254"/>
                      </a:cubicBezTo>
                      <a:close/>
                      <a:moveTo>
                        <a:pt x="23" y="271"/>
                      </a:moveTo>
                      <a:cubicBezTo>
                        <a:pt x="21" y="271"/>
                        <a:pt x="19" y="271"/>
                        <a:pt x="17" y="271"/>
                      </a:cubicBezTo>
                      <a:cubicBezTo>
                        <a:pt x="17" y="276"/>
                        <a:pt x="17" y="280"/>
                        <a:pt x="17" y="285"/>
                      </a:cubicBezTo>
                      <a:cubicBezTo>
                        <a:pt x="19" y="285"/>
                        <a:pt x="21" y="285"/>
                        <a:pt x="23" y="285"/>
                      </a:cubicBezTo>
                      <a:cubicBezTo>
                        <a:pt x="23" y="280"/>
                        <a:pt x="23" y="276"/>
                        <a:pt x="23" y="271"/>
                      </a:cubicBezTo>
                      <a:close/>
                      <a:moveTo>
                        <a:pt x="82" y="289"/>
                      </a:moveTo>
                      <a:cubicBezTo>
                        <a:pt x="82" y="294"/>
                        <a:pt x="82" y="298"/>
                        <a:pt x="82" y="302"/>
                      </a:cubicBezTo>
                      <a:cubicBezTo>
                        <a:pt x="84" y="302"/>
                        <a:pt x="86" y="302"/>
                        <a:pt x="88" y="302"/>
                      </a:cubicBezTo>
                      <a:cubicBezTo>
                        <a:pt x="88" y="298"/>
                        <a:pt x="88" y="293"/>
                        <a:pt x="88" y="289"/>
                      </a:cubicBezTo>
                      <a:cubicBezTo>
                        <a:pt x="86" y="289"/>
                        <a:pt x="84" y="289"/>
                        <a:pt x="82" y="289"/>
                      </a:cubicBezTo>
                      <a:close/>
                      <a:moveTo>
                        <a:pt x="17" y="302"/>
                      </a:moveTo>
                      <a:cubicBezTo>
                        <a:pt x="19" y="302"/>
                        <a:pt x="21" y="302"/>
                        <a:pt x="23" y="302"/>
                      </a:cubicBezTo>
                      <a:cubicBezTo>
                        <a:pt x="23" y="298"/>
                        <a:pt x="23" y="293"/>
                        <a:pt x="23" y="289"/>
                      </a:cubicBezTo>
                      <a:cubicBezTo>
                        <a:pt x="21" y="289"/>
                        <a:pt x="19" y="289"/>
                        <a:pt x="17" y="289"/>
                      </a:cubicBezTo>
                      <a:cubicBezTo>
                        <a:pt x="17" y="294"/>
                        <a:pt x="17" y="298"/>
                        <a:pt x="17" y="302"/>
                      </a:cubicBezTo>
                      <a:close/>
                      <a:moveTo>
                        <a:pt x="54" y="184"/>
                      </a:moveTo>
                      <a:cubicBezTo>
                        <a:pt x="54" y="189"/>
                        <a:pt x="54" y="193"/>
                        <a:pt x="54" y="198"/>
                      </a:cubicBezTo>
                      <a:cubicBezTo>
                        <a:pt x="56" y="198"/>
                        <a:pt x="58" y="198"/>
                        <a:pt x="60" y="198"/>
                      </a:cubicBezTo>
                      <a:cubicBezTo>
                        <a:pt x="60" y="193"/>
                        <a:pt x="60" y="189"/>
                        <a:pt x="60" y="184"/>
                      </a:cubicBezTo>
                      <a:cubicBezTo>
                        <a:pt x="58" y="184"/>
                        <a:pt x="56" y="184"/>
                        <a:pt x="54" y="184"/>
                      </a:cubicBezTo>
                      <a:close/>
                      <a:moveTo>
                        <a:pt x="54" y="132"/>
                      </a:moveTo>
                      <a:cubicBezTo>
                        <a:pt x="54" y="136"/>
                        <a:pt x="54" y="141"/>
                        <a:pt x="54" y="145"/>
                      </a:cubicBezTo>
                      <a:cubicBezTo>
                        <a:pt x="56" y="145"/>
                        <a:pt x="58" y="145"/>
                        <a:pt x="60" y="145"/>
                      </a:cubicBezTo>
                      <a:cubicBezTo>
                        <a:pt x="60" y="140"/>
                        <a:pt x="60" y="136"/>
                        <a:pt x="60" y="132"/>
                      </a:cubicBezTo>
                      <a:cubicBezTo>
                        <a:pt x="58" y="132"/>
                        <a:pt x="56" y="132"/>
                        <a:pt x="54" y="132"/>
                      </a:cubicBezTo>
                      <a:close/>
                      <a:moveTo>
                        <a:pt x="41" y="145"/>
                      </a:moveTo>
                      <a:cubicBezTo>
                        <a:pt x="41" y="141"/>
                        <a:pt x="41" y="136"/>
                        <a:pt x="41" y="132"/>
                      </a:cubicBezTo>
                      <a:cubicBezTo>
                        <a:pt x="39" y="132"/>
                        <a:pt x="37" y="132"/>
                        <a:pt x="35" y="132"/>
                      </a:cubicBezTo>
                      <a:cubicBezTo>
                        <a:pt x="35" y="137"/>
                        <a:pt x="35" y="141"/>
                        <a:pt x="35" y="145"/>
                      </a:cubicBezTo>
                      <a:cubicBezTo>
                        <a:pt x="37" y="145"/>
                        <a:pt x="39" y="145"/>
                        <a:pt x="41" y="145"/>
                      </a:cubicBezTo>
                      <a:close/>
                      <a:moveTo>
                        <a:pt x="35" y="128"/>
                      </a:moveTo>
                      <a:cubicBezTo>
                        <a:pt x="37" y="128"/>
                        <a:pt x="39" y="128"/>
                        <a:pt x="41" y="128"/>
                      </a:cubicBezTo>
                      <a:cubicBezTo>
                        <a:pt x="41" y="123"/>
                        <a:pt x="41" y="119"/>
                        <a:pt x="41" y="114"/>
                      </a:cubicBezTo>
                      <a:cubicBezTo>
                        <a:pt x="39" y="114"/>
                        <a:pt x="37" y="114"/>
                        <a:pt x="35" y="114"/>
                      </a:cubicBezTo>
                      <a:cubicBezTo>
                        <a:pt x="35" y="119"/>
                        <a:pt x="35" y="123"/>
                        <a:pt x="35" y="128"/>
                      </a:cubicBezTo>
                      <a:close/>
                      <a:moveTo>
                        <a:pt x="60" y="215"/>
                      </a:moveTo>
                      <a:cubicBezTo>
                        <a:pt x="60" y="210"/>
                        <a:pt x="60" y="206"/>
                        <a:pt x="60" y="202"/>
                      </a:cubicBezTo>
                      <a:cubicBezTo>
                        <a:pt x="58" y="202"/>
                        <a:pt x="56" y="202"/>
                        <a:pt x="54" y="202"/>
                      </a:cubicBezTo>
                      <a:cubicBezTo>
                        <a:pt x="54" y="206"/>
                        <a:pt x="54" y="211"/>
                        <a:pt x="54" y="215"/>
                      </a:cubicBezTo>
                      <a:cubicBezTo>
                        <a:pt x="56" y="215"/>
                        <a:pt x="58" y="215"/>
                        <a:pt x="60" y="215"/>
                      </a:cubicBezTo>
                      <a:close/>
                      <a:moveTo>
                        <a:pt x="35" y="184"/>
                      </a:moveTo>
                      <a:cubicBezTo>
                        <a:pt x="35" y="189"/>
                        <a:pt x="35" y="193"/>
                        <a:pt x="35" y="198"/>
                      </a:cubicBezTo>
                      <a:cubicBezTo>
                        <a:pt x="37" y="198"/>
                        <a:pt x="39" y="198"/>
                        <a:pt x="41" y="198"/>
                      </a:cubicBezTo>
                      <a:cubicBezTo>
                        <a:pt x="41" y="193"/>
                        <a:pt x="41" y="189"/>
                        <a:pt x="41" y="184"/>
                      </a:cubicBezTo>
                      <a:cubicBezTo>
                        <a:pt x="39" y="184"/>
                        <a:pt x="37" y="184"/>
                        <a:pt x="35" y="184"/>
                      </a:cubicBezTo>
                      <a:close/>
                      <a:moveTo>
                        <a:pt x="54" y="114"/>
                      </a:moveTo>
                      <a:cubicBezTo>
                        <a:pt x="54" y="119"/>
                        <a:pt x="54" y="123"/>
                        <a:pt x="54" y="128"/>
                      </a:cubicBezTo>
                      <a:cubicBezTo>
                        <a:pt x="56" y="128"/>
                        <a:pt x="58" y="128"/>
                        <a:pt x="60" y="128"/>
                      </a:cubicBezTo>
                      <a:cubicBezTo>
                        <a:pt x="60" y="123"/>
                        <a:pt x="60" y="119"/>
                        <a:pt x="60" y="114"/>
                      </a:cubicBezTo>
                      <a:cubicBezTo>
                        <a:pt x="58" y="114"/>
                        <a:pt x="56" y="114"/>
                        <a:pt x="54" y="114"/>
                      </a:cubicBezTo>
                      <a:close/>
                      <a:moveTo>
                        <a:pt x="41" y="215"/>
                      </a:moveTo>
                      <a:cubicBezTo>
                        <a:pt x="41" y="211"/>
                        <a:pt x="41" y="206"/>
                        <a:pt x="41" y="202"/>
                      </a:cubicBezTo>
                      <a:cubicBezTo>
                        <a:pt x="39" y="202"/>
                        <a:pt x="37" y="202"/>
                        <a:pt x="35" y="202"/>
                      </a:cubicBezTo>
                      <a:cubicBezTo>
                        <a:pt x="35" y="206"/>
                        <a:pt x="35" y="211"/>
                        <a:pt x="35" y="215"/>
                      </a:cubicBezTo>
                      <a:cubicBezTo>
                        <a:pt x="37" y="215"/>
                        <a:pt x="39" y="215"/>
                        <a:pt x="41" y="215"/>
                      </a:cubicBezTo>
                      <a:close/>
                      <a:moveTo>
                        <a:pt x="78" y="180"/>
                      </a:moveTo>
                      <a:cubicBezTo>
                        <a:pt x="78" y="175"/>
                        <a:pt x="78" y="171"/>
                        <a:pt x="78" y="167"/>
                      </a:cubicBezTo>
                      <a:cubicBezTo>
                        <a:pt x="76" y="167"/>
                        <a:pt x="75" y="167"/>
                        <a:pt x="73" y="167"/>
                      </a:cubicBezTo>
                      <a:cubicBezTo>
                        <a:pt x="73" y="171"/>
                        <a:pt x="73" y="176"/>
                        <a:pt x="73" y="180"/>
                      </a:cubicBezTo>
                      <a:cubicBezTo>
                        <a:pt x="75" y="180"/>
                        <a:pt x="77" y="180"/>
                        <a:pt x="78" y="180"/>
                      </a:cubicBezTo>
                      <a:close/>
                      <a:moveTo>
                        <a:pt x="26" y="219"/>
                      </a:moveTo>
                      <a:cubicBezTo>
                        <a:pt x="26" y="224"/>
                        <a:pt x="26" y="228"/>
                        <a:pt x="26" y="233"/>
                      </a:cubicBezTo>
                      <a:cubicBezTo>
                        <a:pt x="28" y="233"/>
                        <a:pt x="30" y="233"/>
                        <a:pt x="32" y="233"/>
                      </a:cubicBezTo>
                      <a:cubicBezTo>
                        <a:pt x="32" y="228"/>
                        <a:pt x="32" y="224"/>
                        <a:pt x="32" y="219"/>
                      </a:cubicBezTo>
                      <a:cubicBezTo>
                        <a:pt x="30" y="219"/>
                        <a:pt x="28" y="219"/>
                        <a:pt x="26" y="219"/>
                      </a:cubicBezTo>
                      <a:close/>
                      <a:moveTo>
                        <a:pt x="44" y="233"/>
                      </a:moveTo>
                      <a:cubicBezTo>
                        <a:pt x="46" y="233"/>
                        <a:pt x="48" y="233"/>
                        <a:pt x="50" y="233"/>
                      </a:cubicBezTo>
                      <a:cubicBezTo>
                        <a:pt x="50" y="228"/>
                        <a:pt x="50" y="224"/>
                        <a:pt x="50" y="219"/>
                      </a:cubicBezTo>
                      <a:cubicBezTo>
                        <a:pt x="48" y="219"/>
                        <a:pt x="46" y="219"/>
                        <a:pt x="44" y="219"/>
                      </a:cubicBezTo>
                      <a:cubicBezTo>
                        <a:pt x="44" y="224"/>
                        <a:pt x="44" y="228"/>
                        <a:pt x="44" y="233"/>
                      </a:cubicBezTo>
                      <a:close/>
                      <a:moveTo>
                        <a:pt x="64" y="219"/>
                      </a:moveTo>
                      <a:cubicBezTo>
                        <a:pt x="64" y="224"/>
                        <a:pt x="64" y="228"/>
                        <a:pt x="64" y="233"/>
                      </a:cubicBezTo>
                      <a:cubicBezTo>
                        <a:pt x="66" y="233"/>
                        <a:pt x="67" y="233"/>
                        <a:pt x="69" y="233"/>
                      </a:cubicBezTo>
                      <a:cubicBezTo>
                        <a:pt x="69" y="228"/>
                        <a:pt x="69" y="224"/>
                        <a:pt x="69" y="219"/>
                      </a:cubicBezTo>
                      <a:cubicBezTo>
                        <a:pt x="67" y="219"/>
                        <a:pt x="66" y="219"/>
                        <a:pt x="64" y="219"/>
                      </a:cubicBezTo>
                      <a:close/>
                      <a:moveTo>
                        <a:pt x="87" y="233"/>
                      </a:moveTo>
                      <a:cubicBezTo>
                        <a:pt x="87" y="228"/>
                        <a:pt x="87" y="224"/>
                        <a:pt x="87" y="219"/>
                      </a:cubicBezTo>
                      <a:cubicBezTo>
                        <a:pt x="85" y="219"/>
                        <a:pt x="84" y="219"/>
                        <a:pt x="82" y="219"/>
                      </a:cubicBezTo>
                      <a:cubicBezTo>
                        <a:pt x="82" y="224"/>
                        <a:pt x="82" y="228"/>
                        <a:pt x="82" y="233"/>
                      </a:cubicBezTo>
                      <a:cubicBezTo>
                        <a:pt x="84" y="233"/>
                        <a:pt x="85" y="233"/>
                        <a:pt x="87" y="233"/>
                      </a:cubicBezTo>
                      <a:close/>
                      <a:moveTo>
                        <a:pt x="79" y="285"/>
                      </a:moveTo>
                      <a:cubicBezTo>
                        <a:pt x="79" y="280"/>
                        <a:pt x="79" y="276"/>
                        <a:pt x="79" y="271"/>
                      </a:cubicBezTo>
                      <a:cubicBezTo>
                        <a:pt x="77" y="271"/>
                        <a:pt x="75" y="271"/>
                        <a:pt x="73" y="271"/>
                      </a:cubicBezTo>
                      <a:cubicBezTo>
                        <a:pt x="73" y="276"/>
                        <a:pt x="73" y="280"/>
                        <a:pt x="73" y="285"/>
                      </a:cubicBezTo>
                      <a:cubicBezTo>
                        <a:pt x="75" y="285"/>
                        <a:pt x="77" y="285"/>
                        <a:pt x="79" y="285"/>
                      </a:cubicBezTo>
                      <a:close/>
                      <a:moveTo>
                        <a:pt x="55" y="271"/>
                      </a:moveTo>
                      <a:cubicBezTo>
                        <a:pt x="55" y="276"/>
                        <a:pt x="55" y="280"/>
                        <a:pt x="55" y="285"/>
                      </a:cubicBezTo>
                      <a:cubicBezTo>
                        <a:pt x="57" y="285"/>
                        <a:pt x="59" y="285"/>
                        <a:pt x="60" y="285"/>
                      </a:cubicBezTo>
                      <a:cubicBezTo>
                        <a:pt x="60" y="280"/>
                        <a:pt x="60" y="276"/>
                        <a:pt x="60" y="271"/>
                      </a:cubicBezTo>
                      <a:cubicBezTo>
                        <a:pt x="58" y="271"/>
                        <a:pt x="57" y="271"/>
                        <a:pt x="55" y="271"/>
                      </a:cubicBezTo>
                      <a:close/>
                      <a:moveTo>
                        <a:pt x="44" y="271"/>
                      </a:moveTo>
                      <a:cubicBezTo>
                        <a:pt x="44" y="276"/>
                        <a:pt x="44" y="280"/>
                        <a:pt x="44" y="285"/>
                      </a:cubicBezTo>
                      <a:cubicBezTo>
                        <a:pt x="46" y="285"/>
                        <a:pt x="48" y="285"/>
                        <a:pt x="50" y="285"/>
                      </a:cubicBezTo>
                      <a:cubicBezTo>
                        <a:pt x="50" y="280"/>
                        <a:pt x="50" y="276"/>
                        <a:pt x="50" y="271"/>
                      </a:cubicBezTo>
                      <a:cubicBezTo>
                        <a:pt x="48" y="271"/>
                        <a:pt x="46" y="271"/>
                        <a:pt x="44" y="271"/>
                      </a:cubicBezTo>
                      <a:close/>
                      <a:moveTo>
                        <a:pt x="82" y="166"/>
                      </a:moveTo>
                      <a:cubicBezTo>
                        <a:pt x="82" y="171"/>
                        <a:pt x="82" y="176"/>
                        <a:pt x="82" y="180"/>
                      </a:cubicBezTo>
                      <a:cubicBezTo>
                        <a:pt x="84" y="180"/>
                        <a:pt x="86" y="180"/>
                        <a:pt x="87" y="180"/>
                      </a:cubicBezTo>
                      <a:cubicBezTo>
                        <a:pt x="87" y="175"/>
                        <a:pt x="87" y="171"/>
                        <a:pt x="87" y="166"/>
                      </a:cubicBezTo>
                      <a:cubicBezTo>
                        <a:pt x="85" y="166"/>
                        <a:pt x="84" y="166"/>
                        <a:pt x="82" y="166"/>
                      </a:cubicBezTo>
                      <a:close/>
                      <a:moveTo>
                        <a:pt x="79" y="254"/>
                      </a:moveTo>
                      <a:cubicBezTo>
                        <a:pt x="77" y="254"/>
                        <a:pt x="75" y="254"/>
                        <a:pt x="73" y="254"/>
                      </a:cubicBezTo>
                      <a:cubicBezTo>
                        <a:pt x="73" y="259"/>
                        <a:pt x="73" y="263"/>
                        <a:pt x="73" y="267"/>
                      </a:cubicBezTo>
                      <a:cubicBezTo>
                        <a:pt x="75" y="267"/>
                        <a:pt x="77" y="267"/>
                        <a:pt x="79" y="267"/>
                      </a:cubicBezTo>
                      <a:cubicBezTo>
                        <a:pt x="79" y="263"/>
                        <a:pt x="79" y="258"/>
                        <a:pt x="79" y="254"/>
                      </a:cubicBezTo>
                      <a:close/>
                      <a:moveTo>
                        <a:pt x="69" y="180"/>
                      </a:moveTo>
                      <a:cubicBezTo>
                        <a:pt x="69" y="175"/>
                        <a:pt x="69" y="171"/>
                        <a:pt x="69" y="166"/>
                      </a:cubicBezTo>
                      <a:cubicBezTo>
                        <a:pt x="67" y="166"/>
                        <a:pt x="65" y="166"/>
                        <a:pt x="64" y="166"/>
                      </a:cubicBezTo>
                      <a:cubicBezTo>
                        <a:pt x="64" y="171"/>
                        <a:pt x="64" y="176"/>
                        <a:pt x="64" y="180"/>
                      </a:cubicBezTo>
                      <a:cubicBezTo>
                        <a:pt x="66" y="180"/>
                        <a:pt x="67" y="180"/>
                        <a:pt x="69" y="180"/>
                      </a:cubicBezTo>
                      <a:close/>
                      <a:moveTo>
                        <a:pt x="41" y="285"/>
                      </a:moveTo>
                      <a:cubicBezTo>
                        <a:pt x="41" y="280"/>
                        <a:pt x="41" y="276"/>
                        <a:pt x="41" y="271"/>
                      </a:cubicBezTo>
                      <a:cubicBezTo>
                        <a:pt x="39" y="271"/>
                        <a:pt x="38" y="271"/>
                        <a:pt x="36" y="271"/>
                      </a:cubicBezTo>
                      <a:cubicBezTo>
                        <a:pt x="36" y="276"/>
                        <a:pt x="36" y="280"/>
                        <a:pt x="36" y="285"/>
                      </a:cubicBezTo>
                      <a:cubicBezTo>
                        <a:pt x="38" y="285"/>
                        <a:pt x="39" y="285"/>
                        <a:pt x="41" y="285"/>
                      </a:cubicBezTo>
                      <a:close/>
                      <a:moveTo>
                        <a:pt x="32" y="285"/>
                      </a:moveTo>
                      <a:cubicBezTo>
                        <a:pt x="32" y="280"/>
                        <a:pt x="32" y="276"/>
                        <a:pt x="32" y="271"/>
                      </a:cubicBezTo>
                      <a:cubicBezTo>
                        <a:pt x="30" y="271"/>
                        <a:pt x="28" y="271"/>
                        <a:pt x="26" y="271"/>
                      </a:cubicBezTo>
                      <a:cubicBezTo>
                        <a:pt x="26" y="276"/>
                        <a:pt x="26" y="280"/>
                        <a:pt x="26" y="285"/>
                      </a:cubicBezTo>
                      <a:cubicBezTo>
                        <a:pt x="28" y="285"/>
                        <a:pt x="30" y="285"/>
                        <a:pt x="32" y="285"/>
                      </a:cubicBezTo>
                      <a:close/>
                      <a:moveTo>
                        <a:pt x="50" y="180"/>
                      </a:moveTo>
                      <a:cubicBezTo>
                        <a:pt x="50" y="176"/>
                        <a:pt x="50" y="171"/>
                        <a:pt x="50" y="167"/>
                      </a:cubicBezTo>
                      <a:cubicBezTo>
                        <a:pt x="48" y="167"/>
                        <a:pt x="46" y="167"/>
                        <a:pt x="44" y="167"/>
                      </a:cubicBezTo>
                      <a:cubicBezTo>
                        <a:pt x="44" y="171"/>
                        <a:pt x="44" y="176"/>
                        <a:pt x="44" y="180"/>
                      </a:cubicBezTo>
                      <a:cubicBezTo>
                        <a:pt x="46" y="180"/>
                        <a:pt x="48" y="180"/>
                        <a:pt x="50" y="180"/>
                      </a:cubicBezTo>
                      <a:close/>
                      <a:moveTo>
                        <a:pt x="22" y="250"/>
                      </a:moveTo>
                      <a:cubicBezTo>
                        <a:pt x="22" y="245"/>
                        <a:pt x="22" y="241"/>
                        <a:pt x="22" y="236"/>
                      </a:cubicBezTo>
                      <a:cubicBezTo>
                        <a:pt x="20" y="236"/>
                        <a:pt x="18" y="236"/>
                        <a:pt x="17" y="237"/>
                      </a:cubicBezTo>
                      <a:cubicBezTo>
                        <a:pt x="17" y="241"/>
                        <a:pt x="17" y="246"/>
                        <a:pt x="17" y="250"/>
                      </a:cubicBezTo>
                      <a:cubicBezTo>
                        <a:pt x="19" y="250"/>
                        <a:pt x="20" y="250"/>
                        <a:pt x="22" y="250"/>
                      </a:cubicBezTo>
                      <a:close/>
                      <a:moveTo>
                        <a:pt x="31" y="250"/>
                      </a:moveTo>
                      <a:cubicBezTo>
                        <a:pt x="31" y="245"/>
                        <a:pt x="31" y="241"/>
                        <a:pt x="31" y="237"/>
                      </a:cubicBezTo>
                      <a:cubicBezTo>
                        <a:pt x="30" y="237"/>
                        <a:pt x="28" y="237"/>
                        <a:pt x="26" y="237"/>
                      </a:cubicBezTo>
                      <a:cubicBezTo>
                        <a:pt x="26" y="241"/>
                        <a:pt x="26" y="246"/>
                        <a:pt x="26" y="250"/>
                      </a:cubicBezTo>
                      <a:cubicBezTo>
                        <a:pt x="28" y="250"/>
                        <a:pt x="30" y="250"/>
                        <a:pt x="31" y="250"/>
                      </a:cubicBezTo>
                      <a:close/>
                      <a:moveTo>
                        <a:pt x="32" y="166"/>
                      </a:moveTo>
                      <a:cubicBezTo>
                        <a:pt x="30" y="166"/>
                        <a:pt x="28" y="166"/>
                        <a:pt x="26" y="166"/>
                      </a:cubicBezTo>
                      <a:cubicBezTo>
                        <a:pt x="26" y="171"/>
                        <a:pt x="26" y="176"/>
                        <a:pt x="26" y="180"/>
                      </a:cubicBezTo>
                      <a:cubicBezTo>
                        <a:pt x="28" y="180"/>
                        <a:pt x="30" y="180"/>
                        <a:pt x="32" y="180"/>
                      </a:cubicBezTo>
                      <a:cubicBezTo>
                        <a:pt x="32" y="175"/>
                        <a:pt x="32" y="171"/>
                        <a:pt x="32" y="166"/>
                      </a:cubicBezTo>
                      <a:close/>
                      <a:moveTo>
                        <a:pt x="22" y="180"/>
                      </a:moveTo>
                      <a:cubicBezTo>
                        <a:pt x="22" y="175"/>
                        <a:pt x="22" y="171"/>
                        <a:pt x="22" y="167"/>
                      </a:cubicBezTo>
                      <a:cubicBezTo>
                        <a:pt x="20" y="167"/>
                        <a:pt x="18" y="167"/>
                        <a:pt x="17" y="167"/>
                      </a:cubicBezTo>
                      <a:cubicBezTo>
                        <a:pt x="17" y="171"/>
                        <a:pt x="17" y="176"/>
                        <a:pt x="17" y="180"/>
                      </a:cubicBezTo>
                      <a:cubicBezTo>
                        <a:pt x="19" y="180"/>
                        <a:pt x="20" y="180"/>
                        <a:pt x="22" y="180"/>
                      </a:cubicBezTo>
                      <a:close/>
                      <a:moveTo>
                        <a:pt x="79" y="219"/>
                      </a:moveTo>
                      <a:cubicBezTo>
                        <a:pt x="77" y="219"/>
                        <a:pt x="75" y="219"/>
                        <a:pt x="73" y="219"/>
                      </a:cubicBezTo>
                      <a:cubicBezTo>
                        <a:pt x="73" y="224"/>
                        <a:pt x="73" y="228"/>
                        <a:pt x="73" y="233"/>
                      </a:cubicBezTo>
                      <a:cubicBezTo>
                        <a:pt x="75" y="233"/>
                        <a:pt x="77" y="233"/>
                        <a:pt x="79" y="233"/>
                      </a:cubicBezTo>
                      <a:cubicBezTo>
                        <a:pt x="79" y="228"/>
                        <a:pt x="79" y="224"/>
                        <a:pt x="79" y="219"/>
                      </a:cubicBezTo>
                      <a:close/>
                      <a:moveTo>
                        <a:pt x="44" y="236"/>
                      </a:moveTo>
                      <a:cubicBezTo>
                        <a:pt x="44" y="241"/>
                        <a:pt x="44" y="246"/>
                        <a:pt x="44" y="250"/>
                      </a:cubicBezTo>
                      <a:cubicBezTo>
                        <a:pt x="46" y="250"/>
                        <a:pt x="48" y="250"/>
                        <a:pt x="50" y="250"/>
                      </a:cubicBezTo>
                      <a:cubicBezTo>
                        <a:pt x="50" y="245"/>
                        <a:pt x="50" y="241"/>
                        <a:pt x="50" y="236"/>
                      </a:cubicBezTo>
                      <a:cubicBezTo>
                        <a:pt x="48" y="236"/>
                        <a:pt x="46" y="236"/>
                        <a:pt x="44" y="236"/>
                      </a:cubicBezTo>
                      <a:close/>
                      <a:moveTo>
                        <a:pt x="55" y="289"/>
                      </a:moveTo>
                      <a:cubicBezTo>
                        <a:pt x="55" y="293"/>
                        <a:pt x="55" y="298"/>
                        <a:pt x="55" y="302"/>
                      </a:cubicBezTo>
                      <a:cubicBezTo>
                        <a:pt x="57" y="302"/>
                        <a:pt x="58" y="302"/>
                        <a:pt x="60" y="302"/>
                      </a:cubicBezTo>
                      <a:cubicBezTo>
                        <a:pt x="60" y="298"/>
                        <a:pt x="60" y="293"/>
                        <a:pt x="60" y="289"/>
                      </a:cubicBezTo>
                      <a:cubicBezTo>
                        <a:pt x="58" y="289"/>
                        <a:pt x="57" y="289"/>
                        <a:pt x="55" y="289"/>
                      </a:cubicBezTo>
                      <a:close/>
                      <a:moveTo>
                        <a:pt x="60" y="268"/>
                      </a:moveTo>
                      <a:cubicBezTo>
                        <a:pt x="60" y="263"/>
                        <a:pt x="60" y="258"/>
                        <a:pt x="60" y="254"/>
                      </a:cubicBezTo>
                      <a:cubicBezTo>
                        <a:pt x="58" y="254"/>
                        <a:pt x="57" y="254"/>
                        <a:pt x="55" y="254"/>
                      </a:cubicBezTo>
                      <a:cubicBezTo>
                        <a:pt x="55" y="259"/>
                        <a:pt x="55" y="263"/>
                        <a:pt x="55" y="268"/>
                      </a:cubicBezTo>
                      <a:cubicBezTo>
                        <a:pt x="57" y="268"/>
                        <a:pt x="58" y="268"/>
                        <a:pt x="60" y="268"/>
                      </a:cubicBezTo>
                      <a:close/>
                      <a:moveTo>
                        <a:pt x="50" y="267"/>
                      </a:moveTo>
                      <a:cubicBezTo>
                        <a:pt x="50" y="263"/>
                        <a:pt x="50" y="258"/>
                        <a:pt x="50" y="254"/>
                      </a:cubicBezTo>
                      <a:cubicBezTo>
                        <a:pt x="48" y="254"/>
                        <a:pt x="46" y="254"/>
                        <a:pt x="45" y="254"/>
                      </a:cubicBezTo>
                      <a:cubicBezTo>
                        <a:pt x="45" y="259"/>
                        <a:pt x="45" y="263"/>
                        <a:pt x="45" y="267"/>
                      </a:cubicBezTo>
                      <a:cubicBezTo>
                        <a:pt x="46" y="267"/>
                        <a:pt x="48" y="267"/>
                        <a:pt x="50" y="267"/>
                      </a:cubicBezTo>
                      <a:close/>
                      <a:moveTo>
                        <a:pt x="41" y="254"/>
                      </a:moveTo>
                      <a:cubicBezTo>
                        <a:pt x="39" y="254"/>
                        <a:pt x="38" y="254"/>
                        <a:pt x="36" y="254"/>
                      </a:cubicBezTo>
                      <a:cubicBezTo>
                        <a:pt x="36" y="258"/>
                        <a:pt x="36" y="263"/>
                        <a:pt x="36" y="267"/>
                      </a:cubicBezTo>
                      <a:cubicBezTo>
                        <a:pt x="38" y="267"/>
                        <a:pt x="39" y="267"/>
                        <a:pt x="41" y="267"/>
                      </a:cubicBezTo>
                      <a:cubicBezTo>
                        <a:pt x="41" y="263"/>
                        <a:pt x="41" y="259"/>
                        <a:pt x="41" y="254"/>
                      </a:cubicBezTo>
                      <a:close/>
                      <a:moveTo>
                        <a:pt x="32" y="267"/>
                      </a:moveTo>
                      <a:cubicBezTo>
                        <a:pt x="32" y="262"/>
                        <a:pt x="32" y="258"/>
                        <a:pt x="32" y="254"/>
                      </a:cubicBezTo>
                      <a:cubicBezTo>
                        <a:pt x="30" y="254"/>
                        <a:pt x="28" y="254"/>
                        <a:pt x="26" y="254"/>
                      </a:cubicBezTo>
                      <a:cubicBezTo>
                        <a:pt x="26" y="259"/>
                        <a:pt x="26" y="263"/>
                        <a:pt x="26" y="267"/>
                      </a:cubicBezTo>
                      <a:cubicBezTo>
                        <a:pt x="28" y="267"/>
                        <a:pt x="30" y="267"/>
                        <a:pt x="32" y="267"/>
                      </a:cubicBezTo>
                      <a:close/>
                      <a:moveTo>
                        <a:pt x="64" y="236"/>
                      </a:moveTo>
                      <a:cubicBezTo>
                        <a:pt x="64" y="241"/>
                        <a:pt x="64" y="246"/>
                        <a:pt x="64" y="250"/>
                      </a:cubicBezTo>
                      <a:cubicBezTo>
                        <a:pt x="66" y="250"/>
                        <a:pt x="68" y="250"/>
                        <a:pt x="69" y="250"/>
                      </a:cubicBezTo>
                      <a:cubicBezTo>
                        <a:pt x="69" y="245"/>
                        <a:pt x="69" y="241"/>
                        <a:pt x="69" y="236"/>
                      </a:cubicBezTo>
                      <a:cubicBezTo>
                        <a:pt x="67" y="236"/>
                        <a:pt x="66" y="236"/>
                        <a:pt x="64" y="236"/>
                      </a:cubicBezTo>
                      <a:close/>
                      <a:moveTo>
                        <a:pt x="73" y="250"/>
                      </a:moveTo>
                      <a:cubicBezTo>
                        <a:pt x="75" y="250"/>
                        <a:pt x="77" y="250"/>
                        <a:pt x="79" y="250"/>
                      </a:cubicBezTo>
                      <a:cubicBezTo>
                        <a:pt x="79" y="245"/>
                        <a:pt x="79" y="241"/>
                        <a:pt x="79" y="237"/>
                      </a:cubicBezTo>
                      <a:cubicBezTo>
                        <a:pt x="77" y="237"/>
                        <a:pt x="75" y="237"/>
                        <a:pt x="73" y="237"/>
                      </a:cubicBezTo>
                      <a:cubicBezTo>
                        <a:pt x="73" y="241"/>
                        <a:pt x="73" y="245"/>
                        <a:pt x="73" y="250"/>
                      </a:cubicBezTo>
                      <a:close/>
                      <a:moveTo>
                        <a:pt x="82" y="250"/>
                      </a:moveTo>
                      <a:cubicBezTo>
                        <a:pt x="84" y="250"/>
                        <a:pt x="85" y="250"/>
                        <a:pt x="87" y="250"/>
                      </a:cubicBezTo>
                      <a:cubicBezTo>
                        <a:pt x="87" y="245"/>
                        <a:pt x="87" y="241"/>
                        <a:pt x="87" y="237"/>
                      </a:cubicBezTo>
                      <a:cubicBezTo>
                        <a:pt x="85" y="237"/>
                        <a:pt x="84" y="237"/>
                        <a:pt x="82" y="237"/>
                      </a:cubicBezTo>
                      <a:cubicBezTo>
                        <a:pt x="82" y="241"/>
                        <a:pt x="82" y="245"/>
                        <a:pt x="82" y="250"/>
                      </a:cubicBezTo>
                      <a:close/>
                      <a:moveTo>
                        <a:pt x="36" y="289"/>
                      </a:moveTo>
                      <a:cubicBezTo>
                        <a:pt x="36" y="294"/>
                        <a:pt x="36" y="298"/>
                        <a:pt x="36" y="302"/>
                      </a:cubicBezTo>
                      <a:cubicBezTo>
                        <a:pt x="38" y="302"/>
                        <a:pt x="40" y="302"/>
                        <a:pt x="41" y="302"/>
                      </a:cubicBezTo>
                      <a:cubicBezTo>
                        <a:pt x="41" y="297"/>
                        <a:pt x="41" y="293"/>
                        <a:pt x="41" y="289"/>
                      </a:cubicBezTo>
                      <a:cubicBezTo>
                        <a:pt x="39" y="289"/>
                        <a:pt x="38" y="289"/>
                        <a:pt x="36" y="289"/>
                      </a:cubicBezTo>
                      <a:close/>
                      <a:moveTo>
                        <a:pt x="82" y="149"/>
                      </a:moveTo>
                      <a:cubicBezTo>
                        <a:pt x="82" y="154"/>
                        <a:pt x="82" y="158"/>
                        <a:pt x="82" y="163"/>
                      </a:cubicBezTo>
                      <a:cubicBezTo>
                        <a:pt x="84" y="163"/>
                        <a:pt x="86" y="163"/>
                        <a:pt x="87" y="163"/>
                      </a:cubicBezTo>
                      <a:cubicBezTo>
                        <a:pt x="87" y="158"/>
                        <a:pt x="87" y="154"/>
                        <a:pt x="87" y="149"/>
                      </a:cubicBezTo>
                      <a:cubicBezTo>
                        <a:pt x="85" y="149"/>
                        <a:pt x="84" y="149"/>
                        <a:pt x="82" y="149"/>
                      </a:cubicBezTo>
                      <a:close/>
                      <a:moveTo>
                        <a:pt x="69" y="163"/>
                      </a:moveTo>
                      <a:cubicBezTo>
                        <a:pt x="69" y="158"/>
                        <a:pt x="69" y="154"/>
                        <a:pt x="69" y="149"/>
                      </a:cubicBezTo>
                      <a:cubicBezTo>
                        <a:pt x="67" y="149"/>
                        <a:pt x="66" y="149"/>
                        <a:pt x="64" y="149"/>
                      </a:cubicBezTo>
                      <a:cubicBezTo>
                        <a:pt x="64" y="154"/>
                        <a:pt x="64" y="158"/>
                        <a:pt x="64" y="163"/>
                      </a:cubicBezTo>
                      <a:cubicBezTo>
                        <a:pt x="66" y="163"/>
                        <a:pt x="67" y="163"/>
                        <a:pt x="69" y="163"/>
                      </a:cubicBezTo>
                      <a:close/>
                      <a:moveTo>
                        <a:pt x="50" y="163"/>
                      </a:moveTo>
                      <a:cubicBezTo>
                        <a:pt x="50" y="158"/>
                        <a:pt x="50" y="154"/>
                        <a:pt x="50" y="149"/>
                      </a:cubicBezTo>
                      <a:cubicBezTo>
                        <a:pt x="48" y="149"/>
                        <a:pt x="46" y="149"/>
                        <a:pt x="44" y="149"/>
                      </a:cubicBezTo>
                      <a:cubicBezTo>
                        <a:pt x="44" y="154"/>
                        <a:pt x="44" y="158"/>
                        <a:pt x="44" y="163"/>
                      </a:cubicBezTo>
                      <a:cubicBezTo>
                        <a:pt x="46" y="163"/>
                        <a:pt x="48" y="163"/>
                        <a:pt x="50" y="163"/>
                      </a:cubicBezTo>
                      <a:close/>
                      <a:moveTo>
                        <a:pt x="79" y="163"/>
                      </a:moveTo>
                      <a:cubicBezTo>
                        <a:pt x="79" y="158"/>
                        <a:pt x="79" y="154"/>
                        <a:pt x="79" y="149"/>
                      </a:cubicBezTo>
                      <a:cubicBezTo>
                        <a:pt x="77" y="149"/>
                        <a:pt x="75" y="149"/>
                        <a:pt x="73" y="149"/>
                      </a:cubicBezTo>
                      <a:cubicBezTo>
                        <a:pt x="73" y="154"/>
                        <a:pt x="73" y="158"/>
                        <a:pt x="73" y="163"/>
                      </a:cubicBezTo>
                      <a:cubicBezTo>
                        <a:pt x="75" y="163"/>
                        <a:pt x="77" y="163"/>
                        <a:pt x="79" y="163"/>
                      </a:cubicBezTo>
                      <a:close/>
                      <a:moveTo>
                        <a:pt x="31" y="163"/>
                      </a:moveTo>
                      <a:cubicBezTo>
                        <a:pt x="31" y="158"/>
                        <a:pt x="31" y="154"/>
                        <a:pt x="31" y="149"/>
                      </a:cubicBezTo>
                      <a:cubicBezTo>
                        <a:pt x="29" y="149"/>
                        <a:pt x="28" y="149"/>
                        <a:pt x="26" y="149"/>
                      </a:cubicBezTo>
                      <a:cubicBezTo>
                        <a:pt x="26" y="154"/>
                        <a:pt x="26" y="158"/>
                        <a:pt x="26" y="163"/>
                      </a:cubicBezTo>
                      <a:cubicBezTo>
                        <a:pt x="28" y="163"/>
                        <a:pt x="30" y="163"/>
                        <a:pt x="31" y="163"/>
                      </a:cubicBezTo>
                      <a:close/>
                      <a:moveTo>
                        <a:pt x="17" y="149"/>
                      </a:moveTo>
                      <a:cubicBezTo>
                        <a:pt x="17" y="154"/>
                        <a:pt x="17" y="158"/>
                        <a:pt x="17" y="163"/>
                      </a:cubicBezTo>
                      <a:cubicBezTo>
                        <a:pt x="19" y="163"/>
                        <a:pt x="20" y="163"/>
                        <a:pt x="22" y="163"/>
                      </a:cubicBezTo>
                      <a:cubicBezTo>
                        <a:pt x="22" y="158"/>
                        <a:pt x="22" y="154"/>
                        <a:pt x="22" y="149"/>
                      </a:cubicBezTo>
                      <a:cubicBezTo>
                        <a:pt x="20" y="149"/>
                        <a:pt x="19" y="149"/>
                        <a:pt x="17" y="149"/>
                      </a:cubicBezTo>
                      <a:close/>
                      <a:moveTo>
                        <a:pt x="17" y="219"/>
                      </a:moveTo>
                      <a:cubicBezTo>
                        <a:pt x="17" y="224"/>
                        <a:pt x="17" y="228"/>
                        <a:pt x="17" y="233"/>
                      </a:cubicBezTo>
                      <a:cubicBezTo>
                        <a:pt x="19" y="233"/>
                        <a:pt x="21" y="233"/>
                        <a:pt x="22" y="233"/>
                      </a:cubicBezTo>
                      <a:cubicBezTo>
                        <a:pt x="22" y="228"/>
                        <a:pt x="22" y="224"/>
                        <a:pt x="22" y="219"/>
                      </a:cubicBezTo>
                      <a:cubicBezTo>
                        <a:pt x="20" y="219"/>
                        <a:pt x="19" y="219"/>
                        <a:pt x="17" y="219"/>
                      </a:cubicBezTo>
                      <a:close/>
                      <a:moveTo>
                        <a:pt x="50" y="302"/>
                      </a:moveTo>
                      <a:cubicBezTo>
                        <a:pt x="50" y="297"/>
                        <a:pt x="50" y="293"/>
                        <a:pt x="50" y="289"/>
                      </a:cubicBezTo>
                      <a:cubicBezTo>
                        <a:pt x="48" y="289"/>
                        <a:pt x="46" y="289"/>
                        <a:pt x="45" y="289"/>
                      </a:cubicBezTo>
                      <a:cubicBezTo>
                        <a:pt x="45" y="294"/>
                        <a:pt x="45" y="298"/>
                        <a:pt x="45" y="302"/>
                      </a:cubicBezTo>
                      <a:cubicBezTo>
                        <a:pt x="46" y="302"/>
                        <a:pt x="48" y="302"/>
                        <a:pt x="50" y="302"/>
                      </a:cubicBezTo>
                      <a:close/>
                      <a:moveTo>
                        <a:pt x="73" y="289"/>
                      </a:moveTo>
                      <a:cubicBezTo>
                        <a:pt x="73" y="294"/>
                        <a:pt x="73" y="298"/>
                        <a:pt x="73" y="302"/>
                      </a:cubicBezTo>
                      <a:cubicBezTo>
                        <a:pt x="75" y="302"/>
                        <a:pt x="77" y="302"/>
                        <a:pt x="79" y="302"/>
                      </a:cubicBezTo>
                      <a:cubicBezTo>
                        <a:pt x="79" y="297"/>
                        <a:pt x="79" y="293"/>
                        <a:pt x="79" y="289"/>
                      </a:cubicBezTo>
                      <a:cubicBezTo>
                        <a:pt x="77" y="289"/>
                        <a:pt x="75" y="289"/>
                        <a:pt x="73" y="289"/>
                      </a:cubicBezTo>
                      <a:close/>
                      <a:moveTo>
                        <a:pt x="26" y="289"/>
                      </a:moveTo>
                      <a:cubicBezTo>
                        <a:pt x="26" y="294"/>
                        <a:pt x="26" y="298"/>
                        <a:pt x="26" y="302"/>
                      </a:cubicBezTo>
                      <a:cubicBezTo>
                        <a:pt x="28" y="302"/>
                        <a:pt x="30" y="302"/>
                        <a:pt x="32" y="302"/>
                      </a:cubicBezTo>
                      <a:cubicBezTo>
                        <a:pt x="32" y="297"/>
                        <a:pt x="32" y="293"/>
                        <a:pt x="32" y="289"/>
                      </a:cubicBezTo>
                      <a:cubicBezTo>
                        <a:pt x="30" y="289"/>
                        <a:pt x="28" y="289"/>
                        <a:pt x="26" y="289"/>
                      </a:cubicBezTo>
                      <a:close/>
                      <a:moveTo>
                        <a:pt x="79" y="128"/>
                      </a:moveTo>
                      <a:cubicBezTo>
                        <a:pt x="79" y="123"/>
                        <a:pt x="79" y="119"/>
                        <a:pt x="79" y="115"/>
                      </a:cubicBezTo>
                      <a:cubicBezTo>
                        <a:pt x="77" y="115"/>
                        <a:pt x="75" y="115"/>
                        <a:pt x="73" y="115"/>
                      </a:cubicBezTo>
                      <a:cubicBezTo>
                        <a:pt x="73" y="119"/>
                        <a:pt x="73" y="123"/>
                        <a:pt x="73" y="128"/>
                      </a:cubicBezTo>
                      <a:cubicBezTo>
                        <a:pt x="75" y="128"/>
                        <a:pt x="77" y="128"/>
                        <a:pt x="79" y="128"/>
                      </a:cubicBezTo>
                      <a:close/>
                      <a:moveTo>
                        <a:pt x="82" y="114"/>
                      </a:moveTo>
                      <a:cubicBezTo>
                        <a:pt x="82" y="119"/>
                        <a:pt x="82" y="123"/>
                        <a:pt x="82" y="128"/>
                      </a:cubicBezTo>
                      <a:cubicBezTo>
                        <a:pt x="84" y="128"/>
                        <a:pt x="86" y="128"/>
                        <a:pt x="87" y="128"/>
                      </a:cubicBezTo>
                      <a:cubicBezTo>
                        <a:pt x="87" y="123"/>
                        <a:pt x="87" y="119"/>
                        <a:pt x="87" y="114"/>
                      </a:cubicBezTo>
                      <a:cubicBezTo>
                        <a:pt x="85" y="114"/>
                        <a:pt x="84" y="114"/>
                        <a:pt x="82" y="114"/>
                      </a:cubicBezTo>
                      <a:close/>
                      <a:moveTo>
                        <a:pt x="31" y="128"/>
                      </a:moveTo>
                      <a:cubicBezTo>
                        <a:pt x="31" y="123"/>
                        <a:pt x="31" y="119"/>
                        <a:pt x="31" y="114"/>
                      </a:cubicBezTo>
                      <a:cubicBezTo>
                        <a:pt x="29" y="114"/>
                        <a:pt x="28" y="114"/>
                        <a:pt x="26" y="114"/>
                      </a:cubicBezTo>
                      <a:cubicBezTo>
                        <a:pt x="26" y="119"/>
                        <a:pt x="26" y="123"/>
                        <a:pt x="26" y="128"/>
                      </a:cubicBezTo>
                      <a:cubicBezTo>
                        <a:pt x="28" y="128"/>
                        <a:pt x="29" y="128"/>
                        <a:pt x="31" y="128"/>
                      </a:cubicBezTo>
                      <a:close/>
                      <a:moveTo>
                        <a:pt x="87" y="145"/>
                      </a:moveTo>
                      <a:cubicBezTo>
                        <a:pt x="87" y="140"/>
                        <a:pt x="87" y="136"/>
                        <a:pt x="87" y="132"/>
                      </a:cubicBezTo>
                      <a:cubicBezTo>
                        <a:pt x="85" y="132"/>
                        <a:pt x="84" y="132"/>
                        <a:pt x="82" y="132"/>
                      </a:cubicBezTo>
                      <a:cubicBezTo>
                        <a:pt x="82" y="136"/>
                        <a:pt x="82" y="141"/>
                        <a:pt x="82" y="145"/>
                      </a:cubicBezTo>
                      <a:cubicBezTo>
                        <a:pt x="84" y="145"/>
                        <a:pt x="85" y="145"/>
                        <a:pt x="87" y="145"/>
                      </a:cubicBezTo>
                      <a:close/>
                      <a:moveTo>
                        <a:pt x="78" y="198"/>
                      </a:moveTo>
                      <a:cubicBezTo>
                        <a:pt x="78" y="193"/>
                        <a:pt x="78" y="189"/>
                        <a:pt x="78" y="184"/>
                      </a:cubicBezTo>
                      <a:cubicBezTo>
                        <a:pt x="76" y="184"/>
                        <a:pt x="75" y="184"/>
                        <a:pt x="73" y="185"/>
                      </a:cubicBezTo>
                      <a:cubicBezTo>
                        <a:pt x="73" y="189"/>
                        <a:pt x="73" y="193"/>
                        <a:pt x="73" y="198"/>
                      </a:cubicBezTo>
                      <a:cubicBezTo>
                        <a:pt x="75" y="198"/>
                        <a:pt x="77" y="198"/>
                        <a:pt x="78" y="198"/>
                      </a:cubicBezTo>
                      <a:close/>
                      <a:moveTo>
                        <a:pt x="69" y="184"/>
                      </a:moveTo>
                      <a:cubicBezTo>
                        <a:pt x="67" y="184"/>
                        <a:pt x="65" y="184"/>
                        <a:pt x="64" y="185"/>
                      </a:cubicBezTo>
                      <a:cubicBezTo>
                        <a:pt x="64" y="189"/>
                        <a:pt x="64" y="193"/>
                        <a:pt x="64" y="198"/>
                      </a:cubicBezTo>
                      <a:cubicBezTo>
                        <a:pt x="66" y="198"/>
                        <a:pt x="67" y="198"/>
                        <a:pt x="69" y="198"/>
                      </a:cubicBezTo>
                      <a:cubicBezTo>
                        <a:pt x="69" y="193"/>
                        <a:pt x="69" y="189"/>
                        <a:pt x="69" y="184"/>
                      </a:cubicBezTo>
                      <a:close/>
                      <a:moveTo>
                        <a:pt x="26" y="202"/>
                      </a:moveTo>
                      <a:cubicBezTo>
                        <a:pt x="26" y="207"/>
                        <a:pt x="26" y="211"/>
                        <a:pt x="26" y="215"/>
                      </a:cubicBezTo>
                      <a:cubicBezTo>
                        <a:pt x="28" y="215"/>
                        <a:pt x="30" y="215"/>
                        <a:pt x="31" y="215"/>
                      </a:cubicBezTo>
                      <a:cubicBezTo>
                        <a:pt x="31" y="210"/>
                        <a:pt x="31" y="206"/>
                        <a:pt x="31" y="202"/>
                      </a:cubicBezTo>
                      <a:cubicBezTo>
                        <a:pt x="30" y="202"/>
                        <a:pt x="28" y="202"/>
                        <a:pt x="26" y="202"/>
                      </a:cubicBezTo>
                      <a:close/>
                      <a:moveTo>
                        <a:pt x="69" y="215"/>
                      </a:moveTo>
                      <a:cubicBezTo>
                        <a:pt x="69" y="210"/>
                        <a:pt x="69" y="206"/>
                        <a:pt x="69" y="202"/>
                      </a:cubicBezTo>
                      <a:cubicBezTo>
                        <a:pt x="67" y="202"/>
                        <a:pt x="66" y="202"/>
                        <a:pt x="64" y="202"/>
                      </a:cubicBezTo>
                      <a:cubicBezTo>
                        <a:pt x="64" y="206"/>
                        <a:pt x="64" y="211"/>
                        <a:pt x="64" y="215"/>
                      </a:cubicBezTo>
                      <a:cubicBezTo>
                        <a:pt x="66" y="215"/>
                        <a:pt x="67" y="215"/>
                        <a:pt x="69" y="215"/>
                      </a:cubicBezTo>
                      <a:close/>
                      <a:moveTo>
                        <a:pt x="44" y="184"/>
                      </a:moveTo>
                      <a:cubicBezTo>
                        <a:pt x="44" y="189"/>
                        <a:pt x="44" y="193"/>
                        <a:pt x="44" y="198"/>
                      </a:cubicBezTo>
                      <a:cubicBezTo>
                        <a:pt x="46" y="198"/>
                        <a:pt x="48" y="198"/>
                        <a:pt x="50" y="198"/>
                      </a:cubicBezTo>
                      <a:cubicBezTo>
                        <a:pt x="50" y="193"/>
                        <a:pt x="50" y="189"/>
                        <a:pt x="50" y="184"/>
                      </a:cubicBezTo>
                      <a:cubicBezTo>
                        <a:pt x="48" y="184"/>
                        <a:pt x="46" y="184"/>
                        <a:pt x="44" y="184"/>
                      </a:cubicBezTo>
                      <a:close/>
                      <a:moveTo>
                        <a:pt x="79" y="145"/>
                      </a:moveTo>
                      <a:cubicBezTo>
                        <a:pt x="79" y="141"/>
                        <a:pt x="79" y="136"/>
                        <a:pt x="79" y="132"/>
                      </a:cubicBezTo>
                      <a:cubicBezTo>
                        <a:pt x="77" y="132"/>
                        <a:pt x="75" y="132"/>
                        <a:pt x="73" y="132"/>
                      </a:cubicBezTo>
                      <a:cubicBezTo>
                        <a:pt x="73" y="136"/>
                        <a:pt x="73" y="141"/>
                        <a:pt x="73" y="145"/>
                      </a:cubicBezTo>
                      <a:cubicBezTo>
                        <a:pt x="75" y="145"/>
                        <a:pt x="77" y="145"/>
                        <a:pt x="79" y="145"/>
                      </a:cubicBezTo>
                      <a:close/>
                      <a:moveTo>
                        <a:pt x="69" y="132"/>
                      </a:moveTo>
                      <a:cubicBezTo>
                        <a:pt x="67" y="132"/>
                        <a:pt x="65" y="132"/>
                        <a:pt x="64" y="132"/>
                      </a:cubicBezTo>
                      <a:cubicBezTo>
                        <a:pt x="64" y="136"/>
                        <a:pt x="64" y="141"/>
                        <a:pt x="64" y="145"/>
                      </a:cubicBezTo>
                      <a:cubicBezTo>
                        <a:pt x="66" y="145"/>
                        <a:pt x="67" y="145"/>
                        <a:pt x="69" y="145"/>
                      </a:cubicBezTo>
                      <a:cubicBezTo>
                        <a:pt x="69" y="141"/>
                        <a:pt x="69" y="136"/>
                        <a:pt x="69" y="132"/>
                      </a:cubicBezTo>
                      <a:close/>
                      <a:moveTo>
                        <a:pt x="22" y="202"/>
                      </a:moveTo>
                      <a:cubicBezTo>
                        <a:pt x="20" y="202"/>
                        <a:pt x="18" y="202"/>
                        <a:pt x="17" y="202"/>
                      </a:cubicBezTo>
                      <a:cubicBezTo>
                        <a:pt x="17" y="207"/>
                        <a:pt x="17" y="211"/>
                        <a:pt x="17" y="215"/>
                      </a:cubicBezTo>
                      <a:cubicBezTo>
                        <a:pt x="19" y="215"/>
                        <a:pt x="20" y="215"/>
                        <a:pt x="22" y="215"/>
                      </a:cubicBezTo>
                      <a:cubicBezTo>
                        <a:pt x="22" y="210"/>
                        <a:pt x="22" y="206"/>
                        <a:pt x="22" y="202"/>
                      </a:cubicBezTo>
                      <a:close/>
                      <a:moveTo>
                        <a:pt x="50" y="145"/>
                      </a:moveTo>
                      <a:cubicBezTo>
                        <a:pt x="50" y="141"/>
                        <a:pt x="50" y="136"/>
                        <a:pt x="50" y="132"/>
                      </a:cubicBezTo>
                      <a:cubicBezTo>
                        <a:pt x="48" y="132"/>
                        <a:pt x="46" y="132"/>
                        <a:pt x="44" y="132"/>
                      </a:cubicBezTo>
                      <a:cubicBezTo>
                        <a:pt x="44" y="137"/>
                        <a:pt x="44" y="141"/>
                        <a:pt x="44" y="145"/>
                      </a:cubicBezTo>
                      <a:cubicBezTo>
                        <a:pt x="46" y="145"/>
                        <a:pt x="48" y="145"/>
                        <a:pt x="50" y="145"/>
                      </a:cubicBezTo>
                      <a:close/>
                      <a:moveTo>
                        <a:pt x="73" y="202"/>
                      </a:moveTo>
                      <a:cubicBezTo>
                        <a:pt x="73" y="206"/>
                        <a:pt x="73" y="211"/>
                        <a:pt x="73" y="215"/>
                      </a:cubicBezTo>
                      <a:cubicBezTo>
                        <a:pt x="75" y="215"/>
                        <a:pt x="77" y="215"/>
                        <a:pt x="79" y="215"/>
                      </a:cubicBezTo>
                      <a:cubicBezTo>
                        <a:pt x="79" y="210"/>
                        <a:pt x="79" y="206"/>
                        <a:pt x="79" y="202"/>
                      </a:cubicBezTo>
                      <a:cubicBezTo>
                        <a:pt x="77" y="202"/>
                        <a:pt x="75" y="202"/>
                        <a:pt x="73" y="202"/>
                      </a:cubicBezTo>
                      <a:close/>
                      <a:moveTo>
                        <a:pt x="44" y="114"/>
                      </a:moveTo>
                      <a:cubicBezTo>
                        <a:pt x="44" y="119"/>
                        <a:pt x="44" y="123"/>
                        <a:pt x="44" y="128"/>
                      </a:cubicBezTo>
                      <a:cubicBezTo>
                        <a:pt x="46" y="128"/>
                        <a:pt x="48" y="128"/>
                        <a:pt x="50" y="128"/>
                      </a:cubicBezTo>
                      <a:cubicBezTo>
                        <a:pt x="50" y="123"/>
                        <a:pt x="50" y="119"/>
                        <a:pt x="50" y="114"/>
                      </a:cubicBezTo>
                      <a:cubicBezTo>
                        <a:pt x="48" y="114"/>
                        <a:pt x="46" y="114"/>
                        <a:pt x="44" y="114"/>
                      </a:cubicBezTo>
                      <a:close/>
                      <a:moveTo>
                        <a:pt x="82" y="202"/>
                      </a:moveTo>
                      <a:cubicBezTo>
                        <a:pt x="82" y="206"/>
                        <a:pt x="82" y="211"/>
                        <a:pt x="82" y="215"/>
                      </a:cubicBezTo>
                      <a:cubicBezTo>
                        <a:pt x="84" y="215"/>
                        <a:pt x="86" y="215"/>
                        <a:pt x="87" y="215"/>
                      </a:cubicBezTo>
                      <a:cubicBezTo>
                        <a:pt x="87" y="210"/>
                        <a:pt x="87" y="206"/>
                        <a:pt x="87" y="202"/>
                      </a:cubicBezTo>
                      <a:cubicBezTo>
                        <a:pt x="85" y="202"/>
                        <a:pt x="84" y="202"/>
                        <a:pt x="82" y="202"/>
                      </a:cubicBezTo>
                      <a:close/>
                      <a:moveTo>
                        <a:pt x="32" y="145"/>
                      </a:moveTo>
                      <a:cubicBezTo>
                        <a:pt x="32" y="141"/>
                        <a:pt x="32" y="136"/>
                        <a:pt x="32" y="132"/>
                      </a:cubicBezTo>
                      <a:cubicBezTo>
                        <a:pt x="30" y="132"/>
                        <a:pt x="28" y="132"/>
                        <a:pt x="26" y="132"/>
                      </a:cubicBezTo>
                      <a:cubicBezTo>
                        <a:pt x="26" y="136"/>
                        <a:pt x="26" y="141"/>
                        <a:pt x="26" y="145"/>
                      </a:cubicBezTo>
                      <a:cubicBezTo>
                        <a:pt x="28" y="145"/>
                        <a:pt x="30" y="145"/>
                        <a:pt x="32" y="145"/>
                      </a:cubicBezTo>
                      <a:close/>
                      <a:moveTo>
                        <a:pt x="17" y="145"/>
                      </a:moveTo>
                      <a:cubicBezTo>
                        <a:pt x="19" y="145"/>
                        <a:pt x="20" y="145"/>
                        <a:pt x="22" y="145"/>
                      </a:cubicBezTo>
                      <a:cubicBezTo>
                        <a:pt x="22" y="140"/>
                        <a:pt x="22" y="136"/>
                        <a:pt x="22" y="131"/>
                      </a:cubicBezTo>
                      <a:cubicBezTo>
                        <a:pt x="20" y="132"/>
                        <a:pt x="18" y="132"/>
                        <a:pt x="17" y="132"/>
                      </a:cubicBezTo>
                      <a:cubicBezTo>
                        <a:pt x="17" y="136"/>
                        <a:pt x="17" y="140"/>
                        <a:pt x="17" y="145"/>
                      </a:cubicBezTo>
                      <a:close/>
                      <a:moveTo>
                        <a:pt x="17" y="114"/>
                      </a:moveTo>
                      <a:cubicBezTo>
                        <a:pt x="17" y="119"/>
                        <a:pt x="17" y="123"/>
                        <a:pt x="17" y="128"/>
                      </a:cubicBezTo>
                      <a:cubicBezTo>
                        <a:pt x="19" y="128"/>
                        <a:pt x="20" y="128"/>
                        <a:pt x="22" y="128"/>
                      </a:cubicBezTo>
                      <a:cubicBezTo>
                        <a:pt x="22" y="123"/>
                        <a:pt x="22" y="119"/>
                        <a:pt x="22" y="114"/>
                      </a:cubicBezTo>
                      <a:cubicBezTo>
                        <a:pt x="20" y="114"/>
                        <a:pt x="19" y="114"/>
                        <a:pt x="17" y="114"/>
                      </a:cubicBezTo>
                      <a:close/>
                      <a:moveTo>
                        <a:pt x="69" y="128"/>
                      </a:moveTo>
                      <a:cubicBezTo>
                        <a:pt x="69" y="123"/>
                        <a:pt x="69" y="119"/>
                        <a:pt x="69" y="115"/>
                      </a:cubicBezTo>
                      <a:cubicBezTo>
                        <a:pt x="67" y="115"/>
                        <a:pt x="66" y="115"/>
                        <a:pt x="64" y="115"/>
                      </a:cubicBezTo>
                      <a:cubicBezTo>
                        <a:pt x="64" y="119"/>
                        <a:pt x="64" y="123"/>
                        <a:pt x="64" y="128"/>
                      </a:cubicBezTo>
                      <a:cubicBezTo>
                        <a:pt x="66" y="128"/>
                        <a:pt x="67" y="128"/>
                        <a:pt x="69" y="128"/>
                      </a:cubicBezTo>
                      <a:close/>
                      <a:moveTo>
                        <a:pt x="32" y="198"/>
                      </a:moveTo>
                      <a:cubicBezTo>
                        <a:pt x="32" y="193"/>
                        <a:pt x="32" y="189"/>
                        <a:pt x="32" y="185"/>
                      </a:cubicBezTo>
                      <a:cubicBezTo>
                        <a:pt x="30" y="185"/>
                        <a:pt x="28" y="185"/>
                        <a:pt x="26" y="185"/>
                      </a:cubicBezTo>
                      <a:cubicBezTo>
                        <a:pt x="26" y="189"/>
                        <a:pt x="26" y="193"/>
                        <a:pt x="26" y="198"/>
                      </a:cubicBezTo>
                      <a:cubicBezTo>
                        <a:pt x="28" y="198"/>
                        <a:pt x="30" y="198"/>
                        <a:pt x="32" y="198"/>
                      </a:cubicBezTo>
                      <a:close/>
                      <a:moveTo>
                        <a:pt x="22" y="198"/>
                      </a:moveTo>
                      <a:cubicBezTo>
                        <a:pt x="22" y="193"/>
                        <a:pt x="22" y="189"/>
                        <a:pt x="22" y="185"/>
                      </a:cubicBezTo>
                      <a:cubicBezTo>
                        <a:pt x="20" y="185"/>
                        <a:pt x="18" y="185"/>
                        <a:pt x="17" y="185"/>
                      </a:cubicBezTo>
                      <a:cubicBezTo>
                        <a:pt x="17" y="189"/>
                        <a:pt x="17" y="193"/>
                        <a:pt x="17" y="198"/>
                      </a:cubicBezTo>
                      <a:cubicBezTo>
                        <a:pt x="19" y="198"/>
                        <a:pt x="20" y="198"/>
                        <a:pt x="22" y="198"/>
                      </a:cubicBezTo>
                      <a:close/>
                      <a:moveTo>
                        <a:pt x="44" y="202"/>
                      </a:moveTo>
                      <a:cubicBezTo>
                        <a:pt x="44" y="206"/>
                        <a:pt x="44" y="211"/>
                        <a:pt x="44" y="215"/>
                      </a:cubicBezTo>
                      <a:cubicBezTo>
                        <a:pt x="46" y="215"/>
                        <a:pt x="48" y="215"/>
                        <a:pt x="50" y="215"/>
                      </a:cubicBezTo>
                      <a:cubicBezTo>
                        <a:pt x="50" y="210"/>
                        <a:pt x="50" y="206"/>
                        <a:pt x="50" y="202"/>
                      </a:cubicBezTo>
                      <a:cubicBezTo>
                        <a:pt x="48" y="202"/>
                        <a:pt x="46" y="202"/>
                        <a:pt x="44" y="202"/>
                      </a:cubicBezTo>
                      <a:close/>
                      <a:moveTo>
                        <a:pt x="87" y="198"/>
                      </a:moveTo>
                      <a:cubicBezTo>
                        <a:pt x="87" y="193"/>
                        <a:pt x="87" y="189"/>
                        <a:pt x="87" y="185"/>
                      </a:cubicBezTo>
                      <a:cubicBezTo>
                        <a:pt x="85" y="185"/>
                        <a:pt x="84" y="185"/>
                        <a:pt x="82" y="185"/>
                      </a:cubicBezTo>
                      <a:cubicBezTo>
                        <a:pt x="82" y="189"/>
                        <a:pt x="82" y="193"/>
                        <a:pt x="82" y="198"/>
                      </a:cubicBezTo>
                      <a:cubicBezTo>
                        <a:pt x="84" y="198"/>
                        <a:pt x="85" y="198"/>
                        <a:pt x="87" y="19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1965"/>
                    </a:solidFill>
                    <a:effectLst/>
                    <a:uLnTx/>
                    <a:uFillTx/>
                    <a:latin typeface="Verdana"/>
                    <a:ea typeface="+mn-ea"/>
                    <a:cs typeface="Arial" charset="0"/>
                  </a:endParaRPr>
                </a:p>
              </p:txBody>
            </p:sp>
            <p:cxnSp>
              <p:nvCxnSpPr>
                <p:cNvPr id="47" name="Straight Connector 46">
                  <a:extLst>
                    <a:ext uri="{FF2B5EF4-FFF2-40B4-BE49-F238E27FC236}">
                      <a16:creationId xmlns:a16="http://schemas.microsoft.com/office/drawing/2014/main" id="{1FBAD8FD-8C2D-4AD9-95E4-998C33C05548}"/>
                    </a:ext>
                  </a:extLst>
                </p:cNvPr>
                <p:cNvCxnSpPr/>
                <p:nvPr/>
              </p:nvCxnSpPr>
              <p:spPr>
                <a:xfrm>
                  <a:off x="5500357" y="2130660"/>
                  <a:ext cx="9266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40" name="Rectangle 39">
              <a:extLst>
                <a:ext uri="{FF2B5EF4-FFF2-40B4-BE49-F238E27FC236}">
                  <a16:creationId xmlns:a16="http://schemas.microsoft.com/office/drawing/2014/main" id="{62873E9B-3709-4008-A148-912462AB93E3}"/>
                </a:ext>
              </a:extLst>
            </p:cNvPr>
            <p:cNvSpPr/>
            <p:nvPr/>
          </p:nvSpPr>
          <p:spPr>
            <a:xfrm>
              <a:off x="4784131" y="4167110"/>
              <a:ext cx="175488" cy="17957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788" b="1" i="0" u="none" strike="noStrike" kern="1200" cap="none" spc="0" normalizeH="0" baseline="0" noProof="0" dirty="0">
                  <a:ln>
                    <a:noFill/>
                  </a:ln>
                  <a:solidFill>
                    <a:srgbClr val="FFFFFF"/>
                  </a:solidFill>
                  <a:effectLst/>
                  <a:uLnTx/>
                  <a:uFillTx/>
                  <a:latin typeface="Verdana"/>
                  <a:ea typeface="+mn-ea"/>
                  <a:cs typeface="+mn-cs"/>
                </a:rPr>
                <a:t>H</a:t>
              </a:r>
              <a:endParaRPr kumimoji="0" lang="en-US" sz="788" b="1"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2" name="Oval 1">
            <a:extLst>
              <a:ext uri="{FF2B5EF4-FFF2-40B4-BE49-F238E27FC236}">
                <a16:creationId xmlns:a16="http://schemas.microsoft.com/office/drawing/2014/main" id="{1A5E2F81-3C3B-4EC6-AD40-A971F6E333B0}"/>
              </a:ext>
            </a:extLst>
          </p:cNvPr>
          <p:cNvSpPr/>
          <p:nvPr/>
        </p:nvSpPr>
        <p:spPr>
          <a:xfrm>
            <a:off x="1865020" y="1426615"/>
            <a:ext cx="1033842" cy="1371272"/>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Verdana"/>
              <a:ea typeface="+mn-ea"/>
              <a:cs typeface="+mn-cs"/>
            </a:endParaRPr>
          </a:p>
        </p:txBody>
      </p:sp>
      <p:grpSp>
        <p:nvGrpSpPr>
          <p:cNvPr id="30" name="Group 4">
            <a:extLst>
              <a:ext uri="{FF2B5EF4-FFF2-40B4-BE49-F238E27FC236}">
                <a16:creationId xmlns:a16="http://schemas.microsoft.com/office/drawing/2014/main" id="{5595EE82-A0B6-4AF2-9D48-13AE951DC31D}"/>
              </a:ext>
            </a:extLst>
          </p:cNvPr>
          <p:cNvGrpSpPr>
            <a:grpSpLocks noChangeAspect="1"/>
          </p:cNvGrpSpPr>
          <p:nvPr/>
        </p:nvGrpSpPr>
        <p:grpSpPr bwMode="auto">
          <a:xfrm>
            <a:off x="2179831" y="1725346"/>
            <a:ext cx="354709" cy="807119"/>
            <a:chOff x="3635" y="3599"/>
            <a:chExt cx="1094" cy="1867"/>
          </a:xfrm>
          <a:solidFill>
            <a:schemeClr val="accent1"/>
          </a:solidFill>
        </p:grpSpPr>
        <p:sp>
          <p:nvSpPr>
            <p:cNvPr id="32" name="Freeform 5">
              <a:extLst>
                <a:ext uri="{FF2B5EF4-FFF2-40B4-BE49-F238E27FC236}">
                  <a16:creationId xmlns:a16="http://schemas.microsoft.com/office/drawing/2014/main" id="{010D679F-9F62-47D9-8D2D-A482C1386DAD}"/>
                </a:ext>
              </a:extLst>
            </p:cNvPr>
            <p:cNvSpPr>
              <a:spLocks/>
            </p:cNvSpPr>
            <p:nvPr/>
          </p:nvSpPr>
          <p:spPr bwMode="auto">
            <a:xfrm>
              <a:off x="3635" y="3599"/>
              <a:ext cx="1094" cy="1867"/>
            </a:xfrm>
            <a:custGeom>
              <a:avLst/>
              <a:gdLst>
                <a:gd name="T0" fmla="*/ 54 w 270"/>
                <a:gd name="T1" fmla="*/ 445 h 464"/>
                <a:gd name="T2" fmla="*/ 55 w 270"/>
                <a:gd name="T3" fmla="*/ 393 h 464"/>
                <a:gd name="T4" fmla="*/ 36 w 270"/>
                <a:gd name="T5" fmla="*/ 370 h 464"/>
                <a:gd name="T6" fmla="*/ 4 w 270"/>
                <a:gd name="T7" fmla="*/ 354 h 464"/>
                <a:gd name="T8" fmla="*/ 1 w 270"/>
                <a:gd name="T9" fmla="*/ 336 h 464"/>
                <a:gd name="T10" fmla="*/ 6 w 270"/>
                <a:gd name="T11" fmla="*/ 321 h 464"/>
                <a:gd name="T12" fmla="*/ 28 w 270"/>
                <a:gd name="T13" fmla="*/ 258 h 464"/>
                <a:gd name="T14" fmla="*/ 45 w 270"/>
                <a:gd name="T15" fmla="*/ 272 h 464"/>
                <a:gd name="T16" fmla="*/ 52 w 270"/>
                <a:gd name="T17" fmla="*/ 222 h 464"/>
                <a:gd name="T18" fmla="*/ 63 w 270"/>
                <a:gd name="T19" fmla="*/ 163 h 464"/>
                <a:gd name="T20" fmla="*/ 106 w 270"/>
                <a:gd name="T21" fmla="*/ 138 h 464"/>
                <a:gd name="T22" fmla="*/ 73 w 270"/>
                <a:gd name="T23" fmla="*/ 251 h 464"/>
                <a:gd name="T24" fmla="*/ 65 w 270"/>
                <a:gd name="T25" fmla="*/ 259 h 464"/>
                <a:gd name="T26" fmla="*/ 70 w 270"/>
                <a:gd name="T27" fmla="*/ 273 h 464"/>
                <a:gd name="T28" fmla="*/ 80 w 270"/>
                <a:gd name="T29" fmla="*/ 265 h 464"/>
                <a:gd name="T30" fmla="*/ 82 w 270"/>
                <a:gd name="T31" fmla="*/ 200 h 464"/>
                <a:gd name="T32" fmla="*/ 110 w 270"/>
                <a:gd name="T33" fmla="*/ 140 h 464"/>
                <a:gd name="T34" fmla="*/ 110 w 270"/>
                <a:gd name="T35" fmla="*/ 126 h 464"/>
                <a:gd name="T36" fmla="*/ 89 w 270"/>
                <a:gd name="T37" fmla="*/ 118 h 464"/>
                <a:gd name="T38" fmla="*/ 81 w 270"/>
                <a:gd name="T39" fmla="*/ 69 h 464"/>
                <a:gd name="T40" fmla="*/ 80 w 270"/>
                <a:gd name="T41" fmla="*/ 48 h 464"/>
                <a:gd name="T42" fmla="*/ 86 w 270"/>
                <a:gd name="T43" fmla="*/ 25 h 464"/>
                <a:gd name="T44" fmla="*/ 95 w 270"/>
                <a:gd name="T45" fmla="*/ 4 h 464"/>
                <a:gd name="T46" fmla="*/ 102 w 270"/>
                <a:gd name="T47" fmla="*/ 0 h 464"/>
                <a:gd name="T48" fmla="*/ 117 w 270"/>
                <a:gd name="T49" fmla="*/ 0 h 464"/>
                <a:gd name="T50" fmla="*/ 177 w 270"/>
                <a:gd name="T51" fmla="*/ 36 h 464"/>
                <a:gd name="T52" fmla="*/ 162 w 270"/>
                <a:gd name="T53" fmla="*/ 95 h 464"/>
                <a:gd name="T54" fmla="*/ 169 w 270"/>
                <a:gd name="T55" fmla="*/ 115 h 464"/>
                <a:gd name="T56" fmla="*/ 166 w 270"/>
                <a:gd name="T57" fmla="*/ 138 h 464"/>
                <a:gd name="T58" fmla="*/ 140 w 270"/>
                <a:gd name="T59" fmla="*/ 173 h 464"/>
                <a:gd name="T60" fmla="*/ 128 w 270"/>
                <a:gd name="T61" fmla="*/ 212 h 464"/>
                <a:gd name="T62" fmla="*/ 117 w 270"/>
                <a:gd name="T63" fmla="*/ 207 h 464"/>
                <a:gd name="T64" fmla="*/ 119 w 270"/>
                <a:gd name="T65" fmla="*/ 212 h 464"/>
                <a:gd name="T66" fmla="*/ 148 w 270"/>
                <a:gd name="T67" fmla="*/ 217 h 464"/>
                <a:gd name="T68" fmla="*/ 144 w 270"/>
                <a:gd name="T69" fmla="*/ 214 h 464"/>
                <a:gd name="T70" fmla="*/ 164 w 270"/>
                <a:gd name="T71" fmla="*/ 172 h 464"/>
                <a:gd name="T72" fmla="*/ 173 w 270"/>
                <a:gd name="T73" fmla="*/ 139 h 464"/>
                <a:gd name="T74" fmla="*/ 187 w 270"/>
                <a:gd name="T75" fmla="*/ 122 h 464"/>
                <a:gd name="T76" fmla="*/ 221 w 270"/>
                <a:gd name="T77" fmla="*/ 148 h 464"/>
                <a:gd name="T78" fmla="*/ 258 w 270"/>
                <a:gd name="T79" fmla="*/ 208 h 464"/>
                <a:gd name="T80" fmla="*/ 266 w 270"/>
                <a:gd name="T81" fmla="*/ 275 h 464"/>
                <a:gd name="T82" fmla="*/ 262 w 270"/>
                <a:gd name="T83" fmla="*/ 314 h 464"/>
                <a:gd name="T84" fmla="*/ 254 w 270"/>
                <a:gd name="T85" fmla="*/ 324 h 464"/>
                <a:gd name="T86" fmla="*/ 236 w 270"/>
                <a:gd name="T87" fmla="*/ 399 h 464"/>
                <a:gd name="T88" fmla="*/ 232 w 270"/>
                <a:gd name="T89" fmla="*/ 443 h 464"/>
                <a:gd name="T90" fmla="*/ 215 w 270"/>
                <a:gd name="T91" fmla="*/ 447 h 464"/>
                <a:gd name="T92" fmla="*/ 53 w 270"/>
                <a:gd name="T93" fmla="*/ 46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 h="464">
                  <a:moveTo>
                    <a:pt x="53" y="464"/>
                  </a:moveTo>
                  <a:cubicBezTo>
                    <a:pt x="54" y="457"/>
                    <a:pt x="54" y="451"/>
                    <a:pt x="54" y="445"/>
                  </a:cubicBezTo>
                  <a:cubicBezTo>
                    <a:pt x="55" y="438"/>
                    <a:pt x="55" y="431"/>
                    <a:pt x="55" y="425"/>
                  </a:cubicBezTo>
                  <a:cubicBezTo>
                    <a:pt x="55" y="414"/>
                    <a:pt x="55" y="403"/>
                    <a:pt x="55" y="393"/>
                  </a:cubicBezTo>
                  <a:cubicBezTo>
                    <a:pt x="54" y="391"/>
                    <a:pt x="53" y="388"/>
                    <a:pt x="52" y="387"/>
                  </a:cubicBezTo>
                  <a:cubicBezTo>
                    <a:pt x="47" y="381"/>
                    <a:pt x="41" y="376"/>
                    <a:pt x="36" y="370"/>
                  </a:cubicBezTo>
                  <a:cubicBezTo>
                    <a:pt x="32" y="366"/>
                    <a:pt x="28" y="365"/>
                    <a:pt x="23" y="366"/>
                  </a:cubicBezTo>
                  <a:cubicBezTo>
                    <a:pt x="15" y="367"/>
                    <a:pt x="6" y="362"/>
                    <a:pt x="4" y="354"/>
                  </a:cubicBezTo>
                  <a:cubicBezTo>
                    <a:pt x="3" y="349"/>
                    <a:pt x="2" y="344"/>
                    <a:pt x="1" y="339"/>
                  </a:cubicBezTo>
                  <a:cubicBezTo>
                    <a:pt x="0" y="338"/>
                    <a:pt x="1" y="337"/>
                    <a:pt x="1" y="336"/>
                  </a:cubicBezTo>
                  <a:cubicBezTo>
                    <a:pt x="2" y="334"/>
                    <a:pt x="3" y="332"/>
                    <a:pt x="2" y="330"/>
                  </a:cubicBezTo>
                  <a:cubicBezTo>
                    <a:pt x="2" y="326"/>
                    <a:pt x="3" y="323"/>
                    <a:pt x="6" y="321"/>
                  </a:cubicBezTo>
                  <a:cubicBezTo>
                    <a:pt x="11" y="319"/>
                    <a:pt x="16" y="317"/>
                    <a:pt x="21" y="315"/>
                  </a:cubicBezTo>
                  <a:cubicBezTo>
                    <a:pt x="23" y="296"/>
                    <a:pt x="25" y="277"/>
                    <a:pt x="28" y="258"/>
                  </a:cubicBezTo>
                  <a:cubicBezTo>
                    <a:pt x="28" y="258"/>
                    <a:pt x="29" y="258"/>
                    <a:pt x="29" y="257"/>
                  </a:cubicBezTo>
                  <a:cubicBezTo>
                    <a:pt x="34" y="262"/>
                    <a:pt x="39" y="267"/>
                    <a:pt x="45" y="272"/>
                  </a:cubicBezTo>
                  <a:cubicBezTo>
                    <a:pt x="44" y="258"/>
                    <a:pt x="49" y="245"/>
                    <a:pt x="52" y="231"/>
                  </a:cubicBezTo>
                  <a:cubicBezTo>
                    <a:pt x="53" y="228"/>
                    <a:pt x="52" y="225"/>
                    <a:pt x="52" y="222"/>
                  </a:cubicBezTo>
                  <a:cubicBezTo>
                    <a:pt x="53" y="207"/>
                    <a:pt x="53" y="192"/>
                    <a:pt x="55" y="177"/>
                  </a:cubicBezTo>
                  <a:cubicBezTo>
                    <a:pt x="56" y="172"/>
                    <a:pt x="59" y="166"/>
                    <a:pt x="63" y="163"/>
                  </a:cubicBezTo>
                  <a:cubicBezTo>
                    <a:pt x="69" y="157"/>
                    <a:pt x="76" y="152"/>
                    <a:pt x="83" y="148"/>
                  </a:cubicBezTo>
                  <a:cubicBezTo>
                    <a:pt x="90" y="144"/>
                    <a:pt x="98" y="141"/>
                    <a:pt x="106" y="138"/>
                  </a:cubicBezTo>
                  <a:cubicBezTo>
                    <a:pt x="95" y="156"/>
                    <a:pt x="88" y="175"/>
                    <a:pt x="80" y="194"/>
                  </a:cubicBezTo>
                  <a:cubicBezTo>
                    <a:pt x="73" y="212"/>
                    <a:pt x="70" y="231"/>
                    <a:pt x="73" y="251"/>
                  </a:cubicBezTo>
                  <a:cubicBezTo>
                    <a:pt x="73" y="251"/>
                    <a:pt x="73" y="252"/>
                    <a:pt x="73" y="252"/>
                  </a:cubicBezTo>
                  <a:cubicBezTo>
                    <a:pt x="67" y="252"/>
                    <a:pt x="66" y="254"/>
                    <a:pt x="65" y="259"/>
                  </a:cubicBezTo>
                  <a:cubicBezTo>
                    <a:pt x="65" y="262"/>
                    <a:pt x="65" y="265"/>
                    <a:pt x="66" y="268"/>
                  </a:cubicBezTo>
                  <a:cubicBezTo>
                    <a:pt x="67" y="270"/>
                    <a:pt x="68" y="272"/>
                    <a:pt x="70" y="273"/>
                  </a:cubicBezTo>
                  <a:cubicBezTo>
                    <a:pt x="71" y="274"/>
                    <a:pt x="73" y="271"/>
                    <a:pt x="76" y="269"/>
                  </a:cubicBezTo>
                  <a:cubicBezTo>
                    <a:pt x="78" y="270"/>
                    <a:pt x="80" y="269"/>
                    <a:pt x="80" y="265"/>
                  </a:cubicBezTo>
                  <a:cubicBezTo>
                    <a:pt x="81" y="259"/>
                    <a:pt x="80" y="257"/>
                    <a:pt x="75" y="255"/>
                  </a:cubicBezTo>
                  <a:cubicBezTo>
                    <a:pt x="76" y="237"/>
                    <a:pt x="75" y="218"/>
                    <a:pt x="82" y="200"/>
                  </a:cubicBezTo>
                  <a:cubicBezTo>
                    <a:pt x="89" y="183"/>
                    <a:pt x="96" y="167"/>
                    <a:pt x="103" y="150"/>
                  </a:cubicBezTo>
                  <a:cubicBezTo>
                    <a:pt x="105" y="147"/>
                    <a:pt x="107" y="143"/>
                    <a:pt x="110" y="140"/>
                  </a:cubicBezTo>
                  <a:cubicBezTo>
                    <a:pt x="113" y="137"/>
                    <a:pt x="113" y="133"/>
                    <a:pt x="113" y="129"/>
                  </a:cubicBezTo>
                  <a:cubicBezTo>
                    <a:pt x="113" y="128"/>
                    <a:pt x="111" y="126"/>
                    <a:pt x="110" y="126"/>
                  </a:cubicBezTo>
                  <a:cubicBezTo>
                    <a:pt x="106" y="126"/>
                    <a:pt x="103" y="126"/>
                    <a:pt x="99" y="126"/>
                  </a:cubicBezTo>
                  <a:cubicBezTo>
                    <a:pt x="93" y="126"/>
                    <a:pt x="89" y="124"/>
                    <a:pt x="89" y="118"/>
                  </a:cubicBezTo>
                  <a:cubicBezTo>
                    <a:pt x="89" y="107"/>
                    <a:pt x="85" y="98"/>
                    <a:pt x="81" y="88"/>
                  </a:cubicBezTo>
                  <a:cubicBezTo>
                    <a:pt x="79" y="82"/>
                    <a:pt x="78" y="76"/>
                    <a:pt x="81" y="69"/>
                  </a:cubicBezTo>
                  <a:cubicBezTo>
                    <a:pt x="83" y="65"/>
                    <a:pt x="84" y="61"/>
                    <a:pt x="81" y="56"/>
                  </a:cubicBezTo>
                  <a:cubicBezTo>
                    <a:pt x="79" y="54"/>
                    <a:pt x="80" y="51"/>
                    <a:pt x="80" y="48"/>
                  </a:cubicBezTo>
                  <a:cubicBezTo>
                    <a:pt x="82" y="43"/>
                    <a:pt x="84" y="38"/>
                    <a:pt x="85" y="32"/>
                  </a:cubicBezTo>
                  <a:cubicBezTo>
                    <a:pt x="86" y="30"/>
                    <a:pt x="86" y="27"/>
                    <a:pt x="86" y="25"/>
                  </a:cubicBezTo>
                  <a:cubicBezTo>
                    <a:pt x="87" y="19"/>
                    <a:pt x="89" y="13"/>
                    <a:pt x="90" y="8"/>
                  </a:cubicBezTo>
                  <a:cubicBezTo>
                    <a:pt x="91" y="5"/>
                    <a:pt x="92" y="4"/>
                    <a:pt x="95" y="4"/>
                  </a:cubicBezTo>
                  <a:cubicBezTo>
                    <a:pt x="97" y="4"/>
                    <a:pt x="100" y="3"/>
                    <a:pt x="103" y="2"/>
                  </a:cubicBezTo>
                  <a:cubicBezTo>
                    <a:pt x="103" y="1"/>
                    <a:pt x="102" y="0"/>
                    <a:pt x="102" y="0"/>
                  </a:cubicBezTo>
                  <a:cubicBezTo>
                    <a:pt x="105" y="0"/>
                    <a:pt x="107" y="0"/>
                    <a:pt x="109" y="0"/>
                  </a:cubicBezTo>
                  <a:cubicBezTo>
                    <a:pt x="111" y="0"/>
                    <a:pt x="114" y="0"/>
                    <a:pt x="117" y="0"/>
                  </a:cubicBezTo>
                  <a:cubicBezTo>
                    <a:pt x="126" y="1"/>
                    <a:pt x="136" y="2"/>
                    <a:pt x="146" y="4"/>
                  </a:cubicBezTo>
                  <a:cubicBezTo>
                    <a:pt x="159" y="7"/>
                    <a:pt x="176" y="20"/>
                    <a:pt x="177" y="36"/>
                  </a:cubicBezTo>
                  <a:cubicBezTo>
                    <a:pt x="178" y="47"/>
                    <a:pt x="176" y="58"/>
                    <a:pt x="172" y="68"/>
                  </a:cubicBezTo>
                  <a:cubicBezTo>
                    <a:pt x="169" y="77"/>
                    <a:pt x="166" y="86"/>
                    <a:pt x="162" y="95"/>
                  </a:cubicBezTo>
                  <a:cubicBezTo>
                    <a:pt x="160" y="101"/>
                    <a:pt x="163" y="104"/>
                    <a:pt x="165" y="109"/>
                  </a:cubicBezTo>
                  <a:cubicBezTo>
                    <a:pt x="166" y="111"/>
                    <a:pt x="168" y="113"/>
                    <a:pt x="169" y="115"/>
                  </a:cubicBezTo>
                  <a:cubicBezTo>
                    <a:pt x="174" y="120"/>
                    <a:pt x="174" y="132"/>
                    <a:pt x="169" y="137"/>
                  </a:cubicBezTo>
                  <a:cubicBezTo>
                    <a:pt x="168" y="138"/>
                    <a:pt x="167" y="138"/>
                    <a:pt x="166" y="138"/>
                  </a:cubicBezTo>
                  <a:cubicBezTo>
                    <a:pt x="154" y="139"/>
                    <a:pt x="144" y="149"/>
                    <a:pt x="144" y="161"/>
                  </a:cubicBezTo>
                  <a:cubicBezTo>
                    <a:pt x="143" y="165"/>
                    <a:pt x="141" y="169"/>
                    <a:pt x="140" y="173"/>
                  </a:cubicBezTo>
                  <a:cubicBezTo>
                    <a:pt x="137" y="181"/>
                    <a:pt x="134" y="189"/>
                    <a:pt x="132" y="196"/>
                  </a:cubicBezTo>
                  <a:cubicBezTo>
                    <a:pt x="130" y="201"/>
                    <a:pt x="130" y="206"/>
                    <a:pt x="128" y="212"/>
                  </a:cubicBezTo>
                  <a:cubicBezTo>
                    <a:pt x="126" y="212"/>
                    <a:pt x="123" y="212"/>
                    <a:pt x="121" y="209"/>
                  </a:cubicBezTo>
                  <a:cubicBezTo>
                    <a:pt x="120" y="208"/>
                    <a:pt x="118" y="207"/>
                    <a:pt x="117" y="207"/>
                  </a:cubicBezTo>
                  <a:cubicBezTo>
                    <a:pt x="117" y="207"/>
                    <a:pt x="115" y="209"/>
                    <a:pt x="115" y="209"/>
                  </a:cubicBezTo>
                  <a:cubicBezTo>
                    <a:pt x="116" y="210"/>
                    <a:pt x="118" y="211"/>
                    <a:pt x="119" y="212"/>
                  </a:cubicBezTo>
                  <a:cubicBezTo>
                    <a:pt x="127" y="214"/>
                    <a:pt x="136" y="216"/>
                    <a:pt x="144" y="218"/>
                  </a:cubicBezTo>
                  <a:cubicBezTo>
                    <a:pt x="146" y="218"/>
                    <a:pt x="147" y="217"/>
                    <a:pt x="148" y="217"/>
                  </a:cubicBezTo>
                  <a:cubicBezTo>
                    <a:pt x="149" y="217"/>
                    <a:pt x="149" y="214"/>
                    <a:pt x="148" y="214"/>
                  </a:cubicBezTo>
                  <a:cubicBezTo>
                    <a:pt x="147" y="214"/>
                    <a:pt x="145" y="213"/>
                    <a:pt x="144" y="214"/>
                  </a:cubicBezTo>
                  <a:cubicBezTo>
                    <a:pt x="140" y="217"/>
                    <a:pt x="137" y="215"/>
                    <a:pt x="133" y="213"/>
                  </a:cubicBezTo>
                  <a:cubicBezTo>
                    <a:pt x="147" y="202"/>
                    <a:pt x="153" y="185"/>
                    <a:pt x="164" y="172"/>
                  </a:cubicBezTo>
                  <a:cubicBezTo>
                    <a:pt x="168" y="166"/>
                    <a:pt x="172" y="160"/>
                    <a:pt x="175" y="154"/>
                  </a:cubicBezTo>
                  <a:cubicBezTo>
                    <a:pt x="179" y="147"/>
                    <a:pt x="178" y="144"/>
                    <a:pt x="173" y="139"/>
                  </a:cubicBezTo>
                  <a:cubicBezTo>
                    <a:pt x="174" y="134"/>
                    <a:pt x="176" y="129"/>
                    <a:pt x="177" y="124"/>
                  </a:cubicBezTo>
                  <a:cubicBezTo>
                    <a:pt x="178" y="121"/>
                    <a:pt x="185" y="119"/>
                    <a:pt x="187" y="122"/>
                  </a:cubicBezTo>
                  <a:cubicBezTo>
                    <a:pt x="196" y="129"/>
                    <a:pt x="205" y="137"/>
                    <a:pt x="214" y="144"/>
                  </a:cubicBezTo>
                  <a:cubicBezTo>
                    <a:pt x="216" y="146"/>
                    <a:pt x="218" y="147"/>
                    <a:pt x="221" y="148"/>
                  </a:cubicBezTo>
                  <a:cubicBezTo>
                    <a:pt x="236" y="155"/>
                    <a:pt x="249" y="164"/>
                    <a:pt x="253" y="181"/>
                  </a:cubicBezTo>
                  <a:cubicBezTo>
                    <a:pt x="255" y="190"/>
                    <a:pt x="256" y="199"/>
                    <a:pt x="258" y="208"/>
                  </a:cubicBezTo>
                  <a:cubicBezTo>
                    <a:pt x="262" y="227"/>
                    <a:pt x="265" y="247"/>
                    <a:pt x="268" y="266"/>
                  </a:cubicBezTo>
                  <a:cubicBezTo>
                    <a:pt x="269" y="269"/>
                    <a:pt x="270" y="273"/>
                    <a:pt x="266" y="275"/>
                  </a:cubicBezTo>
                  <a:cubicBezTo>
                    <a:pt x="265" y="275"/>
                    <a:pt x="265" y="277"/>
                    <a:pt x="265" y="279"/>
                  </a:cubicBezTo>
                  <a:cubicBezTo>
                    <a:pt x="264" y="290"/>
                    <a:pt x="263" y="302"/>
                    <a:pt x="262" y="314"/>
                  </a:cubicBezTo>
                  <a:cubicBezTo>
                    <a:pt x="262" y="319"/>
                    <a:pt x="260" y="322"/>
                    <a:pt x="255" y="324"/>
                  </a:cubicBezTo>
                  <a:cubicBezTo>
                    <a:pt x="254" y="324"/>
                    <a:pt x="254" y="324"/>
                    <a:pt x="254" y="324"/>
                  </a:cubicBezTo>
                  <a:cubicBezTo>
                    <a:pt x="245" y="327"/>
                    <a:pt x="241" y="332"/>
                    <a:pt x="240" y="343"/>
                  </a:cubicBezTo>
                  <a:cubicBezTo>
                    <a:pt x="240" y="361"/>
                    <a:pt x="237" y="380"/>
                    <a:pt x="236" y="399"/>
                  </a:cubicBezTo>
                  <a:cubicBezTo>
                    <a:pt x="234" y="412"/>
                    <a:pt x="233" y="426"/>
                    <a:pt x="232" y="440"/>
                  </a:cubicBezTo>
                  <a:cubicBezTo>
                    <a:pt x="232" y="441"/>
                    <a:pt x="232" y="442"/>
                    <a:pt x="232" y="443"/>
                  </a:cubicBezTo>
                  <a:cubicBezTo>
                    <a:pt x="230" y="452"/>
                    <a:pt x="229" y="452"/>
                    <a:pt x="221" y="450"/>
                  </a:cubicBezTo>
                  <a:cubicBezTo>
                    <a:pt x="219" y="449"/>
                    <a:pt x="217" y="448"/>
                    <a:pt x="215" y="447"/>
                  </a:cubicBezTo>
                  <a:cubicBezTo>
                    <a:pt x="216" y="453"/>
                    <a:pt x="216" y="459"/>
                    <a:pt x="217" y="464"/>
                  </a:cubicBezTo>
                  <a:cubicBezTo>
                    <a:pt x="163" y="464"/>
                    <a:pt x="108" y="464"/>
                    <a:pt x="53" y="46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1965"/>
                </a:solidFill>
                <a:effectLst/>
                <a:uLnTx/>
                <a:uFillTx/>
                <a:latin typeface="Verdana"/>
                <a:ea typeface="+mn-ea"/>
                <a:cs typeface="Arial" charset="0"/>
              </a:endParaRPr>
            </a:p>
          </p:txBody>
        </p:sp>
        <p:sp>
          <p:nvSpPr>
            <p:cNvPr id="33" name="Freeform 6">
              <a:extLst>
                <a:ext uri="{FF2B5EF4-FFF2-40B4-BE49-F238E27FC236}">
                  <a16:creationId xmlns:a16="http://schemas.microsoft.com/office/drawing/2014/main" id="{01564286-71E3-4D3E-8C12-4137DA4FA913}"/>
                </a:ext>
              </a:extLst>
            </p:cNvPr>
            <p:cNvSpPr>
              <a:spLocks/>
            </p:cNvSpPr>
            <p:nvPr/>
          </p:nvSpPr>
          <p:spPr bwMode="auto">
            <a:xfrm>
              <a:off x="4166" y="4195"/>
              <a:ext cx="150" cy="253"/>
            </a:xfrm>
            <a:custGeom>
              <a:avLst/>
              <a:gdLst>
                <a:gd name="T0" fmla="*/ 37 w 37"/>
                <a:gd name="T1" fmla="*/ 2 h 63"/>
                <a:gd name="T2" fmla="*/ 37 w 37"/>
                <a:gd name="T3" fmla="*/ 8 h 63"/>
                <a:gd name="T4" fmla="*/ 10 w 37"/>
                <a:gd name="T5" fmla="*/ 55 h 63"/>
                <a:gd name="T6" fmla="*/ 2 w 37"/>
                <a:gd name="T7" fmla="*/ 63 h 63"/>
                <a:gd name="T8" fmla="*/ 0 w 37"/>
                <a:gd name="T9" fmla="*/ 63 h 63"/>
                <a:gd name="T10" fmla="*/ 1 w 37"/>
                <a:gd name="T11" fmla="*/ 52 h 63"/>
                <a:gd name="T12" fmla="*/ 14 w 37"/>
                <a:gd name="T13" fmla="*/ 19 h 63"/>
                <a:gd name="T14" fmla="*/ 21 w 37"/>
                <a:gd name="T15" fmla="*/ 6 h 63"/>
                <a:gd name="T16" fmla="*/ 36 w 37"/>
                <a:gd name="T17" fmla="*/ 1 h 63"/>
                <a:gd name="T18" fmla="*/ 37 w 37"/>
                <a:gd name="T19" fmla="*/ 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3">
                  <a:moveTo>
                    <a:pt x="37" y="2"/>
                  </a:moveTo>
                  <a:cubicBezTo>
                    <a:pt x="37" y="4"/>
                    <a:pt x="37" y="6"/>
                    <a:pt x="37" y="8"/>
                  </a:cubicBezTo>
                  <a:cubicBezTo>
                    <a:pt x="31" y="26"/>
                    <a:pt x="20" y="40"/>
                    <a:pt x="10" y="55"/>
                  </a:cubicBezTo>
                  <a:cubicBezTo>
                    <a:pt x="8" y="58"/>
                    <a:pt x="5" y="61"/>
                    <a:pt x="2" y="63"/>
                  </a:cubicBezTo>
                  <a:cubicBezTo>
                    <a:pt x="1" y="63"/>
                    <a:pt x="1" y="63"/>
                    <a:pt x="0" y="63"/>
                  </a:cubicBezTo>
                  <a:cubicBezTo>
                    <a:pt x="0" y="59"/>
                    <a:pt x="0" y="56"/>
                    <a:pt x="1" y="52"/>
                  </a:cubicBezTo>
                  <a:cubicBezTo>
                    <a:pt x="5" y="41"/>
                    <a:pt x="9" y="30"/>
                    <a:pt x="14" y="19"/>
                  </a:cubicBezTo>
                  <a:cubicBezTo>
                    <a:pt x="16" y="14"/>
                    <a:pt x="18" y="10"/>
                    <a:pt x="21" y="6"/>
                  </a:cubicBezTo>
                  <a:cubicBezTo>
                    <a:pt x="25" y="2"/>
                    <a:pt x="30" y="0"/>
                    <a:pt x="36" y="1"/>
                  </a:cubicBezTo>
                  <a:cubicBezTo>
                    <a:pt x="36" y="1"/>
                    <a:pt x="37" y="1"/>
                    <a:pt x="3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1965"/>
                </a:solidFill>
                <a:effectLst/>
                <a:uLnTx/>
                <a:uFillTx/>
                <a:latin typeface="Verdana"/>
                <a:ea typeface="+mn-ea"/>
                <a:cs typeface="Arial" charset="0"/>
              </a:endParaRPr>
            </a:p>
          </p:txBody>
        </p:sp>
        <p:sp>
          <p:nvSpPr>
            <p:cNvPr id="34" name="Freeform 7">
              <a:extLst>
                <a:ext uri="{FF2B5EF4-FFF2-40B4-BE49-F238E27FC236}">
                  <a16:creationId xmlns:a16="http://schemas.microsoft.com/office/drawing/2014/main" id="{3AFF755C-5397-433C-8568-7476AE7FCBDE}"/>
                </a:ext>
              </a:extLst>
            </p:cNvPr>
            <p:cNvSpPr>
              <a:spLocks/>
            </p:cNvSpPr>
            <p:nvPr/>
          </p:nvSpPr>
          <p:spPr bwMode="auto">
            <a:xfrm>
              <a:off x="4251" y="4166"/>
              <a:ext cx="93" cy="57"/>
            </a:xfrm>
            <a:custGeom>
              <a:avLst/>
              <a:gdLst>
                <a:gd name="T0" fmla="*/ 16 w 23"/>
                <a:gd name="T1" fmla="*/ 9 h 14"/>
                <a:gd name="T2" fmla="*/ 15 w 23"/>
                <a:gd name="T3" fmla="*/ 8 h 14"/>
                <a:gd name="T4" fmla="*/ 0 w 23"/>
                <a:gd name="T5" fmla="*/ 8 h 14"/>
                <a:gd name="T6" fmla="*/ 15 w 23"/>
                <a:gd name="T7" fmla="*/ 1 h 14"/>
                <a:gd name="T8" fmla="*/ 21 w 23"/>
                <a:gd name="T9" fmla="*/ 10 h 14"/>
                <a:gd name="T10" fmla="*/ 19 w 23"/>
                <a:gd name="T11" fmla="*/ 14 h 14"/>
                <a:gd name="T12" fmla="*/ 16 w 23"/>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3" h="14">
                  <a:moveTo>
                    <a:pt x="16" y="9"/>
                  </a:moveTo>
                  <a:cubicBezTo>
                    <a:pt x="16" y="8"/>
                    <a:pt x="15" y="8"/>
                    <a:pt x="15" y="8"/>
                  </a:cubicBezTo>
                  <a:cubicBezTo>
                    <a:pt x="11" y="2"/>
                    <a:pt x="6" y="7"/>
                    <a:pt x="0" y="8"/>
                  </a:cubicBezTo>
                  <a:cubicBezTo>
                    <a:pt x="4" y="3"/>
                    <a:pt x="9" y="0"/>
                    <a:pt x="15" y="1"/>
                  </a:cubicBezTo>
                  <a:cubicBezTo>
                    <a:pt x="21" y="1"/>
                    <a:pt x="23" y="4"/>
                    <a:pt x="21" y="10"/>
                  </a:cubicBezTo>
                  <a:cubicBezTo>
                    <a:pt x="20" y="11"/>
                    <a:pt x="20" y="12"/>
                    <a:pt x="19" y="14"/>
                  </a:cubicBezTo>
                  <a:cubicBezTo>
                    <a:pt x="18" y="12"/>
                    <a:pt x="17" y="10"/>
                    <a:pt x="16"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1965"/>
                </a:solidFill>
                <a:effectLst/>
                <a:uLnTx/>
                <a:uFillTx/>
                <a:latin typeface="Verdana"/>
                <a:ea typeface="+mn-ea"/>
                <a:cs typeface="Arial" charset="0"/>
              </a:endParaRPr>
            </a:p>
          </p:txBody>
        </p:sp>
      </p:grpSp>
    </p:spTree>
    <p:extLst>
      <p:ext uri="{BB962C8B-B14F-4D97-AF65-F5344CB8AC3E}">
        <p14:creationId xmlns:p14="http://schemas.microsoft.com/office/powerpoint/2010/main" val="369097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ctrTitle"/>
          </p:nvPr>
        </p:nvSpPr>
        <p:spPr>
          <a:xfrm>
            <a:off x="5284788" y="1750485"/>
            <a:ext cx="3541712" cy="2042583"/>
          </a:xfrm>
        </p:spPr>
        <p:txBody>
          <a:bodyPr/>
          <a:lstStyle/>
          <a:p>
            <a:pPr eaLnBrk="1" hangingPunct="1"/>
            <a:r>
              <a:rPr lang="en-CA" altLang="en-US" dirty="0"/>
              <a:t>Case # 1</a:t>
            </a:r>
          </a:p>
        </p:txBody>
      </p:sp>
      <p:pic>
        <p:nvPicPr>
          <p:cNvPr id="2765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6" y="2241551"/>
            <a:ext cx="4760913" cy="4639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0601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DB1C-7063-4845-937A-36A8026F4EA3}"/>
              </a:ext>
            </a:extLst>
          </p:cNvPr>
          <p:cNvSpPr>
            <a:spLocks noGrp="1"/>
          </p:cNvSpPr>
          <p:nvPr>
            <p:ph type="title"/>
          </p:nvPr>
        </p:nvSpPr>
        <p:spPr/>
        <p:txBody>
          <a:bodyPr>
            <a:noAutofit/>
          </a:bodyPr>
          <a:lstStyle/>
          <a:p>
            <a:r>
              <a:rPr lang="en-ZA" sz="3200" cap="small" dirty="0"/>
              <a:t>Number of adults with diabetes worldwide</a:t>
            </a:r>
          </a:p>
        </p:txBody>
      </p:sp>
      <p:pic>
        <p:nvPicPr>
          <p:cNvPr id="2050" name="Picture 2" descr="Idf Diabetes Atlas 9th Edition 2019, HD Png Download - kindpng">
            <a:extLst>
              <a:ext uri="{FF2B5EF4-FFF2-40B4-BE49-F238E27FC236}">
                <a16:creationId xmlns:a16="http://schemas.microsoft.com/office/drawing/2014/main" id="{5F026417-626D-4030-8465-A26521C65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82" t="11006" r="3012" b="5741"/>
          <a:stretch/>
        </p:blipFill>
        <p:spPr bwMode="auto">
          <a:xfrm>
            <a:off x="594360" y="1117601"/>
            <a:ext cx="7955280" cy="536310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D2FC4620-CE28-4EB3-9E0E-5947412D78BB}"/>
              </a:ext>
            </a:extLst>
          </p:cNvPr>
          <p:cNvSpPr txBox="1"/>
          <p:nvPr/>
        </p:nvSpPr>
        <p:spPr>
          <a:xfrm>
            <a:off x="10550" y="6576887"/>
            <a:ext cx="91334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effectLst/>
                <a:uLnTx/>
                <a:uFillTx/>
                <a:latin typeface="Calibri"/>
                <a:ea typeface="+mn-ea"/>
                <a:cs typeface="+mn-cs"/>
              </a:rPr>
              <a:t>IDF Atlas, 9</a:t>
            </a:r>
            <a:r>
              <a:rPr kumimoji="0" lang="en-ZA" sz="1200" b="0" i="0" u="none" strike="noStrike" kern="1200" cap="none" spc="0" normalizeH="0" baseline="30000" noProof="0" dirty="0">
                <a:ln>
                  <a:noFill/>
                </a:ln>
                <a:effectLst/>
                <a:uLnTx/>
                <a:uFillTx/>
                <a:latin typeface="Calibri"/>
                <a:ea typeface="+mn-ea"/>
                <a:cs typeface="+mn-cs"/>
              </a:rPr>
              <a:t>th</a:t>
            </a:r>
            <a:r>
              <a:rPr kumimoji="0" lang="en-ZA" sz="1200" b="0" i="0" u="none" strike="noStrike" kern="1200" cap="none" spc="0" normalizeH="0" baseline="0" noProof="0" dirty="0">
                <a:ln>
                  <a:noFill/>
                </a:ln>
                <a:effectLst/>
                <a:uLnTx/>
                <a:uFillTx/>
                <a:latin typeface="Calibri"/>
                <a:ea typeface="+mn-ea"/>
                <a:cs typeface="+mn-cs"/>
              </a:rPr>
              <a:t> Edition, 2019</a:t>
            </a:r>
          </a:p>
        </p:txBody>
      </p:sp>
    </p:spTree>
    <p:extLst>
      <p:ext uri="{BB962C8B-B14F-4D97-AF65-F5344CB8AC3E}">
        <p14:creationId xmlns:p14="http://schemas.microsoft.com/office/powerpoint/2010/main" val="1266836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0464"/>
          <a:stretch/>
        </p:blipFill>
        <p:spPr>
          <a:xfrm>
            <a:off x="449227" y="2060968"/>
            <a:ext cx="2242721" cy="3348435"/>
          </a:xfrm>
          <a:prstGeom prst="roundRect">
            <a:avLst>
              <a:gd name="adj" fmla="val 11004"/>
            </a:avLst>
          </a:prstGeom>
        </p:spPr>
      </p:pic>
      <p:sp>
        <p:nvSpPr>
          <p:cNvPr id="28674" name="Title 2"/>
          <p:cNvSpPr>
            <a:spLocks noGrp="1"/>
          </p:cNvSpPr>
          <p:nvPr>
            <p:ph type="title"/>
          </p:nvPr>
        </p:nvSpPr>
        <p:spPr>
          <a:xfrm>
            <a:off x="317500" y="687918"/>
            <a:ext cx="8509000" cy="520700"/>
          </a:xfrm>
        </p:spPr>
        <p:txBody>
          <a:bodyPr>
            <a:normAutofit fontScale="90000"/>
          </a:bodyPr>
          <a:lstStyle/>
          <a:p>
            <a:pPr eaLnBrk="1" hangingPunct="1"/>
            <a:r>
              <a:rPr lang="en-CA" altLang="en-US" dirty="0"/>
              <a:t>Case #1: Pieter, 57-year-old male with T2D</a:t>
            </a:r>
            <a:br>
              <a:rPr lang="en-CA" altLang="en-US" dirty="0"/>
            </a:br>
            <a:endParaRPr lang="en-CA" altLang="en-US" dirty="0"/>
          </a:p>
        </p:txBody>
      </p:sp>
      <p:sp>
        <p:nvSpPr>
          <p:cNvPr id="9" name="Freeform: Shape 8"/>
          <p:cNvSpPr/>
          <p:nvPr/>
        </p:nvSpPr>
        <p:spPr>
          <a:xfrm>
            <a:off x="3573464" y="1600200"/>
            <a:ext cx="5265737" cy="4876800"/>
          </a:xfrm>
          <a:custGeom>
            <a:avLst/>
            <a:gdLst>
              <a:gd name="connsiteX0" fmla="*/ 301173 w 5266441"/>
              <a:gd name="connsiteY0" fmla="*/ 0 h 3657599"/>
              <a:gd name="connsiteX1" fmla="*/ 2280806 w 5266441"/>
              <a:gd name="connsiteY1" fmla="*/ 0 h 3657599"/>
              <a:gd name="connsiteX2" fmla="*/ 2575861 w 5266441"/>
              <a:gd name="connsiteY2" fmla="*/ 240476 h 3657599"/>
              <a:gd name="connsiteX3" fmla="*/ 2579658 w 5266441"/>
              <a:gd name="connsiteY3" fmla="*/ 278144 h 3657599"/>
              <a:gd name="connsiteX4" fmla="*/ 5003824 w 5266441"/>
              <a:gd name="connsiteY4" fmla="*/ 278144 h 3657599"/>
              <a:gd name="connsiteX5" fmla="*/ 5266441 w 5266441"/>
              <a:gd name="connsiteY5" fmla="*/ 540761 h 3657599"/>
              <a:gd name="connsiteX6" fmla="*/ 5266441 w 5266441"/>
              <a:gd name="connsiteY6" fmla="*/ 3394982 h 3657599"/>
              <a:gd name="connsiteX7" fmla="*/ 5003824 w 5266441"/>
              <a:gd name="connsiteY7" fmla="*/ 3657599 h 3657599"/>
              <a:gd name="connsiteX8" fmla="*/ 262618 w 5266441"/>
              <a:gd name="connsiteY8" fmla="*/ 3657599 h 3657599"/>
              <a:gd name="connsiteX9" fmla="*/ 1 w 5266441"/>
              <a:gd name="connsiteY9" fmla="*/ 3394982 h 3657599"/>
              <a:gd name="connsiteX10" fmla="*/ 1 w 5266441"/>
              <a:gd name="connsiteY10" fmla="*/ 540761 h 3657599"/>
              <a:gd name="connsiteX11" fmla="*/ 2674 w 5266441"/>
              <a:gd name="connsiteY11" fmla="*/ 514252 h 3657599"/>
              <a:gd name="connsiteX12" fmla="*/ 0 w 5266441"/>
              <a:gd name="connsiteY12" fmla="*/ 487733 h 3657599"/>
              <a:gd name="connsiteX13" fmla="*/ 0 w 5266441"/>
              <a:gd name="connsiteY13" fmla="*/ 301173 h 3657599"/>
              <a:gd name="connsiteX14" fmla="*/ 301173 w 5266441"/>
              <a:gd name="connsiteY14" fmla="*/ 0 h 365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6441" h="3657599">
                <a:moveTo>
                  <a:pt x="301173" y="0"/>
                </a:moveTo>
                <a:lnTo>
                  <a:pt x="2280806" y="0"/>
                </a:lnTo>
                <a:cubicBezTo>
                  <a:pt x="2426348" y="0"/>
                  <a:pt x="2547777" y="103237"/>
                  <a:pt x="2575861" y="240476"/>
                </a:cubicBezTo>
                <a:lnTo>
                  <a:pt x="2579658" y="278144"/>
                </a:lnTo>
                <a:lnTo>
                  <a:pt x="5003824" y="278144"/>
                </a:lnTo>
                <a:cubicBezTo>
                  <a:pt x="5148863" y="278144"/>
                  <a:pt x="5266441" y="395722"/>
                  <a:pt x="5266441" y="540761"/>
                </a:cubicBezTo>
                <a:lnTo>
                  <a:pt x="5266441" y="3394982"/>
                </a:lnTo>
                <a:cubicBezTo>
                  <a:pt x="5266441" y="3540021"/>
                  <a:pt x="5148863" y="3657599"/>
                  <a:pt x="5003824" y="3657599"/>
                </a:cubicBezTo>
                <a:lnTo>
                  <a:pt x="262618" y="3657599"/>
                </a:lnTo>
                <a:cubicBezTo>
                  <a:pt x="117579" y="3657599"/>
                  <a:pt x="1" y="3540021"/>
                  <a:pt x="1" y="3394982"/>
                </a:cubicBezTo>
                <a:lnTo>
                  <a:pt x="1" y="540761"/>
                </a:lnTo>
                <a:lnTo>
                  <a:pt x="2674" y="514252"/>
                </a:lnTo>
                <a:lnTo>
                  <a:pt x="0" y="487733"/>
                </a:lnTo>
                <a:lnTo>
                  <a:pt x="0" y="301173"/>
                </a:lnTo>
                <a:cubicBezTo>
                  <a:pt x="0" y="134840"/>
                  <a:pt x="134840" y="0"/>
                  <a:pt x="301173" y="0"/>
                </a:cubicBezTo>
                <a:close/>
              </a:path>
            </a:pathLst>
          </a:cu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Rectangle 12"/>
          <p:cNvSpPr>
            <a:spLocks noChangeArrowheads="1"/>
          </p:cNvSpPr>
          <p:nvPr/>
        </p:nvSpPr>
        <p:spPr bwMode="auto">
          <a:xfrm>
            <a:off x="3729039" y="2343151"/>
            <a:ext cx="4979987" cy="3581400"/>
          </a:xfrm>
          <a:prstGeom prst="rect">
            <a:avLst/>
          </a:prstGeom>
          <a:solidFill>
            <a:schemeClr val="bg1"/>
          </a:solidFill>
          <a:ln w="9525">
            <a:solidFill>
              <a:srgbClr val="F2F2F2"/>
            </a:solidFill>
            <a:miter lim="800000"/>
            <a:headEnd/>
            <a:tailEnd/>
          </a:ln>
          <a:effectLst>
            <a:outerShdw blurRad="165100" dist="63500" dir="2700000" algn="tl" rotWithShape="0">
              <a:srgbClr val="808080">
                <a:alpha val="39999"/>
              </a:srgbClr>
            </a:outerShdw>
          </a:effectLst>
        </p:spPr>
        <p:txBody>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57-year old male</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Works as a policeman</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Diagnosed with T2D 16 years ago</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BMI: 30 kg/m</a:t>
            </a:r>
            <a:r>
              <a:rPr kumimoji="0" lang="en-CA" sz="1600" b="0" i="0" u="none" strike="noStrike" kern="1200" cap="none" spc="0" normalizeH="0" baseline="30000" noProof="0" dirty="0">
                <a:ln>
                  <a:noFill/>
                </a:ln>
                <a:solidFill>
                  <a:srgbClr val="001965"/>
                </a:solidFill>
                <a:effectLst/>
                <a:uLnTx/>
                <a:uFillTx/>
                <a:latin typeface="Verdana"/>
                <a:ea typeface="+mn-ea"/>
                <a:cs typeface="Arial" panose="020B0604020202020204" pitchFamily="34" charset="0"/>
              </a:rPr>
              <a:t>2</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Current treatment: </a:t>
            </a:r>
          </a:p>
          <a:p>
            <a:pPr marL="742950" marR="0" lvl="1"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Metformin 1000 mg BID</a:t>
            </a:r>
          </a:p>
          <a:p>
            <a:pPr marL="742950" marR="0" lvl="1"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4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42 U </a:t>
            </a:r>
            <a:r>
              <a:rPr kumimoji="0" lang="en-CA" sz="1400" b="0" i="0" u="none" strike="noStrike" kern="1200" cap="none" spc="0" normalizeH="0" baseline="0" noProof="0" dirty="0" err="1">
                <a:ln>
                  <a:noFill/>
                </a:ln>
                <a:solidFill>
                  <a:srgbClr val="001965"/>
                </a:solidFill>
                <a:effectLst/>
                <a:uLnTx/>
                <a:uFillTx/>
                <a:latin typeface="Verdana"/>
                <a:ea typeface="+mn-ea"/>
                <a:cs typeface="Arial" panose="020B0604020202020204" pitchFamily="34" charset="0"/>
              </a:rPr>
              <a:t>IGlar</a:t>
            </a:r>
            <a:r>
              <a:rPr kumimoji="0" lang="en-CA" sz="14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 at bedtime + 8 U of </a:t>
            </a:r>
            <a:r>
              <a:rPr kumimoji="0" lang="en-CA" sz="1400" b="0" i="0" u="none" strike="noStrike" kern="1200" cap="none" spc="0" normalizeH="0" baseline="0" noProof="0" dirty="0" err="1">
                <a:ln>
                  <a:noFill/>
                </a:ln>
                <a:solidFill>
                  <a:srgbClr val="001965"/>
                </a:solidFill>
                <a:effectLst/>
                <a:uLnTx/>
                <a:uFillTx/>
                <a:latin typeface="Verdana"/>
                <a:ea typeface="+mn-ea"/>
                <a:cs typeface="Arial" panose="020B0604020202020204" pitchFamily="34" charset="0"/>
              </a:rPr>
              <a:t>IAsp</a:t>
            </a:r>
            <a:r>
              <a:rPr kumimoji="0" lang="en-CA" sz="14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 three times a day</a:t>
            </a: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 </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Most recent HbA</a:t>
            </a:r>
            <a:r>
              <a:rPr kumimoji="0" lang="en-CA" sz="1600" b="0" i="0" u="none" strike="noStrike" kern="1200" cap="none" spc="0" normalizeH="0" baseline="-25000" noProof="0" dirty="0">
                <a:ln>
                  <a:noFill/>
                </a:ln>
                <a:solidFill>
                  <a:srgbClr val="001965"/>
                </a:solidFill>
                <a:effectLst/>
                <a:uLnTx/>
                <a:uFillTx/>
                <a:latin typeface="Verdana"/>
                <a:ea typeface="+mn-ea"/>
                <a:cs typeface="Arial" panose="020B0604020202020204" pitchFamily="34" charset="0"/>
              </a:rPr>
              <a:t>1c</a:t>
            </a: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 8.1% </a:t>
            </a:r>
          </a:p>
        </p:txBody>
      </p:sp>
      <p:sp>
        <p:nvSpPr>
          <p:cNvPr id="23" name="Rectangle 22"/>
          <p:cNvSpPr/>
          <p:nvPr/>
        </p:nvSpPr>
        <p:spPr>
          <a:xfrm>
            <a:off x="3824289" y="1729317"/>
            <a:ext cx="2052637" cy="27728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1965"/>
                </a:solidFill>
                <a:effectLst/>
                <a:uLnTx/>
                <a:uFillTx/>
                <a:latin typeface="Verdana"/>
                <a:ea typeface="+mn-ea"/>
                <a:cs typeface="+mn-cs"/>
              </a:rPr>
              <a:t>Pieter / M / 57 </a:t>
            </a:r>
            <a:r>
              <a:rPr kumimoji="0" lang="en-CA" sz="1000" b="0" i="0" u="none" strike="noStrike" kern="1200" cap="none" spc="0" normalizeH="0" baseline="0" noProof="0" dirty="0" err="1">
                <a:ln>
                  <a:noFill/>
                </a:ln>
                <a:solidFill>
                  <a:srgbClr val="001965"/>
                </a:solidFill>
                <a:effectLst/>
                <a:uLnTx/>
                <a:uFillTx/>
                <a:latin typeface="Verdana"/>
                <a:ea typeface="+mn-ea"/>
                <a:cs typeface="+mn-cs"/>
              </a:rPr>
              <a:t>yrs</a:t>
            </a:r>
            <a:endParaRPr kumimoji="0" lang="en-CA" sz="1000" b="0" i="0" u="none" strike="noStrike" kern="1200" cap="none" spc="0" normalizeH="0" baseline="0" noProof="0" dirty="0">
              <a:ln>
                <a:noFill/>
              </a:ln>
              <a:solidFill>
                <a:srgbClr val="001965"/>
              </a:solidFill>
              <a:effectLst/>
              <a:uLnTx/>
              <a:uFillTx/>
              <a:latin typeface="Verdana"/>
              <a:ea typeface="+mn-ea"/>
              <a:cs typeface="+mn-cs"/>
            </a:endParaRPr>
          </a:p>
        </p:txBody>
      </p:sp>
      <p:sp>
        <p:nvSpPr>
          <p:cNvPr id="5" name="Rectangle: Rounded Corners 4"/>
          <p:cNvSpPr/>
          <p:nvPr/>
        </p:nvSpPr>
        <p:spPr>
          <a:xfrm>
            <a:off x="444501" y="2060968"/>
            <a:ext cx="2252663" cy="3348436"/>
          </a:xfrm>
          <a:prstGeom prst="roundRect">
            <a:avLst>
              <a:gd name="adj" fmla="val 1133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61390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0464"/>
          <a:stretch/>
        </p:blipFill>
        <p:spPr>
          <a:xfrm>
            <a:off x="449227" y="2060968"/>
            <a:ext cx="2242721" cy="3348435"/>
          </a:xfrm>
          <a:prstGeom prst="roundRect">
            <a:avLst>
              <a:gd name="adj" fmla="val 11004"/>
            </a:avLst>
          </a:prstGeom>
        </p:spPr>
      </p:pic>
      <p:sp>
        <p:nvSpPr>
          <p:cNvPr id="31746" name="Title 2"/>
          <p:cNvSpPr>
            <a:spLocks noGrp="1"/>
          </p:cNvSpPr>
          <p:nvPr>
            <p:ph type="title"/>
          </p:nvPr>
        </p:nvSpPr>
        <p:spPr>
          <a:xfrm>
            <a:off x="317500" y="687918"/>
            <a:ext cx="8509000" cy="520700"/>
          </a:xfrm>
        </p:spPr>
        <p:txBody>
          <a:bodyPr>
            <a:normAutofit fontScale="90000"/>
          </a:bodyPr>
          <a:lstStyle/>
          <a:p>
            <a:pPr eaLnBrk="1" hangingPunct="1"/>
            <a:r>
              <a:rPr lang="en-CA" altLang="en-US" dirty="0"/>
              <a:t>Case #1: Pieter, 57 year-old male with T2D</a:t>
            </a:r>
            <a:br>
              <a:rPr lang="en-CA" altLang="en-US" dirty="0"/>
            </a:br>
            <a:endParaRPr lang="en-CA" altLang="en-US" dirty="0"/>
          </a:p>
        </p:txBody>
      </p:sp>
      <p:sp>
        <p:nvSpPr>
          <p:cNvPr id="9" name="Freeform: Shape 8"/>
          <p:cNvSpPr/>
          <p:nvPr/>
        </p:nvSpPr>
        <p:spPr>
          <a:xfrm>
            <a:off x="3573464" y="1600200"/>
            <a:ext cx="5265737" cy="4876800"/>
          </a:xfrm>
          <a:custGeom>
            <a:avLst/>
            <a:gdLst>
              <a:gd name="connsiteX0" fmla="*/ 301173 w 5266441"/>
              <a:gd name="connsiteY0" fmla="*/ 0 h 3657599"/>
              <a:gd name="connsiteX1" fmla="*/ 2280806 w 5266441"/>
              <a:gd name="connsiteY1" fmla="*/ 0 h 3657599"/>
              <a:gd name="connsiteX2" fmla="*/ 2575861 w 5266441"/>
              <a:gd name="connsiteY2" fmla="*/ 240476 h 3657599"/>
              <a:gd name="connsiteX3" fmla="*/ 2579658 w 5266441"/>
              <a:gd name="connsiteY3" fmla="*/ 278144 h 3657599"/>
              <a:gd name="connsiteX4" fmla="*/ 5003824 w 5266441"/>
              <a:gd name="connsiteY4" fmla="*/ 278144 h 3657599"/>
              <a:gd name="connsiteX5" fmla="*/ 5266441 w 5266441"/>
              <a:gd name="connsiteY5" fmla="*/ 540761 h 3657599"/>
              <a:gd name="connsiteX6" fmla="*/ 5266441 w 5266441"/>
              <a:gd name="connsiteY6" fmla="*/ 3394982 h 3657599"/>
              <a:gd name="connsiteX7" fmla="*/ 5003824 w 5266441"/>
              <a:gd name="connsiteY7" fmla="*/ 3657599 h 3657599"/>
              <a:gd name="connsiteX8" fmla="*/ 262618 w 5266441"/>
              <a:gd name="connsiteY8" fmla="*/ 3657599 h 3657599"/>
              <a:gd name="connsiteX9" fmla="*/ 1 w 5266441"/>
              <a:gd name="connsiteY9" fmla="*/ 3394982 h 3657599"/>
              <a:gd name="connsiteX10" fmla="*/ 1 w 5266441"/>
              <a:gd name="connsiteY10" fmla="*/ 540761 h 3657599"/>
              <a:gd name="connsiteX11" fmla="*/ 2674 w 5266441"/>
              <a:gd name="connsiteY11" fmla="*/ 514252 h 3657599"/>
              <a:gd name="connsiteX12" fmla="*/ 0 w 5266441"/>
              <a:gd name="connsiteY12" fmla="*/ 487733 h 3657599"/>
              <a:gd name="connsiteX13" fmla="*/ 0 w 5266441"/>
              <a:gd name="connsiteY13" fmla="*/ 301173 h 3657599"/>
              <a:gd name="connsiteX14" fmla="*/ 301173 w 5266441"/>
              <a:gd name="connsiteY14" fmla="*/ 0 h 365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6441" h="3657599">
                <a:moveTo>
                  <a:pt x="301173" y="0"/>
                </a:moveTo>
                <a:lnTo>
                  <a:pt x="2280806" y="0"/>
                </a:lnTo>
                <a:cubicBezTo>
                  <a:pt x="2426348" y="0"/>
                  <a:pt x="2547777" y="103237"/>
                  <a:pt x="2575861" y="240476"/>
                </a:cubicBezTo>
                <a:lnTo>
                  <a:pt x="2579658" y="278144"/>
                </a:lnTo>
                <a:lnTo>
                  <a:pt x="5003824" y="278144"/>
                </a:lnTo>
                <a:cubicBezTo>
                  <a:pt x="5148863" y="278144"/>
                  <a:pt x="5266441" y="395722"/>
                  <a:pt x="5266441" y="540761"/>
                </a:cubicBezTo>
                <a:lnTo>
                  <a:pt x="5266441" y="3394982"/>
                </a:lnTo>
                <a:cubicBezTo>
                  <a:pt x="5266441" y="3540021"/>
                  <a:pt x="5148863" y="3657599"/>
                  <a:pt x="5003824" y="3657599"/>
                </a:cubicBezTo>
                <a:lnTo>
                  <a:pt x="262618" y="3657599"/>
                </a:lnTo>
                <a:cubicBezTo>
                  <a:pt x="117579" y="3657599"/>
                  <a:pt x="1" y="3540021"/>
                  <a:pt x="1" y="3394982"/>
                </a:cubicBezTo>
                <a:lnTo>
                  <a:pt x="1" y="540761"/>
                </a:lnTo>
                <a:lnTo>
                  <a:pt x="2674" y="514252"/>
                </a:lnTo>
                <a:lnTo>
                  <a:pt x="0" y="487733"/>
                </a:lnTo>
                <a:lnTo>
                  <a:pt x="0" y="301173"/>
                </a:lnTo>
                <a:cubicBezTo>
                  <a:pt x="0" y="134840"/>
                  <a:pt x="134840" y="0"/>
                  <a:pt x="301173" y="0"/>
                </a:cubicBezTo>
                <a:close/>
              </a:path>
            </a:pathLst>
          </a:cu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Rectangle 12"/>
          <p:cNvSpPr>
            <a:spLocks noChangeArrowheads="1"/>
          </p:cNvSpPr>
          <p:nvPr/>
        </p:nvSpPr>
        <p:spPr bwMode="auto">
          <a:xfrm>
            <a:off x="3729039" y="2343151"/>
            <a:ext cx="4979987" cy="3581400"/>
          </a:xfrm>
          <a:prstGeom prst="rect">
            <a:avLst/>
          </a:prstGeom>
          <a:solidFill>
            <a:schemeClr val="bg1"/>
          </a:solidFill>
          <a:ln w="9525">
            <a:solidFill>
              <a:srgbClr val="F2F2F2"/>
            </a:solidFill>
            <a:miter lim="800000"/>
            <a:headEnd/>
            <a:tailEnd/>
          </a:ln>
          <a:effectLst>
            <a:outerShdw blurRad="165100" dist="63500" dir="2700000" algn="tl" rotWithShape="0">
              <a:srgbClr val="808080">
                <a:alpha val="39999"/>
              </a:srgbClr>
            </a:outerShdw>
          </a:effectLst>
        </p:spPr>
        <p:txBody>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Pieter checks his blood sugar, but not as often as he should</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His most recent FPG reading was </a:t>
            </a:r>
            <a:b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b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7.9 </a:t>
            </a:r>
            <a:r>
              <a:rPr kumimoji="0" lang="en-CA" sz="1600" b="0" i="0" u="none" strike="noStrike" kern="1200" cap="none" spc="0" normalizeH="0" baseline="0" noProof="0" dirty="0" err="1">
                <a:ln>
                  <a:noFill/>
                </a:ln>
                <a:solidFill>
                  <a:srgbClr val="001965"/>
                </a:solidFill>
                <a:effectLst/>
                <a:uLnTx/>
                <a:uFillTx/>
                <a:latin typeface="Verdana"/>
                <a:ea typeface="+mn-ea"/>
                <a:cs typeface="Arial" panose="020B0604020202020204" pitchFamily="34" charset="0"/>
              </a:rPr>
              <a:t>mmol</a:t>
            </a: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/L  (142 mg/dl) and his PPG after breakfast has been on average </a:t>
            </a:r>
            <a:b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b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14.5 </a:t>
            </a:r>
            <a:r>
              <a:rPr kumimoji="0" lang="en-CA" sz="1600" b="0" i="0" u="none" strike="noStrike" kern="1200" cap="none" spc="0" normalizeH="0" baseline="0" noProof="0" dirty="0" err="1">
                <a:ln>
                  <a:noFill/>
                </a:ln>
                <a:solidFill>
                  <a:srgbClr val="001965"/>
                </a:solidFill>
                <a:effectLst/>
                <a:uLnTx/>
                <a:uFillTx/>
                <a:latin typeface="Verdana"/>
                <a:ea typeface="+mn-ea"/>
                <a:cs typeface="Arial" panose="020B0604020202020204" pitchFamily="34" charset="0"/>
              </a:rPr>
              <a:t>mmol</a:t>
            </a: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/L (261 mg/dl)</a:t>
            </a:r>
          </a:p>
        </p:txBody>
      </p:sp>
      <p:sp>
        <p:nvSpPr>
          <p:cNvPr id="23" name="Rectangle 22"/>
          <p:cNvSpPr/>
          <p:nvPr/>
        </p:nvSpPr>
        <p:spPr>
          <a:xfrm>
            <a:off x="3824289" y="1729317"/>
            <a:ext cx="2052637" cy="27728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1965"/>
                </a:solidFill>
                <a:effectLst/>
                <a:uLnTx/>
                <a:uFillTx/>
                <a:latin typeface="Verdana"/>
                <a:ea typeface="+mn-ea"/>
                <a:cs typeface="+mn-cs"/>
              </a:rPr>
              <a:t>Pieter / M / 57 </a:t>
            </a:r>
            <a:r>
              <a:rPr kumimoji="0" lang="en-CA" sz="1000" b="0" i="0" u="none" strike="noStrike" kern="1200" cap="none" spc="0" normalizeH="0" baseline="0" noProof="0" dirty="0" err="1">
                <a:ln>
                  <a:noFill/>
                </a:ln>
                <a:solidFill>
                  <a:srgbClr val="001965"/>
                </a:solidFill>
                <a:effectLst/>
                <a:uLnTx/>
                <a:uFillTx/>
                <a:latin typeface="Verdana"/>
                <a:ea typeface="+mn-ea"/>
                <a:cs typeface="+mn-cs"/>
              </a:rPr>
              <a:t>yrs</a:t>
            </a:r>
            <a:endParaRPr kumimoji="0" lang="en-CA" sz="1000" b="0" i="0" u="none" strike="noStrike" kern="1200" cap="none" spc="0" normalizeH="0" baseline="0" noProof="0" dirty="0">
              <a:ln>
                <a:noFill/>
              </a:ln>
              <a:solidFill>
                <a:srgbClr val="001965"/>
              </a:solidFill>
              <a:effectLst/>
              <a:uLnTx/>
              <a:uFillTx/>
              <a:latin typeface="Verdana"/>
              <a:ea typeface="+mn-ea"/>
              <a:cs typeface="+mn-cs"/>
            </a:endParaRPr>
          </a:p>
        </p:txBody>
      </p:sp>
      <p:sp>
        <p:nvSpPr>
          <p:cNvPr id="5" name="Rectangle: Rounded Corners 4"/>
          <p:cNvSpPr/>
          <p:nvPr/>
        </p:nvSpPr>
        <p:spPr>
          <a:xfrm>
            <a:off x="444501" y="2060968"/>
            <a:ext cx="2252663" cy="3348436"/>
          </a:xfrm>
          <a:prstGeom prst="roundRect">
            <a:avLst>
              <a:gd name="adj" fmla="val 1133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67061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317500" y="687918"/>
            <a:ext cx="8509000" cy="520700"/>
          </a:xfrm>
        </p:spPr>
        <p:txBody>
          <a:bodyPr>
            <a:normAutofit fontScale="90000"/>
          </a:bodyPr>
          <a:lstStyle/>
          <a:p>
            <a:pPr eaLnBrk="1" hangingPunct="1"/>
            <a:r>
              <a:rPr lang="en-CA" altLang="en-US"/>
              <a:t>Consequences of non-adherence in diabetes</a:t>
            </a:r>
            <a:br>
              <a:rPr lang="en-CA" altLang="en-US"/>
            </a:br>
            <a:endParaRPr lang="en-CA" altLang="en-US"/>
          </a:p>
        </p:txBody>
      </p:sp>
      <p:sp>
        <p:nvSpPr>
          <p:cNvPr id="33795" name="Text Placeholder 1"/>
          <p:cNvSpPr>
            <a:spLocks noGrp="1"/>
          </p:cNvSpPr>
          <p:nvPr>
            <p:ph type="body" sz="quarter" idx="10"/>
          </p:nvPr>
        </p:nvSpPr>
        <p:spPr>
          <a:xfrm>
            <a:off x="317500" y="6280152"/>
            <a:ext cx="8509000" cy="232833"/>
          </a:xfrm>
        </p:spPr>
        <p:txBody>
          <a:bodyPr>
            <a:noAutofit/>
          </a:bodyPr>
          <a:lstStyle/>
          <a:p>
            <a:pPr algn="ctr" eaLnBrk="1" hangingPunct="1"/>
            <a:r>
              <a:rPr lang="en-CA" altLang="en-US" sz="1200" dirty="0" err="1">
                <a:ea typeface="MS PGothic" panose="020B0600070205080204" pitchFamily="34" charset="-128"/>
              </a:rPr>
              <a:t>Miccoli</a:t>
            </a:r>
            <a:r>
              <a:rPr lang="en-CA" altLang="en-US" sz="1200" dirty="0">
                <a:ea typeface="MS PGothic" panose="020B0600070205080204" pitchFamily="34" charset="-128"/>
              </a:rPr>
              <a:t> </a:t>
            </a:r>
            <a:r>
              <a:rPr lang="en-CA" altLang="en-US" sz="1200" i="1" dirty="0">
                <a:ea typeface="MS PGothic" panose="020B0600070205080204" pitchFamily="34" charset="-128"/>
              </a:rPr>
              <a:t>et al. Diabetes Care</a:t>
            </a:r>
            <a:r>
              <a:rPr lang="en-CA" altLang="en-US" sz="1200" dirty="0">
                <a:ea typeface="MS PGothic" panose="020B0600070205080204" pitchFamily="34" charset="-128"/>
              </a:rPr>
              <a:t> 2011;34(Suppl. 2):S231–5</a:t>
            </a:r>
          </a:p>
        </p:txBody>
      </p:sp>
      <p:grpSp>
        <p:nvGrpSpPr>
          <p:cNvPr id="33796" name="Group 9"/>
          <p:cNvGrpSpPr>
            <a:grpSpLocks/>
          </p:cNvGrpSpPr>
          <p:nvPr/>
        </p:nvGrpSpPr>
        <p:grpSpPr bwMode="auto">
          <a:xfrm>
            <a:off x="1201738" y="2556934"/>
            <a:ext cx="2995612" cy="3227202"/>
            <a:chOff x="1629879" y="2458596"/>
            <a:chExt cx="3994061" cy="3227511"/>
          </a:xfrm>
        </p:grpSpPr>
        <p:sp>
          <p:nvSpPr>
            <p:cNvPr id="15" name="Rectangle 14"/>
            <p:cNvSpPr/>
            <p:nvPr/>
          </p:nvSpPr>
          <p:spPr>
            <a:xfrm>
              <a:off x="2777087" y="3684264"/>
              <a:ext cx="759866" cy="1782404"/>
            </a:xfrm>
            <a:prstGeom prst="rect">
              <a:avLst/>
            </a:prstGeom>
            <a:solidFill>
              <a:srgbClr val="009FD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endParaRPr>
            </a:p>
          </p:txBody>
        </p:sp>
        <p:sp>
          <p:nvSpPr>
            <p:cNvPr id="16" name="Rectangle 15"/>
            <p:cNvSpPr/>
            <p:nvPr/>
          </p:nvSpPr>
          <p:spPr>
            <a:xfrm>
              <a:off x="4110557" y="3313811"/>
              <a:ext cx="761983" cy="2152856"/>
            </a:xfrm>
            <a:prstGeom prst="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endParaRPr>
            </a:p>
          </p:txBody>
        </p:sp>
        <p:sp>
          <p:nvSpPr>
            <p:cNvPr id="33825" name="TextBox 18"/>
            <p:cNvSpPr txBox="1">
              <a:spLocks noChangeArrowheads="1"/>
            </p:cNvSpPr>
            <p:nvPr/>
          </p:nvSpPr>
          <p:spPr bwMode="auto">
            <a:xfrm>
              <a:off x="1629879" y="3363619"/>
              <a:ext cx="748465"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25</a:t>
              </a:r>
            </a:p>
          </p:txBody>
        </p:sp>
        <p:sp>
          <p:nvSpPr>
            <p:cNvPr id="33826" name="TextBox 19"/>
            <p:cNvSpPr txBox="1">
              <a:spLocks noChangeArrowheads="1"/>
            </p:cNvSpPr>
            <p:nvPr/>
          </p:nvSpPr>
          <p:spPr bwMode="auto">
            <a:xfrm>
              <a:off x="1629879" y="3754769"/>
              <a:ext cx="748465"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20</a:t>
              </a:r>
            </a:p>
          </p:txBody>
        </p:sp>
        <p:sp>
          <p:nvSpPr>
            <p:cNvPr id="33827" name="TextBox 20"/>
            <p:cNvSpPr txBox="1">
              <a:spLocks noChangeArrowheads="1"/>
            </p:cNvSpPr>
            <p:nvPr/>
          </p:nvSpPr>
          <p:spPr bwMode="auto">
            <a:xfrm>
              <a:off x="1629879" y="4145920"/>
              <a:ext cx="748465"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15</a:t>
              </a:r>
            </a:p>
          </p:txBody>
        </p:sp>
        <p:sp>
          <p:nvSpPr>
            <p:cNvPr id="33828" name="TextBox 21"/>
            <p:cNvSpPr txBox="1">
              <a:spLocks noChangeArrowheads="1"/>
            </p:cNvSpPr>
            <p:nvPr/>
          </p:nvSpPr>
          <p:spPr bwMode="auto">
            <a:xfrm>
              <a:off x="1629879" y="4537072"/>
              <a:ext cx="748465"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10</a:t>
              </a:r>
            </a:p>
          </p:txBody>
        </p:sp>
        <p:sp>
          <p:nvSpPr>
            <p:cNvPr id="33829" name="TextBox 22"/>
            <p:cNvSpPr txBox="1">
              <a:spLocks noChangeArrowheads="1"/>
            </p:cNvSpPr>
            <p:nvPr/>
          </p:nvSpPr>
          <p:spPr bwMode="auto">
            <a:xfrm>
              <a:off x="1629879" y="4928223"/>
              <a:ext cx="748465"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5</a:t>
              </a:r>
            </a:p>
          </p:txBody>
        </p:sp>
        <p:sp>
          <p:nvSpPr>
            <p:cNvPr id="33830" name="TextBox 23"/>
            <p:cNvSpPr txBox="1">
              <a:spLocks noChangeArrowheads="1"/>
            </p:cNvSpPr>
            <p:nvPr/>
          </p:nvSpPr>
          <p:spPr bwMode="auto">
            <a:xfrm>
              <a:off x="1629879" y="5319376"/>
              <a:ext cx="748465"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0</a:t>
              </a:r>
            </a:p>
          </p:txBody>
        </p:sp>
        <p:sp>
          <p:nvSpPr>
            <p:cNvPr id="33831" name="TextBox 32"/>
            <p:cNvSpPr txBox="1">
              <a:spLocks noChangeArrowheads="1"/>
            </p:cNvSpPr>
            <p:nvPr/>
          </p:nvSpPr>
          <p:spPr bwMode="auto">
            <a:xfrm>
              <a:off x="2101209" y="5455253"/>
              <a:ext cx="2100530"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Adherent</a:t>
              </a:r>
            </a:p>
          </p:txBody>
        </p:sp>
        <p:sp>
          <p:nvSpPr>
            <p:cNvPr id="33832" name="TextBox 33"/>
            <p:cNvSpPr txBox="1">
              <a:spLocks noChangeArrowheads="1"/>
            </p:cNvSpPr>
            <p:nvPr/>
          </p:nvSpPr>
          <p:spPr bwMode="auto">
            <a:xfrm>
              <a:off x="3466532" y="5455253"/>
              <a:ext cx="2100530"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Non-adherent</a:t>
              </a:r>
            </a:p>
          </p:txBody>
        </p:sp>
        <p:sp>
          <p:nvSpPr>
            <p:cNvPr id="33833" name="TextBox 36"/>
            <p:cNvSpPr txBox="1">
              <a:spLocks noChangeArrowheads="1"/>
            </p:cNvSpPr>
            <p:nvPr/>
          </p:nvSpPr>
          <p:spPr bwMode="auto">
            <a:xfrm>
              <a:off x="3023084" y="2921361"/>
              <a:ext cx="1629720"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900" b="0" i="1"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p</a:t>
              </a: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&lt;0.001</a:t>
              </a:r>
            </a:p>
          </p:txBody>
        </p:sp>
        <p:sp>
          <p:nvSpPr>
            <p:cNvPr id="33834" name="TextBox 38"/>
            <p:cNvSpPr txBox="1">
              <a:spLocks noChangeArrowheads="1"/>
            </p:cNvSpPr>
            <p:nvPr/>
          </p:nvSpPr>
          <p:spPr bwMode="auto">
            <a:xfrm>
              <a:off x="2103379" y="2458596"/>
              <a:ext cx="3520561" cy="307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400" b="1" i="0" u="none" strike="noStrike" kern="1200" cap="none" spc="0" normalizeH="0" baseline="0" noProof="0">
                  <a:ln>
                    <a:noFill/>
                  </a:ln>
                  <a:solidFill>
                    <a:srgbClr val="009FDA"/>
                  </a:solidFill>
                  <a:effectLst/>
                  <a:uLnTx/>
                  <a:uFillTx/>
                  <a:latin typeface="Verdana" panose="020B0604030504040204" pitchFamily="34" charset="0"/>
                  <a:ea typeface="+mn-ea"/>
                  <a:cs typeface="Arial" panose="020B0604020202020204" pitchFamily="34" charset="0"/>
                </a:rPr>
                <a:t>All-cause hospitalisation</a:t>
              </a:r>
            </a:p>
          </p:txBody>
        </p:sp>
        <p:sp>
          <p:nvSpPr>
            <p:cNvPr id="33835" name="TextBox 40"/>
            <p:cNvSpPr txBox="1">
              <a:spLocks noChangeArrowheads="1"/>
            </p:cNvSpPr>
            <p:nvPr/>
          </p:nvSpPr>
          <p:spPr bwMode="auto">
            <a:xfrm rot="-5400000">
              <a:off x="774067" y="4194913"/>
              <a:ext cx="2280364"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1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Rate (%)</a:t>
              </a:r>
            </a:p>
          </p:txBody>
        </p:sp>
        <p:cxnSp>
          <p:nvCxnSpPr>
            <p:cNvPr id="13" name="Straight Connector 12"/>
            <p:cNvCxnSpPr/>
            <p:nvPr/>
          </p:nvCxnSpPr>
          <p:spPr>
            <a:xfrm>
              <a:off x="2343179" y="5466667"/>
              <a:ext cx="2988667"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406678" y="3155047"/>
              <a:ext cx="0" cy="231162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43179" y="3514914"/>
              <a:ext cx="6984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43179" y="3908652"/>
              <a:ext cx="6984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343179" y="4302389"/>
              <a:ext cx="6984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343179" y="4698243"/>
              <a:ext cx="6984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43179" y="5091981"/>
              <a:ext cx="69849"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708400" y="5456082"/>
              <a:ext cx="0" cy="2116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3797" name="Group 10"/>
          <p:cNvGrpSpPr>
            <a:grpSpLocks/>
          </p:cNvGrpSpPr>
          <p:nvPr/>
        </p:nvGrpSpPr>
        <p:grpSpPr bwMode="auto">
          <a:xfrm>
            <a:off x="4781550" y="2556934"/>
            <a:ext cx="3282950" cy="3227202"/>
            <a:chOff x="6401997" y="2458596"/>
            <a:chExt cx="4377541" cy="3227511"/>
          </a:xfrm>
        </p:grpSpPr>
        <p:sp>
          <p:nvSpPr>
            <p:cNvPr id="17" name="Rectangle 16"/>
            <p:cNvSpPr/>
            <p:nvPr/>
          </p:nvSpPr>
          <p:spPr>
            <a:xfrm>
              <a:off x="7932444" y="4139390"/>
              <a:ext cx="759930" cy="1320926"/>
            </a:xfrm>
            <a:prstGeom prst="rect">
              <a:avLst/>
            </a:prstGeom>
            <a:solidFill>
              <a:srgbClr val="009FDA"/>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endParaRPr>
            </a:p>
          </p:txBody>
        </p:sp>
        <p:sp>
          <p:nvSpPr>
            <p:cNvPr id="18" name="Rectangle 17"/>
            <p:cNvSpPr/>
            <p:nvPr/>
          </p:nvSpPr>
          <p:spPr>
            <a:xfrm>
              <a:off x="9293545" y="3504329"/>
              <a:ext cx="759932" cy="1960221"/>
            </a:xfrm>
            <a:prstGeom prst="rect">
              <a:avLst/>
            </a:prstGeom>
            <a:solidFill>
              <a:srgbClr val="00196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endParaRPr kumimoji="0" lang="en-US"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endParaRPr>
            </a:p>
          </p:txBody>
        </p:sp>
        <p:sp>
          <p:nvSpPr>
            <p:cNvPr id="33801" name="TextBox 24"/>
            <p:cNvSpPr txBox="1">
              <a:spLocks noChangeArrowheads="1"/>
            </p:cNvSpPr>
            <p:nvPr/>
          </p:nvSpPr>
          <p:spPr bwMode="auto">
            <a:xfrm>
              <a:off x="6401997" y="3420752"/>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7</a:t>
              </a:r>
            </a:p>
          </p:txBody>
        </p:sp>
        <p:sp>
          <p:nvSpPr>
            <p:cNvPr id="33802" name="TextBox 25"/>
            <p:cNvSpPr txBox="1">
              <a:spLocks noChangeArrowheads="1"/>
            </p:cNvSpPr>
            <p:nvPr/>
          </p:nvSpPr>
          <p:spPr bwMode="auto">
            <a:xfrm>
              <a:off x="6401997" y="3705707"/>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6</a:t>
              </a:r>
            </a:p>
          </p:txBody>
        </p:sp>
        <p:sp>
          <p:nvSpPr>
            <p:cNvPr id="33803" name="TextBox 26"/>
            <p:cNvSpPr txBox="1">
              <a:spLocks noChangeArrowheads="1"/>
            </p:cNvSpPr>
            <p:nvPr/>
          </p:nvSpPr>
          <p:spPr bwMode="auto">
            <a:xfrm>
              <a:off x="6401997" y="3990656"/>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5</a:t>
              </a:r>
            </a:p>
          </p:txBody>
        </p:sp>
        <p:sp>
          <p:nvSpPr>
            <p:cNvPr id="33804" name="TextBox 27"/>
            <p:cNvSpPr txBox="1">
              <a:spLocks noChangeArrowheads="1"/>
            </p:cNvSpPr>
            <p:nvPr/>
          </p:nvSpPr>
          <p:spPr bwMode="auto">
            <a:xfrm>
              <a:off x="6401997" y="4845512"/>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2</a:t>
              </a:r>
            </a:p>
          </p:txBody>
        </p:sp>
        <p:sp>
          <p:nvSpPr>
            <p:cNvPr id="33805" name="TextBox 28"/>
            <p:cNvSpPr txBox="1">
              <a:spLocks noChangeArrowheads="1"/>
            </p:cNvSpPr>
            <p:nvPr/>
          </p:nvSpPr>
          <p:spPr bwMode="auto">
            <a:xfrm>
              <a:off x="6401997" y="5115775"/>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1</a:t>
              </a:r>
            </a:p>
          </p:txBody>
        </p:sp>
        <p:sp>
          <p:nvSpPr>
            <p:cNvPr id="33806" name="TextBox 29"/>
            <p:cNvSpPr txBox="1">
              <a:spLocks noChangeArrowheads="1"/>
            </p:cNvSpPr>
            <p:nvPr/>
          </p:nvSpPr>
          <p:spPr bwMode="auto">
            <a:xfrm>
              <a:off x="6410292" y="5325672"/>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0</a:t>
              </a:r>
            </a:p>
          </p:txBody>
        </p:sp>
        <p:sp>
          <p:nvSpPr>
            <p:cNvPr id="33807" name="TextBox 30"/>
            <p:cNvSpPr txBox="1">
              <a:spLocks noChangeArrowheads="1"/>
            </p:cNvSpPr>
            <p:nvPr/>
          </p:nvSpPr>
          <p:spPr bwMode="auto">
            <a:xfrm>
              <a:off x="6401997" y="4290297"/>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4</a:t>
              </a:r>
            </a:p>
          </p:txBody>
        </p:sp>
        <p:sp>
          <p:nvSpPr>
            <p:cNvPr id="33808" name="TextBox 31"/>
            <p:cNvSpPr txBox="1">
              <a:spLocks noChangeArrowheads="1"/>
            </p:cNvSpPr>
            <p:nvPr/>
          </p:nvSpPr>
          <p:spPr bwMode="auto">
            <a:xfrm>
              <a:off x="6401997" y="4560561"/>
              <a:ext cx="748466"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3</a:t>
              </a:r>
            </a:p>
          </p:txBody>
        </p:sp>
        <p:sp>
          <p:nvSpPr>
            <p:cNvPr id="33809" name="TextBox 34"/>
            <p:cNvSpPr txBox="1">
              <a:spLocks noChangeArrowheads="1"/>
            </p:cNvSpPr>
            <p:nvPr/>
          </p:nvSpPr>
          <p:spPr bwMode="auto">
            <a:xfrm>
              <a:off x="7234891" y="5455253"/>
              <a:ext cx="2100529"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Adherent</a:t>
              </a:r>
            </a:p>
          </p:txBody>
        </p:sp>
        <p:sp>
          <p:nvSpPr>
            <p:cNvPr id="33810" name="TextBox 35"/>
            <p:cNvSpPr txBox="1">
              <a:spLocks noChangeArrowheads="1"/>
            </p:cNvSpPr>
            <p:nvPr/>
          </p:nvSpPr>
          <p:spPr bwMode="auto">
            <a:xfrm>
              <a:off x="8679009" y="5455253"/>
              <a:ext cx="2100529"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Non-adherent</a:t>
              </a:r>
            </a:p>
          </p:txBody>
        </p:sp>
        <p:cxnSp>
          <p:nvCxnSpPr>
            <p:cNvPr id="14" name="Straight Connector 13"/>
            <p:cNvCxnSpPr/>
            <p:nvPr/>
          </p:nvCxnSpPr>
          <p:spPr>
            <a:xfrm>
              <a:off x="7155578" y="5464550"/>
              <a:ext cx="3312792"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3812" name="TextBox 37"/>
            <p:cNvSpPr txBox="1">
              <a:spLocks noChangeArrowheads="1"/>
            </p:cNvSpPr>
            <p:nvPr/>
          </p:nvSpPr>
          <p:spPr bwMode="auto">
            <a:xfrm>
              <a:off x="8099553" y="3112976"/>
              <a:ext cx="1629719" cy="230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900" b="0" i="1"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p</a:t>
              </a: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&lt;0.001</a:t>
              </a:r>
            </a:p>
          </p:txBody>
        </p:sp>
        <p:sp>
          <p:nvSpPr>
            <p:cNvPr id="33813" name="TextBox 39"/>
            <p:cNvSpPr txBox="1">
              <a:spLocks noChangeArrowheads="1"/>
            </p:cNvSpPr>
            <p:nvPr/>
          </p:nvSpPr>
          <p:spPr bwMode="auto">
            <a:xfrm>
              <a:off x="7235223" y="2458596"/>
              <a:ext cx="3476733" cy="3078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400" b="1" i="0" u="none" strike="noStrike" kern="1200" cap="none" spc="0" normalizeH="0" baseline="0" noProof="0">
                  <a:ln>
                    <a:noFill/>
                  </a:ln>
                  <a:solidFill>
                    <a:srgbClr val="009FDA"/>
                  </a:solidFill>
                  <a:effectLst/>
                  <a:uLnTx/>
                  <a:uFillTx/>
                  <a:latin typeface="Verdana" panose="020B0604030504040204" pitchFamily="34" charset="0"/>
                  <a:ea typeface="+mn-ea"/>
                  <a:cs typeface="Arial" panose="020B0604020202020204" pitchFamily="34" charset="0"/>
                </a:rPr>
                <a:t>All-cause mortality</a:t>
              </a:r>
            </a:p>
          </p:txBody>
        </p:sp>
        <p:sp>
          <p:nvSpPr>
            <p:cNvPr id="33814" name="TextBox 41"/>
            <p:cNvSpPr txBox="1">
              <a:spLocks noChangeArrowheads="1"/>
            </p:cNvSpPr>
            <p:nvPr/>
          </p:nvSpPr>
          <p:spPr bwMode="auto">
            <a:xfrm rot="-5400000">
              <a:off x="5620113" y="4199386"/>
              <a:ext cx="2271418" cy="34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1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Rate (%)</a:t>
              </a:r>
            </a:p>
          </p:txBody>
        </p:sp>
        <p:cxnSp>
          <p:nvCxnSpPr>
            <p:cNvPr id="55" name="Straight Connector 54"/>
            <p:cNvCxnSpPr/>
            <p:nvPr/>
          </p:nvCxnSpPr>
          <p:spPr>
            <a:xfrm>
              <a:off x="7204265" y="3220669"/>
              <a:ext cx="0" cy="225446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140761" y="3580537"/>
              <a:ext cx="698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140761" y="3862081"/>
              <a:ext cx="698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40761" y="4145741"/>
              <a:ext cx="698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140761" y="4427284"/>
              <a:ext cx="698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140761" y="4708828"/>
              <a:ext cx="698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40761" y="4992489"/>
              <a:ext cx="698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140761" y="5274032"/>
              <a:ext cx="6985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798" name="TextBox 3"/>
          <p:cNvSpPr>
            <a:spLocks noChangeArrowheads="1"/>
          </p:cNvSpPr>
          <p:nvPr/>
        </p:nvSpPr>
        <p:spPr bwMode="auto">
          <a:xfrm>
            <a:off x="879475" y="1409701"/>
            <a:ext cx="7219950" cy="715089"/>
          </a:xfrm>
          <a:prstGeom prst="roundRect">
            <a:avLst>
              <a:gd name="adj" fmla="val 16667"/>
            </a:avLst>
          </a:prstGeom>
          <a:noFill/>
          <a:ln w="19050">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altLang="en-US" sz="18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Non-adherence in diabetes is associated with </a:t>
            </a:r>
            <a:r>
              <a:rPr kumimoji="0" lang="en-CA" altLang="en-US" sz="1800" b="1"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significantly</a:t>
            </a:r>
            <a:r>
              <a:rPr kumimoji="0" lang="en-CA" altLang="en-US" sz="18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 higher rates of hospitalisation and mortality than adherence</a:t>
            </a:r>
          </a:p>
        </p:txBody>
      </p:sp>
    </p:spTree>
    <p:extLst>
      <p:ext uri="{BB962C8B-B14F-4D97-AF65-F5344CB8AC3E}">
        <p14:creationId xmlns:p14="http://schemas.microsoft.com/office/powerpoint/2010/main" val="24919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0464"/>
          <a:stretch/>
        </p:blipFill>
        <p:spPr>
          <a:xfrm>
            <a:off x="449227" y="2060968"/>
            <a:ext cx="2242721" cy="3348435"/>
          </a:xfrm>
          <a:prstGeom prst="roundRect">
            <a:avLst>
              <a:gd name="adj" fmla="val 11004"/>
            </a:avLst>
          </a:prstGeom>
        </p:spPr>
      </p:pic>
      <p:sp>
        <p:nvSpPr>
          <p:cNvPr id="36866" name="Title 2"/>
          <p:cNvSpPr>
            <a:spLocks noGrp="1"/>
          </p:cNvSpPr>
          <p:nvPr>
            <p:ph type="title"/>
          </p:nvPr>
        </p:nvSpPr>
        <p:spPr>
          <a:xfrm>
            <a:off x="317500" y="687918"/>
            <a:ext cx="8509000" cy="520700"/>
          </a:xfrm>
        </p:spPr>
        <p:txBody>
          <a:bodyPr>
            <a:normAutofit fontScale="90000"/>
          </a:bodyPr>
          <a:lstStyle/>
          <a:p>
            <a:pPr eaLnBrk="1" hangingPunct="1"/>
            <a:r>
              <a:rPr lang="en-CA" altLang="en-US" dirty="0"/>
              <a:t>Case #1: Pieter, 57-year-old male with T2D</a:t>
            </a:r>
            <a:br>
              <a:rPr lang="en-CA" altLang="en-US" dirty="0"/>
            </a:br>
            <a:endParaRPr lang="en-CA" altLang="en-US" dirty="0"/>
          </a:p>
        </p:txBody>
      </p:sp>
      <p:sp>
        <p:nvSpPr>
          <p:cNvPr id="9" name="Freeform: Shape 8"/>
          <p:cNvSpPr/>
          <p:nvPr/>
        </p:nvSpPr>
        <p:spPr>
          <a:xfrm>
            <a:off x="3573464" y="1600200"/>
            <a:ext cx="5265737" cy="4876800"/>
          </a:xfrm>
          <a:custGeom>
            <a:avLst/>
            <a:gdLst>
              <a:gd name="connsiteX0" fmla="*/ 301173 w 5266441"/>
              <a:gd name="connsiteY0" fmla="*/ 0 h 3657599"/>
              <a:gd name="connsiteX1" fmla="*/ 2280806 w 5266441"/>
              <a:gd name="connsiteY1" fmla="*/ 0 h 3657599"/>
              <a:gd name="connsiteX2" fmla="*/ 2575861 w 5266441"/>
              <a:gd name="connsiteY2" fmla="*/ 240476 h 3657599"/>
              <a:gd name="connsiteX3" fmla="*/ 2579658 w 5266441"/>
              <a:gd name="connsiteY3" fmla="*/ 278144 h 3657599"/>
              <a:gd name="connsiteX4" fmla="*/ 5003824 w 5266441"/>
              <a:gd name="connsiteY4" fmla="*/ 278144 h 3657599"/>
              <a:gd name="connsiteX5" fmla="*/ 5266441 w 5266441"/>
              <a:gd name="connsiteY5" fmla="*/ 540761 h 3657599"/>
              <a:gd name="connsiteX6" fmla="*/ 5266441 w 5266441"/>
              <a:gd name="connsiteY6" fmla="*/ 3394982 h 3657599"/>
              <a:gd name="connsiteX7" fmla="*/ 5003824 w 5266441"/>
              <a:gd name="connsiteY7" fmla="*/ 3657599 h 3657599"/>
              <a:gd name="connsiteX8" fmla="*/ 262618 w 5266441"/>
              <a:gd name="connsiteY8" fmla="*/ 3657599 h 3657599"/>
              <a:gd name="connsiteX9" fmla="*/ 1 w 5266441"/>
              <a:gd name="connsiteY9" fmla="*/ 3394982 h 3657599"/>
              <a:gd name="connsiteX10" fmla="*/ 1 w 5266441"/>
              <a:gd name="connsiteY10" fmla="*/ 540761 h 3657599"/>
              <a:gd name="connsiteX11" fmla="*/ 2674 w 5266441"/>
              <a:gd name="connsiteY11" fmla="*/ 514252 h 3657599"/>
              <a:gd name="connsiteX12" fmla="*/ 0 w 5266441"/>
              <a:gd name="connsiteY12" fmla="*/ 487733 h 3657599"/>
              <a:gd name="connsiteX13" fmla="*/ 0 w 5266441"/>
              <a:gd name="connsiteY13" fmla="*/ 301173 h 3657599"/>
              <a:gd name="connsiteX14" fmla="*/ 301173 w 5266441"/>
              <a:gd name="connsiteY14" fmla="*/ 0 h 365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6441" h="3657599">
                <a:moveTo>
                  <a:pt x="301173" y="0"/>
                </a:moveTo>
                <a:lnTo>
                  <a:pt x="2280806" y="0"/>
                </a:lnTo>
                <a:cubicBezTo>
                  <a:pt x="2426348" y="0"/>
                  <a:pt x="2547777" y="103237"/>
                  <a:pt x="2575861" y="240476"/>
                </a:cubicBezTo>
                <a:lnTo>
                  <a:pt x="2579658" y="278144"/>
                </a:lnTo>
                <a:lnTo>
                  <a:pt x="5003824" y="278144"/>
                </a:lnTo>
                <a:cubicBezTo>
                  <a:pt x="5148863" y="278144"/>
                  <a:pt x="5266441" y="395722"/>
                  <a:pt x="5266441" y="540761"/>
                </a:cubicBezTo>
                <a:lnTo>
                  <a:pt x="5266441" y="3394982"/>
                </a:lnTo>
                <a:cubicBezTo>
                  <a:pt x="5266441" y="3540021"/>
                  <a:pt x="5148863" y="3657599"/>
                  <a:pt x="5003824" y="3657599"/>
                </a:cubicBezTo>
                <a:lnTo>
                  <a:pt x="262618" y="3657599"/>
                </a:lnTo>
                <a:cubicBezTo>
                  <a:pt x="117579" y="3657599"/>
                  <a:pt x="1" y="3540021"/>
                  <a:pt x="1" y="3394982"/>
                </a:cubicBezTo>
                <a:lnTo>
                  <a:pt x="1" y="540761"/>
                </a:lnTo>
                <a:lnTo>
                  <a:pt x="2674" y="514252"/>
                </a:lnTo>
                <a:lnTo>
                  <a:pt x="0" y="487733"/>
                </a:lnTo>
                <a:lnTo>
                  <a:pt x="0" y="301173"/>
                </a:lnTo>
                <a:cubicBezTo>
                  <a:pt x="0" y="134840"/>
                  <a:pt x="134840" y="0"/>
                  <a:pt x="301173" y="0"/>
                </a:cubicBezTo>
                <a:close/>
              </a:path>
            </a:pathLst>
          </a:cu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Rectangle 12"/>
          <p:cNvSpPr>
            <a:spLocks noChangeArrowheads="1"/>
          </p:cNvSpPr>
          <p:nvPr/>
        </p:nvSpPr>
        <p:spPr bwMode="auto">
          <a:xfrm>
            <a:off x="3729039" y="2343151"/>
            <a:ext cx="4979987" cy="3581400"/>
          </a:xfrm>
          <a:prstGeom prst="rect">
            <a:avLst/>
          </a:prstGeom>
          <a:solidFill>
            <a:schemeClr val="bg1"/>
          </a:solidFill>
          <a:ln w="9525">
            <a:solidFill>
              <a:srgbClr val="F2F2F2"/>
            </a:solidFill>
            <a:miter lim="800000"/>
            <a:headEnd/>
            <a:tailEnd/>
          </a:ln>
          <a:effectLst>
            <a:outerShdw blurRad="165100" dist="63500" dir="2700000" algn="tl" rotWithShape="0">
              <a:srgbClr val="808080">
                <a:alpha val="39999"/>
              </a:srgbClr>
            </a:outerShdw>
          </a:effectLst>
        </p:spPr>
        <p:txBody>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Pieter tells you that he sometimes forgets to take his mealtime insulins</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At work, it’s not always easy for him to take his insulin with lunch</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He admits that he also feels uncomfortable taking his injections around his co-workers</a:t>
            </a:r>
          </a:p>
        </p:txBody>
      </p:sp>
      <p:sp>
        <p:nvSpPr>
          <p:cNvPr id="23" name="Rectangle 22"/>
          <p:cNvSpPr/>
          <p:nvPr/>
        </p:nvSpPr>
        <p:spPr>
          <a:xfrm>
            <a:off x="3824289" y="1729317"/>
            <a:ext cx="2052637" cy="27728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1965"/>
                </a:solidFill>
                <a:effectLst/>
                <a:uLnTx/>
                <a:uFillTx/>
                <a:latin typeface="Verdana"/>
                <a:ea typeface="+mn-ea"/>
                <a:cs typeface="+mn-cs"/>
              </a:rPr>
              <a:t>Pieter / M / 57 </a:t>
            </a:r>
            <a:r>
              <a:rPr kumimoji="0" lang="en-CA" sz="1000" b="0" i="0" u="none" strike="noStrike" kern="1200" cap="none" spc="0" normalizeH="0" baseline="0" noProof="0" dirty="0" err="1">
                <a:ln>
                  <a:noFill/>
                </a:ln>
                <a:solidFill>
                  <a:srgbClr val="001965"/>
                </a:solidFill>
                <a:effectLst/>
                <a:uLnTx/>
                <a:uFillTx/>
                <a:latin typeface="Verdana"/>
                <a:ea typeface="+mn-ea"/>
                <a:cs typeface="+mn-cs"/>
              </a:rPr>
              <a:t>yrs</a:t>
            </a:r>
            <a:endParaRPr kumimoji="0" lang="en-CA" sz="1000" b="0" i="0" u="none" strike="noStrike" kern="1200" cap="none" spc="0" normalizeH="0" baseline="0" noProof="0" dirty="0">
              <a:ln>
                <a:noFill/>
              </a:ln>
              <a:solidFill>
                <a:srgbClr val="001965"/>
              </a:solidFill>
              <a:effectLst/>
              <a:uLnTx/>
              <a:uFillTx/>
              <a:latin typeface="Verdana"/>
              <a:ea typeface="+mn-ea"/>
              <a:cs typeface="+mn-cs"/>
            </a:endParaRPr>
          </a:p>
        </p:txBody>
      </p:sp>
      <p:sp>
        <p:nvSpPr>
          <p:cNvPr id="5" name="Rectangle: Rounded Corners 4"/>
          <p:cNvSpPr/>
          <p:nvPr/>
        </p:nvSpPr>
        <p:spPr>
          <a:xfrm>
            <a:off x="444501" y="2060968"/>
            <a:ext cx="2252663" cy="3348436"/>
          </a:xfrm>
          <a:prstGeom prst="roundRect">
            <a:avLst>
              <a:gd name="adj" fmla="val 1133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5399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0464"/>
          <a:stretch/>
        </p:blipFill>
        <p:spPr>
          <a:xfrm>
            <a:off x="449227" y="2060968"/>
            <a:ext cx="2242721" cy="3348435"/>
          </a:xfrm>
          <a:prstGeom prst="roundRect">
            <a:avLst>
              <a:gd name="adj" fmla="val 11004"/>
            </a:avLst>
          </a:prstGeom>
        </p:spPr>
      </p:pic>
      <p:sp>
        <p:nvSpPr>
          <p:cNvPr id="39938" name="Title 2"/>
          <p:cNvSpPr>
            <a:spLocks noGrp="1"/>
          </p:cNvSpPr>
          <p:nvPr>
            <p:ph type="title"/>
          </p:nvPr>
        </p:nvSpPr>
        <p:spPr>
          <a:xfrm>
            <a:off x="317500" y="687918"/>
            <a:ext cx="8509000" cy="520700"/>
          </a:xfrm>
        </p:spPr>
        <p:txBody>
          <a:bodyPr>
            <a:normAutofit fontScale="90000"/>
          </a:bodyPr>
          <a:lstStyle/>
          <a:p>
            <a:pPr eaLnBrk="1" hangingPunct="1"/>
            <a:r>
              <a:rPr lang="en-CA" altLang="en-US" dirty="0"/>
              <a:t>Case #1: Pieter, 57-year-old male with T2D</a:t>
            </a:r>
            <a:br>
              <a:rPr lang="en-CA" altLang="en-US" dirty="0"/>
            </a:br>
            <a:endParaRPr lang="en-CA" altLang="en-US" dirty="0"/>
          </a:p>
        </p:txBody>
      </p:sp>
      <p:sp>
        <p:nvSpPr>
          <p:cNvPr id="9" name="Freeform: Shape 8"/>
          <p:cNvSpPr/>
          <p:nvPr/>
        </p:nvSpPr>
        <p:spPr>
          <a:xfrm>
            <a:off x="3573464" y="1600200"/>
            <a:ext cx="5265737" cy="4876800"/>
          </a:xfrm>
          <a:custGeom>
            <a:avLst/>
            <a:gdLst>
              <a:gd name="connsiteX0" fmla="*/ 301173 w 5266441"/>
              <a:gd name="connsiteY0" fmla="*/ 0 h 3657599"/>
              <a:gd name="connsiteX1" fmla="*/ 2280806 w 5266441"/>
              <a:gd name="connsiteY1" fmla="*/ 0 h 3657599"/>
              <a:gd name="connsiteX2" fmla="*/ 2575861 w 5266441"/>
              <a:gd name="connsiteY2" fmla="*/ 240476 h 3657599"/>
              <a:gd name="connsiteX3" fmla="*/ 2579658 w 5266441"/>
              <a:gd name="connsiteY3" fmla="*/ 278144 h 3657599"/>
              <a:gd name="connsiteX4" fmla="*/ 5003824 w 5266441"/>
              <a:gd name="connsiteY4" fmla="*/ 278144 h 3657599"/>
              <a:gd name="connsiteX5" fmla="*/ 5266441 w 5266441"/>
              <a:gd name="connsiteY5" fmla="*/ 540761 h 3657599"/>
              <a:gd name="connsiteX6" fmla="*/ 5266441 w 5266441"/>
              <a:gd name="connsiteY6" fmla="*/ 3394982 h 3657599"/>
              <a:gd name="connsiteX7" fmla="*/ 5003824 w 5266441"/>
              <a:gd name="connsiteY7" fmla="*/ 3657599 h 3657599"/>
              <a:gd name="connsiteX8" fmla="*/ 262618 w 5266441"/>
              <a:gd name="connsiteY8" fmla="*/ 3657599 h 3657599"/>
              <a:gd name="connsiteX9" fmla="*/ 1 w 5266441"/>
              <a:gd name="connsiteY9" fmla="*/ 3394982 h 3657599"/>
              <a:gd name="connsiteX10" fmla="*/ 1 w 5266441"/>
              <a:gd name="connsiteY10" fmla="*/ 540761 h 3657599"/>
              <a:gd name="connsiteX11" fmla="*/ 2674 w 5266441"/>
              <a:gd name="connsiteY11" fmla="*/ 514252 h 3657599"/>
              <a:gd name="connsiteX12" fmla="*/ 0 w 5266441"/>
              <a:gd name="connsiteY12" fmla="*/ 487733 h 3657599"/>
              <a:gd name="connsiteX13" fmla="*/ 0 w 5266441"/>
              <a:gd name="connsiteY13" fmla="*/ 301173 h 3657599"/>
              <a:gd name="connsiteX14" fmla="*/ 301173 w 5266441"/>
              <a:gd name="connsiteY14" fmla="*/ 0 h 365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66441" h="3657599">
                <a:moveTo>
                  <a:pt x="301173" y="0"/>
                </a:moveTo>
                <a:lnTo>
                  <a:pt x="2280806" y="0"/>
                </a:lnTo>
                <a:cubicBezTo>
                  <a:pt x="2426348" y="0"/>
                  <a:pt x="2547777" y="103237"/>
                  <a:pt x="2575861" y="240476"/>
                </a:cubicBezTo>
                <a:lnTo>
                  <a:pt x="2579658" y="278144"/>
                </a:lnTo>
                <a:lnTo>
                  <a:pt x="5003824" y="278144"/>
                </a:lnTo>
                <a:cubicBezTo>
                  <a:pt x="5148863" y="278144"/>
                  <a:pt x="5266441" y="395722"/>
                  <a:pt x="5266441" y="540761"/>
                </a:cubicBezTo>
                <a:lnTo>
                  <a:pt x="5266441" y="3394982"/>
                </a:lnTo>
                <a:cubicBezTo>
                  <a:pt x="5266441" y="3540021"/>
                  <a:pt x="5148863" y="3657599"/>
                  <a:pt x="5003824" y="3657599"/>
                </a:cubicBezTo>
                <a:lnTo>
                  <a:pt x="262618" y="3657599"/>
                </a:lnTo>
                <a:cubicBezTo>
                  <a:pt x="117579" y="3657599"/>
                  <a:pt x="1" y="3540021"/>
                  <a:pt x="1" y="3394982"/>
                </a:cubicBezTo>
                <a:lnTo>
                  <a:pt x="1" y="540761"/>
                </a:lnTo>
                <a:lnTo>
                  <a:pt x="2674" y="514252"/>
                </a:lnTo>
                <a:lnTo>
                  <a:pt x="0" y="487733"/>
                </a:lnTo>
                <a:lnTo>
                  <a:pt x="0" y="301173"/>
                </a:lnTo>
                <a:cubicBezTo>
                  <a:pt x="0" y="134840"/>
                  <a:pt x="134840" y="0"/>
                  <a:pt x="301173" y="0"/>
                </a:cubicBezTo>
                <a:close/>
              </a:path>
            </a:pathLst>
          </a:custGeom>
          <a:solidFill>
            <a:schemeClr val="bg1">
              <a:lumMod val="95000"/>
            </a:schemeClr>
          </a:solid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3" name="Rectangle 12"/>
          <p:cNvSpPr>
            <a:spLocks noChangeArrowheads="1"/>
          </p:cNvSpPr>
          <p:nvPr/>
        </p:nvSpPr>
        <p:spPr bwMode="auto">
          <a:xfrm>
            <a:off x="3729039" y="2343151"/>
            <a:ext cx="4979987" cy="3581400"/>
          </a:xfrm>
          <a:prstGeom prst="rect">
            <a:avLst/>
          </a:prstGeom>
          <a:solidFill>
            <a:schemeClr val="bg1"/>
          </a:solidFill>
          <a:ln w="9525">
            <a:solidFill>
              <a:srgbClr val="F2F2F2"/>
            </a:solidFill>
            <a:miter lim="800000"/>
            <a:headEnd/>
            <a:tailEnd/>
          </a:ln>
          <a:effectLst>
            <a:outerShdw blurRad="165100" dist="63500" dir="2700000" algn="tl" rotWithShape="0">
              <a:srgbClr val="808080">
                <a:alpha val="39999"/>
              </a:srgbClr>
            </a:outerShdw>
          </a:effectLst>
        </p:spPr>
        <p:txBody>
          <a:bodyPr/>
          <a:lstStyle/>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Pieter has to work overnight shifts on a regular basis</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When this happens, he is often confused about adjusting the timing of injections and/or if he should adjust his doses</a:t>
            </a:r>
          </a:p>
          <a:p>
            <a:pPr marL="285750" marR="0" lvl="0" indent="-285750" algn="l" defTabSz="914400" rtl="0" eaLnBrk="1" fontAlgn="base" latinLnBrk="0" hangingPunct="1">
              <a:lnSpc>
                <a:spcPct val="100000"/>
              </a:lnSpc>
              <a:spcBef>
                <a:spcPct val="0"/>
              </a:spcBef>
              <a:spcAft>
                <a:spcPts val="30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1965"/>
                </a:solidFill>
                <a:effectLst/>
                <a:uLnTx/>
                <a:uFillTx/>
                <a:latin typeface="Verdana"/>
                <a:ea typeface="+mn-ea"/>
                <a:cs typeface="Arial" panose="020B0604020202020204" pitchFamily="34" charset="0"/>
              </a:rPr>
              <a:t>As a result, he admits that he will sometimes just skip taking some of his injections</a:t>
            </a:r>
          </a:p>
        </p:txBody>
      </p:sp>
      <p:sp>
        <p:nvSpPr>
          <p:cNvPr id="23" name="Rectangle 22"/>
          <p:cNvSpPr/>
          <p:nvPr/>
        </p:nvSpPr>
        <p:spPr>
          <a:xfrm>
            <a:off x="3824289" y="1729317"/>
            <a:ext cx="2052637" cy="27728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000" b="0" i="0" u="none" strike="noStrike" kern="1200" cap="none" spc="0" normalizeH="0" baseline="0" noProof="0" dirty="0">
                <a:ln>
                  <a:noFill/>
                </a:ln>
                <a:solidFill>
                  <a:srgbClr val="001965"/>
                </a:solidFill>
                <a:effectLst/>
                <a:uLnTx/>
                <a:uFillTx/>
                <a:latin typeface="Verdana"/>
                <a:ea typeface="+mn-ea"/>
                <a:cs typeface="+mn-cs"/>
              </a:rPr>
              <a:t>Pieter / M / 57 </a:t>
            </a:r>
            <a:r>
              <a:rPr kumimoji="0" lang="en-CA" sz="1000" b="0" i="0" u="none" strike="noStrike" kern="1200" cap="none" spc="0" normalizeH="0" baseline="0" noProof="0" dirty="0" err="1">
                <a:ln>
                  <a:noFill/>
                </a:ln>
                <a:solidFill>
                  <a:srgbClr val="001965"/>
                </a:solidFill>
                <a:effectLst/>
                <a:uLnTx/>
                <a:uFillTx/>
                <a:latin typeface="Verdana"/>
                <a:ea typeface="+mn-ea"/>
                <a:cs typeface="+mn-cs"/>
              </a:rPr>
              <a:t>yrs</a:t>
            </a:r>
            <a:endParaRPr kumimoji="0" lang="en-CA" sz="1000" b="0" i="0" u="none" strike="noStrike" kern="1200" cap="none" spc="0" normalizeH="0" baseline="0" noProof="0" dirty="0">
              <a:ln>
                <a:noFill/>
              </a:ln>
              <a:solidFill>
                <a:srgbClr val="001965"/>
              </a:solidFill>
              <a:effectLst/>
              <a:uLnTx/>
              <a:uFillTx/>
              <a:latin typeface="Verdana"/>
              <a:ea typeface="+mn-ea"/>
              <a:cs typeface="+mn-cs"/>
            </a:endParaRPr>
          </a:p>
        </p:txBody>
      </p:sp>
      <p:sp>
        <p:nvSpPr>
          <p:cNvPr id="5" name="Rectangle: Rounded Corners 4"/>
          <p:cNvSpPr/>
          <p:nvPr/>
        </p:nvSpPr>
        <p:spPr>
          <a:xfrm>
            <a:off x="444501" y="2060968"/>
            <a:ext cx="2252663" cy="3348436"/>
          </a:xfrm>
          <a:prstGeom prst="roundRect">
            <a:avLst>
              <a:gd name="adj" fmla="val 11333"/>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67094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317500" y="687918"/>
            <a:ext cx="8509000" cy="520700"/>
          </a:xfrm>
        </p:spPr>
        <p:txBody>
          <a:bodyPr/>
          <a:lstStyle/>
          <a:p>
            <a:pPr eaLnBrk="1" hangingPunct="1"/>
            <a:r>
              <a:rPr lang="en-CA" altLang="en-US"/>
              <a:t>Simplification of medication dosing improves adherence</a:t>
            </a:r>
          </a:p>
        </p:txBody>
      </p:sp>
      <p:sp>
        <p:nvSpPr>
          <p:cNvPr id="43011" name="Text Placeholder 4"/>
          <p:cNvSpPr>
            <a:spLocks noGrp="1"/>
          </p:cNvSpPr>
          <p:nvPr>
            <p:ph type="body" sz="quarter" idx="10"/>
          </p:nvPr>
        </p:nvSpPr>
        <p:spPr>
          <a:xfrm>
            <a:off x="317500" y="6280152"/>
            <a:ext cx="8509000" cy="232833"/>
          </a:xfrm>
        </p:spPr>
        <p:txBody>
          <a:bodyPr>
            <a:noAutofit/>
          </a:bodyPr>
          <a:lstStyle/>
          <a:p>
            <a:pPr algn="ctr" eaLnBrk="1" hangingPunct="1"/>
            <a:r>
              <a:rPr lang="en-CA" altLang="en-US" sz="1200" dirty="0">
                <a:ea typeface="Verdana" panose="020B0604030504040204" pitchFamily="34" charset="0"/>
                <a:cs typeface="Verdana" panose="020B0604030504040204" pitchFamily="34" charset="0"/>
              </a:rPr>
              <a:t>BID, twice daily; OD, once daily; QID, four-times daily; TID, three-times daily</a:t>
            </a:r>
            <a:br>
              <a:rPr lang="en-CA" altLang="en-US" sz="1200" dirty="0">
                <a:ea typeface="MS PGothic" panose="020B0600070205080204" pitchFamily="34" charset="-128"/>
              </a:rPr>
            </a:br>
            <a:r>
              <a:rPr lang="en-CA" altLang="en-US" sz="1200" dirty="0">
                <a:ea typeface="MS PGothic" panose="020B0600070205080204" pitchFamily="34" charset="-128"/>
              </a:rPr>
              <a:t>Claxton </a:t>
            </a:r>
            <a:r>
              <a:rPr lang="en-CA" altLang="en-US" sz="1200" i="1" dirty="0">
                <a:ea typeface="MS PGothic" panose="020B0600070205080204" pitchFamily="34" charset="-128"/>
              </a:rPr>
              <a:t>et al. Clin </a:t>
            </a:r>
            <a:r>
              <a:rPr lang="en-CA" altLang="en-US" sz="1200" i="1" dirty="0" err="1">
                <a:ea typeface="MS PGothic" panose="020B0600070205080204" pitchFamily="34" charset="-128"/>
              </a:rPr>
              <a:t>Ther</a:t>
            </a:r>
            <a:r>
              <a:rPr lang="en-CA" altLang="en-US" sz="1200" dirty="0">
                <a:ea typeface="MS PGothic" panose="020B0600070205080204" pitchFamily="34" charset="-128"/>
              </a:rPr>
              <a:t> 2001;23:1296–310</a:t>
            </a:r>
          </a:p>
        </p:txBody>
      </p:sp>
      <p:grpSp>
        <p:nvGrpSpPr>
          <p:cNvPr id="43012" name="Group 3"/>
          <p:cNvGrpSpPr>
            <a:grpSpLocks/>
          </p:cNvGrpSpPr>
          <p:nvPr/>
        </p:nvGrpSpPr>
        <p:grpSpPr bwMode="auto">
          <a:xfrm>
            <a:off x="1511300" y="2487085"/>
            <a:ext cx="5981700" cy="3103924"/>
            <a:chOff x="1345112" y="1712918"/>
            <a:chExt cx="5980656" cy="2328507"/>
          </a:xfrm>
        </p:grpSpPr>
        <p:cxnSp>
          <p:nvCxnSpPr>
            <p:cNvPr id="14" name="Straight Connector 13"/>
            <p:cNvCxnSpPr/>
            <p:nvPr/>
          </p:nvCxnSpPr>
          <p:spPr>
            <a:xfrm>
              <a:off x="1995873" y="1947925"/>
              <a:ext cx="0" cy="1627581"/>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38733" y="3575506"/>
              <a:ext cx="5387035"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43016" name="TextBox 17"/>
            <p:cNvSpPr txBox="1">
              <a:spLocks noChangeArrowheads="1"/>
            </p:cNvSpPr>
            <p:nvPr/>
          </p:nvSpPr>
          <p:spPr bwMode="auto">
            <a:xfrm>
              <a:off x="1354347" y="1854194"/>
              <a:ext cx="584119"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100</a:t>
              </a:r>
            </a:p>
          </p:txBody>
        </p:sp>
        <p:sp>
          <p:nvSpPr>
            <p:cNvPr id="43017" name="TextBox 18"/>
            <p:cNvSpPr txBox="1">
              <a:spLocks noChangeArrowheads="1"/>
            </p:cNvSpPr>
            <p:nvPr/>
          </p:nvSpPr>
          <p:spPr bwMode="auto">
            <a:xfrm>
              <a:off x="1512100" y="2015576"/>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90</a:t>
              </a:r>
            </a:p>
          </p:txBody>
        </p:sp>
        <p:sp>
          <p:nvSpPr>
            <p:cNvPr id="43018" name="TextBox 19"/>
            <p:cNvSpPr txBox="1">
              <a:spLocks noChangeArrowheads="1"/>
            </p:cNvSpPr>
            <p:nvPr/>
          </p:nvSpPr>
          <p:spPr bwMode="auto">
            <a:xfrm>
              <a:off x="1512100" y="2176959"/>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80</a:t>
              </a:r>
            </a:p>
          </p:txBody>
        </p:sp>
        <p:sp>
          <p:nvSpPr>
            <p:cNvPr id="43019" name="TextBox 20"/>
            <p:cNvSpPr txBox="1">
              <a:spLocks noChangeArrowheads="1"/>
            </p:cNvSpPr>
            <p:nvPr/>
          </p:nvSpPr>
          <p:spPr bwMode="auto">
            <a:xfrm>
              <a:off x="1512100" y="2338340"/>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70</a:t>
              </a:r>
            </a:p>
          </p:txBody>
        </p:sp>
        <p:sp>
          <p:nvSpPr>
            <p:cNvPr id="43020" name="TextBox 21"/>
            <p:cNvSpPr txBox="1">
              <a:spLocks noChangeArrowheads="1"/>
            </p:cNvSpPr>
            <p:nvPr/>
          </p:nvSpPr>
          <p:spPr bwMode="auto">
            <a:xfrm>
              <a:off x="1512100" y="2499723"/>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60</a:t>
              </a:r>
            </a:p>
          </p:txBody>
        </p:sp>
        <p:sp>
          <p:nvSpPr>
            <p:cNvPr id="43021" name="TextBox 22"/>
            <p:cNvSpPr txBox="1">
              <a:spLocks noChangeArrowheads="1"/>
            </p:cNvSpPr>
            <p:nvPr/>
          </p:nvSpPr>
          <p:spPr bwMode="auto">
            <a:xfrm>
              <a:off x="1512100" y="2661106"/>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50</a:t>
              </a:r>
            </a:p>
          </p:txBody>
        </p:sp>
        <p:sp>
          <p:nvSpPr>
            <p:cNvPr id="43022" name="TextBox 23"/>
            <p:cNvSpPr txBox="1">
              <a:spLocks noChangeArrowheads="1"/>
            </p:cNvSpPr>
            <p:nvPr/>
          </p:nvSpPr>
          <p:spPr bwMode="auto">
            <a:xfrm>
              <a:off x="1512100" y="2822487"/>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40</a:t>
              </a:r>
            </a:p>
          </p:txBody>
        </p:sp>
        <p:sp>
          <p:nvSpPr>
            <p:cNvPr id="43023" name="TextBox 24"/>
            <p:cNvSpPr txBox="1">
              <a:spLocks noChangeArrowheads="1"/>
            </p:cNvSpPr>
            <p:nvPr/>
          </p:nvSpPr>
          <p:spPr bwMode="auto">
            <a:xfrm>
              <a:off x="1512100" y="2983870"/>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30</a:t>
              </a:r>
            </a:p>
          </p:txBody>
        </p:sp>
        <p:sp>
          <p:nvSpPr>
            <p:cNvPr id="43024" name="TextBox 25"/>
            <p:cNvSpPr txBox="1">
              <a:spLocks noChangeArrowheads="1"/>
            </p:cNvSpPr>
            <p:nvPr/>
          </p:nvSpPr>
          <p:spPr bwMode="auto">
            <a:xfrm>
              <a:off x="1512100" y="3145252"/>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20</a:t>
              </a:r>
            </a:p>
          </p:txBody>
        </p:sp>
        <p:sp>
          <p:nvSpPr>
            <p:cNvPr id="43025" name="TextBox 26"/>
            <p:cNvSpPr txBox="1">
              <a:spLocks noChangeArrowheads="1"/>
            </p:cNvSpPr>
            <p:nvPr/>
          </p:nvSpPr>
          <p:spPr bwMode="auto">
            <a:xfrm>
              <a:off x="1512100" y="3306634"/>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10</a:t>
              </a:r>
            </a:p>
          </p:txBody>
        </p:sp>
        <p:sp>
          <p:nvSpPr>
            <p:cNvPr id="43026" name="TextBox 27"/>
            <p:cNvSpPr txBox="1">
              <a:spLocks noChangeArrowheads="1"/>
            </p:cNvSpPr>
            <p:nvPr/>
          </p:nvSpPr>
          <p:spPr bwMode="auto">
            <a:xfrm>
              <a:off x="1512100" y="3468015"/>
              <a:ext cx="426366" cy="173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341313" rtl="0" eaLnBrk="1" fontAlgn="base" latinLnBrk="0" hangingPunct="1">
                <a:lnSpc>
                  <a:spcPct val="100000"/>
                </a:lnSpc>
                <a:spcBef>
                  <a:spcPct val="0"/>
                </a:spcBef>
                <a:spcAft>
                  <a:spcPct val="0"/>
                </a:spcAft>
                <a:buClrTx/>
                <a:buSzTx/>
                <a:buFontTx/>
                <a:buNone/>
                <a:tabLst/>
                <a:defRPr/>
              </a:pPr>
              <a:r>
                <a:rPr kumimoji="0" lang="en-CA" altLang="en-US" sz="9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0</a:t>
              </a:r>
            </a:p>
          </p:txBody>
        </p:sp>
        <p:sp>
          <p:nvSpPr>
            <p:cNvPr id="43027" name="TextBox 28"/>
            <p:cNvSpPr txBox="1">
              <a:spLocks noChangeArrowheads="1"/>
            </p:cNvSpPr>
            <p:nvPr/>
          </p:nvSpPr>
          <p:spPr bwMode="auto">
            <a:xfrm rot="-5400000">
              <a:off x="490374" y="2567656"/>
              <a:ext cx="198647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Rate of adherence (%)</a:t>
              </a:r>
            </a:p>
          </p:txBody>
        </p:sp>
        <p:sp>
          <p:nvSpPr>
            <p:cNvPr id="43028" name="TextBox 29"/>
            <p:cNvSpPr txBox="1">
              <a:spLocks noChangeArrowheads="1"/>
            </p:cNvSpPr>
            <p:nvPr/>
          </p:nvSpPr>
          <p:spPr bwMode="auto">
            <a:xfrm>
              <a:off x="1967515" y="3611934"/>
              <a:ext cx="1330947" cy="196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1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OD</a:t>
              </a:r>
            </a:p>
          </p:txBody>
        </p:sp>
        <p:sp>
          <p:nvSpPr>
            <p:cNvPr id="43029" name="TextBox 30"/>
            <p:cNvSpPr txBox="1">
              <a:spLocks noChangeArrowheads="1"/>
            </p:cNvSpPr>
            <p:nvPr/>
          </p:nvSpPr>
          <p:spPr bwMode="auto">
            <a:xfrm>
              <a:off x="3298462" y="3611934"/>
              <a:ext cx="1333654" cy="196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1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BID</a:t>
              </a:r>
            </a:p>
          </p:txBody>
        </p:sp>
        <p:sp>
          <p:nvSpPr>
            <p:cNvPr id="43030" name="TextBox 31"/>
            <p:cNvSpPr txBox="1">
              <a:spLocks noChangeArrowheads="1"/>
            </p:cNvSpPr>
            <p:nvPr/>
          </p:nvSpPr>
          <p:spPr bwMode="auto">
            <a:xfrm>
              <a:off x="4660606" y="3611934"/>
              <a:ext cx="1375343" cy="196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1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TID</a:t>
              </a:r>
            </a:p>
          </p:txBody>
        </p:sp>
        <p:sp>
          <p:nvSpPr>
            <p:cNvPr id="43031" name="TextBox 32"/>
            <p:cNvSpPr txBox="1">
              <a:spLocks noChangeArrowheads="1"/>
            </p:cNvSpPr>
            <p:nvPr/>
          </p:nvSpPr>
          <p:spPr bwMode="auto">
            <a:xfrm>
              <a:off x="6035949" y="3611934"/>
              <a:ext cx="1289819" cy="196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1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QID</a:t>
              </a:r>
            </a:p>
          </p:txBody>
        </p:sp>
        <p:cxnSp>
          <p:nvCxnSpPr>
            <p:cNvPr id="35" name="Straight Connector 34"/>
            <p:cNvCxnSpPr/>
            <p:nvPr/>
          </p:nvCxnSpPr>
          <p:spPr>
            <a:xfrm>
              <a:off x="6622629" y="2760922"/>
              <a:ext cx="90471"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06820" y="2537030"/>
              <a:ext cx="90472"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62443" y="2473514"/>
              <a:ext cx="90471"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70444" y="2316314"/>
              <a:ext cx="90471"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440199" y="2303611"/>
              <a:ext cx="466838"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3729024" y="2473515"/>
              <a:ext cx="466838"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059904" y="2514006"/>
              <a:ext cx="493833"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286790" y="2768068"/>
              <a:ext cx="671676" cy="0"/>
            </a:xfrm>
            <a:prstGeom prst="line">
              <a:avLst/>
            </a:prstGeom>
            <a:ln w="28575">
              <a:solidFill>
                <a:srgbClr val="001965"/>
              </a:solidFill>
            </a:ln>
          </p:spPr>
          <p:style>
            <a:lnRef idx="1">
              <a:schemeClr val="accent1"/>
            </a:lnRef>
            <a:fillRef idx="0">
              <a:schemeClr val="accent1"/>
            </a:fillRef>
            <a:effectRef idx="0">
              <a:schemeClr val="accent1"/>
            </a:effectRef>
            <a:fontRef idx="minor">
              <a:schemeClr val="tx1"/>
            </a:fontRef>
          </p:style>
        </p:cxnSp>
        <p:sp>
          <p:nvSpPr>
            <p:cNvPr id="43040" name="TextBox 46"/>
            <p:cNvSpPr txBox="1">
              <a:spLocks noChangeArrowheads="1"/>
            </p:cNvSpPr>
            <p:nvPr/>
          </p:nvSpPr>
          <p:spPr bwMode="auto">
            <a:xfrm>
              <a:off x="1995442" y="3833625"/>
              <a:ext cx="5330326" cy="20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200" b="0" i="0" u="none" strike="noStrike" kern="1200" cap="none" spc="0" normalizeH="0" baseline="0" noProof="0">
                  <a:ln>
                    <a:noFill/>
                  </a:ln>
                  <a:solidFill>
                    <a:srgbClr val="001965"/>
                  </a:solidFill>
                  <a:effectLst/>
                  <a:uLnTx/>
                  <a:uFillTx/>
                  <a:latin typeface="Verdana" panose="020B0604030504040204" pitchFamily="34" charset="0"/>
                  <a:ea typeface="+mn-ea"/>
                  <a:cs typeface="Arial" panose="020B0604020202020204" pitchFamily="34" charset="0"/>
                </a:rPr>
                <a:t>Medication schedule</a:t>
              </a:r>
            </a:p>
          </p:txBody>
        </p:sp>
        <p:cxnSp>
          <p:nvCxnSpPr>
            <p:cNvPr id="39" name="Straight Connector 38"/>
            <p:cNvCxnSpPr/>
            <p:nvPr/>
          </p:nvCxnSpPr>
          <p:spPr>
            <a:xfrm>
              <a:off x="1940321" y="3421482"/>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40321" y="1955864"/>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40321" y="2127355"/>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40321" y="2289320"/>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940321" y="2451284"/>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940321" y="2611661"/>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40321" y="2773625"/>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940321" y="2935589"/>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940321" y="3097554"/>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940321" y="3259518"/>
              <a:ext cx="55552"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35356" y="3583446"/>
              <a:ext cx="0" cy="76218"/>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644949" y="3583446"/>
              <a:ext cx="0" cy="76218"/>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98984" y="3583446"/>
              <a:ext cx="0" cy="77806"/>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grpSp>
      <p:sp>
        <p:nvSpPr>
          <p:cNvPr id="43013" name="TextBox 58"/>
          <p:cNvSpPr txBox="1">
            <a:spLocks noChangeArrowheads="1"/>
          </p:cNvSpPr>
          <p:nvPr/>
        </p:nvSpPr>
        <p:spPr bwMode="auto">
          <a:xfrm>
            <a:off x="1535114" y="1807634"/>
            <a:ext cx="5934075" cy="28469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spAutoFit/>
          </a:bodyPr>
          <a:lstStyle>
            <a:lvl1pPr defTabSz="341313">
              <a:defRPr>
                <a:solidFill>
                  <a:schemeClr val="tx1"/>
                </a:solidFill>
                <a:latin typeface="Verdana" panose="020B0604030504040204" pitchFamily="34" charset="0"/>
                <a:cs typeface="Arial" panose="020B0604020202020204" pitchFamily="34" charset="0"/>
              </a:defRPr>
            </a:lvl1pPr>
            <a:lvl2pPr marL="742950" indent="-285750" defTabSz="341313">
              <a:defRPr>
                <a:solidFill>
                  <a:schemeClr val="tx1"/>
                </a:solidFill>
                <a:latin typeface="Verdana" panose="020B0604030504040204" pitchFamily="34" charset="0"/>
                <a:cs typeface="Arial" panose="020B0604020202020204" pitchFamily="34" charset="0"/>
              </a:defRPr>
            </a:lvl2pPr>
            <a:lvl3pPr marL="1143000" indent="-228600" defTabSz="341313">
              <a:defRPr>
                <a:solidFill>
                  <a:schemeClr val="tx1"/>
                </a:solidFill>
                <a:latin typeface="Verdana" panose="020B0604030504040204" pitchFamily="34" charset="0"/>
                <a:cs typeface="Arial" panose="020B0604020202020204" pitchFamily="34" charset="0"/>
              </a:defRPr>
            </a:lvl3pPr>
            <a:lvl4pPr marL="1600200" indent="-228600" defTabSz="341313">
              <a:defRPr>
                <a:solidFill>
                  <a:schemeClr val="tx1"/>
                </a:solidFill>
                <a:latin typeface="Verdana" panose="020B0604030504040204" pitchFamily="34" charset="0"/>
                <a:cs typeface="Arial" panose="020B0604020202020204" pitchFamily="34" charset="0"/>
              </a:defRPr>
            </a:lvl4pPr>
            <a:lvl5pPr marL="2057400" indent="-228600" defTabSz="341313">
              <a:defRPr>
                <a:solidFill>
                  <a:schemeClr val="tx1"/>
                </a:solidFill>
                <a:latin typeface="Verdana" panose="020B0604030504040204" pitchFamily="34" charset="0"/>
                <a:cs typeface="Arial" panose="020B0604020202020204" pitchFamily="34" charset="0"/>
              </a:defRPr>
            </a:lvl5pPr>
            <a:lvl6pPr marL="25146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34131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341313" rtl="0" eaLnBrk="1" fontAlgn="base" latinLnBrk="0" hangingPunct="1">
              <a:lnSpc>
                <a:spcPct val="100000"/>
              </a:lnSpc>
              <a:spcBef>
                <a:spcPct val="0"/>
              </a:spcBef>
              <a:spcAft>
                <a:spcPct val="0"/>
              </a:spcAft>
              <a:buClrTx/>
              <a:buSzTx/>
              <a:buFontTx/>
              <a:buNone/>
              <a:tabLst/>
              <a:defRPr/>
            </a:pPr>
            <a:r>
              <a:rPr kumimoji="0" lang="en-CA" altLang="en-US" sz="1400" b="1" i="0" u="none" strike="noStrike" kern="1200" cap="none" spc="0" normalizeH="0" baseline="0" noProof="0">
                <a:ln>
                  <a:noFill/>
                </a:ln>
                <a:solidFill>
                  <a:srgbClr val="009FDA"/>
                </a:solidFill>
                <a:effectLst/>
                <a:uLnTx/>
                <a:uFillTx/>
                <a:latin typeface="Verdana" panose="020B0604030504040204" pitchFamily="34" charset="0"/>
                <a:ea typeface="MS PGothic" panose="020B0600070205080204" pitchFamily="34" charset="-128"/>
                <a:cs typeface="Arial" panose="020B0604020202020204" pitchFamily="34" charset="0"/>
              </a:rPr>
              <a:t>Adherence is inversely proportional to frequency of dose</a:t>
            </a:r>
          </a:p>
        </p:txBody>
      </p:sp>
    </p:spTree>
    <p:extLst>
      <p:ext uri="{BB962C8B-B14F-4D97-AF65-F5344CB8AC3E}">
        <p14:creationId xmlns:p14="http://schemas.microsoft.com/office/powerpoint/2010/main" val="230533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16A8BA-6BA1-4185-9E49-1171B9632E09}"/>
              </a:ext>
            </a:extLst>
          </p:cNvPr>
          <p:cNvSpPr>
            <a:spLocks noGrp="1"/>
          </p:cNvSpPr>
          <p:nvPr>
            <p:ph type="title"/>
          </p:nvPr>
        </p:nvSpPr>
        <p:spPr/>
        <p:txBody>
          <a:bodyPr>
            <a:normAutofit fontScale="90000"/>
          </a:bodyPr>
          <a:lstStyle/>
          <a:p>
            <a:r>
              <a:rPr lang="en-CA" dirty="0"/>
              <a:t>Simplicity of using </a:t>
            </a:r>
            <a:r>
              <a:rPr lang="en-CA" dirty="0" err="1"/>
              <a:t>IDegAsp</a:t>
            </a:r>
            <a:br>
              <a:rPr lang="en-CA" dirty="0"/>
            </a:br>
            <a:endParaRPr lang="en-CA" dirty="0"/>
          </a:p>
        </p:txBody>
      </p:sp>
      <p:sp>
        <p:nvSpPr>
          <p:cNvPr id="5" name="Text Placeholder 4">
            <a:extLst>
              <a:ext uri="{FF2B5EF4-FFF2-40B4-BE49-F238E27FC236}">
                <a16:creationId xmlns:a16="http://schemas.microsoft.com/office/drawing/2014/main" id="{015ADE3A-CE37-4E0B-A832-F6B35EE3ABF3}"/>
              </a:ext>
            </a:extLst>
          </p:cNvPr>
          <p:cNvSpPr>
            <a:spLocks noGrp="1"/>
          </p:cNvSpPr>
          <p:nvPr>
            <p:ph type="body" sz="quarter" idx="14"/>
          </p:nvPr>
        </p:nvSpPr>
        <p:spPr/>
        <p:txBody>
          <a:bodyPr>
            <a:noAutofit/>
          </a:bodyPr>
          <a:lstStyle/>
          <a:p>
            <a:pPr algn="ctr"/>
            <a:r>
              <a:rPr lang="en-GB" sz="1200" dirty="0">
                <a:solidFill>
                  <a:schemeClr val="tx1"/>
                </a:solidFill>
              </a:rPr>
              <a:t>1. </a:t>
            </a:r>
            <a:r>
              <a:rPr lang="en-GB" sz="1200" dirty="0" err="1">
                <a:solidFill>
                  <a:schemeClr val="tx1"/>
                </a:solidFill>
              </a:rPr>
              <a:t>Kalra</a:t>
            </a:r>
            <a:r>
              <a:rPr lang="en-GB" sz="1200" dirty="0">
                <a:solidFill>
                  <a:schemeClr val="tx1"/>
                </a:solidFill>
              </a:rPr>
              <a:t> S, Latif ZA, </a:t>
            </a:r>
            <a:r>
              <a:rPr lang="en-GB" sz="1200" dirty="0" err="1">
                <a:solidFill>
                  <a:schemeClr val="tx1"/>
                </a:solidFill>
              </a:rPr>
              <a:t>Comlekci</a:t>
            </a:r>
            <a:r>
              <a:rPr lang="en-GB" sz="1200" dirty="0">
                <a:solidFill>
                  <a:schemeClr val="tx1"/>
                </a:solidFill>
              </a:rPr>
              <a:t> A, et al. </a:t>
            </a:r>
            <a:r>
              <a:rPr lang="en-GB" sz="1200" i="1" dirty="0">
                <a:solidFill>
                  <a:schemeClr val="tx1"/>
                </a:solidFill>
              </a:rPr>
              <a:t>Indian J </a:t>
            </a:r>
            <a:r>
              <a:rPr lang="en-GB" sz="1200" i="1" dirty="0" err="1">
                <a:solidFill>
                  <a:schemeClr val="tx1"/>
                </a:solidFill>
              </a:rPr>
              <a:t>Endocr</a:t>
            </a:r>
            <a:r>
              <a:rPr lang="en-GB" sz="1200" i="1" dirty="0">
                <a:solidFill>
                  <a:schemeClr val="tx1"/>
                </a:solidFill>
              </a:rPr>
              <a:t> </a:t>
            </a:r>
            <a:r>
              <a:rPr lang="en-GB" sz="1200" i="1" dirty="0" err="1">
                <a:solidFill>
                  <a:schemeClr val="tx1"/>
                </a:solidFill>
              </a:rPr>
              <a:t>Metab</a:t>
            </a:r>
            <a:r>
              <a:rPr lang="en-GB" sz="1200" i="1" dirty="0">
                <a:solidFill>
                  <a:schemeClr val="tx1"/>
                </a:solidFill>
              </a:rPr>
              <a:t>.</a:t>
            </a:r>
            <a:r>
              <a:rPr lang="en-GB" sz="1200" dirty="0">
                <a:solidFill>
                  <a:schemeClr val="tx1"/>
                </a:solidFill>
              </a:rPr>
              <a:t> 2016;20:542-545; </a:t>
            </a:r>
            <a:br>
              <a:rPr lang="en-GB" sz="1200" dirty="0">
                <a:solidFill>
                  <a:schemeClr val="tx1"/>
                </a:solidFill>
              </a:rPr>
            </a:br>
            <a:r>
              <a:rPr lang="en-GB" sz="1200" dirty="0">
                <a:solidFill>
                  <a:schemeClr val="tx1"/>
                </a:solidFill>
              </a:rPr>
              <a:t>2. </a:t>
            </a:r>
            <a:r>
              <a:rPr lang="en-GB" sz="1200" dirty="0" err="1">
                <a:solidFill>
                  <a:schemeClr val="tx1"/>
                </a:solidFill>
              </a:rPr>
              <a:t>Ryzodeg</a:t>
            </a:r>
            <a:r>
              <a:rPr lang="en-GB" sz="1200" baseline="30000" dirty="0">
                <a:solidFill>
                  <a:schemeClr val="tx1"/>
                </a:solidFill>
              </a:rPr>
              <a:t>®</a:t>
            </a:r>
            <a:r>
              <a:rPr lang="en-GB" sz="1200" dirty="0">
                <a:solidFill>
                  <a:schemeClr val="tx1"/>
                </a:solidFill>
              </a:rPr>
              <a:t> (</a:t>
            </a:r>
            <a:r>
              <a:rPr lang="en-GB" sz="1200" dirty="0" err="1">
                <a:solidFill>
                  <a:schemeClr val="tx1"/>
                </a:solidFill>
              </a:rPr>
              <a:t>IDegAsp</a:t>
            </a:r>
            <a:r>
              <a:rPr lang="en-GB" sz="1200" dirty="0">
                <a:solidFill>
                  <a:schemeClr val="tx1"/>
                </a:solidFill>
              </a:rPr>
              <a:t>) [European Public Assessment Report (EPAR)—Product Information]. </a:t>
            </a:r>
            <a:br>
              <a:rPr lang="en-GB" sz="1200" dirty="0">
                <a:solidFill>
                  <a:schemeClr val="tx1"/>
                </a:solidFill>
              </a:rPr>
            </a:br>
            <a:r>
              <a:rPr lang="en-GB" sz="1200" dirty="0" err="1">
                <a:solidFill>
                  <a:schemeClr val="tx1"/>
                </a:solidFill>
              </a:rPr>
              <a:t>Bagsværd</a:t>
            </a:r>
            <a:r>
              <a:rPr lang="en-GB" sz="1200" dirty="0">
                <a:solidFill>
                  <a:schemeClr val="tx1"/>
                </a:solidFill>
              </a:rPr>
              <a:t>, Denmark: Novo Nordisk A/S; Nov 2017.</a:t>
            </a:r>
            <a:endParaRPr lang="en-CA" sz="1200" dirty="0">
              <a:solidFill>
                <a:schemeClr val="tx1"/>
              </a:solidFill>
            </a:endParaRPr>
          </a:p>
        </p:txBody>
      </p:sp>
      <p:grpSp>
        <p:nvGrpSpPr>
          <p:cNvPr id="20" name="Group 19">
            <a:extLst>
              <a:ext uri="{FF2B5EF4-FFF2-40B4-BE49-F238E27FC236}">
                <a16:creationId xmlns:a16="http://schemas.microsoft.com/office/drawing/2014/main" id="{3585A801-530E-436F-AA12-B8501A72D90A}"/>
              </a:ext>
            </a:extLst>
          </p:cNvPr>
          <p:cNvGrpSpPr/>
          <p:nvPr/>
        </p:nvGrpSpPr>
        <p:grpSpPr>
          <a:xfrm>
            <a:off x="475951" y="1645613"/>
            <a:ext cx="8139066" cy="3259200"/>
            <a:chOff x="509664" y="1468903"/>
            <a:chExt cx="8139066" cy="2444400"/>
          </a:xfrm>
        </p:grpSpPr>
        <p:grpSp>
          <p:nvGrpSpPr>
            <p:cNvPr id="15" name="Group 14">
              <a:extLst>
                <a:ext uri="{FF2B5EF4-FFF2-40B4-BE49-F238E27FC236}">
                  <a16:creationId xmlns:a16="http://schemas.microsoft.com/office/drawing/2014/main" id="{6525FE3B-E3A1-4D6E-83A6-1B0594ADF3D1}"/>
                </a:ext>
              </a:extLst>
            </p:cNvPr>
            <p:cNvGrpSpPr/>
            <p:nvPr/>
          </p:nvGrpSpPr>
          <p:grpSpPr>
            <a:xfrm>
              <a:off x="509664" y="1468903"/>
              <a:ext cx="2563640" cy="2444400"/>
              <a:chOff x="509664" y="1468905"/>
              <a:chExt cx="2563640" cy="2444400"/>
            </a:xfrm>
          </p:grpSpPr>
          <p:sp>
            <p:nvSpPr>
              <p:cNvPr id="7" name="Rectangle: Rounded Corners 6">
                <a:extLst>
                  <a:ext uri="{FF2B5EF4-FFF2-40B4-BE49-F238E27FC236}">
                    <a16:creationId xmlns:a16="http://schemas.microsoft.com/office/drawing/2014/main" id="{0103D565-9E92-4778-B6A7-43BE1A692415}"/>
                  </a:ext>
                </a:extLst>
              </p:cNvPr>
              <p:cNvSpPr/>
              <p:nvPr/>
            </p:nvSpPr>
            <p:spPr>
              <a:xfrm>
                <a:off x="569266" y="1468905"/>
                <a:ext cx="2444436" cy="24444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6" name="TextBox 5">
                <a:extLst>
                  <a:ext uri="{FF2B5EF4-FFF2-40B4-BE49-F238E27FC236}">
                    <a16:creationId xmlns:a16="http://schemas.microsoft.com/office/drawing/2014/main" id="{D36C58D1-D092-4D66-9741-9A7D8AFB6465}"/>
                  </a:ext>
                </a:extLst>
              </p:cNvPr>
              <p:cNvSpPr txBox="1"/>
              <p:nvPr/>
            </p:nvSpPr>
            <p:spPr>
              <a:xfrm>
                <a:off x="509664" y="2236673"/>
                <a:ext cx="2563640" cy="681648"/>
              </a:xfrm>
              <a:prstGeom prst="ellipse">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t>Low number </a:t>
                </a:r>
                <a:b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br>
                <a: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t>of injections</a:t>
                </a:r>
              </a:p>
            </p:txBody>
          </p:sp>
        </p:grpSp>
        <p:grpSp>
          <p:nvGrpSpPr>
            <p:cNvPr id="17" name="Group 16">
              <a:extLst>
                <a:ext uri="{FF2B5EF4-FFF2-40B4-BE49-F238E27FC236}">
                  <a16:creationId xmlns:a16="http://schemas.microsoft.com/office/drawing/2014/main" id="{EA985569-66D2-4FC3-824F-FF4BD11A44D6}"/>
                </a:ext>
              </a:extLst>
            </p:cNvPr>
            <p:cNvGrpSpPr/>
            <p:nvPr/>
          </p:nvGrpSpPr>
          <p:grpSpPr>
            <a:xfrm>
              <a:off x="6085090" y="1468903"/>
              <a:ext cx="2563640" cy="2444400"/>
              <a:chOff x="6085090" y="1468905"/>
              <a:chExt cx="2563640" cy="2444400"/>
            </a:xfrm>
          </p:grpSpPr>
          <p:sp>
            <p:nvSpPr>
              <p:cNvPr id="10" name="Rectangle: Rounded Corners 9">
                <a:extLst>
                  <a:ext uri="{FF2B5EF4-FFF2-40B4-BE49-F238E27FC236}">
                    <a16:creationId xmlns:a16="http://schemas.microsoft.com/office/drawing/2014/main" id="{C03F709E-CFE4-4BE5-A0CF-DEB00059F85B}"/>
                  </a:ext>
                </a:extLst>
              </p:cNvPr>
              <p:cNvSpPr/>
              <p:nvPr/>
            </p:nvSpPr>
            <p:spPr>
              <a:xfrm>
                <a:off x="6144692" y="1468905"/>
                <a:ext cx="2444436" cy="24444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931D3305-A195-4A0E-A641-526E1665DFE6}"/>
                  </a:ext>
                </a:extLst>
              </p:cNvPr>
              <p:cNvSpPr txBox="1"/>
              <p:nvPr/>
            </p:nvSpPr>
            <p:spPr>
              <a:xfrm>
                <a:off x="6085090" y="2236673"/>
                <a:ext cx="2563640" cy="681648"/>
              </a:xfrm>
              <a:prstGeom prst="ellipse">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t>Less glucose monitoring</a:t>
                </a:r>
              </a:p>
            </p:txBody>
          </p:sp>
        </p:grpSp>
        <p:grpSp>
          <p:nvGrpSpPr>
            <p:cNvPr id="16" name="Group 15">
              <a:extLst>
                <a:ext uri="{FF2B5EF4-FFF2-40B4-BE49-F238E27FC236}">
                  <a16:creationId xmlns:a16="http://schemas.microsoft.com/office/drawing/2014/main" id="{84559251-BA5A-4843-B7B2-3612DDB46048}"/>
                </a:ext>
              </a:extLst>
            </p:cNvPr>
            <p:cNvGrpSpPr/>
            <p:nvPr/>
          </p:nvGrpSpPr>
          <p:grpSpPr>
            <a:xfrm>
              <a:off x="3297377" y="1468903"/>
              <a:ext cx="2563640" cy="2444400"/>
              <a:chOff x="3258900" y="1468903"/>
              <a:chExt cx="2563640" cy="2444400"/>
            </a:xfrm>
          </p:grpSpPr>
          <p:sp>
            <p:nvSpPr>
              <p:cNvPr id="13" name="Rectangle: Rounded Corners 12">
                <a:extLst>
                  <a:ext uri="{FF2B5EF4-FFF2-40B4-BE49-F238E27FC236}">
                    <a16:creationId xmlns:a16="http://schemas.microsoft.com/office/drawing/2014/main" id="{33F7E434-2EBE-4FD6-8DED-C6DF7479F945}"/>
                  </a:ext>
                </a:extLst>
              </p:cNvPr>
              <p:cNvSpPr/>
              <p:nvPr/>
            </p:nvSpPr>
            <p:spPr>
              <a:xfrm>
                <a:off x="3318502" y="1468903"/>
                <a:ext cx="2444436" cy="2444400"/>
              </a:xfrm>
              <a:prstGeom prst="ellipse">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FFE879EA-D27E-49BF-BCBA-E52AE308643E}"/>
                  </a:ext>
                </a:extLst>
              </p:cNvPr>
              <p:cNvSpPr txBox="1"/>
              <p:nvPr/>
            </p:nvSpPr>
            <p:spPr>
              <a:xfrm>
                <a:off x="3258900" y="2236671"/>
                <a:ext cx="2563640" cy="681648"/>
              </a:xfrm>
              <a:prstGeom prst="ellipse">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t>Low </a:t>
                </a:r>
                <a:b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br>
                <a: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t>insulin dose</a:t>
                </a:r>
              </a:p>
            </p:txBody>
          </p:sp>
        </p:grpSp>
      </p:grpSp>
      <p:sp>
        <p:nvSpPr>
          <p:cNvPr id="18" name="Rectangle: Rounded Corners 17">
            <a:extLst>
              <a:ext uri="{FF2B5EF4-FFF2-40B4-BE49-F238E27FC236}">
                <a16:creationId xmlns:a16="http://schemas.microsoft.com/office/drawing/2014/main" id="{5E1BC3A4-9D73-4261-80EB-0D6C0CFC7D30}"/>
              </a:ext>
            </a:extLst>
          </p:cNvPr>
          <p:cNvSpPr/>
          <p:nvPr/>
        </p:nvSpPr>
        <p:spPr>
          <a:xfrm>
            <a:off x="264467" y="1267112"/>
            <a:ext cx="8562034" cy="4132648"/>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9" name="TextBox 18">
            <a:extLst>
              <a:ext uri="{FF2B5EF4-FFF2-40B4-BE49-F238E27FC236}">
                <a16:creationId xmlns:a16="http://schemas.microsoft.com/office/drawing/2014/main" id="{285556E1-3BD0-4D1F-9EE2-46D6747E4FF4}"/>
              </a:ext>
            </a:extLst>
          </p:cNvPr>
          <p:cNvSpPr txBox="1"/>
          <p:nvPr/>
        </p:nvSpPr>
        <p:spPr>
          <a:xfrm>
            <a:off x="1046577" y="5079666"/>
            <a:ext cx="6997814" cy="408623"/>
          </a:xfrm>
          <a:prstGeom prst="roundRect">
            <a:avLst/>
          </a:prstGeom>
          <a:solidFill>
            <a:schemeClr val="accent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FFFFFF"/>
                </a:solidFill>
                <a:effectLst/>
                <a:uLnTx/>
                <a:uFillTx/>
                <a:latin typeface="Verdana" pitchFamily="34" charset="0"/>
                <a:ea typeface="+mn-ea"/>
                <a:cs typeface="Arial" charset="0"/>
              </a:rPr>
              <a:t>Easy regimen of insulin intensification in T2D</a:t>
            </a:r>
          </a:p>
        </p:txBody>
      </p:sp>
    </p:spTree>
    <p:extLst>
      <p:ext uri="{BB962C8B-B14F-4D97-AF65-F5344CB8AC3E}">
        <p14:creationId xmlns:p14="http://schemas.microsoft.com/office/powerpoint/2010/main" val="6025815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493482" y="1293584"/>
            <a:ext cx="5640618" cy="1900025"/>
          </a:xfrm>
          <a:prstGeom prst="roundRect">
            <a:avLst/>
          </a:prstGeom>
          <a:solidFill>
            <a:schemeClr val="bg1"/>
          </a:solidFill>
          <a:ln w="28575">
            <a:solidFill>
              <a:srgbClr val="00196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1965"/>
                </a:solidFill>
                <a:effectLst/>
                <a:uLnTx/>
                <a:uFillTx/>
                <a:latin typeface="Verdana"/>
                <a:ea typeface="+mn-ea"/>
                <a:cs typeface="+mn-cs"/>
              </a:rPr>
              <a:t>Similar HbA</a:t>
            </a:r>
            <a:r>
              <a:rPr kumimoji="0" lang="en-CA" sz="1600" b="0" i="0" u="none" strike="noStrike" kern="1200" cap="none" spc="0" normalizeH="0" baseline="-25000" noProof="0" dirty="0">
                <a:ln>
                  <a:noFill/>
                </a:ln>
                <a:solidFill>
                  <a:srgbClr val="001965"/>
                </a:solidFill>
                <a:effectLst/>
                <a:uLnTx/>
                <a:uFillTx/>
                <a:latin typeface="Verdana"/>
                <a:ea typeface="+mn-ea"/>
                <a:cs typeface="+mn-cs"/>
              </a:rPr>
              <a:t>1c</a:t>
            </a:r>
            <a:r>
              <a:rPr kumimoji="0" lang="en-CA" sz="1600" b="0" i="0" u="none" strike="noStrike" kern="1200" cap="none" spc="0" normalizeH="0" baseline="0" noProof="0" dirty="0">
                <a:ln>
                  <a:noFill/>
                </a:ln>
                <a:solidFill>
                  <a:srgbClr val="001965"/>
                </a:solidFill>
                <a:effectLst/>
                <a:uLnTx/>
                <a:uFillTx/>
                <a:latin typeface="Verdana"/>
                <a:ea typeface="+mn-ea"/>
                <a:cs typeface="+mn-cs"/>
              </a:rPr>
              <a:t> control, lower FPG and </a:t>
            </a:r>
            <a:br>
              <a:rPr kumimoji="0" lang="en-CA" sz="1600" b="0" i="0" u="none" strike="noStrike" kern="1200" cap="none" spc="0" normalizeH="0" baseline="0" noProof="0" dirty="0">
                <a:ln>
                  <a:noFill/>
                </a:ln>
                <a:solidFill>
                  <a:srgbClr val="001965"/>
                </a:solidFill>
                <a:effectLst/>
                <a:uLnTx/>
                <a:uFillTx/>
                <a:latin typeface="Verdana"/>
                <a:ea typeface="+mn-ea"/>
                <a:cs typeface="+mn-cs"/>
              </a:rPr>
            </a:br>
            <a:r>
              <a:rPr kumimoji="0" lang="en-CA" sz="1600" b="0" i="0" u="none" strike="noStrike" kern="1200" cap="none" spc="0" normalizeH="0" baseline="0" noProof="0" dirty="0">
                <a:ln>
                  <a:noFill/>
                </a:ln>
                <a:solidFill>
                  <a:srgbClr val="001965"/>
                </a:solidFill>
                <a:effectLst/>
                <a:uLnTx/>
                <a:uFillTx/>
                <a:latin typeface="Verdana"/>
                <a:ea typeface="+mn-ea"/>
                <a:cs typeface="+mn-cs"/>
              </a:rPr>
              <a:t>lower nocturnal hypoglycaemia rate, </a:t>
            </a:r>
            <a:br>
              <a:rPr kumimoji="0" lang="en-CA" sz="1600" b="0" i="0" u="none" strike="noStrike" kern="1200" cap="none" spc="0" normalizeH="0" baseline="0" noProof="0" dirty="0">
                <a:ln>
                  <a:noFill/>
                </a:ln>
                <a:solidFill>
                  <a:srgbClr val="001965"/>
                </a:solidFill>
                <a:effectLst/>
                <a:uLnTx/>
                <a:uFillTx/>
                <a:latin typeface="Verdana"/>
                <a:ea typeface="+mn-ea"/>
                <a:cs typeface="+mn-cs"/>
              </a:rPr>
            </a:br>
            <a:r>
              <a:rPr kumimoji="0" lang="en-CA" sz="1600" b="0" i="0" u="none" strike="noStrike" kern="1200" cap="none" spc="0" normalizeH="0" baseline="0" noProof="0" dirty="0">
                <a:ln>
                  <a:noFill/>
                </a:ln>
                <a:solidFill>
                  <a:srgbClr val="001965"/>
                </a:solidFill>
                <a:effectLst/>
                <a:uLnTx/>
                <a:uFillTx/>
                <a:latin typeface="Verdana"/>
                <a:ea typeface="+mn-ea"/>
                <a:cs typeface="+mn-cs"/>
              </a:rPr>
              <a:t>with lower insulin dose</a:t>
            </a:r>
            <a:br>
              <a:rPr kumimoji="0" lang="en-CA" sz="1600" b="0" i="0" u="none" strike="noStrike" kern="1200" cap="none" spc="0" normalizeH="0" baseline="0" noProof="0" dirty="0">
                <a:ln>
                  <a:noFill/>
                </a:ln>
                <a:solidFill>
                  <a:srgbClr val="001965"/>
                </a:solidFill>
                <a:effectLst/>
                <a:uLnTx/>
                <a:uFillTx/>
                <a:latin typeface="Verdana"/>
                <a:ea typeface="+mn-ea"/>
                <a:cs typeface="+mn-cs"/>
              </a:rPr>
            </a:br>
            <a:r>
              <a:rPr kumimoji="0" lang="en-CA" sz="1600" b="0" i="0" u="none" strike="noStrike" kern="1200" cap="none" spc="0" normalizeH="0" baseline="0" noProof="0" dirty="0">
                <a:ln>
                  <a:noFill/>
                </a:ln>
                <a:solidFill>
                  <a:srgbClr val="001965"/>
                </a:solidFill>
                <a:effectLst/>
                <a:uLnTx/>
                <a:uFillTx/>
                <a:latin typeface="Verdana"/>
                <a:ea typeface="+mn-ea"/>
                <a:cs typeface="+mn-cs"/>
              </a:rPr>
              <a:t>for IDegAsp BID </a:t>
            </a:r>
            <a:r>
              <a:rPr kumimoji="0" lang="en-CA" sz="1600" b="1" i="0" u="none" strike="noStrike" kern="1200" cap="none" spc="0" normalizeH="0" baseline="0" noProof="0" dirty="0">
                <a:ln>
                  <a:noFill/>
                </a:ln>
                <a:solidFill>
                  <a:srgbClr val="001965"/>
                </a:solidFill>
                <a:effectLst/>
                <a:uLnTx/>
                <a:uFillTx/>
                <a:latin typeface="Verdana"/>
                <a:ea typeface="+mn-ea"/>
                <a:cs typeface="+mn-cs"/>
              </a:rPr>
              <a:t>vs. premix BID</a:t>
            </a:r>
          </a:p>
        </p:txBody>
      </p:sp>
      <p:sp>
        <p:nvSpPr>
          <p:cNvPr id="6" name="Rectangle 5"/>
          <p:cNvSpPr/>
          <p:nvPr/>
        </p:nvSpPr>
        <p:spPr>
          <a:xfrm>
            <a:off x="6015891" y="571747"/>
            <a:ext cx="449943" cy="2824340"/>
          </a:xfrm>
          <a:prstGeom prst="rect">
            <a:avLst/>
          </a:prstGeom>
          <a:solidFill>
            <a:schemeClr val="bg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sp>
        <p:nvSpPr>
          <p:cNvPr id="11" name="Rectangle: Rounded Corners 10"/>
          <p:cNvSpPr/>
          <p:nvPr/>
        </p:nvSpPr>
        <p:spPr>
          <a:xfrm>
            <a:off x="493482" y="4134880"/>
            <a:ext cx="5640618" cy="1900025"/>
          </a:xfrm>
          <a:prstGeom prst="roundRect">
            <a:avLst/>
          </a:prstGeom>
          <a:solidFill>
            <a:schemeClr val="bg1"/>
          </a:solidFill>
          <a:ln w="28575">
            <a:solidFill>
              <a:srgbClr val="00196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600" b="0" i="0" u="none" strike="noStrike" kern="1200" cap="none" spc="0" normalizeH="0" baseline="0" noProof="0" dirty="0">
                <a:ln>
                  <a:noFill/>
                </a:ln>
                <a:solidFill>
                  <a:srgbClr val="001965"/>
                </a:solidFill>
                <a:effectLst/>
                <a:uLnTx/>
                <a:uFillTx/>
                <a:latin typeface="Verdana"/>
                <a:ea typeface="+mn-ea"/>
                <a:cs typeface="+mn-cs"/>
              </a:rPr>
              <a:t>Similar glycaemic control and hypoglycaemia </a:t>
            </a:r>
            <a:br>
              <a:rPr kumimoji="0" lang="en-CA" sz="1600" b="0" i="0" u="none" strike="noStrike" kern="1200" cap="none" spc="0" normalizeH="0" baseline="0" noProof="0" dirty="0">
                <a:ln>
                  <a:noFill/>
                </a:ln>
                <a:solidFill>
                  <a:srgbClr val="001965"/>
                </a:solidFill>
                <a:effectLst/>
                <a:uLnTx/>
                <a:uFillTx/>
                <a:latin typeface="Verdana"/>
                <a:ea typeface="+mn-ea"/>
                <a:cs typeface="+mn-cs"/>
              </a:rPr>
            </a:br>
            <a:r>
              <a:rPr kumimoji="0" lang="en-CA" sz="1600" b="0" i="0" u="none" strike="noStrike" kern="1200" cap="none" spc="0" normalizeH="0" baseline="0" noProof="0" dirty="0">
                <a:ln>
                  <a:noFill/>
                </a:ln>
                <a:solidFill>
                  <a:srgbClr val="001965"/>
                </a:solidFill>
                <a:effectLst/>
                <a:uLnTx/>
                <a:uFillTx/>
                <a:latin typeface="Verdana"/>
                <a:ea typeface="+mn-ea"/>
                <a:cs typeface="+mn-cs"/>
              </a:rPr>
              <a:t>rate with lower insulin dose, </a:t>
            </a:r>
            <a:br>
              <a:rPr kumimoji="0" lang="en-CA" sz="1600" b="0" i="0" u="none" strike="noStrike" kern="1200" cap="none" spc="0" normalizeH="0" baseline="0" noProof="0" dirty="0">
                <a:ln>
                  <a:noFill/>
                </a:ln>
                <a:solidFill>
                  <a:srgbClr val="001965"/>
                </a:solidFill>
                <a:effectLst/>
                <a:uLnTx/>
                <a:uFillTx/>
                <a:latin typeface="Verdana"/>
                <a:ea typeface="+mn-ea"/>
                <a:cs typeface="+mn-cs"/>
              </a:rPr>
            </a:br>
            <a:r>
              <a:rPr kumimoji="0" lang="en-CA" sz="1600" b="0" i="0" u="none" strike="noStrike" kern="1200" cap="none" spc="0" normalizeH="0" baseline="0" noProof="0" dirty="0">
                <a:ln>
                  <a:noFill/>
                </a:ln>
                <a:solidFill>
                  <a:srgbClr val="001965"/>
                </a:solidFill>
                <a:effectLst/>
                <a:uLnTx/>
                <a:uFillTx/>
                <a:latin typeface="Verdana"/>
                <a:ea typeface="+mn-ea"/>
                <a:cs typeface="+mn-cs"/>
              </a:rPr>
              <a:t>smaller weight increase, and </a:t>
            </a:r>
            <a:br>
              <a:rPr kumimoji="0" lang="en-CA" sz="1600" b="0" i="0" u="none" strike="noStrike" kern="1200" cap="none" spc="0" normalizeH="0" baseline="0" noProof="0" dirty="0">
                <a:ln>
                  <a:noFill/>
                </a:ln>
                <a:solidFill>
                  <a:srgbClr val="001965"/>
                </a:solidFill>
                <a:effectLst/>
                <a:uLnTx/>
                <a:uFillTx/>
                <a:latin typeface="Verdana"/>
                <a:ea typeface="+mn-ea"/>
                <a:cs typeface="+mn-cs"/>
              </a:rPr>
            </a:br>
            <a:r>
              <a:rPr kumimoji="0" lang="en-CA" sz="1600" b="0" i="0" u="none" strike="noStrike" kern="1200" cap="none" spc="0" normalizeH="0" baseline="0" noProof="0" dirty="0">
                <a:ln>
                  <a:noFill/>
                </a:ln>
                <a:solidFill>
                  <a:srgbClr val="001965"/>
                </a:solidFill>
                <a:effectLst/>
                <a:uLnTx/>
                <a:uFillTx/>
                <a:latin typeface="Verdana"/>
                <a:ea typeface="+mn-ea"/>
                <a:cs typeface="+mn-cs"/>
              </a:rPr>
              <a:t>improvement in social functioning</a:t>
            </a:r>
            <a:br>
              <a:rPr kumimoji="0" lang="en-CA" sz="1600" b="0" i="0" u="none" strike="noStrike" kern="1200" cap="none" spc="0" normalizeH="0" baseline="0" noProof="0" dirty="0">
                <a:ln>
                  <a:noFill/>
                </a:ln>
                <a:solidFill>
                  <a:srgbClr val="001965"/>
                </a:solidFill>
                <a:effectLst/>
                <a:uLnTx/>
                <a:uFillTx/>
                <a:latin typeface="Verdana"/>
                <a:ea typeface="+mn-ea"/>
                <a:cs typeface="+mn-cs"/>
              </a:rPr>
            </a:br>
            <a:r>
              <a:rPr kumimoji="0" lang="en-CA" sz="1600" b="0" i="0" u="none" strike="noStrike" kern="1200" cap="none" spc="0" normalizeH="0" baseline="0" noProof="0" dirty="0">
                <a:ln>
                  <a:noFill/>
                </a:ln>
                <a:solidFill>
                  <a:srgbClr val="001965"/>
                </a:solidFill>
                <a:effectLst/>
                <a:uLnTx/>
                <a:uFillTx/>
                <a:latin typeface="Verdana"/>
                <a:ea typeface="+mn-ea"/>
                <a:cs typeface="+mn-cs"/>
              </a:rPr>
              <a:t>for IDegAsp BID </a:t>
            </a:r>
            <a:r>
              <a:rPr kumimoji="0" lang="en-CA" sz="1600" b="1" i="0" u="none" strike="noStrike" kern="1200" cap="none" spc="0" normalizeH="0" baseline="0" noProof="0" dirty="0">
                <a:ln>
                  <a:noFill/>
                </a:ln>
                <a:solidFill>
                  <a:srgbClr val="001965"/>
                </a:solidFill>
                <a:effectLst/>
                <a:uLnTx/>
                <a:uFillTx/>
                <a:latin typeface="Verdana"/>
                <a:ea typeface="+mn-ea"/>
                <a:cs typeface="+mn-cs"/>
              </a:rPr>
              <a:t>vs. basal-bolus </a:t>
            </a:r>
          </a:p>
        </p:txBody>
      </p:sp>
      <p:sp>
        <p:nvSpPr>
          <p:cNvPr id="4" name="Rectangle 3"/>
          <p:cNvSpPr/>
          <p:nvPr/>
        </p:nvSpPr>
        <p:spPr>
          <a:xfrm>
            <a:off x="493486" y="408288"/>
            <a:ext cx="5376479"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001965"/>
                </a:solidFill>
                <a:effectLst/>
                <a:uLnTx/>
                <a:uFillTx/>
                <a:latin typeface="Verdana" pitchFamily="34" charset="0"/>
                <a:ea typeface="+mn-ea"/>
                <a:cs typeface="Arial" charset="0"/>
              </a:rPr>
              <a:t>IDegAsp clinical programme data show: </a:t>
            </a:r>
          </a:p>
        </p:txBody>
      </p:sp>
      <p:pic>
        <p:nvPicPr>
          <p:cNvPr id="12" name="Picture 11"/>
          <p:cNvPicPr>
            <a:picLocks noChangeAspect="1"/>
          </p:cNvPicPr>
          <p:nvPr/>
        </p:nvPicPr>
        <p:blipFill>
          <a:blip r:embed="rId2"/>
          <a:stretch>
            <a:fillRect/>
          </a:stretch>
        </p:blipFill>
        <p:spPr>
          <a:xfrm>
            <a:off x="6878715" y="1956087"/>
            <a:ext cx="1917160" cy="1440000"/>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3"/>
          <a:stretch>
            <a:fillRect/>
          </a:stretch>
        </p:blipFill>
        <p:spPr>
          <a:xfrm>
            <a:off x="4940901" y="1956087"/>
            <a:ext cx="1917160" cy="1440000"/>
          </a:xfrm>
          <a:prstGeom prst="rect">
            <a:avLst/>
          </a:prstGeom>
          <a:effectLst>
            <a:outerShdw blurRad="63500" sx="102000" sy="102000" algn="ctr" rotWithShape="0">
              <a:prstClr val="black">
                <a:alpha val="40000"/>
              </a:prstClr>
            </a:outerShdw>
          </a:effectLst>
        </p:spPr>
      </p:pic>
      <p:pic>
        <p:nvPicPr>
          <p:cNvPr id="14" name="Picture 13"/>
          <p:cNvPicPr>
            <a:picLocks noChangeAspect="1"/>
          </p:cNvPicPr>
          <p:nvPr/>
        </p:nvPicPr>
        <p:blipFill>
          <a:blip r:embed="rId4"/>
          <a:stretch>
            <a:fillRect/>
          </a:stretch>
        </p:blipFill>
        <p:spPr>
          <a:xfrm>
            <a:off x="5920135" y="433136"/>
            <a:ext cx="1917160" cy="1440000"/>
          </a:xfrm>
          <a:prstGeom prst="rect">
            <a:avLst/>
          </a:prstGeom>
          <a:effectLst>
            <a:outerShdw blurRad="63500" sx="102000" sy="102000" algn="ctr" rotWithShape="0">
              <a:prstClr val="black">
                <a:alpha val="40000"/>
              </a:prstClr>
            </a:outerShdw>
          </a:effectLst>
        </p:spPr>
      </p:pic>
      <p:sp>
        <p:nvSpPr>
          <p:cNvPr id="21" name="Rectangle 20"/>
          <p:cNvSpPr/>
          <p:nvPr/>
        </p:nvSpPr>
        <p:spPr>
          <a:xfrm>
            <a:off x="6015891" y="3752553"/>
            <a:ext cx="449943" cy="2824340"/>
          </a:xfrm>
          <a:prstGeom prst="rect">
            <a:avLst/>
          </a:prstGeom>
          <a:solidFill>
            <a:schemeClr val="bg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Verdana"/>
              <a:ea typeface="+mn-ea"/>
              <a:cs typeface="+mn-cs"/>
            </a:endParaRPr>
          </a:p>
        </p:txBody>
      </p:sp>
      <p:pic>
        <p:nvPicPr>
          <p:cNvPr id="29" name="Picture 28"/>
          <p:cNvPicPr>
            <a:picLocks noChangeAspect="1"/>
          </p:cNvPicPr>
          <p:nvPr/>
        </p:nvPicPr>
        <p:blipFill>
          <a:blip r:embed="rId5"/>
          <a:stretch>
            <a:fillRect/>
          </a:stretch>
        </p:blipFill>
        <p:spPr>
          <a:xfrm>
            <a:off x="5929981" y="3644356"/>
            <a:ext cx="1917160" cy="1440000"/>
          </a:xfrm>
          <a:prstGeom prst="rect">
            <a:avLst/>
          </a:prstGeom>
          <a:effectLst>
            <a:outerShdw blurRad="63500" sx="102000" sy="102000" algn="ctr" rotWithShape="0">
              <a:prstClr val="black">
                <a:alpha val="40000"/>
              </a:prstClr>
            </a:outerShdw>
          </a:effectLst>
        </p:spPr>
      </p:pic>
      <p:pic>
        <p:nvPicPr>
          <p:cNvPr id="30" name="Picture 29"/>
          <p:cNvPicPr>
            <a:picLocks noChangeAspect="1"/>
          </p:cNvPicPr>
          <p:nvPr/>
        </p:nvPicPr>
        <p:blipFill>
          <a:blip r:embed="rId6"/>
          <a:stretch>
            <a:fillRect/>
          </a:stretch>
        </p:blipFill>
        <p:spPr>
          <a:xfrm>
            <a:off x="4940901" y="5115841"/>
            <a:ext cx="1917160" cy="1440000"/>
          </a:xfrm>
          <a:prstGeom prst="rect">
            <a:avLst/>
          </a:prstGeom>
          <a:effectLst>
            <a:outerShdw blurRad="63500" sx="102000" sy="102000" algn="ctr" rotWithShape="0">
              <a:prstClr val="black">
                <a:alpha val="40000"/>
              </a:prstClr>
            </a:outerShdw>
          </a:effectLst>
        </p:spPr>
      </p:pic>
      <p:pic>
        <p:nvPicPr>
          <p:cNvPr id="31" name="Picture 30"/>
          <p:cNvPicPr>
            <a:picLocks noChangeAspect="1"/>
          </p:cNvPicPr>
          <p:nvPr/>
        </p:nvPicPr>
        <p:blipFill>
          <a:blip r:embed="rId7"/>
          <a:stretch>
            <a:fillRect/>
          </a:stretch>
        </p:blipFill>
        <p:spPr>
          <a:xfrm>
            <a:off x="6888561" y="5119959"/>
            <a:ext cx="1917160" cy="1440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5296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 72">
            <a:extLst>
              <a:ext uri="{FF2B5EF4-FFF2-40B4-BE49-F238E27FC236}">
                <a16:creationId xmlns:a16="http://schemas.microsoft.com/office/drawing/2014/main" id="{F650D44E-14BF-44C8-8A3B-714AF59BDBF5}"/>
              </a:ext>
            </a:extLst>
          </p:cNvPr>
          <p:cNvGraphicFramePr>
            <a:graphicFrameLocks noGrp="1"/>
          </p:cNvGraphicFramePr>
          <p:nvPr/>
        </p:nvGraphicFramePr>
        <p:xfrm>
          <a:off x="363349" y="1877042"/>
          <a:ext cx="8321963" cy="3886611"/>
        </p:xfrm>
        <a:graphic>
          <a:graphicData uri="http://schemas.openxmlformats.org/drawingml/2006/table">
            <a:tbl>
              <a:tblPr firstRow="1" bandRow="1">
                <a:tableStyleId>{5C22544A-7EE6-4342-B048-85BDC9FD1C3A}</a:tableStyleId>
              </a:tblPr>
              <a:tblGrid>
                <a:gridCol w="1798707">
                  <a:extLst>
                    <a:ext uri="{9D8B030D-6E8A-4147-A177-3AD203B41FA5}">
                      <a16:colId xmlns:a16="http://schemas.microsoft.com/office/drawing/2014/main" val="1451063117"/>
                    </a:ext>
                  </a:extLst>
                </a:gridCol>
                <a:gridCol w="3261628">
                  <a:extLst>
                    <a:ext uri="{9D8B030D-6E8A-4147-A177-3AD203B41FA5}">
                      <a16:colId xmlns:a16="http://schemas.microsoft.com/office/drawing/2014/main" val="1915992089"/>
                    </a:ext>
                  </a:extLst>
                </a:gridCol>
                <a:gridCol w="3261628">
                  <a:extLst>
                    <a:ext uri="{9D8B030D-6E8A-4147-A177-3AD203B41FA5}">
                      <a16:colId xmlns:a16="http://schemas.microsoft.com/office/drawing/2014/main" val="979719194"/>
                    </a:ext>
                  </a:extLst>
                </a:gridCol>
              </a:tblGrid>
              <a:tr h="1076960">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CA" sz="1900" b="1" dirty="0">
                          <a:solidFill>
                            <a:schemeClr val="tx1"/>
                          </a:solidFill>
                        </a:rPr>
                        <a:t>HbA</a:t>
                      </a:r>
                      <a:r>
                        <a:rPr lang="en-CA" sz="1900" b="1" baseline="-25000" dirty="0">
                          <a:solidFill>
                            <a:schemeClr val="tx1"/>
                          </a:solidFill>
                        </a:rPr>
                        <a:t>1c</a:t>
                      </a:r>
                      <a:r>
                        <a:rPr lang="en-CA" sz="1900" b="1" dirty="0">
                          <a:solidFill>
                            <a:schemeClr val="tx1"/>
                          </a:solidFill>
                        </a:rPr>
                        <a:t> reduction</a:t>
                      </a:r>
                    </a:p>
                  </a:txBody>
                  <a:tcPr marT="60960" marB="60960" anchor="ctr">
                    <a:lnL w="12700" cmpd="sng">
                      <a:noFill/>
                    </a:lnL>
                    <a:lnR w="12700" cap="flat" cmpd="sng" algn="ctr">
                      <a:solidFill>
                        <a:schemeClr val="bg1"/>
                      </a:solidFill>
                      <a:prstDash val="sysDot"/>
                      <a:round/>
                      <a:headEnd type="none" w="med" len="med"/>
                      <a:tailEnd type="none" w="med" len="med"/>
                    </a:lnR>
                    <a:lnT w="12700" cmpd="sng">
                      <a:noFill/>
                    </a:lnT>
                    <a:lnB w="19050"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CA" sz="1600" b="0" dirty="0">
                          <a:solidFill>
                            <a:srgbClr val="001965"/>
                          </a:solidFill>
                        </a:rPr>
                        <a:t>Non-inferiority confirmed in change from baseline</a:t>
                      </a:r>
                      <a:endParaRPr lang="en-CA" sz="1600" b="0" baseline="-25000" dirty="0">
                        <a:solidFill>
                          <a:srgbClr val="001965"/>
                        </a:solidFill>
                      </a:endParaRPr>
                    </a:p>
                    <a:p>
                      <a:pPr marL="360363" indent="-184150" algn="l">
                        <a:buFont typeface="Arial" panose="020B0604020202020204" pitchFamily="34" charset="0"/>
                        <a:buChar char="•"/>
                      </a:pPr>
                      <a:r>
                        <a:rPr lang="en-CA" sz="1500" b="0" baseline="0" dirty="0">
                          <a:solidFill>
                            <a:srgbClr val="001965"/>
                          </a:solidFill>
                        </a:rPr>
                        <a:t>ETD: 0.07%, 95% CI: [-0.06; 0.21]</a:t>
                      </a:r>
                    </a:p>
                    <a:p>
                      <a:pPr marL="171450" indent="-171450" algn="l">
                        <a:buFont typeface="Arial" panose="020B0604020202020204" pitchFamily="34" charset="0"/>
                        <a:buChar char="•"/>
                      </a:pPr>
                      <a:r>
                        <a:rPr lang="en-CA" sz="1600" b="0" baseline="0" dirty="0">
                          <a:solidFill>
                            <a:srgbClr val="001965"/>
                          </a:solidFill>
                        </a:rPr>
                        <a:t>Consistent across sensitivity analysis</a:t>
                      </a: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9050" cap="flat" cmpd="sng" algn="ctr">
                      <a:solidFill>
                        <a:schemeClr val="bg1"/>
                      </a:solidFill>
                      <a:prstDash val="solid"/>
                      <a:round/>
                      <a:headEnd type="none" w="med" len="med"/>
                      <a:tailEnd type="none" w="med" len="med"/>
                    </a:lnB>
                    <a:solidFill>
                      <a:srgbClr val="C2DEEA"/>
                    </a:solidFill>
                  </a:tcPr>
                </a:tc>
                <a:tc>
                  <a:txBody>
                    <a:bodyPr/>
                    <a:lstStyle/>
                    <a:p>
                      <a:pPr marL="171450" indent="-171450" algn="l">
                        <a:buFont typeface="Arial" panose="020B0604020202020204" pitchFamily="34" charset="0"/>
                        <a:buChar char="•"/>
                      </a:pPr>
                      <a:r>
                        <a:rPr lang="en-CA" sz="1600" b="0" dirty="0">
                          <a:solidFill>
                            <a:srgbClr val="001965"/>
                          </a:solidFill>
                        </a:rPr>
                        <a:t>No difference</a:t>
                      </a:r>
                      <a:endParaRPr lang="en-CA" sz="1600" b="0" baseline="-25000" dirty="0">
                        <a:solidFill>
                          <a:srgbClr val="001965"/>
                        </a:solidFill>
                      </a:endParaRP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2700" cmpd="sng">
                      <a:noFill/>
                    </a:lnT>
                    <a:lnB w="19050" cap="flat" cmpd="sng" algn="ctr">
                      <a:solidFill>
                        <a:schemeClr val="bg1"/>
                      </a:solidFill>
                      <a:prstDash val="solid"/>
                      <a:round/>
                      <a:headEnd type="none" w="med" len="med"/>
                      <a:tailEnd type="none" w="med" len="med"/>
                    </a:lnB>
                    <a:solidFill>
                      <a:srgbClr val="C2DEEA"/>
                    </a:solidFill>
                  </a:tcPr>
                </a:tc>
                <a:extLst>
                  <a:ext uri="{0D108BD9-81ED-4DB2-BD59-A6C34878D82A}">
                    <a16:rowId xmlns:a16="http://schemas.microsoft.com/office/drawing/2014/main" val="156304535"/>
                  </a:ext>
                </a:extLst>
              </a:tr>
              <a:tr h="853577">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CA" sz="1900" b="1" dirty="0">
                          <a:solidFill>
                            <a:schemeClr val="tx1"/>
                          </a:solidFill>
                        </a:rPr>
                        <a:t>FPG control</a:t>
                      </a:r>
                    </a:p>
                  </a:txBody>
                  <a:tcPr marT="60960" marB="60960" anchor="ctr">
                    <a:lnL w="12700" cmpd="sng">
                      <a:noFill/>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171450" indent="-171450" algn="l">
                        <a:buFont typeface="Arial" panose="020B0604020202020204" pitchFamily="34" charset="0"/>
                        <a:buChar char="•"/>
                      </a:pPr>
                      <a:r>
                        <a:rPr lang="en-CA" sz="1600" b="0" dirty="0">
                          <a:solidFill>
                            <a:srgbClr val="001965"/>
                          </a:solidFill>
                        </a:rPr>
                        <a:t>No difference</a:t>
                      </a:r>
                      <a:endParaRPr lang="en-CA" sz="1600" b="0" baseline="-25000" dirty="0">
                        <a:solidFill>
                          <a:srgbClr val="001965"/>
                        </a:solidFill>
                      </a:endParaRP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2DEEA"/>
                    </a:solidFill>
                  </a:tcPr>
                </a:tc>
                <a:tc>
                  <a:txBody>
                    <a:bodyPr/>
                    <a:lstStyle/>
                    <a:p>
                      <a:pPr marL="171450" indent="-171450" algn="l">
                        <a:buFont typeface="Arial" panose="020B0604020202020204" pitchFamily="34" charset="0"/>
                        <a:buChar char="•"/>
                      </a:pPr>
                      <a:r>
                        <a:rPr lang="en-CA" sz="1600" b="0" dirty="0">
                          <a:solidFill>
                            <a:srgbClr val="001965"/>
                          </a:solidFill>
                        </a:rPr>
                        <a:t>No difference</a:t>
                      </a:r>
                      <a:endParaRPr lang="en-CA" sz="1600" b="0" baseline="-25000" dirty="0">
                        <a:solidFill>
                          <a:srgbClr val="001965"/>
                        </a:solidFill>
                      </a:endParaRP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2DEEA"/>
                    </a:solidFill>
                  </a:tcPr>
                </a:tc>
                <a:extLst>
                  <a:ext uri="{0D108BD9-81ED-4DB2-BD59-A6C34878D82A}">
                    <a16:rowId xmlns:a16="http://schemas.microsoft.com/office/drawing/2014/main" val="1387034530"/>
                  </a:ext>
                </a:extLst>
              </a:tr>
              <a:tr h="853577">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CA" sz="1900" b="1" dirty="0">
                          <a:solidFill>
                            <a:schemeClr val="tx1"/>
                          </a:solidFill>
                        </a:rPr>
                        <a:t>PPG increments</a:t>
                      </a:r>
                    </a:p>
                  </a:txBody>
                  <a:tcPr marT="60960" marB="60960" anchor="ctr">
                    <a:lnL w="12700" cmpd="sng">
                      <a:noFill/>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0" baseline="0" dirty="0">
                          <a:solidFill>
                            <a:srgbClr val="001965"/>
                          </a:solidFill>
                        </a:rPr>
                        <a:t>No difference</a:t>
                      </a: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2DEEA"/>
                    </a:solidFill>
                  </a:tcPr>
                </a:tc>
                <a:tc>
                  <a: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0" baseline="0" dirty="0">
                          <a:solidFill>
                            <a:srgbClr val="001965"/>
                          </a:solidFill>
                        </a:rPr>
                        <a:t>No difference</a:t>
                      </a: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2DEEA"/>
                    </a:solidFill>
                  </a:tcPr>
                </a:tc>
                <a:extLst>
                  <a:ext uri="{0D108BD9-81ED-4DB2-BD59-A6C34878D82A}">
                    <a16:rowId xmlns:a16="http://schemas.microsoft.com/office/drawing/2014/main" val="4150502101"/>
                  </a:ext>
                </a:extLst>
              </a:tr>
              <a:tr h="853577">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CA" sz="1900" b="1" dirty="0">
                          <a:solidFill>
                            <a:schemeClr val="tx1"/>
                          </a:solidFill>
                        </a:rPr>
                        <a:t>Pre-breakfast</a:t>
                      </a:r>
                      <a:br>
                        <a:rPr lang="en-CA" sz="1900" b="1" dirty="0">
                          <a:solidFill>
                            <a:schemeClr val="tx1"/>
                          </a:solidFill>
                        </a:rPr>
                      </a:br>
                      <a:r>
                        <a:rPr lang="en-CA" sz="1900" b="1" dirty="0">
                          <a:solidFill>
                            <a:schemeClr val="tx1"/>
                          </a:solidFill>
                        </a:rPr>
                        <a:t>SMPG</a:t>
                      </a:r>
                    </a:p>
                  </a:txBody>
                  <a:tcPr marT="60960" marB="60960" anchor="ctr">
                    <a:lnL w="12700" cmpd="sng">
                      <a:noFill/>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solidFill>
                  </a:tcPr>
                </a:tc>
                <a:tc>
                  <a: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0" baseline="0" dirty="0">
                          <a:solidFill>
                            <a:srgbClr val="001965"/>
                          </a:solidFill>
                        </a:rPr>
                        <a:t>Significantly higher with </a:t>
                      </a:r>
                      <a:r>
                        <a:rPr lang="en-CA" sz="1600" b="0" baseline="0" dirty="0" err="1">
                          <a:solidFill>
                            <a:srgbClr val="001965"/>
                          </a:solidFill>
                        </a:rPr>
                        <a:t>IDegAsp</a:t>
                      </a:r>
                      <a:endParaRPr lang="en-CA" sz="1500" b="0" baseline="0" dirty="0">
                        <a:solidFill>
                          <a:srgbClr val="001965"/>
                        </a:solidFill>
                      </a:endParaRPr>
                    </a:p>
                    <a:p>
                      <a:pPr marL="360363" marR="0" lvl="0" indent="-1841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500" b="0" baseline="0" dirty="0">
                          <a:solidFill>
                            <a:srgbClr val="001965"/>
                          </a:solidFill>
                        </a:rPr>
                        <a:t>ETD: 0.28 </a:t>
                      </a:r>
                      <a:r>
                        <a:rPr lang="en-CA" sz="1500" b="0" baseline="0" dirty="0" err="1">
                          <a:solidFill>
                            <a:srgbClr val="001965"/>
                          </a:solidFill>
                        </a:rPr>
                        <a:t>mmol</a:t>
                      </a:r>
                      <a:r>
                        <a:rPr lang="en-CA" sz="1500" b="0" baseline="0" dirty="0">
                          <a:solidFill>
                            <a:srgbClr val="001965"/>
                          </a:solidFill>
                        </a:rPr>
                        <a:t>/L, </a:t>
                      </a:r>
                      <a:br>
                        <a:rPr lang="en-CA" sz="1500" b="0" baseline="0" dirty="0">
                          <a:solidFill>
                            <a:srgbClr val="001965"/>
                          </a:solidFill>
                        </a:rPr>
                      </a:br>
                      <a:r>
                        <a:rPr lang="en-CA" sz="1500" b="0" baseline="0" dirty="0">
                          <a:solidFill>
                            <a:srgbClr val="001965"/>
                          </a:solidFill>
                        </a:rPr>
                        <a:t>95% CI: [0.05; 0.51]</a:t>
                      </a: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2DEEA"/>
                    </a:solidFill>
                  </a:tcPr>
                </a:tc>
                <a:tc>
                  <a:txBody>
                    <a:bodyPr/>
                    <a:lstStyle/>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b="0" baseline="0" dirty="0">
                          <a:solidFill>
                            <a:srgbClr val="001965"/>
                          </a:solidFill>
                        </a:rPr>
                        <a:t>No difference</a:t>
                      </a:r>
                    </a:p>
                  </a:txBody>
                  <a:tcPr marT="60960" marB="60960" anchor="ctr">
                    <a:lnL w="12700" cap="flat" cmpd="sng" algn="ctr">
                      <a:solidFill>
                        <a:schemeClr val="bg1"/>
                      </a:solidFill>
                      <a:prstDash val="sysDot"/>
                      <a:round/>
                      <a:headEnd type="none" w="med" len="med"/>
                      <a:tailEnd type="none" w="med" len="med"/>
                    </a:lnL>
                    <a:lnR w="12700" cap="flat" cmpd="sng" algn="ctr">
                      <a:solidFill>
                        <a:schemeClr val="bg1"/>
                      </a:solidFill>
                      <a:prstDash val="sysDot"/>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2DEEA"/>
                    </a:solidFill>
                  </a:tcPr>
                </a:tc>
                <a:extLst>
                  <a:ext uri="{0D108BD9-81ED-4DB2-BD59-A6C34878D82A}">
                    <a16:rowId xmlns:a16="http://schemas.microsoft.com/office/drawing/2014/main" val="167396789"/>
                  </a:ext>
                </a:extLst>
              </a:tr>
            </a:tbl>
          </a:graphicData>
        </a:graphic>
      </p:graphicFrame>
      <p:sp>
        <p:nvSpPr>
          <p:cNvPr id="74" name="Rectangle: Top Corners Rounded 73">
            <a:extLst>
              <a:ext uri="{FF2B5EF4-FFF2-40B4-BE49-F238E27FC236}">
                <a16:creationId xmlns:a16="http://schemas.microsoft.com/office/drawing/2014/main" id="{5B404359-937F-4B0D-87E7-FC890D480216}"/>
              </a:ext>
            </a:extLst>
          </p:cNvPr>
          <p:cNvSpPr/>
          <p:nvPr/>
        </p:nvSpPr>
        <p:spPr>
          <a:xfrm>
            <a:off x="2179356" y="1016598"/>
            <a:ext cx="3229200" cy="831217"/>
          </a:xfrm>
          <a:prstGeom prst="round2Same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FFFFFF"/>
                </a:solidFill>
                <a:effectLst/>
                <a:uLnTx/>
                <a:uFillTx/>
                <a:latin typeface="Verdana"/>
                <a:ea typeface="+mn-ea"/>
                <a:cs typeface="+mn-cs"/>
              </a:rPr>
              <a:t>Treatment initiation (week 0–26)</a:t>
            </a:r>
            <a:br>
              <a:rPr kumimoji="0" lang="en-GB" sz="1000" b="1" i="0" u="none" strike="noStrike" kern="0" cap="none" spc="0" normalizeH="0" baseline="0" noProof="0" dirty="0">
                <a:ln>
                  <a:noFill/>
                </a:ln>
                <a:solidFill>
                  <a:srgbClr val="FFFFFF"/>
                </a:solidFill>
                <a:effectLst/>
                <a:uLnTx/>
                <a:uFillTx/>
                <a:latin typeface="Verdana"/>
                <a:ea typeface="+mn-ea"/>
                <a:cs typeface="+mn-cs"/>
              </a:rPr>
            </a:br>
            <a:r>
              <a:rPr kumimoji="0" lang="en-GB" sz="1000" b="0" i="0" u="none" strike="noStrike" kern="0" cap="none" spc="0" normalizeH="0" baseline="0" noProof="0" dirty="0" err="1">
                <a:ln>
                  <a:noFill/>
                </a:ln>
                <a:solidFill>
                  <a:srgbClr val="FFFFFF"/>
                </a:solidFill>
                <a:effectLst/>
                <a:uLnTx/>
                <a:uFillTx/>
                <a:latin typeface="Verdana"/>
                <a:ea typeface="+mn-ea"/>
                <a:cs typeface="+mn-cs"/>
              </a:rPr>
              <a:t>IDegAsp</a:t>
            </a:r>
            <a:r>
              <a:rPr kumimoji="0" lang="en-GB" sz="1000" b="0" i="0" u="none" strike="noStrike" kern="0" cap="none" spc="0" normalizeH="0" baseline="0" noProof="0" dirty="0">
                <a:ln>
                  <a:noFill/>
                </a:ln>
                <a:solidFill>
                  <a:srgbClr val="FFFFFF"/>
                </a:solidFill>
                <a:effectLst/>
                <a:uLnTx/>
                <a:uFillTx/>
                <a:latin typeface="Verdana"/>
                <a:ea typeface="+mn-ea"/>
                <a:cs typeface="+mn-cs"/>
              </a:rPr>
              <a:t> OD/BID vs </a:t>
            </a:r>
            <a:br>
              <a:rPr kumimoji="0" lang="en-GB" sz="1000" b="0" i="0" u="none" strike="noStrike" kern="0" cap="none" spc="0" normalizeH="0" baseline="0" noProof="0" dirty="0">
                <a:ln>
                  <a:noFill/>
                </a:ln>
                <a:solidFill>
                  <a:srgbClr val="FFFFFF"/>
                </a:solidFill>
                <a:effectLst/>
                <a:uLnTx/>
                <a:uFillTx/>
                <a:latin typeface="Verdana"/>
                <a:ea typeface="+mn-ea"/>
                <a:cs typeface="+mn-cs"/>
              </a:rPr>
            </a:br>
            <a:r>
              <a:rPr kumimoji="0" lang="en-GB" sz="1000" b="0" i="0" u="none" strike="noStrike" kern="0" cap="none" spc="0" normalizeH="0" baseline="0" noProof="0" dirty="0" err="1">
                <a:ln>
                  <a:noFill/>
                </a:ln>
                <a:solidFill>
                  <a:srgbClr val="FFFFFF"/>
                </a:solidFill>
                <a:effectLst/>
                <a:uLnTx/>
                <a:uFillTx/>
                <a:latin typeface="Verdana"/>
                <a:ea typeface="+mn-ea"/>
                <a:cs typeface="+mn-cs"/>
              </a:rPr>
              <a:t>IGlar</a:t>
            </a:r>
            <a:r>
              <a:rPr kumimoji="0" lang="en-GB" sz="1000" b="0" i="0" u="none" strike="noStrike" kern="0" cap="none" spc="0" normalizeH="0" baseline="0" noProof="0" dirty="0">
                <a:ln>
                  <a:noFill/>
                </a:ln>
                <a:solidFill>
                  <a:srgbClr val="FFFFFF"/>
                </a:solidFill>
                <a:effectLst/>
                <a:uLnTx/>
                <a:uFillTx/>
                <a:latin typeface="Verdana"/>
                <a:ea typeface="+mn-ea"/>
                <a:cs typeface="+mn-cs"/>
              </a:rPr>
              <a:t> U100 + </a:t>
            </a:r>
            <a:r>
              <a:rPr kumimoji="0" lang="en-GB" sz="1000" b="0" i="0" u="none" strike="noStrike" kern="0" cap="none" spc="0" normalizeH="0" baseline="0" noProof="0" dirty="0" err="1">
                <a:ln>
                  <a:noFill/>
                </a:ln>
                <a:solidFill>
                  <a:srgbClr val="FFFFFF"/>
                </a:solidFill>
                <a:effectLst/>
                <a:uLnTx/>
                <a:uFillTx/>
                <a:latin typeface="Verdana"/>
                <a:ea typeface="+mn-ea"/>
                <a:cs typeface="+mn-cs"/>
              </a:rPr>
              <a:t>IAsp</a:t>
            </a:r>
            <a:r>
              <a:rPr kumimoji="0" lang="en-GB" sz="1000" b="0" i="0" u="none" strike="noStrike" kern="0" cap="none" spc="0" normalizeH="0" baseline="0" noProof="0" dirty="0">
                <a:ln>
                  <a:noFill/>
                </a:ln>
                <a:solidFill>
                  <a:srgbClr val="FFFFFF"/>
                </a:solidFill>
                <a:effectLst/>
                <a:uLnTx/>
                <a:uFillTx/>
                <a:latin typeface="Verdana"/>
                <a:ea typeface="+mn-ea"/>
                <a:cs typeface="+mn-cs"/>
              </a:rPr>
              <a:t> OD-TID </a:t>
            </a:r>
            <a:endParaRPr kumimoji="0" lang="en-CA" sz="1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5" name="Rectangle: Top Corners Rounded 74">
            <a:extLst>
              <a:ext uri="{FF2B5EF4-FFF2-40B4-BE49-F238E27FC236}">
                <a16:creationId xmlns:a16="http://schemas.microsoft.com/office/drawing/2014/main" id="{0DFFCFF5-02E7-4F02-8D3C-C5EA68B86827}"/>
              </a:ext>
            </a:extLst>
          </p:cNvPr>
          <p:cNvSpPr/>
          <p:nvPr/>
        </p:nvSpPr>
        <p:spPr>
          <a:xfrm>
            <a:off x="5447899" y="1016598"/>
            <a:ext cx="3229200" cy="831217"/>
          </a:xfrm>
          <a:prstGeom prst="round2Same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CA" sz="1100" b="1" i="0" u="none" strike="noStrike" kern="0" cap="none" spc="0" normalizeH="0" baseline="0" noProof="0" dirty="0">
                <a:ln>
                  <a:noFill/>
                </a:ln>
                <a:solidFill>
                  <a:srgbClr val="FFFFFF"/>
                </a:solidFill>
                <a:effectLst/>
                <a:uLnTx/>
                <a:uFillTx/>
                <a:latin typeface="Verdana"/>
                <a:ea typeface="+mn-ea"/>
                <a:cs typeface="+mn-cs"/>
              </a:rPr>
              <a:t>Full trial period (week 0</a:t>
            </a:r>
            <a:r>
              <a:rPr kumimoji="0" lang="en-GB" sz="1100" b="1" i="0" u="none" strike="noStrike" kern="0" cap="none" spc="0" normalizeH="0" baseline="0" noProof="0" dirty="0">
                <a:ln>
                  <a:noFill/>
                </a:ln>
                <a:solidFill>
                  <a:srgbClr val="FFFFFF"/>
                </a:solidFill>
                <a:effectLst/>
                <a:uLnTx/>
                <a:uFillTx/>
                <a:latin typeface="Verdana"/>
                <a:ea typeface="+mn-ea"/>
                <a:cs typeface="+mn-cs"/>
              </a:rPr>
              <a:t>–</a:t>
            </a:r>
            <a:r>
              <a:rPr kumimoji="0" lang="en-CA" sz="1100" b="1" i="0" u="none" strike="noStrike" kern="0" cap="none" spc="0" normalizeH="0" baseline="0" noProof="0" dirty="0">
                <a:ln>
                  <a:noFill/>
                </a:ln>
                <a:solidFill>
                  <a:srgbClr val="FFFFFF"/>
                </a:solidFill>
                <a:effectLst/>
                <a:uLnTx/>
                <a:uFillTx/>
                <a:latin typeface="Verdana"/>
                <a:ea typeface="+mn-ea"/>
                <a:cs typeface="+mn-cs"/>
              </a:rPr>
              <a:t>38), </a:t>
            </a:r>
            <a:br>
              <a:rPr kumimoji="0" lang="en-GB" sz="1000" b="1" i="0" u="none" strike="noStrike" kern="0" cap="none" spc="0" normalizeH="0" baseline="0" noProof="0" dirty="0">
                <a:ln>
                  <a:noFill/>
                </a:ln>
                <a:solidFill>
                  <a:srgbClr val="FFFFFF"/>
                </a:solidFill>
                <a:effectLst/>
                <a:uLnTx/>
                <a:uFillTx/>
                <a:latin typeface="Verdana"/>
                <a:ea typeface="+mn-ea"/>
                <a:cs typeface="+mn-cs"/>
              </a:rPr>
            </a:br>
            <a:r>
              <a:rPr kumimoji="0" lang="en-GB" sz="1000" b="0" i="0" u="none" strike="noStrike" kern="0" cap="none" spc="0" normalizeH="0" baseline="0" noProof="0" dirty="0" err="1">
                <a:ln>
                  <a:noFill/>
                </a:ln>
                <a:solidFill>
                  <a:srgbClr val="FFFFFF"/>
                </a:solidFill>
                <a:effectLst/>
                <a:uLnTx/>
                <a:uFillTx/>
                <a:latin typeface="Verdana"/>
                <a:ea typeface="+mn-ea"/>
                <a:cs typeface="+mn-cs"/>
              </a:rPr>
              <a:t>IDegAsp</a:t>
            </a:r>
            <a:r>
              <a:rPr kumimoji="0" lang="en-GB" sz="1000" b="0" i="0" u="none" strike="noStrike" kern="0" cap="none" spc="0" normalizeH="0" baseline="0" noProof="0" dirty="0">
                <a:ln>
                  <a:noFill/>
                </a:ln>
                <a:solidFill>
                  <a:srgbClr val="FFFFFF"/>
                </a:solidFill>
                <a:effectLst/>
                <a:uLnTx/>
                <a:uFillTx/>
                <a:latin typeface="Verdana"/>
                <a:ea typeface="+mn-ea"/>
                <a:cs typeface="+mn-cs"/>
              </a:rPr>
              <a:t> OD/BID vs </a:t>
            </a:r>
            <a:br>
              <a:rPr kumimoji="0" lang="en-GB" sz="1000" b="0" i="0" u="none" strike="noStrike" kern="0" cap="none" spc="0" normalizeH="0" baseline="0" noProof="0" dirty="0">
                <a:ln>
                  <a:noFill/>
                </a:ln>
                <a:solidFill>
                  <a:srgbClr val="FFFFFF"/>
                </a:solidFill>
                <a:effectLst/>
                <a:uLnTx/>
                <a:uFillTx/>
                <a:latin typeface="Verdana"/>
                <a:ea typeface="+mn-ea"/>
                <a:cs typeface="+mn-cs"/>
              </a:rPr>
            </a:br>
            <a:r>
              <a:rPr kumimoji="0" lang="en-GB" sz="1000" b="0" i="0" u="none" strike="noStrike" kern="0" cap="none" spc="0" normalizeH="0" baseline="0" noProof="0" dirty="0" err="1">
                <a:ln>
                  <a:noFill/>
                </a:ln>
                <a:solidFill>
                  <a:srgbClr val="FFFFFF"/>
                </a:solidFill>
                <a:effectLst/>
                <a:uLnTx/>
                <a:uFillTx/>
                <a:latin typeface="Verdana"/>
                <a:ea typeface="+mn-ea"/>
                <a:cs typeface="+mn-cs"/>
              </a:rPr>
              <a:t>IGlar</a:t>
            </a:r>
            <a:r>
              <a:rPr kumimoji="0" lang="en-GB" sz="1000" b="0" i="0" u="none" strike="noStrike" kern="0" cap="none" spc="0" normalizeH="0" baseline="0" noProof="0" dirty="0">
                <a:ln>
                  <a:noFill/>
                </a:ln>
                <a:solidFill>
                  <a:srgbClr val="FFFFFF"/>
                </a:solidFill>
                <a:effectLst/>
                <a:uLnTx/>
                <a:uFillTx/>
                <a:latin typeface="Verdana"/>
                <a:ea typeface="+mn-ea"/>
                <a:cs typeface="+mn-cs"/>
              </a:rPr>
              <a:t> U100 + </a:t>
            </a:r>
            <a:r>
              <a:rPr kumimoji="0" lang="en-GB" sz="1000" b="0" i="0" u="none" strike="noStrike" kern="0" cap="none" spc="0" normalizeH="0" baseline="0" noProof="0" dirty="0" err="1">
                <a:ln>
                  <a:noFill/>
                </a:ln>
                <a:solidFill>
                  <a:srgbClr val="FFFFFF"/>
                </a:solidFill>
                <a:effectLst/>
                <a:uLnTx/>
                <a:uFillTx/>
                <a:latin typeface="Verdana"/>
                <a:ea typeface="+mn-ea"/>
                <a:cs typeface="+mn-cs"/>
              </a:rPr>
              <a:t>IAsp</a:t>
            </a:r>
            <a:r>
              <a:rPr kumimoji="0" lang="en-GB" sz="1000" b="0" i="0" u="none" strike="noStrike" kern="0" cap="none" spc="0" normalizeH="0" baseline="0" noProof="0" dirty="0">
                <a:ln>
                  <a:noFill/>
                </a:ln>
                <a:solidFill>
                  <a:srgbClr val="FFFFFF"/>
                </a:solidFill>
                <a:effectLst/>
                <a:uLnTx/>
                <a:uFillTx/>
                <a:latin typeface="Verdana"/>
                <a:ea typeface="+mn-ea"/>
                <a:cs typeface="+mn-cs"/>
              </a:rPr>
              <a:t> OD-TID </a:t>
            </a:r>
            <a:endParaRPr kumimoji="0" lang="en-CA" sz="10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6" name="Rectangle: Rounded Corners 75">
            <a:extLst>
              <a:ext uri="{FF2B5EF4-FFF2-40B4-BE49-F238E27FC236}">
                <a16:creationId xmlns:a16="http://schemas.microsoft.com/office/drawing/2014/main" id="{A47879A5-01F1-41EE-8711-3B6BA2B1E41A}"/>
              </a:ext>
            </a:extLst>
          </p:cNvPr>
          <p:cNvSpPr/>
          <p:nvPr/>
        </p:nvSpPr>
        <p:spPr>
          <a:xfrm>
            <a:off x="346401" y="1861074"/>
            <a:ext cx="8329242" cy="3653660"/>
          </a:xfrm>
          <a:prstGeom prst="roundRect">
            <a:avLst>
              <a:gd name="adj" fmla="val 1199"/>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001965"/>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2806E1A6-34F2-4C5E-AED5-C77ACE83E166}"/>
              </a:ext>
            </a:extLst>
          </p:cNvPr>
          <p:cNvSpPr/>
          <p:nvPr/>
        </p:nvSpPr>
        <p:spPr>
          <a:xfrm>
            <a:off x="63500" y="972220"/>
            <a:ext cx="9080501" cy="4746037"/>
          </a:xfrm>
          <a:prstGeom prst="rect">
            <a:avLst/>
          </a:prstGeom>
          <a:solidFill>
            <a:schemeClr val="bg1">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Verdana"/>
              <a:ea typeface="+mn-ea"/>
              <a:cs typeface="+mn-cs"/>
            </a:endParaRPr>
          </a:p>
        </p:txBody>
      </p:sp>
      <p:sp>
        <p:nvSpPr>
          <p:cNvPr id="15" name="Title 4">
            <a:extLst>
              <a:ext uri="{FF2B5EF4-FFF2-40B4-BE49-F238E27FC236}">
                <a16:creationId xmlns:a16="http://schemas.microsoft.com/office/drawing/2014/main" id="{51C86320-CEF2-4F27-9D21-5B0DC5458ADF}"/>
              </a:ext>
            </a:extLst>
          </p:cNvPr>
          <p:cNvSpPr>
            <a:spLocks noGrp="1"/>
          </p:cNvSpPr>
          <p:nvPr>
            <p:ph type="title"/>
          </p:nvPr>
        </p:nvSpPr>
        <p:spPr>
          <a:xfrm>
            <a:off x="363348" y="253863"/>
            <a:ext cx="8509000" cy="520700"/>
          </a:xfrm>
        </p:spPr>
        <p:txBody>
          <a:bodyPr>
            <a:normAutofit fontScale="90000"/>
          </a:bodyPr>
          <a:lstStyle/>
          <a:p>
            <a:r>
              <a:rPr lang="en-US" dirty="0"/>
              <a:t> Study Efficacy summary</a:t>
            </a:r>
          </a:p>
        </p:txBody>
      </p:sp>
      <p:sp>
        <p:nvSpPr>
          <p:cNvPr id="2" name="Text Placeholder 1">
            <a:extLst>
              <a:ext uri="{FF2B5EF4-FFF2-40B4-BE49-F238E27FC236}">
                <a16:creationId xmlns:a16="http://schemas.microsoft.com/office/drawing/2014/main" id="{EE315B97-56A0-48F7-90ED-BF85B8F9EE95}"/>
              </a:ext>
            </a:extLst>
          </p:cNvPr>
          <p:cNvSpPr>
            <a:spLocks noGrp="1"/>
          </p:cNvSpPr>
          <p:nvPr>
            <p:ph type="body" sz="quarter" idx="14"/>
          </p:nvPr>
        </p:nvSpPr>
        <p:spPr>
          <a:xfrm>
            <a:off x="346401" y="6220867"/>
            <a:ext cx="8321963" cy="448000"/>
          </a:xfrm>
        </p:spPr>
        <p:txBody>
          <a:bodyPr>
            <a:noAutofit/>
          </a:bodyPr>
          <a:lstStyle/>
          <a:p>
            <a:pPr algn="ctr"/>
            <a:r>
              <a:rPr lang="en-GB" sz="1200" dirty="0">
                <a:solidFill>
                  <a:schemeClr val="tx1"/>
                </a:solidFill>
              </a:rPr>
              <a:t>BID, twice-daily; CI, confidence interval; ETD, estimated treatment difference; FPG, fasting plasma glucose; </a:t>
            </a:r>
            <a:br>
              <a:rPr lang="en-GB" sz="1200" dirty="0">
                <a:solidFill>
                  <a:schemeClr val="tx1"/>
                </a:solidFill>
              </a:rPr>
            </a:br>
            <a:r>
              <a:rPr lang="en-GB" sz="1200" dirty="0" err="1">
                <a:solidFill>
                  <a:schemeClr val="tx1"/>
                </a:solidFill>
              </a:rPr>
              <a:t>IAsp</a:t>
            </a:r>
            <a:r>
              <a:rPr lang="en-GB" sz="1200" dirty="0">
                <a:solidFill>
                  <a:schemeClr val="tx1"/>
                </a:solidFill>
              </a:rPr>
              <a:t>, insulin </a:t>
            </a:r>
            <a:r>
              <a:rPr lang="en-GB" sz="1200" dirty="0" err="1">
                <a:solidFill>
                  <a:schemeClr val="tx1"/>
                </a:solidFill>
              </a:rPr>
              <a:t>aspart</a:t>
            </a:r>
            <a:r>
              <a:rPr lang="en-GB" sz="1200" dirty="0">
                <a:solidFill>
                  <a:schemeClr val="tx1"/>
                </a:solidFill>
              </a:rPr>
              <a:t>; </a:t>
            </a:r>
            <a:r>
              <a:rPr lang="en-GB" sz="1200" dirty="0" err="1">
                <a:solidFill>
                  <a:schemeClr val="tx1"/>
                </a:solidFill>
              </a:rPr>
              <a:t>IDegAsp</a:t>
            </a:r>
            <a:r>
              <a:rPr lang="en-GB" sz="1200" dirty="0">
                <a:solidFill>
                  <a:schemeClr val="tx1"/>
                </a:solidFill>
              </a:rPr>
              <a:t>, insulin </a:t>
            </a:r>
            <a:r>
              <a:rPr lang="en-GB" sz="1200" dirty="0" err="1">
                <a:solidFill>
                  <a:schemeClr val="tx1"/>
                </a:solidFill>
              </a:rPr>
              <a:t>degludec</a:t>
            </a:r>
            <a:r>
              <a:rPr lang="en-GB" sz="1200" dirty="0">
                <a:solidFill>
                  <a:schemeClr val="tx1"/>
                </a:solidFill>
              </a:rPr>
              <a:t>/insulin </a:t>
            </a:r>
            <a:r>
              <a:rPr lang="en-GB" sz="1200" dirty="0" err="1">
                <a:solidFill>
                  <a:schemeClr val="tx1"/>
                </a:solidFill>
              </a:rPr>
              <a:t>aspart</a:t>
            </a:r>
            <a:r>
              <a:rPr lang="en-GB" sz="1200" dirty="0">
                <a:solidFill>
                  <a:schemeClr val="tx1"/>
                </a:solidFill>
              </a:rPr>
              <a:t>; </a:t>
            </a:r>
            <a:r>
              <a:rPr lang="en-GB" sz="1200" dirty="0" err="1">
                <a:solidFill>
                  <a:schemeClr val="tx1"/>
                </a:solidFill>
              </a:rPr>
              <a:t>IGlar</a:t>
            </a:r>
            <a:r>
              <a:rPr lang="en-GB" sz="1200" dirty="0">
                <a:solidFill>
                  <a:schemeClr val="tx1"/>
                </a:solidFill>
              </a:rPr>
              <a:t> U100, insulin glargine U100; OD, once-daily; SMPG, self-measured plasma glucose; TID, thrice-daily.</a:t>
            </a:r>
            <a:br>
              <a:rPr lang="en-GB" sz="1200" dirty="0">
                <a:solidFill>
                  <a:schemeClr val="tx1"/>
                </a:solidFill>
              </a:rPr>
            </a:br>
            <a:r>
              <a:rPr lang="nn-NO" sz="1200" dirty="0">
                <a:solidFill>
                  <a:schemeClr val="tx1"/>
                </a:solidFill>
              </a:rPr>
              <a:t>1. Novo Nordisk. NN5401-4266. Data on file.</a:t>
            </a:r>
            <a:endParaRPr lang="en-GB" sz="1200" dirty="0">
              <a:solidFill>
                <a:schemeClr val="tx1"/>
              </a:solidFill>
            </a:endParaRPr>
          </a:p>
        </p:txBody>
      </p:sp>
      <p:grpSp>
        <p:nvGrpSpPr>
          <p:cNvPr id="12" name="Group 11">
            <a:extLst>
              <a:ext uri="{FF2B5EF4-FFF2-40B4-BE49-F238E27FC236}">
                <a16:creationId xmlns:a16="http://schemas.microsoft.com/office/drawing/2014/main" id="{4086F911-B0F2-48C5-9C3F-7F0F8BC5989B}"/>
              </a:ext>
            </a:extLst>
          </p:cNvPr>
          <p:cNvGrpSpPr/>
          <p:nvPr/>
        </p:nvGrpSpPr>
        <p:grpSpPr>
          <a:xfrm>
            <a:off x="1198880" y="1401230"/>
            <a:ext cx="6746240" cy="4125575"/>
            <a:chOff x="1198880" y="1179392"/>
            <a:chExt cx="6746240" cy="3094181"/>
          </a:xfrm>
        </p:grpSpPr>
        <p:sp>
          <p:nvSpPr>
            <p:cNvPr id="13" name="Rectangle: Rounded Corners 12">
              <a:extLst>
                <a:ext uri="{FF2B5EF4-FFF2-40B4-BE49-F238E27FC236}">
                  <a16:creationId xmlns:a16="http://schemas.microsoft.com/office/drawing/2014/main" id="{B55F5906-A4BF-494C-BB1A-4EB46110D5A6}"/>
                </a:ext>
              </a:extLst>
            </p:cNvPr>
            <p:cNvSpPr/>
            <p:nvPr/>
          </p:nvSpPr>
          <p:spPr>
            <a:xfrm>
              <a:off x="1198880" y="1179392"/>
              <a:ext cx="6746240" cy="3094181"/>
            </a:xfrm>
            <a:prstGeom prst="roundRect">
              <a:avLst>
                <a:gd name="adj" fmla="val 714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Verdana"/>
                <a:ea typeface="+mn-ea"/>
                <a:cs typeface="+mn-cs"/>
              </a:endParaRPr>
            </a:p>
          </p:txBody>
        </p:sp>
        <p:grpSp>
          <p:nvGrpSpPr>
            <p:cNvPr id="20" name="Group 19">
              <a:extLst>
                <a:ext uri="{FF2B5EF4-FFF2-40B4-BE49-F238E27FC236}">
                  <a16:creationId xmlns:a16="http://schemas.microsoft.com/office/drawing/2014/main" id="{FBA62CFD-4990-4956-8E67-73F1C0AE4C5B}"/>
                </a:ext>
              </a:extLst>
            </p:cNvPr>
            <p:cNvGrpSpPr>
              <a:grpSpLocks noChangeAspect="1"/>
            </p:cNvGrpSpPr>
            <p:nvPr/>
          </p:nvGrpSpPr>
          <p:grpSpPr>
            <a:xfrm>
              <a:off x="1633314" y="1233622"/>
              <a:ext cx="6069308" cy="2985720"/>
              <a:chOff x="5813632" y="1493160"/>
              <a:chExt cx="3345789" cy="1645920"/>
            </a:xfrm>
          </p:grpSpPr>
          <p:graphicFrame>
            <p:nvGraphicFramePr>
              <p:cNvPr id="21" name="Content Placeholder 2">
                <a:extLst>
                  <a:ext uri="{FF2B5EF4-FFF2-40B4-BE49-F238E27FC236}">
                    <a16:creationId xmlns:a16="http://schemas.microsoft.com/office/drawing/2014/main" id="{6A84E433-DDDC-4CB4-A7DB-B93D56D87704}"/>
                  </a:ext>
                </a:extLst>
              </p:cNvPr>
              <p:cNvGraphicFramePr>
                <a:graphicFrameLocks/>
              </p:cNvGraphicFramePr>
              <p:nvPr/>
            </p:nvGraphicFramePr>
            <p:xfrm>
              <a:off x="5813632" y="1493160"/>
              <a:ext cx="2967070" cy="1645920"/>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a:extLst>
                  <a:ext uri="{FF2B5EF4-FFF2-40B4-BE49-F238E27FC236}">
                    <a16:creationId xmlns:a16="http://schemas.microsoft.com/office/drawing/2014/main" id="{0050C3AA-4721-4791-BFDF-F85E3AA7F583}"/>
                  </a:ext>
                </a:extLst>
              </p:cNvPr>
              <p:cNvGrpSpPr/>
              <p:nvPr/>
            </p:nvGrpSpPr>
            <p:grpSpPr>
              <a:xfrm>
                <a:off x="5864049" y="1554969"/>
                <a:ext cx="3295372" cy="1551128"/>
                <a:chOff x="754446" y="2219393"/>
                <a:chExt cx="3295372" cy="1551128"/>
              </a:xfrm>
            </p:grpSpPr>
            <p:cxnSp>
              <p:nvCxnSpPr>
                <p:cNvPr id="24" name="Straight Connector 23">
                  <a:extLst>
                    <a:ext uri="{FF2B5EF4-FFF2-40B4-BE49-F238E27FC236}">
                      <a16:creationId xmlns:a16="http://schemas.microsoft.com/office/drawing/2014/main" id="{2EFC423A-F5D0-4781-BD2E-EBC5FED8BBEC}"/>
                    </a:ext>
                  </a:extLst>
                </p:cNvPr>
                <p:cNvCxnSpPr/>
                <p:nvPr/>
              </p:nvCxnSpPr>
              <p:spPr>
                <a:xfrm>
                  <a:off x="2698068" y="2525098"/>
                  <a:ext cx="0" cy="1005840"/>
                </a:xfrm>
                <a:prstGeom prst="line">
                  <a:avLst/>
                </a:prstGeom>
                <a:ln>
                  <a:solidFill>
                    <a:srgbClr val="AEA79F"/>
                  </a:solidFill>
                  <a:prstDash val="sysDot"/>
                </a:ln>
              </p:spPr>
              <p:style>
                <a:lnRef idx="1">
                  <a:schemeClr val="accent1"/>
                </a:lnRef>
                <a:fillRef idx="0">
                  <a:schemeClr val="accent1"/>
                </a:fillRef>
                <a:effectRef idx="0">
                  <a:schemeClr val="accent1"/>
                </a:effectRef>
                <a:fontRef idx="minor">
                  <a:schemeClr val="tx1"/>
                </a:fontRef>
              </p:style>
            </p:cxnSp>
            <p:sp>
              <p:nvSpPr>
                <p:cNvPr id="25" name="TextBox 7">
                  <a:extLst>
                    <a:ext uri="{FF2B5EF4-FFF2-40B4-BE49-F238E27FC236}">
                      <a16:creationId xmlns:a16="http://schemas.microsoft.com/office/drawing/2014/main" id="{659725AD-F336-4AC9-9959-8B8C25457BCD}"/>
                    </a:ext>
                  </a:extLst>
                </p:cNvPr>
                <p:cNvSpPr txBox="1">
                  <a:spLocks noChangeArrowheads="1"/>
                </p:cNvSpPr>
                <p:nvPr/>
              </p:nvSpPr>
              <p:spPr bwMode="auto">
                <a:xfrm>
                  <a:off x="1986936" y="3655996"/>
                  <a:ext cx="580369" cy="1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rIns="0">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Time (weeks)</a:t>
                  </a:r>
                </a:p>
              </p:txBody>
            </p:sp>
            <p:sp>
              <p:nvSpPr>
                <p:cNvPr id="26" name="TextBox 18">
                  <a:extLst>
                    <a:ext uri="{FF2B5EF4-FFF2-40B4-BE49-F238E27FC236}">
                      <a16:creationId xmlns:a16="http://schemas.microsoft.com/office/drawing/2014/main" id="{5C0397B4-1770-404E-B98B-4600DD9663E4}"/>
                    </a:ext>
                  </a:extLst>
                </p:cNvPr>
                <p:cNvSpPr txBox="1">
                  <a:spLocks noChangeArrowheads="1"/>
                </p:cNvSpPr>
                <p:nvPr/>
              </p:nvSpPr>
              <p:spPr bwMode="auto">
                <a:xfrm rot="16200000">
                  <a:off x="506526" y="2802940"/>
                  <a:ext cx="648530" cy="15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45711" rIns="0" bIns="45711">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HbA</a:t>
                  </a:r>
                  <a:r>
                    <a:rPr kumimoji="0" lang="en-GB" sz="1200" b="0" i="0" u="none" strike="noStrike" kern="1200" cap="none" spc="0" normalizeH="0" baseline="-25000" noProof="0" dirty="0">
                      <a:ln>
                        <a:noFill/>
                      </a:ln>
                      <a:solidFill>
                        <a:srgbClr val="001965"/>
                      </a:solidFill>
                      <a:effectLst/>
                      <a:uLnTx/>
                      <a:uFillTx/>
                      <a:latin typeface="Verdana" pitchFamily="34" charset="0"/>
                      <a:ea typeface="+mn-ea"/>
                      <a:cs typeface="Arial" pitchFamily="34" charset="0"/>
                    </a:rPr>
                    <a:t>1c </a:t>
                  </a:r>
                  <a:r>
                    <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over time (%)</a:t>
                  </a:r>
                </a:p>
              </p:txBody>
            </p:sp>
            <p:sp>
              <p:nvSpPr>
                <p:cNvPr id="27" name="TextBox 21">
                  <a:extLst>
                    <a:ext uri="{FF2B5EF4-FFF2-40B4-BE49-F238E27FC236}">
                      <a16:creationId xmlns:a16="http://schemas.microsoft.com/office/drawing/2014/main" id="{84244E01-F782-4D70-AC5C-C24B83A148F3}"/>
                    </a:ext>
                  </a:extLst>
                </p:cNvPr>
                <p:cNvSpPr txBox="1">
                  <a:spLocks noChangeArrowheads="1"/>
                </p:cNvSpPr>
                <p:nvPr/>
              </p:nvSpPr>
              <p:spPr bwMode="auto">
                <a:xfrm>
                  <a:off x="931924" y="3466450"/>
                  <a:ext cx="115603" cy="63625"/>
                </a:xfrm>
                <a:prstGeom prst="rect">
                  <a:avLst/>
                </a:prstGeom>
                <a:solidFill>
                  <a:srgbClr val="FFFFFF"/>
                </a:solidFill>
                <a:ln>
                  <a:noFill/>
                </a:ln>
              </p:spPr>
              <p:txBody>
                <a:bodyPr wrap="none" lIns="0" tIns="0" rIns="0" bIns="0">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0.0</a:t>
                  </a:r>
                </a:p>
              </p:txBody>
            </p:sp>
            <p:grpSp>
              <p:nvGrpSpPr>
                <p:cNvPr id="28" name="Group 27">
                  <a:extLst>
                    <a:ext uri="{FF2B5EF4-FFF2-40B4-BE49-F238E27FC236}">
                      <a16:creationId xmlns:a16="http://schemas.microsoft.com/office/drawing/2014/main" id="{F791ED9A-5437-4E7D-9F0C-872ACED74394}"/>
                    </a:ext>
                  </a:extLst>
                </p:cNvPr>
                <p:cNvGrpSpPr/>
                <p:nvPr/>
              </p:nvGrpSpPr>
              <p:grpSpPr>
                <a:xfrm>
                  <a:off x="1316932" y="2219393"/>
                  <a:ext cx="738413" cy="217448"/>
                  <a:chOff x="7715660" y="859767"/>
                  <a:chExt cx="738413" cy="217448"/>
                </a:xfrm>
              </p:grpSpPr>
              <p:grpSp>
                <p:nvGrpSpPr>
                  <p:cNvPr id="67" name="Group 66">
                    <a:extLst>
                      <a:ext uri="{FF2B5EF4-FFF2-40B4-BE49-F238E27FC236}">
                        <a16:creationId xmlns:a16="http://schemas.microsoft.com/office/drawing/2014/main" id="{788B2649-64F2-4659-A912-4088F930F465}"/>
                      </a:ext>
                    </a:extLst>
                  </p:cNvPr>
                  <p:cNvGrpSpPr/>
                  <p:nvPr/>
                </p:nvGrpSpPr>
                <p:grpSpPr>
                  <a:xfrm>
                    <a:off x="7715660" y="859767"/>
                    <a:ext cx="383459" cy="81244"/>
                    <a:chOff x="7715660" y="859767"/>
                    <a:chExt cx="383459" cy="81244"/>
                  </a:xfrm>
                </p:grpSpPr>
                <p:sp>
                  <p:nvSpPr>
                    <p:cNvPr id="71" name="TextBox 70">
                      <a:extLst>
                        <a:ext uri="{FF2B5EF4-FFF2-40B4-BE49-F238E27FC236}">
                          <a16:creationId xmlns:a16="http://schemas.microsoft.com/office/drawing/2014/main" id="{105EA73C-9AC0-46AA-890E-507767C77070}"/>
                        </a:ext>
                      </a:extLst>
                    </p:cNvPr>
                    <p:cNvSpPr txBox="1"/>
                    <p:nvPr/>
                  </p:nvSpPr>
                  <p:spPr>
                    <a:xfrm>
                      <a:off x="7799531" y="859767"/>
                      <a:ext cx="299588" cy="6362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01965"/>
                          </a:solidFill>
                          <a:effectLst/>
                          <a:uLnTx/>
                          <a:uFillTx/>
                          <a:latin typeface="Verdana"/>
                          <a:ea typeface="+mn-ea"/>
                          <a:cs typeface="Arial" pitchFamily="34" charset="0"/>
                        </a:rPr>
                        <a:t>IDegAsp</a:t>
                      </a:r>
                    </a:p>
                  </p:txBody>
                </p:sp>
                <p:sp>
                  <p:nvSpPr>
                    <p:cNvPr id="72" name="Rectangle 71">
                      <a:extLst>
                        <a:ext uri="{FF2B5EF4-FFF2-40B4-BE49-F238E27FC236}">
                          <a16:creationId xmlns:a16="http://schemas.microsoft.com/office/drawing/2014/main" id="{6A7E3723-0109-4313-8518-38B0AECD77F0}"/>
                        </a:ext>
                      </a:extLst>
                    </p:cNvPr>
                    <p:cNvSpPr>
                      <a:spLocks noChangeAspect="1"/>
                    </p:cNvSpPr>
                    <p:nvPr/>
                  </p:nvSpPr>
                  <p:spPr>
                    <a:xfrm>
                      <a:off x="7715660" y="877003"/>
                      <a:ext cx="59873" cy="64008"/>
                    </a:xfrm>
                    <a:prstGeom prst="rect">
                      <a:avLst/>
                    </a:prstGeom>
                    <a:solidFill>
                      <a:srgbClr val="009FDA"/>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FFFFFF"/>
                        </a:solidFill>
                        <a:effectLst/>
                        <a:uLnTx/>
                        <a:uFillTx/>
                        <a:latin typeface="Verdana"/>
                        <a:ea typeface="+mn-ea"/>
                        <a:cs typeface="Arial" charset="0"/>
                      </a:endParaRPr>
                    </a:p>
                  </p:txBody>
                </p:sp>
              </p:grpSp>
              <p:grpSp>
                <p:nvGrpSpPr>
                  <p:cNvPr id="68" name="Group 67">
                    <a:extLst>
                      <a:ext uri="{FF2B5EF4-FFF2-40B4-BE49-F238E27FC236}">
                        <a16:creationId xmlns:a16="http://schemas.microsoft.com/office/drawing/2014/main" id="{90EDF771-FF7E-43C1-AF8E-4A0ACF4CF2A8}"/>
                      </a:ext>
                    </a:extLst>
                  </p:cNvPr>
                  <p:cNvGrpSpPr/>
                  <p:nvPr/>
                </p:nvGrpSpPr>
                <p:grpSpPr>
                  <a:xfrm>
                    <a:off x="7715660" y="996491"/>
                    <a:ext cx="738413" cy="80724"/>
                    <a:chOff x="7715660" y="996491"/>
                    <a:chExt cx="738413" cy="80724"/>
                  </a:xfrm>
                </p:grpSpPr>
                <p:sp>
                  <p:nvSpPr>
                    <p:cNvPr id="69" name="TextBox 68">
                      <a:extLst>
                        <a:ext uri="{FF2B5EF4-FFF2-40B4-BE49-F238E27FC236}">
                          <a16:creationId xmlns:a16="http://schemas.microsoft.com/office/drawing/2014/main" id="{158FB1D6-686F-4F50-B899-73AD8CA8182D}"/>
                        </a:ext>
                      </a:extLst>
                    </p:cNvPr>
                    <p:cNvSpPr txBox="1"/>
                    <p:nvPr/>
                  </p:nvSpPr>
                  <p:spPr>
                    <a:xfrm>
                      <a:off x="7799531" y="996491"/>
                      <a:ext cx="654542" cy="6362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err="1">
                          <a:ln>
                            <a:noFill/>
                          </a:ln>
                          <a:solidFill>
                            <a:srgbClr val="001965"/>
                          </a:solidFill>
                          <a:effectLst/>
                          <a:uLnTx/>
                          <a:uFillTx/>
                          <a:latin typeface="Verdana"/>
                          <a:ea typeface="+mn-ea"/>
                          <a:cs typeface="Arial" pitchFamily="34" charset="0"/>
                        </a:rPr>
                        <a:t>IGlar</a:t>
                      </a:r>
                      <a:r>
                        <a:rPr kumimoji="0" lang="en-GB" sz="1000" b="0" i="0" u="none" strike="noStrike" kern="0" cap="none" spc="0" normalizeH="0" baseline="0" noProof="0" dirty="0">
                          <a:ln>
                            <a:noFill/>
                          </a:ln>
                          <a:solidFill>
                            <a:srgbClr val="001965"/>
                          </a:solidFill>
                          <a:effectLst/>
                          <a:uLnTx/>
                          <a:uFillTx/>
                          <a:latin typeface="Verdana"/>
                          <a:ea typeface="+mn-ea"/>
                          <a:cs typeface="Arial" pitchFamily="34" charset="0"/>
                        </a:rPr>
                        <a:t> U100 + </a:t>
                      </a:r>
                      <a:r>
                        <a:rPr kumimoji="0" lang="en-GB" sz="1000" b="0" i="0" u="none" strike="noStrike" kern="0" cap="none" spc="0" normalizeH="0" baseline="0" noProof="0" dirty="0" err="1">
                          <a:ln>
                            <a:noFill/>
                          </a:ln>
                          <a:solidFill>
                            <a:srgbClr val="001965"/>
                          </a:solidFill>
                          <a:effectLst/>
                          <a:uLnTx/>
                          <a:uFillTx/>
                          <a:latin typeface="Verdana"/>
                          <a:ea typeface="+mn-ea"/>
                          <a:cs typeface="Arial" pitchFamily="34" charset="0"/>
                        </a:rPr>
                        <a:t>IAsp</a:t>
                      </a:r>
                      <a:endParaRPr kumimoji="0" lang="en-GB" sz="1000" b="0" i="0" u="none" strike="noStrike" kern="0" cap="none" spc="0" normalizeH="0" baseline="0" noProof="0" dirty="0">
                        <a:ln>
                          <a:noFill/>
                        </a:ln>
                        <a:solidFill>
                          <a:srgbClr val="001965"/>
                        </a:solidFill>
                        <a:effectLst/>
                        <a:uLnTx/>
                        <a:uFillTx/>
                        <a:latin typeface="Verdana"/>
                        <a:ea typeface="+mn-ea"/>
                        <a:cs typeface="Arial" pitchFamily="34" charset="0"/>
                      </a:endParaRPr>
                    </a:p>
                  </p:txBody>
                </p:sp>
                <p:sp>
                  <p:nvSpPr>
                    <p:cNvPr id="70" name="Rectangle 69">
                      <a:extLst>
                        <a:ext uri="{FF2B5EF4-FFF2-40B4-BE49-F238E27FC236}">
                          <a16:creationId xmlns:a16="http://schemas.microsoft.com/office/drawing/2014/main" id="{792F59FC-41B1-4E0E-8887-C15DD6B373F8}"/>
                        </a:ext>
                      </a:extLst>
                    </p:cNvPr>
                    <p:cNvSpPr>
                      <a:spLocks noChangeAspect="1"/>
                    </p:cNvSpPr>
                    <p:nvPr/>
                  </p:nvSpPr>
                  <p:spPr>
                    <a:xfrm>
                      <a:off x="7715660" y="1013207"/>
                      <a:ext cx="59873" cy="64008"/>
                    </a:xfrm>
                    <a:prstGeom prst="rect">
                      <a:avLst/>
                    </a:prstGeom>
                    <a:solidFill>
                      <a:srgbClr val="001965"/>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FFFFFF"/>
                        </a:solidFill>
                        <a:effectLst/>
                        <a:uLnTx/>
                        <a:uFillTx/>
                        <a:latin typeface="Verdana"/>
                        <a:ea typeface="+mn-ea"/>
                        <a:cs typeface="Arial" charset="0"/>
                      </a:endParaRPr>
                    </a:p>
                  </p:txBody>
                </p:sp>
              </p:grpSp>
            </p:grpSp>
            <p:grpSp>
              <p:nvGrpSpPr>
                <p:cNvPr id="29" name="Group 28">
                  <a:extLst>
                    <a:ext uri="{FF2B5EF4-FFF2-40B4-BE49-F238E27FC236}">
                      <a16:creationId xmlns:a16="http://schemas.microsoft.com/office/drawing/2014/main" id="{2F3B2635-C11B-4AD5-AD7B-7E0948A669EA}"/>
                    </a:ext>
                  </a:extLst>
                </p:cNvPr>
                <p:cNvGrpSpPr>
                  <a:grpSpLocks noChangeAspect="1"/>
                </p:cNvGrpSpPr>
                <p:nvPr/>
              </p:nvGrpSpPr>
              <p:grpSpPr>
                <a:xfrm>
                  <a:off x="2585376" y="2676549"/>
                  <a:ext cx="202132" cy="201168"/>
                  <a:chOff x="909011" y="1363662"/>
                  <a:chExt cx="333376" cy="331787"/>
                </a:xfrm>
              </p:grpSpPr>
              <p:sp>
                <p:nvSpPr>
                  <p:cNvPr id="64" name="Freeform 1149">
                    <a:extLst>
                      <a:ext uri="{FF2B5EF4-FFF2-40B4-BE49-F238E27FC236}">
                        <a16:creationId xmlns:a16="http://schemas.microsoft.com/office/drawing/2014/main" id="{3335ED9A-1F57-4471-83BA-3E57874A3FDB}"/>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solidFill>
                    <a:srgbClr val="009F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65" name="Freeform 1150">
                    <a:extLst>
                      <a:ext uri="{FF2B5EF4-FFF2-40B4-BE49-F238E27FC236}">
                        <a16:creationId xmlns:a16="http://schemas.microsoft.com/office/drawing/2014/main" id="{C7ED47BB-FEB5-4C80-9180-32D266FF75F7}"/>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solidFill>
                    <a:srgbClr val="009F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66" name="Freeform 1151">
                    <a:extLst>
                      <a:ext uri="{FF2B5EF4-FFF2-40B4-BE49-F238E27FC236}">
                        <a16:creationId xmlns:a16="http://schemas.microsoft.com/office/drawing/2014/main" id="{B8608DF3-52C8-407F-A596-5821A18EE6E3}"/>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solidFill>
                    <a:srgbClr val="009F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nvGrpSpPr>
                <p:cNvPr id="30" name="Group 29">
                  <a:extLst>
                    <a:ext uri="{FF2B5EF4-FFF2-40B4-BE49-F238E27FC236}">
                      <a16:creationId xmlns:a16="http://schemas.microsoft.com/office/drawing/2014/main" id="{072AB0D7-DC10-436B-A0E5-57118278440F}"/>
                    </a:ext>
                  </a:extLst>
                </p:cNvPr>
                <p:cNvGrpSpPr/>
                <p:nvPr/>
              </p:nvGrpSpPr>
              <p:grpSpPr>
                <a:xfrm>
                  <a:off x="3260582" y="2708556"/>
                  <a:ext cx="273781" cy="237398"/>
                  <a:chOff x="2570407" y="2890457"/>
                  <a:chExt cx="273781" cy="237398"/>
                </a:xfrm>
                <a:solidFill>
                  <a:srgbClr val="009FDA"/>
                </a:solidFill>
              </p:grpSpPr>
              <p:grpSp>
                <p:nvGrpSpPr>
                  <p:cNvPr id="56" name="Group 55">
                    <a:extLst>
                      <a:ext uri="{FF2B5EF4-FFF2-40B4-BE49-F238E27FC236}">
                        <a16:creationId xmlns:a16="http://schemas.microsoft.com/office/drawing/2014/main" id="{69E17992-277D-4574-A65B-3C8B2B44D0EB}"/>
                      </a:ext>
                    </a:extLst>
                  </p:cNvPr>
                  <p:cNvGrpSpPr>
                    <a:grpSpLocks noChangeAspect="1"/>
                  </p:cNvGrpSpPr>
                  <p:nvPr/>
                </p:nvGrpSpPr>
                <p:grpSpPr>
                  <a:xfrm>
                    <a:off x="2570407" y="2926687"/>
                    <a:ext cx="202132" cy="201168"/>
                    <a:chOff x="909011" y="1363662"/>
                    <a:chExt cx="333376" cy="331787"/>
                  </a:xfrm>
                  <a:grpFill/>
                </p:grpSpPr>
                <p:sp>
                  <p:nvSpPr>
                    <p:cNvPr id="61" name="Freeform 1149">
                      <a:extLst>
                        <a:ext uri="{FF2B5EF4-FFF2-40B4-BE49-F238E27FC236}">
                          <a16:creationId xmlns:a16="http://schemas.microsoft.com/office/drawing/2014/main" id="{8FFFAE2D-7973-4FED-9DE5-7CEC9FACFF27}"/>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62" name="Freeform 1150">
                      <a:extLst>
                        <a:ext uri="{FF2B5EF4-FFF2-40B4-BE49-F238E27FC236}">
                          <a16:creationId xmlns:a16="http://schemas.microsoft.com/office/drawing/2014/main" id="{0F2750E0-B287-4798-B808-551118F32D1A}"/>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63" name="Freeform 1151">
                      <a:extLst>
                        <a:ext uri="{FF2B5EF4-FFF2-40B4-BE49-F238E27FC236}">
                          <a16:creationId xmlns:a16="http://schemas.microsoft.com/office/drawing/2014/main" id="{55B57F69-ACEC-49A7-9138-5565FCB0D50D}"/>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nvGrpSpPr>
                  <p:cNvPr id="57" name="Group 56">
                    <a:extLst>
                      <a:ext uri="{FF2B5EF4-FFF2-40B4-BE49-F238E27FC236}">
                        <a16:creationId xmlns:a16="http://schemas.microsoft.com/office/drawing/2014/main" id="{25DF732C-4722-4FB9-A3EE-3B71EF52069F}"/>
                      </a:ext>
                    </a:extLst>
                  </p:cNvPr>
                  <p:cNvGrpSpPr>
                    <a:grpSpLocks noChangeAspect="1"/>
                  </p:cNvGrpSpPr>
                  <p:nvPr/>
                </p:nvGrpSpPr>
                <p:grpSpPr>
                  <a:xfrm>
                    <a:off x="2642056" y="2890457"/>
                    <a:ext cx="202132" cy="201168"/>
                    <a:chOff x="909011" y="1363662"/>
                    <a:chExt cx="333376" cy="331787"/>
                  </a:xfrm>
                  <a:grpFill/>
                </p:grpSpPr>
                <p:sp>
                  <p:nvSpPr>
                    <p:cNvPr id="58" name="Freeform 1149">
                      <a:extLst>
                        <a:ext uri="{FF2B5EF4-FFF2-40B4-BE49-F238E27FC236}">
                          <a16:creationId xmlns:a16="http://schemas.microsoft.com/office/drawing/2014/main" id="{4843E4DA-E89E-41C3-BF2A-DD8F967F0D84}"/>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59" name="Freeform 1150">
                      <a:extLst>
                        <a:ext uri="{FF2B5EF4-FFF2-40B4-BE49-F238E27FC236}">
                          <a16:creationId xmlns:a16="http://schemas.microsoft.com/office/drawing/2014/main" id="{AFA104C0-6C84-4581-8403-25929D5331C9}"/>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60" name="Freeform 1151">
                      <a:extLst>
                        <a:ext uri="{FF2B5EF4-FFF2-40B4-BE49-F238E27FC236}">
                          <a16:creationId xmlns:a16="http://schemas.microsoft.com/office/drawing/2014/main" id="{4EB1F09C-72DC-49B4-B6EE-081C0A6E3E5B}"/>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grpSp>
              <p:nvGrpSpPr>
                <p:cNvPr id="31" name="Group 30">
                  <a:extLst>
                    <a:ext uri="{FF2B5EF4-FFF2-40B4-BE49-F238E27FC236}">
                      <a16:creationId xmlns:a16="http://schemas.microsoft.com/office/drawing/2014/main" id="{53538B96-347B-44D5-983D-BF9CDB8B4969}"/>
                    </a:ext>
                  </a:extLst>
                </p:cNvPr>
                <p:cNvGrpSpPr/>
                <p:nvPr/>
              </p:nvGrpSpPr>
              <p:grpSpPr>
                <a:xfrm>
                  <a:off x="3271254" y="3172125"/>
                  <a:ext cx="344932" cy="276388"/>
                  <a:chOff x="3159347" y="2891111"/>
                  <a:chExt cx="344932" cy="276388"/>
                </a:xfrm>
              </p:grpSpPr>
              <p:grpSp>
                <p:nvGrpSpPr>
                  <p:cNvPr id="43" name="Group 42">
                    <a:extLst>
                      <a:ext uri="{FF2B5EF4-FFF2-40B4-BE49-F238E27FC236}">
                        <a16:creationId xmlns:a16="http://schemas.microsoft.com/office/drawing/2014/main" id="{ED679250-322D-4EA8-A4FA-CD285D8810E4}"/>
                      </a:ext>
                    </a:extLst>
                  </p:cNvPr>
                  <p:cNvGrpSpPr/>
                  <p:nvPr/>
                </p:nvGrpSpPr>
                <p:grpSpPr>
                  <a:xfrm>
                    <a:off x="3230498" y="2891111"/>
                    <a:ext cx="273781" cy="237398"/>
                    <a:chOff x="2570407" y="2890457"/>
                    <a:chExt cx="273781" cy="237398"/>
                  </a:xfrm>
                  <a:solidFill>
                    <a:srgbClr val="001965"/>
                  </a:solidFill>
                </p:grpSpPr>
                <p:grpSp>
                  <p:nvGrpSpPr>
                    <p:cNvPr id="48" name="Group 47">
                      <a:extLst>
                        <a:ext uri="{FF2B5EF4-FFF2-40B4-BE49-F238E27FC236}">
                          <a16:creationId xmlns:a16="http://schemas.microsoft.com/office/drawing/2014/main" id="{26D12B24-C985-4CDA-9357-F1BAC97664B2}"/>
                        </a:ext>
                      </a:extLst>
                    </p:cNvPr>
                    <p:cNvGrpSpPr>
                      <a:grpSpLocks noChangeAspect="1"/>
                    </p:cNvGrpSpPr>
                    <p:nvPr/>
                  </p:nvGrpSpPr>
                  <p:grpSpPr>
                    <a:xfrm>
                      <a:off x="2570407" y="2926687"/>
                      <a:ext cx="202132" cy="201168"/>
                      <a:chOff x="909011" y="1363662"/>
                      <a:chExt cx="333376" cy="331787"/>
                    </a:xfrm>
                    <a:grpFill/>
                  </p:grpSpPr>
                  <p:sp>
                    <p:nvSpPr>
                      <p:cNvPr id="53" name="Freeform 1149">
                        <a:extLst>
                          <a:ext uri="{FF2B5EF4-FFF2-40B4-BE49-F238E27FC236}">
                            <a16:creationId xmlns:a16="http://schemas.microsoft.com/office/drawing/2014/main" id="{B381957C-E952-4AF9-B922-E1890A892A45}"/>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54" name="Freeform 1150">
                        <a:extLst>
                          <a:ext uri="{FF2B5EF4-FFF2-40B4-BE49-F238E27FC236}">
                            <a16:creationId xmlns:a16="http://schemas.microsoft.com/office/drawing/2014/main" id="{F508F264-C2FB-4CD3-8002-CD40A1FD5B38}"/>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55" name="Freeform 1151">
                        <a:extLst>
                          <a:ext uri="{FF2B5EF4-FFF2-40B4-BE49-F238E27FC236}">
                            <a16:creationId xmlns:a16="http://schemas.microsoft.com/office/drawing/2014/main" id="{CD1D0D41-CCF2-4A53-A475-D442B54AF495}"/>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nvGrpSpPr>
                    <p:cNvPr id="49" name="Group 48">
                      <a:extLst>
                        <a:ext uri="{FF2B5EF4-FFF2-40B4-BE49-F238E27FC236}">
                          <a16:creationId xmlns:a16="http://schemas.microsoft.com/office/drawing/2014/main" id="{88123A84-CF8D-4D1A-A10D-A1C17C734244}"/>
                        </a:ext>
                      </a:extLst>
                    </p:cNvPr>
                    <p:cNvGrpSpPr>
                      <a:grpSpLocks noChangeAspect="1"/>
                    </p:cNvGrpSpPr>
                    <p:nvPr/>
                  </p:nvGrpSpPr>
                  <p:grpSpPr>
                    <a:xfrm>
                      <a:off x="2642056" y="2890457"/>
                      <a:ext cx="202132" cy="201168"/>
                      <a:chOff x="909011" y="1363662"/>
                      <a:chExt cx="333376" cy="331787"/>
                    </a:xfrm>
                    <a:grpFill/>
                  </p:grpSpPr>
                  <p:sp>
                    <p:nvSpPr>
                      <p:cNvPr id="50" name="Freeform 1149">
                        <a:extLst>
                          <a:ext uri="{FF2B5EF4-FFF2-40B4-BE49-F238E27FC236}">
                            <a16:creationId xmlns:a16="http://schemas.microsoft.com/office/drawing/2014/main" id="{33F70304-238C-4960-86D1-F6892CE89B77}"/>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51" name="Freeform 1150">
                        <a:extLst>
                          <a:ext uri="{FF2B5EF4-FFF2-40B4-BE49-F238E27FC236}">
                            <a16:creationId xmlns:a16="http://schemas.microsoft.com/office/drawing/2014/main" id="{23C96E82-94D7-4C8F-B2DC-02AE7330047A}"/>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52" name="Freeform 1151">
                        <a:extLst>
                          <a:ext uri="{FF2B5EF4-FFF2-40B4-BE49-F238E27FC236}">
                            <a16:creationId xmlns:a16="http://schemas.microsoft.com/office/drawing/2014/main" id="{31E75917-CE85-414C-9DCA-804E2059DC29}"/>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grpSp>
                <p:nvGrpSpPr>
                  <p:cNvPr id="44" name="Group 43">
                    <a:extLst>
                      <a:ext uri="{FF2B5EF4-FFF2-40B4-BE49-F238E27FC236}">
                        <a16:creationId xmlns:a16="http://schemas.microsoft.com/office/drawing/2014/main" id="{A9DC8BA4-75F6-4427-B4B5-BC0DFCC7850A}"/>
                      </a:ext>
                    </a:extLst>
                  </p:cNvPr>
                  <p:cNvGrpSpPr>
                    <a:grpSpLocks noChangeAspect="1"/>
                  </p:cNvGrpSpPr>
                  <p:nvPr/>
                </p:nvGrpSpPr>
                <p:grpSpPr>
                  <a:xfrm>
                    <a:off x="3159347" y="2966331"/>
                    <a:ext cx="202132" cy="201168"/>
                    <a:chOff x="909011" y="1363662"/>
                    <a:chExt cx="333376" cy="331787"/>
                  </a:xfrm>
                  <a:solidFill>
                    <a:srgbClr val="001965"/>
                  </a:solidFill>
                </p:grpSpPr>
                <p:sp>
                  <p:nvSpPr>
                    <p:cNvPr id="45" name="Freeform 1149">
                      <a:extLst>
                        <a:ext uri="{FF2B5EF4-FFF2-40B4-BE49-F238E27FC236}">
                          <a16:creationId xmlns:a16="http://schemas.microsoft.com/office/drawing/2014/main" id="{2F07562F-7DC3-49E9-88A7-02378FA5FB41}"/>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46" name="Freeform 1150">
                      <a:extLst>
                        <a:ext uri="{FF2B5EF4-FFF2-40B4-BE49-F238E27FC236}">
                          <a16:creationId xmlns:a16="http://schemas.microsoft.com/office/drawing/2014/main" id="{C50399E2-8064-4C06-9453-1E948CCA29ED}"/>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47" name="Freeform 1151">
                      <a:extLst>
                        <a:ext uri="{FF2B5EF4-FFF2-40B4-BE49-F238E27FC236}">
                          <a16:creationId xmlns:a16="http://schemas.microsoft.com/office/drawing/2014/main" id="{D1995CD8-8280-4FFE-B592-97A589E8B0B2}"/>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grpSp>
              <p:nvGrpSpPr>
                <p:cNvPr id="32" name="Group 31">
                  <a:extLst>
                    <a:ext uri="{FF2B5EF4-FFF2-40B4-BE49-F238E27FC236}">
                      <a16:creationId xmlns:a16="http://schemas.microsoft.com/office/drawing/2014/main" id="{DA1066A7-475F-4909-8727-2407E372EC1B}"/>
                    </a:ext>
                  </a:extLst>
                </p:cNvPr>
                <p:cNvGrpSpPr/>
                <p:nvPr/>
              </p:nvGrpSpPr>
              <p:grpSpPr>
                <a:xfrm>
                  <a:off x="2570407" y="3157185"/>
                  <a:ext cx="273781" cy="237398"/>
                  <a:chOff x="2570407" y="2890457"/>
                  <a:chExt cx="273781" cy="237398"/>
                </a:xfrm>
              </p:grpSpPr>
              <p:grpSp>
                <p:nvGrpSpPr>
                  <p:cNvPr id="35" name="Group 34">
                    <a:extLst>
                      <a:ext uri="{FF2B5EF4-FFF2-40B4-BE49-F238E27FC236}">
                        <a16:creationId xmlns:a16="http://schemas.microsoft.com/office/drawing/2014/main" id="{F70A8377-5869-49DF-949E-A6DD2E71D97F}"/>
                      </a:ext>
                    </a:extLst>
                  </p:cNvPr>
                  <p:cNvGrpSpPr>
                    <a:grpSpLocks noChangeAspect="1"/>
                  </p:cNvGrpSpPr>
                  <p:nvPr/>
                </p:nvGrpSpPr>
                <p:grpSpPr>
                  <a:xfrm>
                    <a:off x="2570407" y="2926687"/>
                    <a:ext cx="202132" cy="201168"/>
                    <a:chOff x="909011" y="1363662"/>
                    <a:chExt cx="333376" cy="331787"/>
                  </a:xfrm>
                  <a:solidFill>
                    <a:schemeClr val="accent2"/>
                  </a:solidFill>
                </p:grpSpPr>
                <p:sp>
                  <p:nvSpPr>
                    <p:cNvPr id="40" name="Freeform 1149">
                      <a:extLst>
                        <a:ext uri="{FF2B5EF4-FFF2-40B4-BE49-F238E27FC236}">
                          <a16:creationId xmlns:a16="http://schemas.microsoft.com/office/drawing/2014/main" id="{5C3A6254-26D9-48CC-B469-12095CF3EC18}"/>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41" name="Freeform 1150">
                      <a:extLst>
                        <a:ext uri="{FF2B5EF4-FFF2-40B4-BE49-F238E27FC236}">
                          <a16:creationId xmlns:a16="http://schemas.microsoft.com/office/drawing/2014/main" id="{7097F495-F313-49C0-A024-C8317323CB00}"/>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42" name="Freeform 1151">
                      <a:extLst>
                        <a:ext uri="{FF2B5EF4-FFF2-40B4-BE49-F238E27FC236}">
                          <a16:creationId xmlns:a16="http://schemas.microsoft.com/office/drawing/2014/main" id="{E5EC973F-9943-47C7-8981-B5718D99BCC7}"/>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nvGrpSpPr>
                  <p:cNvPr id="36" name="Group 35">
                    <a:extLst>
                      <a:ext uri="{FF2B5EF4-FFF2-40B4-BE49-F238E27FC236}">
                        <a16:creationId xmlns:a16="http://schemas.microsoft.com/office/drawing/2014/main" id="{567AFF0F-AF2D-42B3-BC81-682884782228}"/>
                      </a:ext>
                    </a:extLst>
                  </p:cNvPr>
                  <p:cNvGrpSpPr>
                    <a:grpSpLocks noChangeAspect="1"/>
                  </p:cNvGrpSpPr>
                  <p:nvPr/>
                </p:nvGrpSpPr>
                <p:grpSpPr>
                  <a:xfrm>
                    <a:off x="2642056" y="2890457"/>
                    <a:ext cx="202132" cy="201168"/>
                    <a:chOff x="909011" y="1363662"/>
                    <a:chExt cx="333376" cy="331787"/>
                  </a:xfrm>
                  <a:solidFill>
                    <a:schemeClr val="accent2"/>
                  </a:solidFill>
                </p:grpSpPr>
                <p:sp>
                  <p:nvSpPr>
                    <p:cNvPr id="37" name="Freeform 1149">
                      <a:extLst>
                        <a:ext uri="{FF2B5EF4-FFF2-40B4-BE49-F238E27FC236}">
                          <a16:creationId xmlns:a16="http://schemas.microsoft.com/office/drawing/2014/main" id="{D02E694C-56BF-4944-B32D-647AA716E9ED}"/>
                        </a:ext>
                      </a:extLst>
                    </p:cNvPr>
                    <p:cNvSpPr>
                      <a:spLocks noEditPoints="1"/>
                    </p:cNvSpPr>
                    <p:nvPr/>
                  </p:nvSpPr>
                  <p:spPr bwMode="auto">
                    <a:xfrm>
                      <a:off x="924886" y="1379537"/>
                      <a:ext cx="85725" cy="84138"/>
                    </a:xfrm>
                    <a:custGeom>
                      <a:avLst/>
                      <a:gdLst>
                        <a:gd name="T0" fmla="*/ 53 w 55"/>
                        <a:gd name="T1" fmla="*/ 17 h 54"/>
                        <a:gd name="T2" fmla="*/ 38 w 55"/>
                        <a:gd name="T3" fmla="*/ 2 h 54"/>
                        <a:gd name="T4" fmla="*/ 38 w 55"/>
                        <a:gd name="T5" fmla="*/ 2 h 54"/>
                        <a:gd name="T6" fmla="*/ 31 w 55"/>
                        <a:gd name="T7" fmla="*/ 2 h 54"/>
                        <a:gd name="T8" fmla="*/ 2 w 55"/>
                        <a:gd name="T9" fmla="*/ 30 h 54"/>
                        <a:gd name="T10" fmla="*/ 2 w 55"/>
                        <a:gd name="T11" fmla="*/ 37 h 54"/>
                        <a:gd name="T12" fmla="*/ 18 w 55"/>
                        <a:gd name="T13" fmla="*/ 52 h 54"/>
                        <a:gd name="T14" fmla="*/ 18 w 55"/>
                        <a:gd name="T15" fmla="*/ 52 h 54"/>
                        <a:gd name="T16" fmla="*/ 24 w 55"/>
                        <a:gd name="T17" fmla="*/ 52 h 54"/>
                        <a:gd name="T18" fmla="*/ 53 w 55"/>
                        <a:gd name="T19" fmla="*/ 24 h 54"/>
                        <a:gd name="T20" fmla="*/ 53 w 55"/>
                        <a:gd name="T21" fmla="*/ 17 h 54"/>
                        <a:gd name="T22" fmla="*/ 27 w 55"/>
                        <a:gd name="T23" fmla="*/ 42 h 54"/>
                        <a:gd name="T24" fmla="*/ 21 w 55"/>
                        <a:gd name="T25" fmla="*/ 42 h 54"/>
                        <a:gd name="T26" fmla="*/ 13 w 55"/>
                        <a:gd name="T27" fmla="*/ 34 h 54"/>
                        <a:gd name="T28" fmla="*/ 13 w 55"/>
                        <a:gd name="T29" fmla="*/ 28 h 54"/>
                        <a:gd name="T30" fmla="*/ 19 w 55"/>
                        <a:gd name="T31" fmla="*/ 28 h 54"/>
                        <a:gd name="T32" fmla="*/ 27 w 55"/>
                        <a:gd name="T33" fmla="*/ 36 h 54"/>
                        <a:gd name="T34" fmla="*/ 27 w 55"/>
                        <a:gd name="T35" fmla="*/ 42 h 54"/>
                        <a:gd name="T36" fmla="*/ 43 w 55"/>
                        <a:gd name="T37" fmla="*/ 27 h 54"/>
                        <a:gd name="T38" fmla="*/ 37 w 55"/>
                        <a:gd name="T39" fmla="*/ 27 h 54"/>
                        <a:gd name="T40" fmla="*/ 29 w 55"/>
                        <a:gd name="T41" fmla="*/ 19 h 54"/>
                        <a:gd name="T42" fmla="*/ 29 w 55"/>
                        <a:gd name="T43" fmla="*/ 12 h 54"/>
                        <a:gd name="T44" fmla="*/ 35 w 55"/>
                        <a:gd name="T45" fmla="*/ 12 h 54"/>
                        <a:gd name="T46" fmla="*/ 43 w 55"/>
                        <a:gd name="T47" fmla="*/ 20 h 54"/>
                        <a:gd name="T48" fmla="*/ 43 w 55"/>
                        <a:gd name="T4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54">
                          <a:moveTo>
                            <a:pt x="53" y="17"/>
                          </a:moveTo>
                          <a:cubicBezTo>
                            <a:pt x="38" y="2"/>
                            <a:pt x="38" y="2"/>
                            <a:pt x="38" y="2"/>
                          </a:cubicBezTo>
                          <a:cubicBezTo>
                            <a:pt x="38" y="2"/>
                            <a:pt x="38" y="2"/>
                            <a:pt x="38" y="2"/>
                          </a:cubicBezTo>
                          <a:cubicBezTo>
                            <a:pt x="36" y="0"/>
                            <a:pt x="33" y="0"/>
                            <a:pt x="31" y="2"/>
                          </a:cubicBezTo>
                          <a:cubicBezTo>
                            <a:pt x="2" y="30"/>
                            <a:pt x="2" y="30"/>
                            <a:pt x="2" y="30"/>
                          </a:cubicBezTo>
                          <a:cubicBezTo>
                            <a:pt x="0" y="32"/>
                            <a:pt x="0" y="35"/>
                            <a:pt x="2" y="37"/>
                          </a:cubicBezTo>
                          <a:cubicBezTo>
                            <a:pt x="18" y="52"/>
                            <a:pt x="18" y="52"/>
                            <a:pt x="18" y="52"/>
                          </a:cubicBezTo>
                          <a:cubicBezTo>
                            <a:pt x="18" y="52"/>
                            <a:pt x="18" y="52"/>
                            <a:pt x="18" y="52"/>
                          </a:cubicBezTo>
                          <a:cubicBezTo>
                            <a:pt x="19" y="54"/>
                            <a:pt x="22" y="54"/>
                            <a:pt x="24" y="52"/>
                          </a:cubicBezTo>
                          <a:cubicBezTo>
                            <a:pt x="53" y="24"/>
                            <a:pt x="53" y="24"/>
                            <a:pt x="53" y="24"/>
                          </a:cubicBezTo>
                          <a:cubicBezTo>
                            <a:pt x="55" y="22"/>
                            <a:pt x="55" y="19"/>
                            <a:pt x="53" y="17"/>
                          </a:cubicBezTo>
                          <a:moveTo>
                            <a:pt x="27" y="42"/>
                          </a:moveTo>
                          <a:cubicBezTo>
                            <a:pt x="25" y="44"/>
                            <a:pt x="23" y="44"/>
                            <a:pt x="21" y="42"/>
                          </a:cubicBezTo>
                          <a:cubicBezTo>
                            <a:pt x="13" y="34"/>
                            <a:pt x="13" y="34"/>
                            <a:pt x="13" y="34"/>
                          </a:cubicBezTo>
                          <a:cubicBezTo>
                            <a:pt x="11" y="32"/>
                            <a:pt x="11" y="30"/>
                            <a:pt x="13" y="28"/>
                          </a:cubicBezTo>
                          <a:cubicBezTo>
                            <a:pt x="15" y="26"/>
                            <a:pt x="18" y="26"/>
                            <a:pt x="19" y="28"/>
                          </a:cubicBezTo>
                          <a:cubicBezTo>
                            <a:pt x="27" y="36"/>
                            <a:pt x="27" y="36"/>
                            <a:pt x="27" y="36"/>
                          </a:cubicBezTo>
                          <a:cubicBezTo>
                            <a:pt x="29" y="38"/>
                            <a:pt x="29" y="40"/>
                            <a:pt x="27" y="42"/>
                          </a:cubicBezTo>
                          <a:moveTo>
                            <a:pt x="43" y="27"/>
                          </a:moveTo>
                          <a:cubicBezTo>
                            <a:pt x="41" y="28"/>
                            <a:pt x="38" y="28"/>
                            <a:pt x="37" y="27"/>
                          </a:cubicBezTo>
                          <a:cubicBezTo>
                            <a:pt x="29" y="19"/>
                            <a:pt x="29" y="19"/>
                            <a:pt x="29" y="19"/>
                          </a:cubicBezTo>
                          <a:cubicBezTo>
                            <a:pt x="27" y="17"/>
                            <a:pt x="27" y="14"/>
                            <a:pt x="29" y="12"/>
                          </a:cubicBezTo>
                          <a:cubicBezTo>
                            <a:pt x="30" y="11"/>
                            <a:pt x="33" y="11"/>
                            <a:pt x="35" y="12"/>
                          </a:cubicBezTo>
                          <a:cubicBezTo>
                            <a:pt x="43" y="20"/>
                            <a:pt x="43" y="20"/>
                            <a:pt x="43" y="20"/>
                          </a:cubicBezTo>
                          <a:cubicBezTo>
                            <a:pt x="45" y="22"/>
                            <a:pt x="45" y="25"/>
                            <a:pt x="43" y="2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38" name="Freeform 1150">
                      <a:extLst>
                        <a:ext uri="{FF2B5EF4-FFF2-40B4-BE49-F238E27FC236}">
                          <a16:creationId xmlns:a16="http://schemas.microsoft.com/office/drawing/2014/main" id="{916AD0C7-A9F2-4D5D-A81E-0D50C0206B39}"/>
                        </a:ext>
                      </a:extLst>
                    </p:cNvPr>
                    <p:cNvSpPr>
                      <a:spLocks/>
                    </p:cNvSpPr>
                    <p:nvPr/>
                  </p:nvSpPr>
                  <p:spPr bwMode="auto">
                    <a:xfrm>
                      <a:off x="909011" y="1363662"/>
                      <a:ext cx="49213" cy="49213"/>
                    </a:xfrm>
                    <a:custGeom>
                      <a:avLst/>
                      <a:gdLst>
                        <a:gd name="T0" fmla="*/ 2 w 31"/>
                        <a:gd name="T1" fmla="*/ 21 h 31"/>
                        <a:gd name="T2" fmla="*/ 2 w 31"/>
                        <a:gd name="T3" fmla="*/ 21 h 31"/>
                        <a:gd name="T4" fmla="*/ 22 w 31"/>
                        <a:gd name="T5" fmla="*/ 2 h 31"/>
                        <a:gd name="T6" fmla="*/ 29 w 31"/>
                        <a:gd name="T7" fmla="*/ 2 h 31"/>
                        <a:gd name="T8" fmla="*/ 29 w 31"/>
                        <a:gd name="T9" fmla="*/ 9 h 31"/>
                        <a:gd name="T10" fmla="*/ 10 w 31"/>
                        <a:gd name="T11" fmla="*/ 29 h 31"/>
                        <a:gd name="T12" fmla="*/ 2 w 31"/>
                        <a:gd name="T13" fmla="*/ 29 h 31"/>
                        <a:gd name="T14" fmla="*/ 2 w 31"/>
                        <a:gd name="T15" fmla="*/ 2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2" y="21"/>
                          </a:moveTo>
                          <a:cubicBezTo>
                            <a:pt x="2" y="21"/>
                            <a:pt x="2" y="21"/>
                            <a:pt x="2" y="21"/>
                          </a:cubicBezTo>
                          <a:cubicBezTo>
                            <a:pt x="22" y="2"/>
                            <a:pt x="22" y="2"/>
                            <a:pt x="22" y="2"/>
                          </a:cubicBezTo>
                          <a:cubicBezTo>
                            <a:pt x="24" y="0"/>
                            <a:pt x="27" y="0"/>
                            <a:pt x="29" y="2"/>
                          </a:cubicBezTo>
                          <a:cubicBezTo>
                            <a:pt x="31" y="4"/>
                            <a:pt x="31" y="7"/>
                            <a:pt x="29" y="9"/>
                          </a:cubicBezTo>
                          <a:cubicBezTo>
                            <a:pt x="10" y="29"/>
                            <a:pt x="10" y="29"/>
                            <a:pt x="10" y="29"/>
                          </a:cubicBezTo>
                          <a:cubicBezTo>
                            <a:pt x="8" y="31"/>
                            <a:pt x="4" y="30"/>
                            <a:pt x="2" y="29"/>
                          </a:cubicBezTo>
                          <a:cubicBezTo>
                            <a:pt x="1" y="27"/>
                            <a:pt x="0" y="23"/>
                            <a:pt x="2" y="2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sp>
                  <p:nvSpPr>
                    <p:cNvPr id="39" name="Freeform 1151">
                      <a:extLst>
                        <a:ext uri="{FF2B5EF4-FFF2-40B4-BE49-F238E27FC236}">
                          <a16:creationId xmlns:a16="http://schemas.microsoft.com/office/drawing/2014/main" id="{9206BE1F-852C-45A1-BD36-9FD66B76B312}"/>
                        </a:ext>
                      </a:extLst>
                    </p:cNvPr>
                    <p:cNvSpPr>
                      <a:spLocks noEditPoints="1"/>
                    </p:cNvSpPr>
                    <p:nvPr/>
                  </p:nvSpPr>
                  <p:spPr bwMode="auto">
                    <a:xfrm>
                      <a:off x="970924" y="1425574"/>
                      <a:ext cx="271463" cy="269875"/>
                    </a:xfrm>
                    <a:custGeom>
                      <a:avLst/>
                      <a:gdLst>
                        <a:gd name="T0" fmla="*/ 172 w 175"/>
                        <a:gd name="T1" fmla="*/ 164 h 174"/>
                        <a:gd name="T2" fmla="*/ 156 w 175"/>
                        <a:gd name="T3" fmla="*/ 147 h 174"/>
                        <a:gd name="T4" fmla="*/ 151 w 175"/>
                        <a:gd name="T5" fmla="*/ 115 h 174"/>
                        <a:gd name="T6" fmla="*/ 38 w 175"/>
                        <a:gd name="T7" fmla="*/ 2 h 174"/>
                        <a:gd name="T8" fmla="*/ 31 w 175"/>
                        <a:gd name="T9" fmla="*/ 2 h 174"/>
                        <a:gd name="T10" fmla="*/ 3 w 175"/>
                        <a:gd name="T11" fmla="*/ 31 h 174"/>
                        <a:gd name="T12" fmla="*/ 3 w 175"/>
                        <a:gd name="T13" fmla="*/ 37 h 174"/>
                        <a:gd name="T14" fmla="*/ 116 w 175"/>
                        <a:gd name="T15" fmla="*/ 151 h 174"/>
                        <a:gd name="T16" fmla="*/ 147 w 175"/>
                        <a:gd name="T17" fmla="*/ 155 h 174"/>
                        <a:gd name="T18" fmla="*/ 164 w 175"/>
                        <a:gd name="T19" fmla="*/ 172 h 174"/>
                        <a:gd name="T20" fmla="*/ 172 w 175"/>
                        <a:gd name="T21" fmla="*/ 172 h 174"/>
                        <a:gd name="T22" fmla="*/ 172 w 175"/>
                        <a:gd name="T23" fmla="*/ 164 h 174"/>
                        <a:gd name="T24" fmla="*/ 55 w 175"/>
                        <a:gd name="T25" fmla="*/ 34 h 174"/>
                        <a:gd name="T26" fmla="*/ 43 w 175"/>
                        <a:gd name="T27" fmla="*/ 58 h 174"/>
                        <a:gd name="T28" fmla="*/ 36 w 175"/>
                        <a:gd name="T29" fmla="*/ 59 h 174"/>
                        <a:gd name="T30" fmla="*/ 21 w 175"/>
                        <a:gd name="T31" fmla="*/ 45 h 174"/>
                        <a:gd name="T32" fmla="*/ 20 w 175"/>
                        <a:gd name="T33" fmla="*/ 40 h 174"/>
                        <a:gd name="T34" fmla="*/ 32 w 175"/>
                        <a:gd name="T35" fmla="*/ 16 h 174"/>
                        <a:gd name="T36" fmla="*/ 39 w 175"/>
                        <a:gd name="T37" fmla="*/ 14 h 174"/>
                        <a:gd name="T38" fmla="*/ 54 w 175"/>
                        <a:gd name="T39" fmla="*/ 29 h 174"/>
                        <a:gd name="T40" fmla="*/ 55 w 175"/>
                        <a:gd name="T41" fmla="*/ 3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174">
                          <a:moveTo>
                            <a:pt x="172" y="164"/>
                          </a:moveTo>
                          <a:cubicBezTo>
                            <a:pt x="156" y="147"/>
                            <a:pt x="156" y="147"/>
                            <a:pt x="156" y="147"/>
                          </a:cubicBezTo>
                          <a:cubicBezTo>
                            <a:pt x="151" y="115"/>
                            <a:pt x="151" y="115"/>
                            <a:pt x="151" y="115"/>
                          </a:cubicBezTo>
                          <a:cubicBezTo>
                            <a:pt x="38" y="2"/>
                            <a:pt x="38" y="2"/>
                            <a:pt x="38" y="2"/>
                          </a:cubicBezTo>
                          <a:cubicBezTo>
                            <a:pt x="36" y="0"/>
                            <a:pt x="33" y="0"/>
                            <a:pt x="31" y="2"/>
                          </a:cubicBezTo>
                          <a:cubicBezTo>
                            <a:pt x="3" y="31"/>
                            <a:pt x="3" y="31"/>
                            <a:pt x="3" y="31"/>
                          </a:cubicBezTo>
                          <a:cubicBezTo>
                            <a:pt x="0" y="33"/>
                            <a:pt x="1" y="36"/>
                            <a:pt x="3" y="37"/>
                          </a:cubicBezTo>
                          <a:cubicBezTo>
                            <a:pt x="116" y="151"/>
                            <a:pt x="116" y="151"/>
                            <a:pt x="116" y="151"/>
                          </a:cubicBezTo>
                          <a:cubicBezTo>
                            <a:pt x="147" y="155"/>
                            <a:pt x="147" y="155"/>
                            <a:pt x="147" y="155"/>
                          </a:cubicBezTo>
                          <a:cubicBezTo>
                            <a:pt x="164" y="172"/>
                            <a:pt x="164" y="172"/>
                            <a:pt x="164" y="172"/>
                          </a:cubicBezTo>
                          <a:cubicBezTo>
                            <a:pt x="166" y="174"/>
                            <a:pt x="170" y="174"/>
                            <a:pt x="172" y="172"/>
                          </a:cubicBezTo>
                          <a:cubicBezTo>
                            <a:pt x="175" y="170"/>
                            <a:pt x="175" y="166"/>
                            <a:pt x="172" y="164"/>
                          </a:cubicBezTo>
                          <a:moveTo>
                            <a:pt x="55" y="34"/>
                          </a:moveTo>
                          <a:cubicBezTo>
                            <a:pt x="43" y="58"/>
                            <a:pt x="43" y="58"/>
                            <a:pt x="43" y="58"/>
                          </a:cubicBezTo>
                          <a:cubicBezTo>
                            <a:pt x="41" y="61"/>
                            <a:pt x="38" y="61"/>
                            <a:pt x="36" y="59"/>
                          </a:cubicBezTo>
                          <a:cubicBezTo>
                            <a:pt x="21" y="45"/>
                            <a:pt x="21" y="45"/>
                            <a:pt x="21" y="45"/>
                          </a:cubicBezTo>
                          <a:cubicBezTo>
                            <a:pt x="20" y="43"/>
                            <a:pt x="19" y="41"/>
                            <a:pt x="20" y="40"/>
                          </a:cubicBezTo>
                          <a:cubicBezTo>
                            <a:pt x="32" y="16"/>
                            <a:pt x="32" y="16"/>
                            <a:pt x="32" y="16"/>
                          </a:cubicBezTo>
                          <a:cubicBezTo>
                            <a:pt x="33" y="13"/>
                            <a:pt x="37" y="12"/>
                            <a:pt x="39" y="14"/>
                          </a:cubicBezTo>
                          <a:cubicBezTo>
                            <a:pt x="54" y="29"/>
                            <a:pt x="54" y="29"/>
                            <a:pt x="54" y="29"/>
                          </a:cubicBezTo>
                          <a:cubicBezTo>
                            <a:pt x="55" y="30"/>
                            <a:pt x="56" y="32"/>
                            <a:pt x="55" y="3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1965"/>
                        </a:solidFill>
                        <a:effectLst/>
                        <a:uLnTx/>
                        <a:uFillTx/>
                        <a:latin typeface="Verdana"/>
                        <a:ea typeface="+mn-ea"/>
                        <a:cs typeface="Arial" charset="0"/>
                      </a:endParaRPr>
                    </a:p>
                  </p:txBody>
                </p:sp>
              </p:grpSp>
            </p:grpSp>
            <p:sp>
              <p:nvSpPr>
                <p:cNvPr id="33" name="TextBox 7">
                  <a:extLst>
                    <a:ext uri="{FF2B5EF4-FFF2-40B4-BE49-F238E27FC236}">
                      <a16:creationId xmlns:a16="http://schemas.microsoft.com/office/drawing/2014/main" id="{9F52DCF6-FC84-4829-8CFC-B4842F21F081}"/>
                    </a:ext>
                  </a:extLst>
                </p:cNvPr>
                <p:cNvSpPr txBox="1">
                  <a:spLocks noChangeArrowheads="1"/>
                </p:cNvSpPr>
                <p:nvPr/>
              </p:nvSpPr>
              <p:spPr bwMode="auto">
                <a:xfrm>
                  <a:off x="3646640" y="2658057"/>
                  <a:ext cx="403178" cy="229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rIns="0">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FDA"/>
                      </a:solidFill>
                      <a:effectLst/>
                      <a:uLnTx/>
                      <a:uFillTx/>
                      <a:latin typeface="Verdana" pitchFamily="34" charset="0"/>
                      <a:ea typeface="+mn-ea"/>
                      <a:cs typeface="Arial" pitchFamily="34" charset="0"/>
                    </a:rPr>
                    <a:t>1.62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FDA"/>
                      </a:solidFill>
                      <a:effectLst/>
                      <a:uLnTx/>
                      <a:uFillTx/>
                      <a:latin typeface="Verdana" pitchFamily="34" charset="0"/>
                      <a:ea typeface="+mn-ea"/>
                      <a:cs typeface="Arial" pitchFamily="34" charset="0"/>
                    </a:rPr>
                    <a:t>Injections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9FDA"/>
                      </a:solidFill>
                      <a:effectLst/>
                      <a:uLnTx/>
                      <a:uFillTx/>
                      <a:latin typeface="Verdana" pitchFamily="34" charset="0"/>
                      <a:ea typeface="+mn-ea"/>
                      <a:cs typeface="Arial" pitchFamily="34" charset="0"/>
                    </a:rPr>
                    <a:t>(83.4 U)</a:t>
                  </a:r>
                </a:p>
              </p:txBody>
            </p:sp>
            <p:sp>
              <p:nvSpPr>
                <p:cNvPr id="34" name="TextBox 7">
                  <a:extLst>
                    <a:ext uri="{FF2B5EF4-FFF2-40B4-BE49-F238E27FC236}">
                      <a16:creationId xmlns:a16="http://schemas.microsoft.com/office/drawing/2014/main" id="{09A5AD9F-1ECE-465F-8B71-75C0E752E903}"/>
                    </a:ext>
                  </a:extLst>
                </p:cNvPr>
                <p:cNvSpPr txBox="1">
                  <a:spLocks noChangeArrowheads="1"/>
                </p:cNvSpPr>
                <p:nvPr/>
              </p:nvSpPr>
              <p:spPr bwMode="auto">
                <a:xfrm>
                  <a:off x="3646640" y="3138779"/>
                  <a:ext cx="403178" cy="229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rIns="0">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2.85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Injections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pitchFamily="34" charset="0"/>
                      <a:ea typeface="+mn-ea"/>
                      <a:cs typeface="Arial" pitchFamily="34" charset="0"/>
                    </a:rPr>
                    <a:t>(89.3 U)</a:t>
                  </a:r>
                </a:p>
              </p:txBody>
            </p:sp>
          </p:grpSp>
          <p:sp>
            <p:nvSpPr>
              <p:cNvPr id="23" name="TextBox 17">
                <a:extLst>
                  <a:ext uri="{FF2B5EF4-FFF2-40B4-BE49-F238E27FC236}">
                    <a16:creationId xmlns:a16="http://schemas.microsoft.com/office/drawing/2014/main" id="{C48268B4-6AAA-4D27-BE3B-8B205992C4D8}"/>
                  </a:ext>
                </a:extLst>
              </p:cNvPr>
              <p:cNvSpPr txBox="1">
                <a:spLocks noChangeArrowheads="1"/>
              </p:cNvSpPr>
              <p:nvPr/>
            </p:nvSpPr>
            <p:spPr bwMode="auto">
              <a:xfrm>
                <a:off x="7227162" y="1608141"/>
                <a:ext cx="1188720" cy="10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itchFamily="34" charset="0"/>
                    <a:ea typeface="MS PGothic" pitchFamily="34" charset="-128"/>
                  </a:defRPr>
                </a:lvl1pPr>
                <a:lvl2pPr marL="742950" indent="-285750" eaLnBrk="0" hangingPunct="0">
                  <a:defRPr b="1">
                    <a:solidFill>
                      <a:srgbClr val="001965"/>
                    </a:solidFill>
                    <a:latin typeface="Verdana" pitchFamily="34" charset="0"/>
                    <a:ea typeface="MS PGothic" pitchFamily="34" charset="-128"/>
                  </a:defRPr>
                </a:lvl2pPr>
                <a:lvl3pPr marL="1143000" indent="-228600" eaLnBrk="0" hangingPunct="0">
                  <a:defRPr b="1">
                    <a:solidFill>
                      <a:srgbClr val="001965"/>
                    </a:solidFill>
                    <a:latin typeface="Verdana" pitchFamily="34" charset="0"/>
                    <a:ea typeface="MS PGothic" pitchFamily="34" charset="-128"/>
                  </a:defRPr>
                </a:lvl3pPr>
                <a:lvl4pPr marL="1600200" indent="-228600" eaLnBrk="0" hangingPunct="0">
                  <a:defRPr b="1">
                    <a:solidFill>
                      <a:srgbClr val="001965"/>
                    </a:solidFill>
                    <a:latin typeface="Verdana" pitchFamily="34" charset="0"/>
                    <a:ea typeface="MS PGothic" pitchFamily="34" charset="-128"/>
                  </a:defRPr>
                </a:lvl4pPr>
                <a:lvl5pPr marL="2057400" indent="-228600" eaLnBrk="0" hangingPunct="0">
                  <a:defRPr b="1">
                    <a:solidFill>
                      <a:srgbClr val="001965"/>
                    </a:solidFill>
                    <a:latin typeface="Verdana" pitchFamily="34" charset="0"/>
                    <a:ea typeface="MS PGothic" pitchFamily="34" charset="-128"/>
                  </a:defRPr>
                </a:lvl5pPr>
                <a:lvl6pPr marL="2514600" indent="-228600" eaLnBrk="0" fontAlgn="base" hangingPunct="0">
                  <a:spcBef>
                    <a:spcPct val="0"/>
                  </a:spcBef>
                  <a:spcAft>
                    <a:spcPct val="0"/>
                  </a:spcAft>
                  <a:defRPr b="1">
                    <a:solidFill>
                      <a:srgbClr val="001965"/>
                    </a:solidFill>
                    <a:latin typeface="Verdana" pitchFamily="34" charset="0"/>
                    <a:ea typeface="MS PGothic" pitchFamily="34" charset="-128"/>
                  </a:defRPr>
                </a:lvl6pPr>
                <a:lvl7pPr marL="2971800" indent="-228600" eaLnBrk="0" fontAlgn="base" hangingPunct="0">
                  <a:spcBef>
                    <a:spcPct val="0"/>
                  </a:spcBef>
                  <a:spcAft>
                    <a:spcPct val="0"/>
                  </a:spcAft>
                  <a:defRPr b="1">
                    <a:solidFill>
                      <a:srgbClr val="001965"/>
                    </a:solidFill>
                    <a:latin typeface="Verdana" pitchFamily="34" charset="0"/>
                    <a:ea typeface="MS PGothic" pitchFamily="34" charset="-128"/>
                  </a:defRPr>
                </a:lvl7pPr>
                <a:lvl8pPr marL="3429000" indent="-228600" eaLnBrk="0" fontAlgn="base" hangingPunct="0">
                  <a:spcBef>
                    <a:spcPct val="0"/>
                  </a:spcBef>
                  <a:spcAft>
                    <a:spcPct val="0"/>
                  </a:spcAft>
                  <a:defRPr b="1">
                    <a:solidFill>
                      <a:srgbClr val="001965"/>
                    </a:solidFill>
                    <a:latin typeface="Verdana" pitchFamily="34" charset="0"/>
                    <a:ea typeface="MS PGothic" pitchFamily="34" charset="-128"/>
                  </a:defRPr>
                </a:lvl8pPr>
                <a:lvl9pPr marL="3886200" indent="-228600" eaLnBrk="0" fontAlgn="base" hangingPunct="0">
                  <a:spcBef>
                    <a:spcPct val="0"/>
                  </a:spcBef>
                  <a:spcAft>
                    <a:spcPct val="0"/>
                  </a:spcAft>
                  <a:defRPr b="1">
                    <a:solidFill>
                      <a:srgbClr val="001965"/>
                    </a:solidFill>
                    <a:latin typeface="Verdana" pitchFamily="34" charset="0"/>
                    <a:ea typeface="MS PGothic" pitchFamily="34" charset="-128"/>
                  </a:defRPr>
                </a:lvl9pPr>
              </a:lstStyle>
              <a:p>
                <a:pPr marL="0" marR="0" lvl="0" indent="0" algn="ctr" defTabSz="914198" rtl="0" eaLnBrk="0" fontAlgn="auto" latinLnBrk="0" hangingPunct="0">
                  <a:lnSpc>
                    <a:spcPct val="100000"/>
                  </a:lnSpc>
                  <a:spcBef>
                    <a:spcPct val="20000"/>
                  </a:spcBef>
                  <a:spcAft>
                    <a:spcPts val="0"/>
                  </a:spcAft>
                  <a:buClr>
                    <a:srgbClr val="00B7FF"/>
                  </a:buClr>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MS PGothic" pitchFamily="34" charset="-128"/>
                    <a:cs typeface="Arial" charset="0"/>
                  </a:rPr>
                  <a:t>Non-inferiority confirmed </a:t>
                </a:r>
              </a:p>
            </p:txBody>
          </p:sp>
        </p:grpSp>
      </p:grpSp>
    </p:spTree>
    <p:extLst>
      <p:ext uri="{BB962C8B-B14F-4D97-AF65-F5344CB8AC3E}">
        <p14:creationId xmlns:p14="http://schemas.microsoft.com/office/powerpoint/2010/main" val="3843770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16800" y="245445"/>
            <a:ext cx="8706011" cy="521883"/>
          </a:xfrm>
        </p:spPr>
        <p:txBody>
          <a:bodyPr>
            <a:normAutofit fontScale="90000"/>
          </a:bodyPr>
          <a:lstStyle/>
          <a:p>
            <a:r>
              <a:rPr lang="en-GB" dirty="0">
                <a:solidFill>
                  <a:srgbClr val="001965"/>
                </a:solidFill>
              </a:rPr>
              <a:t>Less complex dosing of IDegAsp BID </a:t>
            </a:r>
            <a:br>
              <a:rPr lang="en-GB" dirty="0">
                <a:solidFill>
                  <a:srgbClr val="001965"/>
                </a:solidFill>
              </a:rPr>
            </a:br>
            <a:r>
              <a:rPr lang="en-GB" dirty="0">
                <a:solidFill>
                  <a:srgbClr val="001965"/>
                </a:solidFill>
              </a:rPr>
              <a:t>vs. basal–bolus</a:t>
            </a:r>
            <a:r>
              <a:rPr lang="en-GB" baseline="30000" dirty="0">
                <a:solidFill>
                  <a:srgbClr val="001965"/>
                </a:solidFill>
              </a:rPr>
              <a:t>1-10</a:t>
            </a:r>
          </a:p>
        </p:txBody>
      </p:sp>
      <p:sp>
        <p:nvSpPr>
          <p:cNvPr id="3" name="Text Placeholder 2"/>
          <p:cNvSpPr>
            <a:spLocks noGrp="1"/>
          </p:cNvSpPr>
          <p:nvPr>
            <p:ph type="body" sz="quarter" idx="10"/>
          </p:nvPr>
        </p:nvSpPr>
        <p:spPr>
          <a:xfrm>
            <a:off x="121188" y="5266087"/>
            <a:ext cx="8811686" cy="1460472"/>
          </a:xfrm>
        </p:spPr>
        <p:txBody>
          <a:bodyPr>
            <a:noAutofit/>
          </a:bodyPr>
          <a:lstStyle/>
          <a:p>
            <a:r>
              <a:rPr lang="en-CA" sz="900" dirty="0"/>
              <a:t>*Once-daily SMBG testing is recommended with current basal insulin analogues.</a:t>
            </a:r>
            <a:r>
              <a:rPr lang="en-CA" sz="900" baseline="30000" dirty="0"/>
              <a:t>1-3 </a:t>
            </a:r>
            <a:r>
              <a:rPr lang="en-CA" sz="900" dirty="0"/>
              <a:t>Insulin degludec may be used with a simple monitoring and titration algorithm in patients with T2D: Once-weekly titration based on the average of 2 preceding FPG measurements </a:t>
            </a:r>
            <a:r>
              <a:rPr lang="en-CA" sz="900" baseline="30000" dirty="0"/>
              <a:t>4,5</a:t>
            </a:r>
            <a:r>
              <a:rPr lang="en-CA" sz="900" dirty="0"/>
              <a:t>. </a:t>
            </a:r>
            <a:r>
              <a:rPr lang="en-GB" sz="900" dirty="0"/>
              <a:t>BID, twice daily; FPG, fasting plasma glucose; IDegAsp, insulin degludec/insulin aspart; SMBG, self-measured blood glucose; T2D, type 2 diabetes. 1. Starting patients on </a:t>
            </a:r>
            <a:r>
              <a:rPr lang="en-GB" sz="900" dirty="0" err="1"/>
              <a:t>Levemir</a:t>
            </a:r>
            <a:r>
              <a:rPr lang="en-GB" sz="900" dirty="0"/>
              <a:t>®. http://www.levemirpro.com/prescribing/dosing.aspx; 2. Davies et al. Diabetes Care 2005;28:1282–8; 3. Titration guide for Lantus® http://www.lantus.com/hcp/dosing-titration/titration-guide.aspx; 4. </a:t>
            </a:r>
            <a:r>
              <a:rPr lang="en-GB" sz="900" dirty="0" err="1"/>
              <a:t>Endocrinologic</a:t>
            </a:r>
            <a:r>
              <a:rPr lang="en-GB" sz="900" dirty="0"/>
              <a:t> and Metabolic Drug Advisory Committee. Insulin degludec and insulin degludec/insulin aspart treatment to improve glycemic control in patients with diabetes mellitus: NDAs 203314 and 203313 briefing document. http://www.fda.gov/downloads/AdvisoryCommittees/CommitteesMeetingMaterials/Drugs/EndocrinologicandMetabolicDrugsAdvisoryCommittee/UCM327017.pdf; 5. </a:t>
            </a:r>
            <a:r>
              <a:rPr lang="en-GB" sz="900" dirty="0" err="1"/>
              <a:t>Rodbard</a:t>
            </a:r>
            <a:r>
              <a:rPr lang="en-GB" sz="900" dirty="0"/>
              <a:t> et al. </a:t>
            </a:r>
            <a:r>
              <a:rPr lang="en-GB" sz="900" dirty="0" err="1"/>
              <a:t>Diabet</a:t>
            </a:r>
            <a:r>
              <a:rPr lang="en-GB" sz="900" dirty="0"/>
              <a:t> Med 2013;30:1298–304; 6. NICE. Guidance on the use of long-acting insulin analogues for the treatment of diabetes – insulin glargine. Technology App no 53. Dec 2002; 7. ADA. Diabetes Care. 2014;37(Suppl. 1):S14-S80; 8. Fulcher et al. Diabetes Care 2014;37:2084-90; 9. Kaneko et al. Diabetes Res </a:t>
            </a:r>
            <a:r>
              <a:rPr lang="en-GB" sz="900" dirty="0" err="1"/>
              <a:t>Clin</a:t>
            </a:r>
            <a:r>
              <a:rPr lang="en-GB" sz="900" dirty="0"/>
              <a:t> </a:t>
            </a:r>
            <a:r>
              <a:rPr lang="en-GB" sz="900" dirty="0" err="1"/>
              <a:t>Pract</a:t>
            </a:r>
            <a:r>
              <a:rPr lang="en-GB" sz="900" dirty="0"/>
              <a:t> 2015;107:139-47; 10. FDA Briefing Document. NDA 203313 and NDA 203314 Insulin degludec and insulin degludec/aspart. http://www.fda.gov/downloads/AdvisoryCommittees/CommitteesMeetingMaterials/Drugs/EndocrinologicandMetabolicDrugsAdvisoryCommittee/UCM327015.pdf </a:t>
            </a:r>
          </a:p>
        </p:txBody>
      </p:sp>
      <p:sp>
        <p:nvSpPr>
          <p:cNvPr id="481" name="Freeform 62">
            <a:hlinkClick r:id="" action="ppaction://noaction"/>
          </p:cNvPr>
          <p:cNvSpPr>
            <a:spLocks/>
          </p:cNvSpPr>
          <p:nvPr/>
        </p:nvSpPr>
        <p:spPr bwMode="auto">
          <a:xfrm>
            <a:off x="8869657" y="6509439"/>
            <a:ext cx="153155" cy="172235"/>
          </a:xfrm>
          <a:custGeom>
            <a:avLst/>
            <a:gdLst>
              <a:gd name="T0" fmla="*/ 79 w 198"/>
              <a:gd name="T1" fmla="*/ 167 h 167"/>
              <a:gd name="T2" fmla="*/ 79 w 198"/>
              <a:gd name="T3" fmla="*/ 108 h 167"/>
              <a:gd name="T4" fmla="*/ 119 w 198"/>
              <a:gd name="T5" fmla="*/ 108 h 167"/>
              <a:gd name="T6" fmla="*/ 119 w 198"/>
              <a:gd name="T7" fmla="*/ 167 h 167"/>
              <a:gd name="T8" fmla="*/ 168 w 198"/>
              <a:gd name="T9" fmla="*/ 167 h 167"/>
              <a:gd name="T10" fmla="*/ 168 w 198"/>
              <a:gd name="T11" fmla="*/ 89 h 167"/>
              <a:gd name="T12" fmla="*/ 198 w 198"/>
              <a:gd name="T13" fmla="*/ 89 h 167"/>
              <a:gd name="T14" fmla="*/ 99 w 198"/>
              <a:gd name="T15" fmla="*/ 0 h 167"/>
              <a:gd name="T16" fmla="*/ 0 w 198"/>
              <a:gd name="T17" fmla="*/ 89 h 167"/>
              <a:gd name="T18" fmla="*/ 30 w 198"/>
              <a:gd name="T19" fmla="*/ 89 h 167"/>
              <a:gd name="T20" fmla="*/ 30 w 198"/>
              <a:gd name="T21" fmla="*/ 167 h 167"/>
              <a:gd name="T22" fmla="*/ 79 w 198"/>
              <a:gd name="T2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7">
                <a:moveTo>
                  <a:pt x="79" y="167"/>
                </a:moveTo>
                <a:lnTo>
                  <a:pt x="79" y="108"/>
                </a:lnTo>
                <a:lnTo>
                  <a:pt x="119" y="108"/>
                </a:lnTo>
                <a:lnTo>
                  <a:pt x="119" y="167"/>
                </a:lnTo>
                <a:lnTo>
                  <a:pt x="168" y="167"/>
                </a:lnTo>
                <a:lnTo>
                  <a:pt x="168" y="89"/>
                </a:lnTo>
                <a:lnTo>
                  <a:pt x="198" y="89"/>
                </a:lnTo>
                <a:lnTo>
                  <a:pt x="99" y="0"/>
                </a:lnTo>
                <a:lnTo>
                  <a:pt x="0" y="89"/>
                </a:lnTo>
                <a:lnTo>
                  <a:pt x="30" y="89"/>
                </a:lnTo>
                <a:lnTo>
                  <a:pt x="30" y="167"/>
                </a:lnTo>
                <a:lnTo>
                  <a:pt x="79" y="1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grpSp>
        <p:nvGrpSpPr>
          <p:cNvPr id="17" name="Group 16"/>
          <p:cNvGrpSpPr/>
          <p:nvPr/>
        </p:nvGrpSpPr>
        <p:grpSpPr>
          <a:xfrm>
            <a:off x="504380" y="1247850"/>
            <a:ext cx="3681339" cy="3242904"/>
            <a:chOff x="418654" y="1333899"/>
            <a:chExt cx="3681339" cy="2432178"/>
          </a:xfrm>
        </p:grpSpPr>
        <p:sp>
          <p:nvSpPr>
            <p:cNvPr id="676" name="Rounded Rectangle 93"/>
            <p:cNvSpPr/>
            <p:nvPr/>
          </p:nvSpPr>
          <p:spPr>
            <a:xfrm>
              <a:off x="418655" y="1817370"/>
              <a:ext cx="927738" cy="370740"/>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0" marR="0" lvl="0" indent="0" algn="l" defTabSz="914355" rtl="0" eaLnBrk="1" fontAlgn="base" latinLnBrk="0" hangingPunct="1">
                <a:lnSpc>
                  <a:spcPct val="100000"/>
                </a:lnSpc>
                <a:spcBef>
                  <a:spcPct val="0"/>
                </a:spcBef>
                <a:spcAft>
                  <a:spcPts val="80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mn-ea"/>
                  <a:cs typeface="+mn-cs"/>
                </a:rPr>
                <a:t>Breakfast</a:t>
              </a:r>
            </a:p>
          </p:txBody>
        </p:sp>
        <p:sp>
          <p:nvSpPr>
            <p:cNvPr id="732" name="Rounded Rectangle 93"/>
            <p:cNvSpPr/>
            <p:nvPr/>
          </p:nvSpPr>
          <p:spPr>
            <a:xfrm>
              <a:off x="418655" y="2250220"/>
              <a:ext cx="919356" cy="361497"/>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0" marR="0" lvl="0" indent="0" algn="l" defTabSz="914355" rtl="0" eaLnBrk="1" fontAlgn="base" latinLnBrk="0" hangingPunct="1">
                <a:lnSpc>
                  <a:spcPct val="100000"/>
                </a:lnSpc>
                <a:spcBef>
                  <a:spcPct val="0"/>
                </a:spcBef>
                <a:spcAft>
                  <a:spcPts val="80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mn-ea"/>
                  <a:cs typeface="+mn-cs"/>
                </a:rPr>
                <a:t>Lunch</a:t>
              </a:r>
            </a:p>
          </p:txBody>
        </p:sp>
        <p:sp>
          <p:nvSpPr>
            <p:cNvPr id="733" name="Rounded Rectangle 93"/>
            <p:cNvSpPr/>
            <p:nvPr/>
          </p:nvSpPr>
          <p:spPr>
            <a:xfrm>
              <a:off x="418654" y="2673826"/>
              <a:ext cx="927740" cy="354398"/>
            </a:xfrm>
            <a:prstGeom prst="round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0" marR="0" lvl="0" indent="0" algn="l" defTabSz="914355" rtl="0" eaLnBrk="1" fontAlgn="base" latinLnBrk="0" hangingPunct="1">
                <a:lnSpc>
                  <a:spcPct val="100000"/>
                </a:lnSpc>
                <a:spcBef>
                  <a:spcPct val="0"/>
                </a:spcBef>
                <a:spcAft>
                  <a:spcPts val="80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mn-ea"/>
                  <a:cs typeface="+mn-cs"/>
                </a:rPr>
                <a:t>Dinner</a:t>
              </a:r>
            </a:p>
          </p:txBody>
        </p:sp>
        <p:sp>
          <p:nvSpPr>
            <p:cNvPr id="734" name="Rounded Rectangle 93"/>
            <p:cNvSpPr/>
            <p:nvPr/>
          </p:nvSpPr>
          <p:spPr>
            <a:xfrm>
              <a:off x="418655" y="3090334"/>
              <a:ext cx="927738" cy="376736"/>
            </a:xfrm>
            <a:prstGeom prst="roundRect">
              <a:avLst/>
            </a:prstGeom>
            <a:solidFill>
              <a:srgbClr val="C2DEE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0" marR="0" lvl="0" indent="0" algn="l" defTabSz="914355" rtl="0" eaLnBrk="1" fontAlgn="base" latinLnBrk="0" hangingPunct="1">
                <a:lnSpc>
                  <a:spcPct val="100000"/>
                </a:lnSpc>
                <a:spcBef>
                  <a:spcPct val="0"/>
                </a:spcBef>
                <a:spcAft>
                  <a:spcPts val="800"/>
                </a:spcAft>
                <a:buClrTx/>
                <a:buSzTx/>
                <a:buFontTx/>
                <a:buNone/>
                <a:tabLst/>
                <a:defRPr/>
              </a:pPr>
              <a:r>
                <a:rPr kumimoji="0" lang="en-GB" sz="1000" b="1" i="0" u="none" strike="noStrike" kern="1200" cap="none" spc="0" normalizeH="0" baseline="0" noProof="0" dirty="0">
                  <a:ln>
                    <a:noFill/>
                  </a:ln>
                  <a:solidFill>
                    <a:srgbClr val="001965"/>
                  </a:solidFill>
                  <a:effectLst/>
                  <a:uLnTx/>
                  <a:uFillTx/>
                  <a:latin typeface="Verdana"/>
                  <a:ea typeface="+mn-ea"/>
                  <a:cs typeface="+mn-cs"/>
                </a:rPr>
                <a:t>BASAL*</a:t>
              </a:r>
            </a:p>
          </p:txBody>
        </p:sp>
        <p:sp>
          <p:nvSpPr>
            <p:cNvPr id="735" name="Rounded Rectangle 384"/>
            <p:cNvSpPr/>
            <p:nvPr/>
          </p:nvSpPr>
          <p:spPr>
            <a:xfrm>
              <a:off x="1274445" y="3221369"/>
              <a:ext cx="2811780" cy="544708"/>
            </a:xfrm>
            <a:prstGeom prst="roundRect">
              <a:avLst>
                <a:gd name="adj" fmla="val 16791"/>
              </a:avLst>
            </a:prstGeom>
            <a:solidFill>
              <a:schemeClr val="bg1"/>
            </a:solidFill>
            <a:ln w="19050">
              <a:solidFill>
                <a:srgbClr val="E0DED8"/>
              </a:solidFill>
            </a:ln>
          </p:spPr>
          <p:style>
            <a:lnRef idx="2">
              <a:schemeClr val="accent1">
                <a:shade val="50000"/>
              </a:schemeClr>
            </a:lnRef>
            <a:fillRef idx="1">
              <a:schemeClr val="accent1"/>
            </a:fillRef>
            <a:effectRef idx="0">
              <a:schemeClr val="accent1"/>
            </a:effectRef>
            <a:fontRef idx="minor">
              <a:schemeClr val="lt1"/>
            </a:fontRef>
          </p:style>
          <p:txBody>
            <a:bodyPr tIns="144000" rIns="36000" bIns="0" rtlCol="0" anchor="b"/>
            <a:lstStyle/>
            <a:p>
              <a:pPr marL="0" marR="0" lvl="0" indent="0" algn="ctr" defTabSz="914355" rtl="0" eaLnBrk="1" fontAlgn="base" latinLnBrk="0" hangingPunct="1">
                <a:lnSpc>
                  <a:spcPct val="100000"/>
                </a:lnSpc>
                <a:spcBef>
                  <a:spcPct val="0"/>
                </a:spcBef>
                <a:spcAft>
                  <a:spcPts val="600"/>
                </a:spcAft>
                <a:buClrTx/>
                <a:buSzTx/>
                <a:buFontTx/>
                <a:buNone/>
                <a:tabLst/>
                <a:defRPr/>
              </a:pPr>
              <a:r>
                <a:rPr kumimoji="0" lang="en-GB" sz="1500" b="1" i="0" u="none" strike="noStrike" kern="1200" cap="none" spc="0" normalizeH="0" baseline="0" noProof="0" dirty="0">
                  <a:ln>
                    <a:noFill/>
                  </a:ln>
                  <a:solidFill>
                    <a:srgbClr val="E64A0E"/>
                  </a:solidFill>
                  <a:effectLst/>
                  <a:uLnTx/>
                  <a:uFillTx/>
                  <a:latin typeface="Verdana"/>
                  <a:ea typeface="+mn-ea"/>
                  <a:cs typeface="+mn-cs"/>
                </a:rPr>
                <a:t>28</a:t>
              </a:r>
              <a:r>
                <a:rPr kumimoji="0" lang="en-GB" sz="1600" b="1" i="0" u="none" strike="noStrike" kern="1200" cap="none" spc="0" normalizeH="0" baseline="0" noProof="0" dirty="0">
                  <a:ln>
                    <a:noFill/>
                  </a:ln>
                  <a:solidFill>
                    <a:srgbClr val="E64A0E"/>
                  </a:solidFill>
                  <a:effectLst/>
                  <a:uLnTx/>
                  <a:uFillTx/>
                  <a:latin typeface="Verdana"/>
                  <a:ea typeface="+mn-ea"/>
                  <a:cs typeface="+mn-cs"/>
                </a:rPr>
                <a:t> </a:t>
              </a:r>
              <a:r>
                <a:rPr kumimoji="0" lang="en-GB" sz="900" b="1" i="0" u="none" strike="noStrike" kern="1200" cap="none" spc="0" normalizeH="0" baseline="0" noProof="0" dirty="0">
                  <a:ln>
                    <a:noFill/>
                  </a:ln>
                  <a:solidFill>
                    <a:srgbClr val="E64A0E"/>
                  </a:solidFill>
                  <a:effectLst/>
                  <a:uLnTx/>
                  <a:uFillTx/>
                  <a:latin typeface="Verdana"/>
                  <a:ea typeface="+mn-ea"/>
                  <a:cs typeface="+mn-cs"/>
                </a:rPr>
                <a:t>SMBGs/week   </a:t>
              </a:r>
              <a:r>
                <a:rPr kumimoji="0" lang="en-GB" sz="1500" b="1" i="0" u="none" strike="noStrike" kern="1200" cap="none" spc="0" normalizeH="0" baseline="0" noProof="0" dirty="0">
                  <a:ln>
                    <a:noFill/>
                  </a:ln>
                  <a:solidFill>
                    <a:srgbClr val="E64A0E"/>
                  </a:solidFill>
                  <a:effectLst/>
                  <a:uLnTx/>
                  <a:uFillTx/>
                  <a:latin typeface="Verdana"/>
                  <a:ea typeface="+mn-ea"/>
                  <a:cs typeface="+mn-cs"/>
                </a:rPr>
                <a:t>28</a:t>
              </a:r>
              <a:r>
                <a:rPr kumimoji="0" lang="en-GB" sz="1600" b="1" i="0" u="none" strike="noStrike" kern="1200" cap="none" spc="0" normalizeH="0" baseline="0" noProof="0" dirty="0">
                  <a:ln>
                    <a:noFill/>
                  </a:ln>
                  <a:solidFill>
                    <a:srgbClr val="E64A0E"/>
                  </a:solidFill>
                  <a:effectLst/>
                  <a:uLnTx/>
                  <a:uFillTx/>
                  <a:latin typeface="Verdana"/>
                  <a:ea typeface="+mn-ea"/>
                  <a:cs typeface="+mn-cs"/>
                </a:rPr>
                <a:t> </a:t>
              </a:r>
              <a:r>
                <a:rPr kumimoji="0" lang="en-GB" sz="900" b="1" i="0" u="none" strike="noStrike" kern="1200" cap="none" spc="0" normalizeH="0" baseline="0" noProof="0" dirty="0">
                  <a:ln>
                    <a:noFill/>
                  </a:ln>
                  <a:solidFill>
                    <a:srgbClr val="E64A0E"/>
                  </a:solidFill>
                  <a:effectLst/>
                  <a:uLnTx/>
                  <a:uFillTx/>
                  <a:latin typeface="Verdana"/>
                  <a:ea typeface="+mn-ea"/>
                  <a:cs typeface="+mn-cs"/>
                </a:rPr>
                <a:t>needles/week</a:t>
              </a:r>
            </a:p>
          </p:txBody>
        </p:sp>
        <p:sp>
          <p:nvSpPr>
            <p:cNvPr id="736" name="Rectangle 735"/>
            <p:cNvSpPr/>
            <p:nvPr/>
          </p:nvSpPr>
          <p:spPr>
            <a:xfrm>
              <a:off x="1274595" y="1761745"/>
              <a:ext cx="2811631" cy="1734638"/>
            </a:xfrm>
            <a:prstGeom prst="rect">
              <a:avLst/>
            </a:prstGeom>
            <a:solidFill>
              <a:schemeClr val="bg1"/>
            </a:solidFill>
            <a:ln w="19050">
              <a:solidFill>
                <a:srgbClr val="E0D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cxnSp>
          <p:nvCxnSpPr>
            <p:cNvPr id="737" name="Straight Connector 736"/>
            <p:cNvCxnSpPr/>
            <p:nvPr/>
          </p:nvCxnSpPr>
          <p:spPr>
            <a:xfrm flipH="1">
              <a:off x="1270976" y="2216957"/>
              <a:ext cx="2818732" cy="0"/>
            </a:xfrm>
            <a:prstGeom prst="line">
              <a:avLst/>
            </a:prstGeom>
            <a:ln w="19050" cap="rnd">
              <a:solidFill>
                <a:srgbClr val="E0DED8"/>
              </a:solidFill>
              <a:prstDash val="sysDot"/>
            </a:ln>
          </p:spPr>
          <p:style>
            <a:lnRef idx="1">
              <a:schemeClr val="accent1"/>
            </a:lnRef>
            <a:fillRef idx="0">
              <a:schemeClr val="accent1"/>
            </a:fillRef>
            <a:effectRef idx="0">
              <a:schemeClr val="accent1"/>
            </a:effectRef>
            <a:fontRef idx="minor">
              <a:schemeClr val="tx1"/>
            </a:fontRef>
          </p:style>
        </p:cxnSp>
        <p:sp>
          <p:nvSpPr>
            <p:cNvPr id="738" name="TextBox 737"/>
            <p:cNvSpPr txBox="1"/>
            <p:nvPr/>
          </p:nvSpPr>
          <p:spPr>
            <a:xfrm>
              <a:off x="1302462" y="2778211"/>
              <a:ext cx="974524" cy="161583"/>
            </a:xfrm>
            <a:prstGeom prst="rect">
              <a:avLst/>
            </a:prstGeom>
            <a:noFill/>
          </p:spPr>
          <p:txBody>
            <a:bodyPr wrap="square" rtlCol="0">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95248" algn="ctr"/>
                  <a:tab pos="342892" algn="ctr"/>
                  <a:tab pos="593711" algn="ctr"/>
                  <a:tab pos="841354"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	Mon - Sun</a:t>
              </a:r>
            </a:p>
          </p:txBody>
        </p:sp>
        <p:sp>
          <p:nvSpPr>
            <p:cNvPr id="739" name="Round Same Side Corner Rectangle 388"/>
            <p:cNvSpPr/>
            <p:nvPr/>
          </p:nvSpPr>
          <p:spPr>
            <a:xfrm>
              <a:off x="1270828" y="1333899"/>
              <a:ext cx="2818880" cy="310534"/>
            </a:xfrm>
            <a:prstGeom prst="round2SameRect">
              <a:avLst/>
            </a:prstGeom>
            <a:solidFill>
              <a:srgbClr val="E0DED8"/>
            </a:solidFill>
            <a:ln w="9525">
              <a:solidFill>
                <a:srgbClr val="E0DED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GB" sz="1200" b="1" i="0" u="none" strike="noStrike" kern="1200" cap="none" spc="0" normalizeH="0" baseline="0" noProof="0" dirty="0">
                  <a:ln>
                    <a:noFill/>
                  </a:ln>
                  <a:solidFill>
                    <a:srgbClr val="001965"/>
                  </a:solidFill>
                  <a:effectLst/>
                  <a:uLnTx/>
                  <a:uFillTx/>
                  <a:latin typeface="Verdana"/>
                  <a:ea typeface="+mn-ea"/>
                  <a:cs typeface="+mn-cs"/>
                </a:rPr>
                <a:t>Basal + Bolus</a:t>
              </a:r>
            </a:p>
          </p:txBody>
        </p:sp>
        <p:sp>
          <p:nvSpPr>
            <p:cNvPr id="740" name="Rectangle 739"/>
            <p:cNvSpPr/>
            <p:nvPr/>
          </p:nvSpPr>
          <p:spPr>
            <a:xfrm>
              <a:off x="1270975" y="1629816"/>
              <a:ext cx="2818733" cy="151810"/>
            </a:xfrm>
            <a:prstGeom prst="rect">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41" name="TextBox 740"/>
            <p:cNvSpPr txBox="1"/>
            <p:nvPr/>
          </p:nvSpPr>
          <p:spPr>
            <a:xfrm>
              <a:off x="1275924" y="1659542"/>
              <a:ext cx="428160"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Mon</a:t>
              </a:r>
            </a:p>
          </p:txBody>
        </p:sp>
        <p:cxnSp>
          <p:nvCxnSpPr>
            <p:cNvPr id="742" name="Straight Connector 741"/>
            <p:cNvCxnSpPr>
              <a:stCxn id="736" idx="3"/>
              <a:endCxn id="736" idx="1"/>
            </p:cNvCxnSpPr>
            <p:nvPr/>
          </p:nvCxnSpPr>
          <p:spPr>
            <a:xfrm flipH="1">
              <a:off x="1274595" y="2629064"/>
              <a:ext cx="2811631" cy="0"/>
            </a:xfrm>
            <a:prstGeom prst="line">
              <a:avLst/>
            </a:prstGeom>
            <a:ln w="19050" cap="rnd">
              <a:solidFill>
                <a:srgbClr val="E0DED8"/>
              </a:solidFill>
              <a:prstDash val="sysDot"/>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flipH="1">
              <a:off x="1278513" y="3054660"/>
              <a:ext cx="2816978" cy="0"/>
            </a:xfrm>
            <a:prstGeom prst="line">
              <a:avLst/>
            </a:prstGeom>
            <a:ln w="19050">
              <a:solidFill>
                <a:srgbClr val="E0DED8"/>
              </a:solidFill>
              <a:prstDash val="solid"/>
            </a:ln>
          </p:spPr>
          <p:style>
            <a:lnRef idx="1">
              <a:schemeClr val="accent1"/>
            </a:lnRef>
            <a:fillRef idx="0">
              <a:schemeClr val="accent1"/>
            </a:fillRef>
            <a:effectRef idx="0">
              <a:schemeClr val="accent1"/>
            </a:effectRef>
            <a:fontRef idx="minor">
              <a:schemeClr val="tx1"/>
            </a:fontRef>
          </p:style>
        </p:cxnSp>
        <p:grpSp>
          <p:nvGrpSpPr>
            <p:cNvPr id="744" name="Group 743"/>
            <p:cNvGrpSpPr/>
            <p:nvPr/>
          </p:nvGrpSpPr>
          <p:grpSpPr>
            <a:xfrm rot="1200000">
              <a:off x="1794543" y="1830195"/>
              <a:ext cx="154927" cy="347146"/>
              <a:chOff x="1927953" y="1506461"/>
              <a:chExt cx="154927" cy="347146"/>
            </a:xfrm>
          </p:grpSpPr>
          <p:grpSp>
            <p:nvGrpSpPr>
              <p:cNvPr id="745" name="Group 744"/>
              <p:cNvGrpSpPr>
                <a:grpSpLocks noChangeAspect="1"/>
              </p:cNvGrpSpPr>
              <p:nvPr/>
            </p:nvGrpSpPr>
            <p:grpSpPr>
              <a:xfrm>
                <a:off x="2037160" y="1506461"/>
                <a:ext cx="45720" cy="347146"/>
                <a:chOff x="1680585" y="2041406"/>
                <a:chExt cx="70235" cy="576000"/>
              </a:xfrm>
            </p:grpSpPr>
            <p:sp>
              <p:nvSpPr>
                <p:cNvPr id="750"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51"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52"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746" name="Group 745"/>
              <p:cNvGrpSpPr/>
              <p:nvPr/>
            </p:nvGrpSpPr>
            <p:grpSpPr>
              <a:xfrm>
                <a:off x="1927953" y="1511320"/>
                <a:ext cx="67811" cy="148752"/>
                <a:chOff x="2616679" y="1458660"/>
                <a:chExt cx="125730" cy="281830"/>
              </a:xfrm>
            </p:grpSpPr>
            <p:sp>
              <p:nvSpPr>
                <p:cNvPr id="747"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48"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49"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753" name="Group 752"/>
            <p:cNvGrpSpPr/>
            <p:nvPr/>
          </p:nvGrpSpPr>
          <p:grpSpPr>
            <a:xfrm rot="1200000">
              <a:off x="3787571" y="3110026"/>
              <a:ext cx="147171" cy="347145"/>
              <a:chOff x="4154584" y="2789341"/>
              <a:chExt cx="147171" cy="347145"/>
            </a:xfrm>
          </p:grpSpPr>
          <p:grpSp>
            <p:nvGrpSpPr>
              <p:cNvPr id="754" name="Group 753"/>
              <p:cNvGrpSpPr/>
              <p:nvPr/>
            </p:nvGrpSpPr>
            <p:grpSpPr>
              <a:xfrm>
                <a:off x="4154584" y="2796029"/>
                <a:ext cx="67811" cy="148752"/>
                <a:chOff x="2616679" y="1458660"/>
                <a:chExt cx="125730" cy="281830"/>
              </a:xfrm>
            </p:grpSpPr>
            <p:sp>
              <p:nvSpPr>
                <p:cNvPr id="759"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60"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61"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755" name="Group 754"/>
              <p:cNvGrpSpPr>
                <a:grpSpLocks noChangeAspect="1"/>
              </p:cNvGrpSpPr>
              <p:nvPr/>
            </p:nvGrpSpPr>
            <p:grpSpPr>
              <a:xfrm flipH="1">
                <a:off x="4256036" y="2789341"/>
                <a:ext cx="45719" cy="347145"/>
                <a:chOff x="1680585" y="2041406"/>
                <a:chExt cx="70235" cy="576000"/>
              </a:xfrm>
            </p:grpSpPr>
            <p:sp>
              <p:nvSpPr>
                <p:cNvPr id="756"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57"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58"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sp>
          <p:nvSpPr>
            <p:cNvPr id="762" name="TextBox 761"/>
            <p:cNvSpPr txBox="1"/>
            <p:nvPr/>
          </p:nvSpPr>
          <p:spPr>
            <a:xfrm>
              <a:off x="2048030"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Wed</a:t>
              </a:r>
            </a:p>
          </p:txBody>
        </p:sp>
        <p:sp>
          <p:nvSpPr>
            <p:cNvPr id="763" name="TextBox 762"/>
            <p:cNvSpPr txBox="1"/>
            <p:nvPr/>
          </p:nvSpPr>
          <p:spPr>
            <a:xfrm>
              <a:off x="2448390"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Thu</a:t>
              </a:r>
            </a:p>
          </p:txBody>
        </p:sp>
        <p:sp>
          <p:nvSpPr>
            <p:cNvPr id="764" name="TextBox 763"/>
            <p:cNvSpPr txBox="1"/>
            <p:nvPr/>
          </p:nvSpPr>
          <p:spPr>
            <a:xfrm>
              <a:off x="2849415"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Fri</a:t>
              </a:r>
            </a:p>
          </p:txBody>
        </p:sp>
        <p:sp>
          <p:nvSpPr>
            <p:cNvPr id="765" name="TextBox 764"/>
            <p:cNvSpPr txBox="1"/>
            <p:nvPr/>
          </p:nvSpPr>
          <p:spPr>
            <a:xfrm>
              <a:off x="3235380"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Sat</a:t>
              </a:r>
            </a:p>
          </p:txBody>
        </p:sp>
        <p:sp>
          <p:nvSpPr>
            <p:cNvPr id="766" name="TextBox 765"/>
            <p:cNvSpPr txBox="1"/>
            <p:nvPr/>
          </p:nvSpPr>
          <p:spPr>
            <a:xfrm>
              <a:off x="3632605" y="1659542"/>
              <a:ext cx="467388"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Sun</a:t>
              </a:r>
            </a:p>
          </p:txBody>
        </p:sp>
        <p:sp>
          <p:nvSpPr>
            <p:cNvPr id="767" name="TextBox 766"/>
            <p:cNvSpPr txBox="1"/>
            <p:nvPr/>
          </p:nvSpPr>
          <p:spPr>
            <a:xfrm>
              <a:off x="1643454"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Tue</a:t>
              </a:r>
            </a:p>
          </p:txBody>
        </p:sp>
        <p:grpSp>
          <p:nvGrpSpPr>
            <p:cNvPr id="768" name="Group 767"/>
            <p:cNvGrpSpPr/>
            <p:nvPr/>
          </p:nvGrpSpPr>
          <p:grpSpPr>
            <a:xfrm rot="1200000">
              <a:off x="2199118" y="1830195"/>
              <a:ext cx="154927" cy="347146"/>
              <a:chOff x="1927953" y="1506461"/>
              <a:chExt cx="154927" cy="347146"/>
            </a:xfrm>
          </p:grpSpPr>
          <p:grpSp>
            <p:nvGrpSpPr>
              <p:cNvPr id="769" name="Group 768"/>
              <p:cNvGrpSpPr>
                <a:grpSpLocks noChangeAspect="1"/>
              </p:cNvGrpSpPr>
              <p:nvPr/>
            </p:nvGrpSpPr>
            <p:grpSpPr>
              <a:xfrm>
                <a:off x="2037160" y="1506461"/>
                <a:ext cx="45720" cy="347146"/>
                <a:chOff x="1680585" y="2041406"/>
                <a:chExt cx="70235" cy="576000"/>
              </a:xfrm>
            </p:grpSpPr>
            <p:sp>
              <p:nvSpPr>
                <p:cNvPr id="774"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75"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76"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770" name="Group 769"/>
              <p:cNvGrpSpPr/>
              <p:nvPr/>
            </p:nvGrpSpPr>
            <p:grpSpPr>
              <a:xfrm>
                <a:off x="1927953" y="1511320"/>
                <a:ext cx="67811" cy="148752"/>
                <a:chOff x="2616679" y="1458660"/>
                <a:chExt cx="125730" cy="281830"/>
              </a:xfrm>
            </p:grpSpPr>
            <p:sp>
              <p:nvSpPr>
                <p:cNvPr id="771"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72"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73"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777" name="Group 776"/>
            <p:cNvGrpSpPr/>
            <p:nvPr/>
          </p:nvGrpSpPr>
          <p:grpSpPr>
            <a:xfrm rot="1200000">
              <a:off x="2599479" y="1830195"/>
              <a:ext cx="154927" cy="347146"/>
              <a:chOff x="1927953" y="1506461"/>
              <a:chExt cx="154927" cy="347146"/>
            </a:xfrm>
          </p:grpSpPr>
          <p:grpSp>
            <p:nvGrpSpPr>
              <p:cNvPr id="778" name="Group 777"/>
              <p:cNvGrpSpPr>
                <a:grpSpLocks noChangeAspect="1"/>
              </p:cNvGrpSpPr>
              <p:nvPr/>
            </p:nvGrpSpPr>
            <p:grpSpPr>
              <a:xfrm>
                <a:off x="2037160" y="1506461"/>
                <a:ext cx="45720" cy="347146"/>
                <a:chOff x="1680585" y="2041406"/>
                <a:chExt cx="70235" cy="576000"/>
              </a:xfrm>
            </p:grpSpPr>
            <p:sp>
              <p:nvSpPr>
                <p:cNvPr id="783"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84"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85"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779" name="Group 778"/>
              <p:cNvGrpSpPr/>
              <p:nvPr/>
            </p:nvGrpSpPr>
            <p:grpSpPr>
              <a:xfrm>
                <a:off x="1927953" y="1511320"/>
                <a:ext cx="67811" cy="148752"/>
                <a:chOff x="2616679" y="1458660"/>
                <a:chExt cx="125730" cy="281830"/>
              </a:xfrm>
            </p:grpSpPr>
            <p:sp>
              <p:nvSpPr>
                <p:cNvPr id="780"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81"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82"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786" name="Group 785"/>
            <p:cNvGrpSpPr/>
            <p:nvPr/>
          </p:nvGrpSpPr>
          <p:grpSpPr>
            <a:xfrm rot="1200000">
              <a:off x="3000504" y="1830195"/>
              <a:ext cx="154927" cy="347146"/>
              <a:chOff x="1927953" y="1506461"/>
              <a:chExt cx="154927" cy="347146"/>
            </a:xfrm>
          </p:grpSpPr>
          <p:grpSp>
            <p:nvGrpSpPr>
              <p:cNvPr id="787" name="Group 786"/>
              <p:cNvGrpSpPr>
                <a:grpSpLocks noChangeAspect="1"/>
              </p:cNvGrpSpPr>
              <p:nvPr/>
            </p:nvGrpSpPr>
            <p:grpSpPr>
              <a:xfrm>
                <a:off x="2037160" y="1506461"/>
                <a:ext cx="45720" cy="347146"/>
                <a:chOff x="1680585" y="2041406"/>
                <a:chExt cx="70235" cy="576000"/>
              </a:xfrm>
            </p:grpSpPr>
            <p:sp>
              <p:nvSpPr>
                <p:cNvPr id="792"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93"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94"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788" name="Group 787"/>
              <p:cNvGrpSpPr/>
              <p:nvPr/>
            </p:nvGrpSpPr>
            <p:grpSpPr>
              <a:xfrm>
                <a:off x="1927953" y="1511320"/>
                <a:ext cx="67811" cy="148752"/>
                <a:chOff x="2616679" y="1458660"/>
                <a:chExt cx="125730" cy="281830"/>
              </a:xfrm>
            </p:grpSpPr>
            <p:sp>
              <p:nvSpPr>
                <p:cNvPr id="789"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90"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91"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795" name="Group 794"/>
            <p:cNvGrpSpPr/>
            <p:nvPr/>
          </p:nvGrpSpPr>
          <p:grpSpPr>
            <a:xfrm rot="1200000">
              <a:off x="3386469" y="1830195"/>
              <a:ext cx="154927" cy="347146"/>
              <a:chOff x="1927953" y="1506461"/>
              <a:chExt cx="154927" cy="347146"/>
            </a:xfrm>
          </p:grpSpPr>
          <p:grpSp>
            <p:nvGrpSpPr>
              <p:cNvPr id="796" name="Group 795"/>
              <p:cNvGrpSpPr>
                <a:grpSpLocks noChangeAspect="1"/>
              </p:cNvGrpSpPr>
              <p:nvPr/>
            </p:nvGrpSpPr>
            <p:grpSpPr>
              <a:xfrm>
                <a:off x="2037160" y="1506461"/>
                <a:ext cx="45720" cy="347146"/>
                <a:chOff x="1680585" y="2041406"/>
                <a:chExt cx="70235" cy="576000"/>
              </a:xfrm>
            </p:grpSpPr>
            <p:sp>
              <p:nvSpPr>
                <p:cNvPr id="801"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02"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03"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797" name="Group 796"/>
              <p:cNvGrpSpPr/>
              <p:nvPr/>
            </p:nvGrpSpPr>
            <p:grpSpPr>
              <a:xfrm>
                <a:off x="1927953" y="1511320"/>
                <a:ext cx="67811" cy="148752"/>
                <a:chOff x="2616679" y="1458660"/>
                <a:chExt cx="125730" cy="281830"/>
              </a:xfrm>
            </p:grpSpPr>
            <p:sp>
              <p:nvSpPr>
                <p:cNvPr id="798"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799"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00"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04" name="Group 803"/>
            <p:cNvGrpSpPr/>
            <p:nvPr/>
          </p:nvGrpSpPr>
          <p:grpSpPr>
            <a:xfrm rot="1200000">
              <a:off x="3783694" y="1830195"/>
              <a:ext cx="154927" cy="347146"/>
              <a:chOff x="1927953" y="1506461"/>
              <a:chExt cx="154927" cy="347146"/>
            </a:xfrm>
          </p:grpSpPr>
          <p:grpSp>
            <p:nvGrpSpPr>
              <p:cNvPr id="805" name="Group 804"/>
              <p:cNvGrpSpPr>
                <a:grpSpLocks noChangeAspect="1"/>
              </p:cNvGrpSpPr>
              <p:nvPr/>
            </p:nvGrpSpPr>
            <p:grpSpPr>
              <a:xfrm>
                <a:off x="2037160" y="1506461"/>
                <a:ext cx="45720" cy="347146"/>
                <a:chOff x="1680585" y="2041406"/>
                <a:chExt cx="70235" cy="576000"/>
              </a:xfrm>
            </p:grpSpPr>
            <p:sp>
              <p:nvSpPr>
                <p:cNvPr id="810"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11"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12"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06" name="Group 805"/>
              <p:cNvGrpSpPr/>
              <p:nvPr/>
            </p:nvGrpSpPr>
            <p:grpSpPr>
              <a:xfrm>
                <a:off x="1927953" y="1511320"/>
                <a:ext cx="67811" cy="148752"/>
                <a:chOff x="2616679" y="1458660"/>
                <a:chExt cx="125730" cy="281830"/>
              </a:xfrm>
            </p:grpSpPr>
            <p:sp>
              <p:nvSpPr>
                <p:cNvPr id="807"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08"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09"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13" name="Group 812"/>
            <p:cNvGrpSpPr/>
            <p:nvPr/>
          </p:nvGrpSpPr>
          <p:grpSpPr>
            <a:xfrm rot="1200000">
              <a:off x="1412542" y="1830195"/>
              <a:ext cx="154927" cy="347146"/>
              <a:chOff x="1927953" y="1506461"/>
              <a:chExt cx="154927" cy="347146"/>
            </a:xfrm>
          </p:grpSpPr>
          <p:grpSp>
            <p:nvGrpSpPr>
              <p:cNvPr id="814" name="Group 813"/>
              <p:cNvGrpSpPr>
                <a:grpSpLocks noChangeAspect="1"/>
              </p:cNvGrpSpPr>
              <p:nvPr/>
            </p:nvGrpSpPr>
            <p:grpSpPr>
              <a:xfrm>
                <a:off x="2037160" y="1506461"/>
                <a:ext cx="45720" cy="347146"/>
                <a:chOff x="1680585" y="2041406"/>
                <a:chExt cx="70235" cy="576000"/>
              </a:xfrm>
            </p:grpSpPr>
            <p:sp>
              <p:nvSpPr>
                <p:cNvPr id="819"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20"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21"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15" name="Group 814"/>
              <p:cNvGrpSpPr/>
              <p:nvPr/>
            </p:nvGrpSpPr>
            <p:grpSpPr>
              <a:xfrm>
                <a:off x="1927953" y="1511320"/>
                <a:ext cx="67811" cy="148752"/>
                <a:chOff x="2616679" y="1458660"/>
                <a:chExt cx="125730" cy="281830"/>
              </a:xfrm>
            </p:grpSpPr>
            <p:sp>
              <p:nvSpPr>
                <p:cNvPr id="816"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17"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18"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22" name="Group 821"/>
            <p:cNvGrpSpPr/>
            <p:nvPr/>
          </p:nvGrpSpPr>
          <p:grpSpPr>
            <a:xfrm rot="1200000">
              <a:off x="1797985" y="2249271"/>
              <a:ext cx="154927" cy="347146"/>
              <a:chOff x="1927953" y="1506461"/>
              <a:chExt cx="154927" cy="347146"/>
            </a:xfrm>
          </p:grpSpPr>
          <p:grpSp>
            <p:nvGrpSpPr>
              <p:cNvPr id="823" name="Group 822"/>
              <p:cNvGrpSpPr>
                <a:grpSpLocks noChangeAspect="1"/>
              </p:cNvGrpSpPr>
              <p:nvPr/>
            </p:nvGrpSpPr>
            <p:grpSpPr>
              <a:xfrm>
                <a:off x="2037160" y="1506461"/>
                <a:ext cx="45720" cy="347146"/>
                <a:chOff x="1680585" y="2041406"/>
                <a:chExt cx="70235" cy="576000"/>
              </a:xfrm>
            </p:grpSpPr>
            <p:sp>
              <p:nvSpPr>
                <p:cNvPr id="828"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29"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30"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24" name="Group 823"/>
              <p:cNvGrpSpPr/>
              <p:nvPr/>
            </p:nvGrpSpPr>
            <p:grpSpPr>
              <a:xfrm>
                <a:off x="1927953" y="1511320"/>
                <a:ext cx="67811" cy="148752"/>
                <a:chOff x="2616679" y="1458660"/>
                <a:chExt cx="125730" cy="281830"/>
              </a:xfrm>
            </p:grpSpPr>
            <p:sp>
              <p:nvSpPr>
                <p:cNvPr id="825"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26"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27"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31" name="Group 830"/>
            <p:cNvGrpSpPr/>
            <p:nvPr/>
          </p:nvGrpSpPr>
          <p:grpSpPr>
            <a:xfrm rot="1200000">
              <a:off x="2202560" y="2249271"/>
              <a:ext cx="154927" cy="347146"/>
              <a:chOff x="1927953" y="1506461"/>
              <a:chExt cx="154927" cy="347146"/>
            </a:xfrm>
          </p:grpSpPr>
          <p:grpSp>
            <p:nvGrpSpPr>
              <p:cNvPr id="832" name="Group 831"/>
              <p:cNvGrpSpPr>
                <a:grpSpLocks noChangeAspect="1"/>
              </p:cNvGrpSpPr>
              <p:nvPr/>
            </p:nvGrpSpPr>
            <p:grpSpPr>
              <a:xfrm>
                <a:off x="2037160" y="1506461"/>
                <a:ext cx="45720" cy="347146"/>
                <a:chOff x="1680585" y="2041406"/>
                <a:chExt cx="70235" cy="576000"/>
              </a:xfrm>
            </p:grpSpPr>
            <p:sp>
              <p:nvSpPr>
                <p:cNvPr id="837"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38"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39"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33" name="Group 832"/>
              <p:cNvGrpSpPr/>
              <p:nvPr/>
            </p:nvGrpSpPr>
            <p:grpSpPr>
              <a:xfrm>
                <a:off x="1927953" y="1511320"/>
                <a:ext cx="67811" cy="148752"/>
                <a:chOff x="2616679" y="1458660"/>
                <a:chExt cx="125730" cy="281830"/>
              </a:xfrm>
            </p:grpSpPr>
            <p:sp>
              <p:nvSpPr>
                <p:cNvPr id="834"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35"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36"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40" name="Group 839"/>
            <p:cNvGrpSpPr/>
            <p:nvPr/>
          </p:nvGrpSpPr>
          <p:grpSpPr>
            <a:xfrm rot="1200000">
              <a:off x="2602921" y="2249271"/>
              <a:ext cx="154927" cy="347146"/>
              <a:chOff x="1927953" y="1506461"/>
              <a:chExt cx="154927" cy="347146"/>
            </a:xfrm>
          </p:grpSpPr>
          <p:grpSp>
            <p:nvGrpSpPr>
              <p:cNvPr id="841" name="Group 840"/>
              <p:cNvGrpSpPr>
                <a:grpSpLocks noChangeAspect="1"/>
              </p:cNvGrpSpPr>
              <p:nvPr/>
            </p:nvGrpSpPr>
            <p:grpSpPr>
              <a:xfrm>
                <a:off x="2037160" y="1506461"/>
                <a:ext cx="45720" cy="347146"/>
                <a:chOff x="1680585" y="2041406"/>
                <a:chExt cx="70235" cy="576000"/>
              </a:xfrm>
            </p:grpSpPr>
            <p:sp>
              <p:nvSpPr>
                <p:cNvPr id="846"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47"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48"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42" name="Group 841"/>
              <p:cNvGrpSpPr/>
              <p:nvPr/>
            </p:nvGrpSpPr>
            <p:grpSpPr>
              <a:xfrm>
                <a:off x="1927953" y="1511320"/>
                <a:ext cx="67811" cy="148752"/>
                <a:chOff x="2616679" y="1458660"/>
                <a:chExt cx="125730" cy="281830"/>
              </a:xfrm>
            </p:grpSpPr>
            <p:sp>
              <p:nvSpPr>
                <p:cNvPr id="843"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44"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45"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49" name="Group 848"/>
            <p:cNvGrpSpPr/>
            <p:nvPr/>
          </p:nvGrpSpPr>
          <p:grpSpPr>
            <a:xfrm rot="1200000">
              <a:off x="3003946" y="2249271"/>
              <a:ext cx="154927" cy="347146"/>
              <a:chOff x="1927953" y="1506461"/>
              <a:chExt cx="154927" cy="347146"/>
            </a:xfrm>
          </p:grpSpPr>
          <p:grpSp>
            <p:nvGrpSpPr>
              <p:cNvPr id="850" name="Group 849"/>
              <p:cNvGrpSpPr>
                <a:grpSpLocks noChangeAspect="1"/>
              </p:cNvGrpSpPr>
              <p:nvPr/>
            </p:nvGrpSpPr>
            <p:grpSpPr>
              <a:xfrm>
                <a:off x="2037160" y="1506461"/>
                <a:ext cx="45720" cy="347146"/>
                <a:chOff x="1680585" y="2041406"/>
                <a:chExt cx="70235" cy="576000"/>
              </a:xfrm>
            </p:grpSpPr>
            <p:sp>
              <p:nvSpPr>
                <p:cNvPr id="855"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56"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57"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51" name="Group 850"/>
              <p:cNvGrpSpPr/>
              <p:nvPr/>
            </p:nvGrpSpPr>
            <p:grpSpPr>
              <a:xfrm>
                <a:off x="1927953" y="1511320"/>
                <a:ext cx="67811" cy="148752"/>
                <a:chOff x="2616679" y="1458660"/>
                <a:chExt cx="125730" cy="281830"/>
              </a:xfrm>
            </p:grpSpPr>
            <p:sp>
              <p:nvSpPr>
                <p:cNvPr id="852"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53"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54"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58" name="Group 857"/>
            <p:cNvGrpSpPr/>
            <p:nvPr/>
          </p:nvGrpSpPr>
          <p:grpSpPr>
            <a:xfrm rot="1200000">
              <a:off x="3389911" y="2249271"/>
              <a:ext cx="154927" cy="347146"/>
              <a:chOff x="1927953" y="1506461"/>
              <a:chExt cx="154927" cy="347146"/>
            </a:xfrm>
          </p:grpSpPr>
          <p:grpSp>
            <p:nvGrpSpPr>
              <p:cNvPr id="859" name="Group 858"/>
              <p:cNvGrpSpPr>
                <a:grpSpLocks noChangeAspect="1"/>
              </p:cNvGrpSpPr>
              <p:nvPr/>
            </p:nvGrpSpPr>
            <p:grpSpPr>
              <a:xfrm>
                <a:off x="2037160" y="1506461"/>
                <a:ext cx="45720" cy="347146"/>
                <a:chOff x="1680585" y="2041406"/>
                <a:chExt cx="70235" cy="576000"/>
              </a:xfrm>
            </p:grpSpPr>
            <p:sp>
              <p:nvSpPr>
                <p:cNvPr id="864"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65"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66"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60" name="Group 859"/>
              <p:cNvGrpSpPr/>
              <p:nvPr/>
            </p:nvGrpSpPr>
            <p:grpSpPr>
              <a:xfrm>
                <a:off x="1927953" y="1511320"/>
                <a:ext cx="67811" cy="148752"/>
                <a:chOff x="2616679" y="1458660"/>
                <a:chExt cx="125730" cy="281830"/>
              </a:xfrm>
            </p:grpSpPr>
            <p:sp>
              <p:nvSpPr>
                <p:cNvPr id="861"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62"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63"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67" name="Group 866"/>
            <p:cNvGrpSpPr/>
            <p:nvPr/>
          </p:nvGrpSpPr>
          <p:grpSpPr>
            <a:xfrm rot="1200000">
              <a:off x="3787136" y="2249271"/>
              <a:ext cx="154927" cy="347146"/>
              <a:chOff x="1927953" y="1506461"/>
              <a:chExt cx="154927" cy="347146"/>
            </a:xfrm>
          </p:grpSpPr>
          <p:grpSp>
            <p:nvGrpSpPr>
              <p:cNvPr id="868" name="Group 867"/>
              <p:cNvGrpSpPr>
                <a:grpSpLocks noChangeAspect="1"/>
              </p:cNvGrpSpPr>
              <p:nvPr/>
            </p:nvGrpSpPr>
            <p:grpSpPr>
              <a:xfrm>
                <a:off x="2037160" y="1506461"/>
                <a:ext cx="45720" cy="347146"/>
                <a:chOff x="1680585" y="2041406"/>
                <a:chExt cx="70235" cy="576000"/>
              </a:xfrm>
            </p:grpSpPr>
            <p:sp>
              <p:nvSpPr>
                <p:cNvPr id="873"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74"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75"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69" name="Group 868"/>
              <p:cNvGrpSpPr/>
              <p:nvPr/>
            </p:nvGrpSpPr>
            <p:grpSpPr>
              <a:xfrm>
                <a:off x="1927953" y="1511320"/>
                <a:ext cx="67811" cy="148752"/>
                <a:chOff x="2616679" y="1458660"/>
                <a:chExt cx="125730" cy="281830"/>
              </a:xfrm>
            </p:grpSpPr>
            <p:sp>
              <p:nvSpPr>
                <p:cNvPr id="870"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71"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72"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76" name="Group 875"/>
            <p:cNvGrpSpPr/>
            <p:nvPr/>
          </p:nvGrpSpPr>
          <p:grpSpPr>
            <a:xfrm rot="1200000">
              <a:off x="1415984" y="2249271"/>
              <a:ext cx="154927" cy="347146"/>
              <a:chOff x="1927953" y="1506461"/>
              <a:chExt cx="154927" cy="347146"/>
            </a:xfrm>
          </p:grpSpPr>
          <p:grpSp>
            <p:nvGrpSpPr>
              <p:cNvPr id="877" name="Group 876"/>
              <p:cNvGrpSpPr>
                <a:grpSpLocks noChangeAspect="1"/>
              </p:cNvGrpSpPr>
              <p:nvPr/>
            </p:nvGrpSpPr>
            <p:grpSpPr>
              <a:xfrm>
                <a:off x="2037160" y="1506461"/>
                <a:ext cx="45720" cy="347146"/>
                <a:chOff x="1680585" y="2041406"/>
                <a:chExt cx="70235" cy="576000"/>
              </a:xfrm>
            </p:grpSpPr>
            <p:sp>
              <p:nvSpPr>
                <p:cNvPr id="882"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83"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84"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78" name="Group 877"/>
              <p:cNvGrpSpPr/>
              <p:nvPr/>
            </p:nvGrpSpPr>
            <p:grpSpPr>
              <a:xfrm>
                <a:off x="1927953" y="1511320"/>
                <a:ext cx="67811" cy="148752"/>
                <a:chOff x="2616679" y="1458660"/>
                <a:chExt cx="125730" cy="281830"/>
              </a:xfrm>
            </p:grpSpPr>
            <p:sp>
              <p:nvSpPr>
                <p:cNvPr id="879"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80"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81"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85" name="Group 884"/>
            <p:cNvGrpSpPr/>
            <p:nvPr/>
          </p:nvGrpSpPr>
          <p:grpSpPr>
            <a:xfrm rot="1200000">
              <a:off x="1794543" y="2667951"/>
              <a:ext cx="154927" cy="347146"/>
              <a:chOff x="1927953" y="1506461"/>
              <a:chExt cx="154927" cy="347146"/>
            </a:xfrm>
          </p:grpSpPr>
          <p:grpSp>
            <p:nvGrpSpPr>
              <p:cNvPr id="886" name="Group 885"/>
              <p:cNvGrpSpPr>
                <a:grpSpLocks noChangeAspect="1"/>
              </p:cNvGrpSpPr>
              <p:nvPr/>
            </p:nvGrpSpPr>
            <p:grpSpPr>
              <a:xfrm>
                <a:off x="2037160" y="1506461"/>
                <a:ext cx="45720" cy="347146"/>
                <a:chOff x="1680585" y="2041406"/>
                <a:chExt cx="70235" cy="576000"/>
              </a:xfrm>
            </p:grpSpPr>
            <p:sp>
              <p:nvSpPr>
                <p:cNvPr id="891"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92"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893"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87" name="Group 886"/>
              <p:cNvGrpSpPr/>
              <p:nvPr/>
            </p:nvGrpSpPr>
            <p:grpSpPr>
              <a:xfrm>
                <a:off x="1927953" y="1511320"/>
                <a:ext cx="67811" cy="148752"/>
                <a:chOff x="2616679" y="1458660"/>
                <a:chExt cx="125730" cy="281830"/>
              </a:xfrm>
            </p:grpSpPr>
            <p:sp>
              <p:nvSpPr>
                <p:cNvPr id="888"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89"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90"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894" name="Group 893"/>
            <p:cNvGrpSpPr/>
            <p:nvPr/>
          </p:nvGrpSpPr>
          <p:grpSpPr>
            <a:xfrm rot="1200000">
              <a:off x="2199118" y="2667951"/>
              <a:ext cx="154927" cy="347146"/>
              <a:chOff x="1927953" y="1506461"/>
              <a:chExt cx="154927" cy="347146"/>
            </a:xfrm>
          </p:grpSpPr>
          <p:grpSp>
            <p:nvGrpSpPr>
              <p:cNvPr id="895" name="Group 894"/>
              <p:cNvGrpSpPr>
                <a:grpSpLocks noChangeAspect="1"/>
              </p:cNvGrpSpPr>
              <p:nvPr/>
            </p:nvGrpSpPr>
            <p:grpSpPr>
              <a:xfrm>
                <a:off x="2037160" y="1506461"/>
                <a:ext cx="45720" cy="347146"/>
                <a:chOff x="1680585" y="2041406"/>
                <a:chExt cx="70235" cy="576000"/>
              </a:xfrm>
            </p:grpSpPr>
            <p:sp>
              <p:nvSpPr>
                <p:cNvPr id="900"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01"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02"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896" name="Group 895"/>
              <p:cNvGrpSpPr/>
              <p:nvPr/>
            </p:nvGrpSpPr>
            <p:grpSpPr>
              <a:xfrm>
                <a:off x="1927953" y="1511320"/>
                <a:ext cx="67811" cy="148752"/>
                <a:chOff x="2616679" y="1458660"/>
                <a:chExt cx="125730" cy="281830"/>
              </a:xfrm>
            </p:grpSpPr>
            <p:sp>
              <p:nvSpPr>
                <p:cNvPr id="897"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98"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899"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903" name="Group 902"/>
            <p:cNvGrpSpPr/>
            <p:nvPr/>
          </p:nvGrpSpPr>
          <p:grpSpPr>
            <a:xfrm rot="1200000">
              <a:off x="2599479" y="2667951"/>
              <a:ext cx="154927" cy="347146"/>
              <a:chOff x="1927953" y="1506461"/>
              <a:chExt cx="154927" cy="347146"/>
            </a:xfrm>
          </p:grpSpPr>
          <p:grpSp>
            <p:nvGrpSpPr>
              <p:cNvPr id="904" name="Group 903"/>
              <p:cNvGrpSpPr>
                <a:grpSpLocks noChangeAspect="1"/>
              </p:cNvGrpSpPr>
              <p:nvPr/>
            </p:nvGrpSpPr>
            <p:grpSpPr>
              <a:xfrm>
                <a:off x="2037160" y="1506461"/>
                <a:ext cx="45720" cy="347146"/>
                <a:chOff x="1680585" y="2041406"/>
                <a:chExt cx="70235" cy="576000"/>
              </a:xfrm>
            </p:grpSpPr>
            <p:sp>
              <p:nvSpPr>
                <p:cNvPr id="909"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10"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11"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905" name="Group 904"/>
              <p:cNvGrpSpPr/>
              <p:nvPr/>
            </p:nvGrpSpPr>
            <p:grpSpPr>
              <a:xfrm>
                <a:off x="1927953" y="1511320"/>
                <a:ext cx="67811" cy="148752"/>
                <a:chOff x="2616679" y="1458660"/>
                <a:chExt cx="125730" cy="281830"/>
              </a:xfrm>
            </p:grpSpPr>
            <p:sp>
              <p:nvSpPr>
                <p:cNvPr id="906"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07"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08"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912" name="Group 911"/>
            <p:cNvGrpSpPr/>
            <p:nvPr/>
          </p:nvGrpSpPr>
          <p:grpSpPr>
            <a:xfrm rot="1200000">
              <a:off x="3000504" y="2667951"/>
              <a:ext cx="154927" cy="347146"/>
              <a:chOff x="1927953" y="1506461"/>
              <a:chExt cx="154927" cy="347146"/>
            </a:xfrm>
          </p:grpSpPr>
          <p:grpSp>
            <p:nvGrpSpPr>
              <p:cNvPr id="913" name="Group 912"/>
              <p:cNvGrpSpPr>
                <a:grpSpLocks noChangeAspect="1"/>
              </p:cNvGrpSpPr>
              <p:nvPr/>
            </p:nvGrpSpPr>
            <p:grpSpPr>
              <a:xfrm>
                <a:off x="2037160" y="1506461"/>
                <a:ext cx="45720" cy="347146"/>
                <a:chOff x="1680585" y="2041406"/>
                <a:chExt cx="70235" cy="576000"/>
              </a:xfrm>
            </p:grpSpPr>
            <p:sp>
              <p:nvSpPr>
                <p:cNvPr id="918"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19"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20"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914" name="Group 913"/>
              <p:cNvGrpSpPr/>
              <p:nvPr/>
            </p:nvGrpSpPr>
            <p:grpSpPr>
              <a:xfrm>
                <a:off x="1927953" y="1511320"/>
                <a:ext cx="67811" cy="148752"/>
                <a:chOff x="2616679" y="1458660"/>
                <a:chExt cx="125730" cy="281830"/>
              </a:xfrm>
            </p:grpSpPr>
            <p:sp>
              <p:nvSpPr>
                <p:cNvPr id="915"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16"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17"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921" name="Group 920"/>
            <p:cNvGrpSpPr/>
            <p:nvPr/>
          </p:nvGrpSpPr>
          <p:grpSpPr>
            <a:xfrm rot="1200000">
              <a:off x="3386469" y="2667951"/>
              <a:ext cx="154927" cy="347146"/>
              <a:chOff x="1927953" y="1506461"/>
              <a:chExt cx="154927" cy="347146"/>
            </a:xfrm>
          </p:grpSpPr>
          <p:grpSp>
            <p:nvGrpSpPr>
              <p:cNvPr id="922" name="Group 921"/>
              <p:cNvGrpSpPr>
                <a:grpSpLocks noChangeAspect="1"/>
              </p:cNvGrpSpPr>
              <p:nvPr/>
            </p:nvGrpSpPr>
            <p:grpSpPr>
              <a:xfrm>
                <a:off x="2037160" y="1506461"/>
                <a:ext cx="45720" cy="347146"/>
                <a:chOff x="1680585" y="2041406"/>
                <a:chExt cx="70235" cy="576000"/>
              </a:xfrm>
            </p:grpSpPr>
            <p:sp>
              <p:nvSpPr>
                <p:cNvPr id="927"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28"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29"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923" name="Group 922"/>
              <p:cNvGrpSpPr/>
              <p:nvPr/>
            </p:nvGrpSpPr>
            <p:grpSpPr>
              <a:xfrm>
                <a:off x="1927953" y="1511320"/>
                <a:ext cx="67811" cy="148752"/>
                <a:chOff x="2616679" y="1458660"/>
                <a:chExt cx="125730" cy="281830"/>
              </a:xfrm>
            </p:grpSpPr>
            <p:sp>
              <p:nvSpPr>
                <p:cNvPr id="924"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25"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26"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930" name="Group 929"/>
            <p:cNvGrpSpPr/>
            <p:nvPr/>
          </p:nvGrpSpPr>
          <p:grpSpPr>
            <a:xfrm rot="1200000">
              <a:off x="3783694" y="2667951"/>
              <a:ext cx="154927" cy="347146"/>
              <a:chOff x="1927953" y="1506461"/>
              <a:chExt cx="154927" cy="347146"/>
            </a:xfrm>
          </p:grpSpPr>
          <p:grpSp>
            <p:nvGrpSpPr>
              <p:cNvPr id="931" name="Group 930"/>
              <p:cNvGrpSpPr>
                <a:grpSpLocks noChangeAspect="1"/>
              </p:cNvGrpSpPr>
              <p:nvPr/>
            </p:nvGrpSpPr>
            <p:grpSpPr>
              <a:xfrm>
                <a:off x="2037160" y="1506461"/>
                <a:ext cx="45720" cy="347146"/>
                <a:chOff x="1680585" y="2041406"/>
                <a:chExt cx="70235" cy="576000"/>
              </a:xfrm>
            </p:grpSpPr>
            <p:sp>
              <p:nvSpPr>
                <p:cNvPr id="936"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37"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38"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932" name="Group 931"/>
              <p:cNvGrpSpPr/>
              <p:nvPr/>
            </p:nvGrpSpPr>
            <p:grpSpPr>
              <a:xfrm>
                <a:off x="1927953" y="1511320"/>
                <a:ext cx="67811" cy="148752"/>
                <a:chOff x="2616679" y="1458660"/>
                <a:chExt cx="125730" cy="281830"/>
              </a:xfrm>
            </p:grpSpPr>
            <p:sp>
              <p:nvSpPr>
                <p:cNvPr id="933"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34"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35"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939" name="Group 938"/>
            <p:cNvGrpSpPr/>
            <p:nvPr/>
          </p:nvGrpSpPr>
          <p:grpSpPr>
            <a:xfrm rot="1200000">
              <a:off x="1412542" y="2667951"/>
              <a:ext cx="154927" cy="347146"/>
              <a:chOff x="1927953" y="1506461"/>
              <a:chExt cx="154927" cy="347146"/>
            </a:xfrm>
          </p:grpSpPr>
          <p:grpSp>
            <p:nvGrpSpPr>
              <p:cNvPr id="940" name="Group 939"/>
              <p:cNvGrpSpPr>
                <a:grpSpLocks noChangeAspect="1"/>
              </p:cNvGrpSpPr>
              <p:nvPr/>
            </p:nvGrpSpPr>
            <p:grpSpPr>
              <a:xfrm>
                <a:off x="2037160" y="1506461"/>
                <a:ext cx="45720" cy="347146"/>
                <a:chOff x="1680585" y="2041406"/>
                <a:chExt cx="70235" cy="576000"/>
              </a:xfrm>
            </p:grpSpPr>
            <p:sp>
              <p:nvSpPr>
                <p:cNvPr id="945"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46"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47"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nvGrpSpPr>
              <p:cNvPr id="941" name="Group 940"/>
              <p:cNvGrpSpPr/>
              <p:nvPr/>
            </p:nvGrpSpPr>
            <p:grpSpPr>
              <a:xfrm>
                <a:off x="1927953" y="1511320"/>
                <a:ext cx="67811" cy="148752"/>
                <a:chOff x="2616679" y="1458660"/>
                <a:chExt cx="125730" cy="281830"/>
              </a:xfrm>
            </p:grpSpPr>
            <p:sp>
              <p:nvSpPr>
                <p:cNvPr id="942"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43"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44"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grpSp>
          <p:nvGrpSpPr>
            <p:cNvPr id="948" name="Group 947"/>
            <p:cNvGrpSpPr/>
            <p:nvPr/>
          </p:nvGrpSpPr>
          <p:grpSpPr>
            <a:xfrm rot="1200000">
              <a:off x="1416419" y="3110026"/>
              <a:ext cx="147171" cy="347145"/>
              <a:chOff x="4154584" y="2789341"/>
              <a:chExt cx="147171" cy="347145"/>
            </a:xfrm>
          </p:grpSpPr>
          <p:grpSp>
            <p:nvGrpSpPr>
              <p:cNvPr id="949" name="Group 948"/>
              <p:cNvGrpSpPr/>
              <p:nvPr/>
            </p:nvGrpSpPr>
            <p:grpSpPr>
              <a:xfrm>
                <a:off x="4154584" y="2796029"/>
                <a:ext cx="67811" cy="148752"/>
                <a:chOff x="2616679" y="1458660"/>
                <a:chExt cx="125730" cy="281830"/>
              </a:xfrm>
            </p:grpSpPr>
            <p:sp>
              <p:nvSpPr>
                <p:cNvPr id="954"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55"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56"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950" name="Group 949"/>
              <p:cNvGrpSpPr>
                <a:grpSpLocks noChangeAspect="1"/>
              </p:cNvGrpSpPr>
              <p:nvPr/>
            </p:nvGrpSpPr>
            <p:grpSpPr>
              <a:xfrm flipH="1">
                <a:off x="4256036" y="2789341"/>
                <a:ext cx="45719" cy="347145"/>
                <a:chOff x="1680585" y="2041406"/>
                <a:chExt cx="70235" cy="576000"/>
              </a:xfrm>
            </p:grpSpPr>
            <p:sp>
              <p:nvSpPr>
                <p:cNvPr id="951"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52"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53"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grpSp>
          <p:nvGrpSpPr>
            <p:cNvPr id="957" name="Group 956"/>
            <p:cNvGrpSpPr/>
            <p:nvPr/>
          </p:nvGrpSpPr>
          <p:grpSpPr>
            <a:xfrm rot="1200000">
              <a:off x="1798421" y="3110026"/>
              <a:ext cx="147171" cy="347145"/>
              <a:chOff x="4154584" y="2789341"/>
              <a:chExt cx="147171" cy="347145"/>
            </a:xfrm>
          </p:grpSpPr>
          <p:grpSp>
            <p:nvGrpSpPr>
              <p:cNvPr id="958" name="Group 957"/>
              <p:cNvGrpSpPr/>
              <p:nvPr/>
            </p:nvGrpSpPr>
            <p:grpSpPr>
              <a:xfrm>
                <a:off x="4154584" y="2796029"/>
                <a:ext cx="67811" cy="148752"/>
                <a:chOff x="2616679" y="1458660"/>
                <a:chExt cx="125730" cy="281830"/>
              </a:xfrm>
            </p:grpSpPr>
            <p:sp>
              <p:nvSpPr>
                <p:cNvPr id="963"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64"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65"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959" name="Group 958"/>
              <p:cNvGrpSpPr>
                <a:grpSpLocks noChangeAspect="1"/>
              </p:cNvGrpSpPr>
              <p:nvPr/>
            </p:nvGrpSpPr>
            <p:grpSpPr>
              <a:xfrm flipH="1">
                <a:off x="4256036" y="2789341"/>
                <a:ext cx="45719" cy="347145"/>
                <a:chOff x="1680585" y="2041406"/>
                <a:chExt cx="70235" cy="576000"/>
              </a:xfrm>
            </p:grpSpPr>
            <p:sp>
              <p:nvSpPr>
                <p:cNvPr id="960"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61"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62"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grpSp>
          <p:nvGrpSpPr>
            <p:cNvPr id="966" name="Group 965"/>
            <p:cNvGrpSpPr/>
            <p:nvPr/>
          </p:nvGrpSpPr>
          <p:grpSpPr>
            <a:xfrm rot="1200000">
              <a:off x="2202995" y="3110026"/>
              <a:ext cx="147171" cy="347145"/>
              <a:chOff x="4154584" y="2789341"/>
              <a:chExt cx="147171" cy="347145"/>
            </a:xfrm>
          </p:grpSpPr>
          <p:grpSp>
            <p:nvGrpSpPr>
              <p:cNvPr id="967" name="Group 966"/>
              <p:cNvGrpSpPr/>
              <p:nvPr/>
            </p:nvGrpSpPr>
            <p:grpSpPr>
              <a:xfrm>
                <a:off x="4154584" y="2796029"/>
                <a:ext cx="67811" cy="148752"/>
                <a:chOff x="2616679" y="1458660"/>
                <a:chExt cx="125730" cy="281830"/>
              </a:xfrm>
            </p:grpSpPr>
            <p:sp>
              <p:nvSpPr>
                <p:cNvPr id="972"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73"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74"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968" name="Group 967"/>
              <p:cNvGrpSpPr>
                <a:grpSpLocks noChangeAspect="1"/>
              </p:cNvGrpSpPr>
              <p:nvPr/>
            </p:nvGrpSpPr>
            <p:grpSpPr>
              <a:xfrm flipH="1">
                <a:off x="4256036" y="2789341"/>
                <a:ext cx="45719" cy="347145"/>
                <a:chOff x="1680585" y="2041406"/>
                <a:chExt cx="70235" cy="576000"/>
              </a:xfrm>
            </p:grpSpPr>
            <p:sp>
              <p:nvSpPr>
                <p:cNvPr id="969"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70"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71"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grpSp>
          <p:nvGrpSpPr>
            <p:cNvPr id="975" name="Group 974"/>
            <p:cNvGrpSpPr/>
            <p:nvPr/>
          </p:nvGrpSpPr>
          <p:grpSpPr>
            <a:xfrm rot="1200000">
              <a:off x="2603357" y="3110026"/>
              <a:ext cx="147171" cy="347145"/>
              <a:chOff x="4154584" y="2789341"/>
              <a:chExt cx="147171" cy="347145"/>
            </a:xfrm>
          </p:grpSpPr>
          <p:grpSp>
            <p:nvGrpSpPr>
              <p:cNvPr id="976" name="Group 975"/>
              <p:cNvGrpSpPr/>
              <p:nvPr/>
            </p:nvGrpSpPr>
            <p:grpSpPr>
              <a:xfrm>
                <a:off x="4154584" y="2796029"/>
                <a:ext cx="67811" cy="148752"/>
                <a:chOff x="2616679" y="1458660"/>
                <a:chExt cx="125730" cy="281830"/>
              </a:xfrm>
            </p:grpSpPr>
            <p:sp>
              <p:nvSpPr>
                <p:cNvPr id="981"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82"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83"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977" name="Group 976"/>
              <p:cNvGrpSpPr>
                <a:grpSpLocks noChangeAspect="1"/>
              </p:cNvGrpSpPr>
              <p:nvPr/>
            </p:nvGrpSpPr>
            <p:grpSpPr>
              <a:xfrm flipH="1">
                <a:off x="4256036" y="2789341"/>
                <a:ext cx="45719" cy="347145"/>
                <a:chOff x="1680585" y="2041406"/>
                <a:chExt cx="70235" cy="576000"/>
              </a:xfrm>
            </p:grpSpPr>
            <p:sp>
              <p:nvSpPr>
                <p:cNvPr id="978"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79"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80"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grpSp>
          <p:nvGrpSpPr>
            <p:cNvPr id="984" name="Group 983"/>
            <p:cNvGrpSpPr/>
            <p:nvPr/>
          </p:nvGrpSpPr>
          <p:grpSpPr>
            <a:xfrm rot="1200000">
              <a:off x="3004382" y="3110026"/>
              <a:ext cx="147171" cy="347145"/>
              <a:chOff x="4154584" y="2789341"/>
              <a:chExt cx="147171" cy="347145"/>
            </a:xfrm>
          </p:grpSpPr>
          <p:grpSp>
            <p:nvGrpSpPr>
              <p:cNvPr id="985" name="Group 984"/>
              <p:cNvGrpSpPr/>
              <p:nvPr/>
            </p:nvGrpSpPr>
            <p:grpSpPr>
              <a:xfrm>
                <a:off x="4154584" y="2796029"/>
                <a:ext cx="67811" cy="148752"/>
                <a:chOff x="2616679" y="1458660"/>
                <a:chExt cx="125730" cy="281830"/>
              </a:xfrm>
            </p:grpSpPr>
            <p:sp>
              <p:nvSpPr>
                <p:cNvPr id="990"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91"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992"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986" name="Group 985"/>
              <p:cNvGrpSpPr>
                <a:grpSpLocks noChangeAspect="1"/>
              </p:cNvGrpSpPr>
              <p:nvPr/>
            </p:nvGrpSpPr>
            <p:grpSpPr>
              <a:xfrm flipH="1">
                <a:off x="4256036" y="2789341"/>
                <a:ext cx="45719" cy="347145"/>
                <a:chOff x="1680585" y="2041406"/>
                <a:chExt cx="70235" cy="576000"/>
              </a:xfrm>
            </p:grpSpPr>
            <p:sp>
              <p:nvSpPr>
                <p:cNvPr id="987"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88"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89"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grpSp>
          <p:nvGrpSpPr>
            <p:cNvPr id="993" name="Group 992"/>
            <p:cNvGrpSpPr/>
            <p:nvPr/>
          </p:nvGrpSpPr>
          <p:grpSpPr>
            <a:xfrm rot="1200000">
              <a:off x="3390347" y="3110026"/>
              <a:ext cx="147171" cy="347145"/>
              <a:chOff x="4154584" y="2789341"/>
              <a:chExt cx="147171" cy="347145"/>
            </a:xfrm>
          </p:grpSpPr>
          <p:grpSp>
            <p:nvGrpSpPr>
              <p:cNvPr id="994" name="Group 993"/>
              <p:cNvGrpSpPr/>
              <p:nvPr/>
            </p:nvGrpSpPr>
            <p:grpSpPr>
              <a:xfrm>
                <a:off x="4154584" y="2796029"/>
                <a:ext cx="67811" cy="148752"/>
                <a:chOff x="2616679" y="1458660"/>
                <a:chExt cx="125730" cy="281830"/>
              </a:xfrm>
            </p:grpSpPr>
            <p:sp>
              <p:nvSpPr>
                <p:cNvPr id="999"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00"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01"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995" name="Group 994"/>
              <p:cNvGrpSpPr>
                <a:grpSpLocks noChangeAspect="1"/>
              </p:cNvGrpSpPr>
              <p:nvPr/>
            </p:nvGrpSpPr>
            <p:grpSpPr>
              <a:xfrm flipH="1">
                <a:off x="4256036" y="2789341"/>
                <a:ext cx="45719" cy="347145"/>
                <a:chOff x="1680585" y="2041406"/>
                <a:chExt cx="70235" cy="576000"/>
              </a:xfrm>
            </p:grpSpPr>
            <p:sp>
              <p:nvSpPr>
                <p:cNvPr id="996"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97"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998"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grpSp>
      </p:grpSp>
      <p:grpSp>
        <p:nvGrpSpPr>
          <p:cNvPr id="18" name="Group 17"/>
          <p:cNvGrpSpPr/>
          <p:nvPr/>
        </p:nvGrpSpPr>
        <p:grpSpPr>
          <a:xfrm>
            <a:off x="4837635" y="1247850"/>
            <a:ext cx="3566637" cy="3242904"/>
            <a:chOff x="4266134" y="1333899"/>
            <a:chExt cx="3566637" cy="2432178"/>
          </a:xfrm>
        </p:grpSpPr>
        <p:sp>
          <p:nvSpPr>
            <p:cNvPr id="369" name="Rounded Rectangle 93"/>
            <p:cNvSpPr/>
            <p:nvPr/>
          </p:nvSpPr>
          <p:spPr>
            <a:xfrm>
              <a:off x="4266134" y="2843336"/>
              <a:ext cx="801117" cy="435365"/>
            </a:xfrm>
            <a:prstGeom prst="roundRect">
              <a:avLst/>
            </a:prstGeom>
            <a:solidFill>
              <a:srgbClr val="009FD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0" marR="0" lvl="0" indent="0" algn="l" defTabSz="914355" rtl="0" eaLnBrk="1" fontAlgn="base" latinLnBrk="0" hangingPunct="1">
                <a:lnSpc>
                  <a:spcPct val="100000"/>
                </a:lnSpc>
                <a:spcBef>
                  <a:spcPct val="0"/>
                </a:spcBef>
                <a:spcAft>
                  <a:spcPts val="8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Verdana"/>
                  <a:ea typeface="+mn-ea"/>
                  <a:cs typeface="+mn-cs"/>
                </a:rPr>
                <a:t>2</a:t>
              </a:r>
              <a:r>
                <a:rPr kumimoji="0" lang="en-GB" sz="1000" b="1" i="0" u="none" strike="noStrike" kern="1200" cap="none" spc="0" normalizeH="0" baseline="30000" noProof="0" dirty="0">
                  <a:ln>
                    <a:noFill/>
                  </a:ln>
                  <a:solidFill>
                    <a:srgbClr val="FFFFFF"/>
                  </a:solidFill>
                  <a:effectLst/>
                  <a:uLnTx/>
                  <a:uFillTx/>
                  <a:latin typeface="Verdana"/>
                  <a:ea typeface="+mn-ea"/>
                  <a:cs typeface="+mn-cs"/>
                </a:rPr>
                <a:t>nd</a:t>
              </a:r>
              <a:r>
                <a:rPr kumimoji="0" lang="en-GB" sz="1000" b="1" i="0" u="none" strike="noStrike" kern="1200" cap="none" spc="0" normalizeH="0" baseline="0" noProof="0" dirty="0">
                  <a:ln>
                    <a:noFill/>
                  </a:ln>
                  <a:solidFill>
                    <a:srgbClr val="FFFFFF"/>
                  </a:solidFill>
                  <a:effectLst/>
                  <a:uLnTx/>
                  <a:uFillTx/>
                  <a:latin typeface="Verdana"/>
                  <a:ea typeface="+mn-ea"/>
                  <a:cs typeface="+mn-cs"/>
                </a:rPr>
                <a:t> Main Meal</a:t>
              </a:r>
            </a:p>
          </p:txBody>
        </p:sp>
        <p:sp>
          <p:nvSpPr>
            <p:cNvPr id="671" name="Rounded Rectangle 93"/>
            <p:cNvSpPr/>
            <p:nvPr/>
          </p:nvSpPr>
          <p:spPr>
            <a:xfrm>
              <a:off x="4266134" y="2013469"/>
              <a:ext cx="801117" cy="435365"/>
            </a:xfrm>
            <a:prstGeom prst="roundRect">
              <a:avLst/>
            </a:prstGeom>
            <a:solidFill>
              <a:srgbClr val="009FDA"/>
            </a:solidFill>
            <a:ln w="28575">
              <a:noFill/>
            </a:ln>
          </p:spPr>
          <p:style>
            <a:lnRef idx="2">
              <a:schemeClr val="accent1">
                <a:shade val="50000"/>
              </a:schemeClr>
            </a:lnRef>
            <a:fillRef idx="1">
              <a:schemeClr val="accent1"/>
            </a:fillRef>
            <a:effectRef idx="0">
              <a:schemeClr val="accent1"/>
            </a:effectRef>
            <a:fontRef idx="minor">
              <a:schemeClr val="lt1"/>
            </a:fontRef>
          </p:style>
          <p:txBody>
            <a:bodyPr rIns="72000" rtlCol="0" anchor="ctr"/>
            <a:lstStyle/>
            <a:p>
              <a:pPr marL="0" marR="0" lvl="0" indent="0" algn="l" defTabSz="914355" rtl="0" eaLnBrk="1" fontAlgn="base" latinLnBrk="0" hangingPunct="1">
                <a:lnSpc>
                  <a:spcPct val="100000"/>
                </a:lnSpc>
                <a:spcBef>
                  <a:spcPct val="0"/>
                </a:spcBef>
                <a:spcAft>
                  <a:spcPts val="80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Verdana"/>
                  <a:ea typeface="+mn-ea"/>
                  <a:cs typeface="+mn-cs"/>
                </a:rPr>
                <a:t>1</a:t>
              </a:r>
              <a:r>
                <a:rPr kumimoji="0" lang="en-GB" sz="1000" b="1" i="0" u="none" strike="noStrike" kern="1200" cap="none" spc="0" normalizeH="0" baseline="30000" noProof="0" dirty="0">
                  <a:ln>
                    <a:noFill/>
                  </a:ln>
                  <a:solidFill>
                    <a:srgbClr val="FFFFFF"/>
                  </a:solidFill>
                  <a:effectLst/>
                  <a:uLnTx/>
                  <a:uFillTx/>
                  <a:latin typeface="Verdana"/>
                  <a:ea typeface="+mn-ea"/>
                  <a:cs typeface="+mn-cs"/>
                </a:rPr>
                <a:t>st</a:t>
              </a:r>
              <a:r>
                <a:rPr kumimoji="0" lang="en-GB" sz="1000" b="1" i="0" u="none" strike="noStrike" kern="1200" cap="none" spc="0" normalizeH="0" baseline="0" noProof="0" dirty="0">
                  <a:ln>
                    <a:noFill/>
                  </a:ln>
                  <a:solidFill>
                    <a:srgbClr val="FFFFFF"/>
                  </a:solidFill>
                  <a:effectLst/>
                  <a:uLnTx/>
                  <a:uFillTx/>
                  <a:latin typeface="Verdana"/>
                  <a:ea typeface="+mn-ea"/>
                  <a:cs typeface="+mn-cs"/>
                </a:rPr>
                <a:t> Main Meal</a:t>
              </a:r>
            </a:p>
          </p:txBody>
        </p:sp>
        <p:sp>
          <p:nvSpPr>
            <p:cNvPr id="1003" name="Rounded Rectangle 655"/>
            <p:cNvSpPr/>
            <p:nvPr/>
          </p:nvSpPr>
          <p:spPr>
            <a:xfrm>
              <a:off x="5008702" y="3221369"/>
              <a:ext cx="2809418" cy="544708"/>
            </a:xfrm>
            <a:prstGeom prst="roundRect">
              <a:avLst>
                <a:gd name="adj" fmla="val 16791"/>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44000" rIns="36000" bIns="0" rtlCol="0" anchor="b"/>
            <a:lstStyle/>
            <a:p>
              <a:pPr marL="0" marR="0" lvl="0" indent="0" algn="ctr" defTabSz="914355" rtl="0" eaLnBrk="1" fontAlgn="base" latinLnBrk="0" hangingPunct="1">
                <a:lnSpc>
                  <a:spcPct val="100000"/>
                </a:lnSpc>
                <a:spcBef>
                  <a:spcPct val="0"/>
                </a:spcBef>
                <a:spcAft>
                  <a:spcPts val="600"/>
                </a:spcAft>
                <a:buClrTx/>
                <a:buSzTx/>
                <a:buFontTx/>
                <a:buNone/>
                <a:tabLst/>
                <a:defRPr/>
              </a:pPr>
              <a:r>
                <a:rPr kumimoji="0" lang="en-GB" sz="1500" b="1" i="0" u="none" strike="noStrike" kern="1200" cap="none" spc="0" normalizeH="0" baseline="0" noProof="0" dirty="0">
                  <a:ln>
                    <a:noFill/>
                  </a:ln>
                  <a:solidFill>
                    <a:srgbClr val="E64A0E"/>
                  </a:solidFill>
                  <a:effectLst/>
                  <a:uLnTx/>
                  <a:uFillTx/>
                  <a:latin typeface="Verdana"/>
                  <a:ea typeface="+mn-ea"/>
                  <a:cs typeface="+mn-cs"/>
                </a:rPr>
                <a:t>6</a:t>
              </a:r>
              <a:r>
                <a:rPr kumimoji="0" lang="en-GB" sz="1600" b="1" i="0" u="none" strike="noStrike" kern="1200" cap="none" spc="0" normalizeH="0" baseline="0" noProof="0" dirty="0">
                  <a:ln>
                    <a:noFill/>
                  </a:ln>
                  <a:solidFill>
                    <a:srgbClr val="E64A0E"/>
                  </a:solidFill>
                  <a:effectLst/>
                  <a:uLnTx/>
                  <a:uFillTx/>
                  <a:latin typeface="Verdana"/>
                  <a:ea typeface="+mn-ea"/>
                  <a:cs typeface="+mn-cs"/>
                </a:rPr>
                <a:t> </a:t>
              </a:r>
              <a:r>
                <a:rPr kumimoji="0" lang="en-GB" sz="900" b="1" i="0" u="none" strike="noStrike" kern="1200" cap="none" spc="0" normalizeH="0" baseline="0" noProof="0" dirty="0">
                  <a:ln>
                    <a:noFill/>
                  </a:ln>
                  <a:solidFill>
                    <a:srgbClr val="E64A0E"/>
                  </a:solidFill>
                  <a:effectLst/>
                  <a:uLnTx/>
                  <a:uFillTx/>
                  <a:latin typeface="Verdana"/>
                  <a:ea typeface="+mn-ea"/>
                  <a:cs typeface="+mn-cs"/>
                </a:rPr>
                <a:t>SMBGs/week   </a:t>
              </a:r>
              <a:r>
                <a:rPr kumimoji="0" lang="en-GB" sz="1500" b="1" i="0" u="none" strike="noStrike" kern="1200" cap="none" spc="0" normalizeH="0" baseline="0" noProof="0" dirty="0">
                  <a:ln>
                    <a:noFill/>
                  </a:ln>
                  <a:solidFill>
                    <a:srgbClr val="E64A0E"/>
                  </a:solidFill>
                  <a:effectLst/>
                  <a:uLnTx/>
                  <a:uFillTx/>
                  <a:latin typeface="Verdana"/>
                  <a:ea typeface="+mn-ea"/>
                  <a:cs typeface="+mn-cs"/>
                </a:rPr>
                <a:t>14</a:t>
              </a:r>
              <a:r>
                <a:rPr kumimoji="0" lang="en-GB" sz="1600" b="1" i="0" u="none" strike="noStrike" kern="1200" cap="none" spc="0" normalizeH="0" baseline="0" noProof="0" dirty="0">
                  <a:ln>
                    <a:noFill/>
                  </a:ln>
                  <a:solidFill>
                    <a:srgbClr val="E64A0E"/>
                  </a:solidFill>
                  <a:effectLst/>
                  <a:uLnTx/>
                  <a:uFillTx/>
                  <a:latin typeface="Verdana"/>
                  <a:ea typeface="+mn-ea"/>
                  <a:cs typeface="+mn-cs"/>
                </a:rPr>
                <a:t> </a:t>
              </a:r>
              <a:r>
                <a:rPr kumimoji="0" lang="en-GB" sz="900" b="1" i="0" u="none" strike="noStrike" kern="1200" cap="none" spc="0" normalizeH="0" baseline="0" noProof="0" dirty="0">
                  <a:ln>
                    <a:noFill/>
                  </a:ln>
                  <a:solidFill>
                    <a:srgbClr val="E64A0E"/>
                  </a:solidFill>
                  <a:effectLst/>
                  <a:uLnTx/>
                  <a:uFillTx/>
                  <a:latin typeface="Verdana"/>
                  <a:ea typeface="+mn-ea"/>
                  <a:cs typeface="+mn-cs"/>
                </a:rPr>
                <a:t>needles/week</a:t>
              </a:r>
            </a:p>
          </p:txBody>
        </p:sp>
        <p:sp>
          <p:nvSpPr>
            <p:cNvPr id="1004" name="Rectangle 1003"/>
            <p:cNvSpPr/>
            <p:nvPr/>
          </p:nvSpPr>
          <p:spPr>
            <a:xfrm>
              <a:off x="5007373" y="1761745"/>
              <a:ext cx="2810747" cy="1734638"/>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05" name="Round Same Side Corner Rectangle 657"/>
            <p:cNvSpPr/>
            <p:nvPr/>
          </p:nvSpPr>
          <p:spPr>
            <a:xfrm>
              <a:off x="5003607" y="1333899"/>
              <a:ext cx="2818880" cy="310534"/>
            </a:xfrm>
            <a:prstGeom prst="round2Same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ts val="8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Verdana"/>
                  <a:ea typeface="+mn-ea"/>
                  <a:cs typeface="+mn-cs"/>
                </a:rPr>
                <a:t>IDegAsp BID</a:t>
              </a:r>
              <a:endParaRPr kumimoji="0" lang="en-GB" sz="788" b="1" i="0" u="none" strike="noStrike" kern="1200" cap="none" spc="0" normalizeH="0" baseline="0" noProof="0" dirty="0">
                <a:ln>
                  <a:noFill/>
                </a:ln>
                <a:solidFill>
                  <a:srgbClr val="FFFFFF"/>
                </a:solidFill>
                <a:effectLst/>
                <a:uLnTx/>
                <a:uFillTx/>
                <a:latin typeface="Verdana"/>
                <a:ea typeface="+mn-ea"/>
                <a:cs typeface="+mn-cs"/>
              </a:endParaRPr>
            </a:p>
          </p:txBody>
        </p:sp>
        <p:sp>
          <p:nvSpPr>
            <p:cNvPr id="1006" name="Rectangle 1005"/>
            <p:cNvSpPr/>
            <p:nvPr/>
          </p:nvSpPr>
          <p:spPr>
            <a:xfrm>
              <a:off x="5003754" y="1629816"/>
              <a:ext cx="2818733" cy="151810"/>
            </a:xfrm>
            <a:prstGeom prst="rect">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007" name="TextBox 1006"/>
            <p:cNvSpPr txBox="1"/>
            <p:nvPr/>
          </p:nvSpPr>
          <p:spPr>
            <a:xfrm>
              <a:off x="5008703" y="1659542"/>
              <a:ext cx="428160"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Mon</a:t>
              </a:r>
            </a:p>
          </p:txBody>
        </p:sp>
        <p:sp>
          <p:nvSpPr>
            <p:cNvPr id="1008" name="TextBox 1007"/>
            <p:cNvSpPr txBox="1"/>
            <p:nvPr/>
          </p:nvSpPr>
          <p:spPr>
            <a:xfrm>
              <a:off x="5780808"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Wed</a:t>
              </a:r>
            </a:p>
          </p:txBody>
        </p:sp>
        <p:sp>
          <p:nvSpPr>
            <p:cNvPr id="1009" name="TextBox 1008"/>
            <p:cNvSpPr txBox="1"/>
            <p:nvPr/>
          </p:nvSpPr>
          <p:spPr>
            <a:xfrm>
              <a:off x="6181169"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Thu</a:t>
              </a:r>
            </a:p>
          </p:txBody>
        </p:sp>
        <p:sp>
          <p:nvSpPr>
            <p:cNvPr id="1010" name="TextBox 1009"/>
            <p:cNvSpPr txBox="1"/>
            <p:nvPr/>
          </p:nvSpPr>
          <p:spPr>
            <a:xfrm>
              <a:off x="6582194"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Fri</a:t>
              </a:r>
            </a:p>
          </p:txBody>
        </p:sp>
        <p:sp>
          <p:nvSpPr>
            <p:cNvPr id="1011" name="TextBox 1010"/>
            <p:cNvSpPr txBox="1"/>
            <p:nvPr/>
          </p:nvSpPr>
          <p:spPr>
            <a:xfrm>
              <a:off x="6968159"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Sat</a:t>
              </a:r>
            </a:p>
          </p:txBody>
        </p:sp>
        <p:sp>
          <p:nvSpPr>
            <p:cNvPr id="1012" name="TextBox 1011"/>
            <p:cNvSpPr txBox="1"/>
            <p:nvPr/>
          </p:nvSpPr>
          <p:spPr>
            <a:xfrm>
              <a:off x="7365383" y="1659542"/>
              <a:ext cx="467388"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Sun</a:t>
              </a:r>
            </a:p>
          </p:txBody>
        </p:sp>
        <p:sp>
          <p:nvSpPr>
            <p:cNvPr id="1013" name="TextBox 1012"/>
            <p:cNvSpPr txBox="1"/>
            <p:nvPr/>
          </p:nvSpPr>
          <p:spPr>
            <a:xfrm>
              <a:off x="5376233" y="1659542"/>
              <a:ext cx="457102" cy="92333"/>
            </a:xfrm>
            <a:prstGeom prst="rect">
              <a:avLst/>
            </a:prstGeom>
            <a:noFill/>
          </p:spPr>
          <p:txBody>
            <a:bodyPr wrap="square" lIns="0" tIns="0" rIns="0" bIns="0" rtlCol="0" anchor="ctr">
              <a:spAutoFit/>
            </a:bodyPr>
            <a:lstStyle/>
            <a:p>
              <a:pPr marL="0" marR="0" lvl="0" indent="0" algn="ctr" defTabSz="914355" rtl="0" eaLnBrk="1" fontAlgn="base" latinLnBrk="0" hangingPunct="1">
                <a:lnSpc>
                  <a:spcPct val="100000"/>
                </a:lnSpc>
                <a:spcBef>
                  <a:spcPct val="0"/>
                </a:spcBef>
                <a:spcAft>
                  <a:spcPct val="0"/>
                </a:spcAft>
                <a:buClrTx/>
                <a:buSzTx/>
                <a:buFontTx/>
                <a:buNone/>
                <a:tabLst>
                  <a:tab pos="123822" algn="ctr"/>
                  <a:tab pos="352416" algn="ctr"/>
                  <a:tab pos="571486" algn="ctr"/>
                  <a:tab pos="800080" algn="ctr"/>
                  <a:tab pos="1023913" algn="ctr"/>
                  <a:tab pos="1247744" algn="ctr"/>
                  <a:tab pos="1471577" algn="ctr"/>
                </a:tabLst>
                <a:defRPr/>
              </a:pPr>
              <a:r>
                <a:rPr kumimoji="0" lang="en-GB" sz="800" b="1" i="0" u="none" strike="noStrike" kern="1200" cap="none" spc="0" normalizeH="0" baseline="0" noProof="0" dirty="0">
                  <a:ln>
                    <a:noFill/>
                  </a:ln>
                  <a:solidFill>
                    <a:srgbClr val="FFFFFF"/>
                  </a:solidFill>
                  <a:effectLst/>
                  <a:uLnTx/>
                  <a:uFillTx/>
                  <a:latin typeface="Verdana" pitchFamily="34" charset="0"/>
                  <a:ea typeface="+mn-ea"/>
                  <a:cs typeface="Arial" charset="0"/>
                </a:rPr>
                <a:t>Tue</a:t>
              </a:r>
            </a:p>
          </p:txBody>
        </p:sp>
        <p:grpSp>
          <p:nvGrpSpPr>
            <p:cNvPr id="1014" name="Group 1013"/>
            <p:cNvGrpSpPr/>
            <p:nvPr/>
          </p:nvGrpSpPr>
          <p:grpSpPr>
            <a:xfrm rot="1200000">
              <a:off x="5145321" y="2025037"/>
              <a:ext cx="67811" cy="148752"/>
              <a:chOff x="2616679" y="1458660"/>
              <a:chExt cx="125730" cy="281830"/>
            </a:xfrm>
          </p:grpSpPr>
          <p:sp>
            <p:nvSpPr>
              <p:cNvPr id="1015"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16"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17"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1018" name="Group 1017"/>
            <p:cNvGrpSpPr/>
            <p:nvPr/>
          </p:nvGrpSpPr>
          <p:grpSpPr>
            <a:xfrm rot="1200000">
              <a:off x="5513579" y="2025037"/>
              <a:ext cx="67811" cy="148752"/>
              <a:chOff x="2616679" y="1458660"/>
              <a:chExt cx="125730" cy="281830"/>
            </a:xfrm>
          </p:grpSpPr>
          <p:sp>
            <p:nvSpPr>
              <p:cNvPr id="1019"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20"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21"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1022" name="Group 1021"/>
            <p:cNvGrpSpPr/>
            <p:nvPr/>
          </p:nvGrpSpPr>
          <p:grpSpPr>
            <a:xfrm rot="1200000">
              <a:off x="5939636" y="2025037"/>
              <a:ext cx="67811" cy="148752"/>
              <a:chOff x="2616679" y="1458660"/>
              <a:chExt cx="125730" cy="281830"/>
            </a:xfrm>
          </p:grpSpPr>
          <p:sp>
            <p:nvSpPr>
              <p:cNvPr id="1023"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24"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25"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1026" name="Group 1025"/>
            <p:cNvGrpSpPr/>
            <p:nvPr/>
          </p:nvGrpSpPr>
          <p:grpSpPr>
            <a:xfrm rot="1200000">
              <a:off x="5114146" y="2869555"/>
              <a:ext cx="67811" cy="148752"/>
              <a:chOff x="2616679" y="1458660"/>
              <a:chExt cx="125730" cy="281830"/>
            </a:xfrm>
          </p:grpSpPr>
          <p:sp>
            <p:nvSpPr>
              <p:cNvPr id="1027"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28"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29"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1030" name="Group 1029"/>
            <p:cNvGrpSpPr/>
            <p:nvPr/>
          </p:nvGrpSpPr>
          <p:grpSpPr>
            <a:xfrm rot="1200000">
              <a:off x="5478882" y="2869555"/>
              <a:ext cx="67811" cy="148752"/>
              <a:chOff x="2616679" y="1458660"/>
              <a:chExt cx="125730" cy="281830"/>
            </a:xfrm>
          </p:grpSpPr>
          <p:sp>
            <p:nvSpPr>
              <p:cNvPr id="1031"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32"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33"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grpSp>
          <p:nvGrpSpPr>
            <p:cNvPr id="1034" name="Group 1033"/>
            <p:cNvGrpSpPr/>
            <p:nvPr/>
          </p:nvGrpSpPr>
          <p:grpSpPr>
            <a:xfrm rot="1200000">
              <a:off x="5910112" y="2869555"/>
              <a:ext cx="67811" cy="148752"/>
              <a:chOff x="2616679" y="1458660"/>
              <a:chExt cx="125730" cy="281830"/>
            </a:xfrm>
          </p:grpSpPr>
          <p:sp>
            <p:nvSpPr>
              <p:cNvPr id="1035" name="Freeform 7"/>
              <p:cNvSpPr>
                <a:spLocks/>
              </p:cNvSpPr>
              <p:nvPr/>
            </p:nvSpPr>
            <p:spPr bwMode="auto">
              <a:xfrm rot="12000000">
                <a:off x="2661964" y="1458660"/>
                <a:ext cx="80445" cy="194747"/>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36" name="Freeform 8"/>
              <p:cNvSpPr>
                <a:spLocks/>
              </p:cNvSpPr>
              <p:nvPr/>
            </p:nvSpPr>
            <p:spPr bwMode="auto">
              <a:xfrm rot="12000000">
                <a:off x="2616679" y="1642682"/>
                <a:ext cx="72343" cy="97808"/>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1037" name="Rectangle 9"/>
              <p:cNvSpPr>
                <a:spLocks noChangeArrowheads="1"/>
              </p:cNvSpPr>
              <p:nvPr/>
            </p:nvSpPr>
            <p:spPr bwMode="auto">
              <a:xfrm rot="12000000">
                <a:off x="2618095" y="1639985"/>
                <a:ext cx="101280" cy="15916"/>
              </a:xfrm>
              <a:prstGeom prst="rect">
                <a:avLst/>
              </a:prstGeom>
              <a:noFill/>
              <a:ln>
                <a:solidFill>
                  <a:schemeClr val="bg1">
                    <a:lumMod val="50000"/>
                  </a:schemeClr>
                </a:solid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grpSp>
        <p:cxnSp>
          <p:nvCxnSpPr>
            <p:cNvPr id="1039" name="Straight Connector 1038"/>
            <p:cNvCxnSpPr/>
            <p:nvPr/>
          </p:nvCxnSpPr>
          <p:spPr>
            <a:xfrm flipH="1">
              <a:off x="5003607" y="2629064"/>
              <a:ext cx="2811631" cy="0"/>
            </a:xfrm>
            <a:prstGeom prst="line">
              <a:avLst/>
            </a:prstGeom>
            <a:ln w="19050" cap="rnd">
              <a:solidFill>
                <a:srgbClr val="72B5CC"/>
              </a:solidFill>
              <a:prstDash val="sysDot"/>
            </a:ln>
          </p:spPr>
          <p:style>
            <a:lnRef idx="1">
              <a:schemeClr val="accent1"/>
            </a:lnRef>
            <a:fillRef idx="0">
              <a:schemeClr val="accent1"/>
            </a:fillRef>
            <a:effectRef idx="0">
              <a:schemeClr val="accent1"/>
            </a:effectRef>
            <a:fontRef idx="minor">
              <a:schemeClr val="tx1"/>
            </a:fontRef>
          </p:style>
        </p:cxnSp>
        <p:grpSp>
          <p:nvGrpSpPr>
            <p:cNvPr id="1041" name="Group 1040"/>
            <p:cNvGrpSpPr/>
            <p:nvPr/>
          </p:nvGrpSpPr>
          <p:grpSpPr>
            <a:xfrm>
              <a:off x="5221621" y="1978877"/>
              <a:ext cx="2429636" cy="522275"/>
              <a:chOff x="6992641" y="2404822"/>
              <a:chExt cx="3239515" cy="696367"/>
            </a:xfrm>
          </p:grpSpPr>
          <p:pic>
            <p:nvPicPr>
              <p:cNvPr id="1042" name="Picture 1041"/>
              <p:cNvPicPr>
                <a:picLocks noChangeAspect="1"/>
              </p:cNvPicPr>
              <p:nvPr/>
            </p:nvPicPr>
            <p:blipFill>
              <a:blip r:embed="rId3"/>
              <a:stretch>
                <a:fillRect/>
              </a:stretch>
            </p:blipFill>
            <p:spPr>
              <a:xfrm rot="17292979">
                <a:off x="6718684" y="2678779"/>
                <a:ext cx="696367" cy="148454"/>
              </a:xfrm>
              <a:prstGeom prst="rect">
                <a:avLst/>
              </a:prstGeom>
            </p:spPr>
          </p:pic>
          <p:pic>
            <p:nvPicPr>
              <p:cNvPr id="1043" name="Picture 1042"/>
              <p:cNvPicPr>
                <a:picLocks noChangeAspect="1"/>
              </p:cNvPicPr>
              <p:nvPr/>
            </p:nvPicPr>
            <p:blipFill>
              <a:blip r:embed="rId3"/>
              <a:stretch>
                <a:fillRect/>
              </a:stretch>
            </p:blipFill>
            <p:spPr>
              <a:xfrm rot="17292979">
                <a:off x="7233861" y="2678779"/>
                <a:ext cx="696367" cy="148454"/>
              </a:xfrm>
              <a:prstGeom prst="rect">
                <a:avLst/>
              </a:prstGeom>
            </p:spPr>
          </p:pic>
          <p:pic>
            <p:nvPicPr>
              <p:cNvPr id="1044" name="Picture 1043"/>
              <p:cNvPicPr>
                <a:picLocks noChangeAspect="1"/>
              </p:cNvPicPr>
              <p:nvPr/>
            </p:nvPicPr>
            <p:blipFill>
              <a:blip r:embed="rId3"/>
              <a:stretch>
                <a:fillRect/>
              </a:stretch>
            </p:blipFill>
            <p:spPr>
              <a:xfrm rot="17292979">
                <a:off x="7749038" y="2678779"/>
                <a:ext cx="696367" cy="148454"/>
              </a:xfrm>
              <a:prstGeom prst="rect">
                <a:avLst/>
              </a:prstGeom>
            </p:spPr>
          </p:pic>
          <p:pic>
            <p:nvPicPr>
              <p:cNvPr id="1045" name="Picture 1044"/>
              <p:cNvPicPr>
                <a:picLocks noChangeAspect="1"/>
              </p:cNvPicPr>
              <p:nvPr/>
            </p:nvPicPr>
            <p:blipFill>
              <a:blip r:embed="rId3"/>
              <a:stretch>
                <a:fillRect/>
              </a:stretch>
            </p:blipFill>
            <p:spPr>
              <a:xfrm rot="17292979">
                <a:off x="8264215" y="2678779"/>
                <a:ext cx="696367" cy="148454"/>
              </a:xfrm>
              <a:prstGeom prst="rect">
                <a:avLst/>
              </a:prstGeom>
            </p:spPr>
          </p:pic>
          <p:pic>
            <p:nvPicPr>
              <p:cNvPr id="1046" name="Picture 1045"/>
              <p:cNvPicPr>
                <a:picLocks noChangeAspect="1"/>
              </p:cNvPicPr>
              <p:nvPr/>
            </p:nvPicPr>
            <p:blipFill>
              <a:blip r:embed="rId3"/>
              <a:stretch>
                <a:fillRect/>
              </a:stretch>
            </p:blipFill>
            <p:spPr>
              <a:xfrm rot="17292979">
                <a:off x="8779392" y="2678779"/>
                <a:ext cx="696367" cy="148454"/>
              </a:xfrm>
              <a:prstGeom prst="rect">
                <a:avLst/>
              </a:prstGeom>
            </p:spPr>
          </p:pic>
          <p:pic>
            <p:nvPicPr>
              <p:cNvPr id="1047" name="Picture 1046"/>
              <p:cNvPicPr>
                <a:picLocks noChangeAspect="1"/>
              </p:cNvPicPr>
              <p:nvPr/>
            </p:nvPicPr>
            <p:blipFill>
              <a:blip r:embed="rId3"/>
              <a:stretch>
                <a:fillRect/>
              </a:stretch>
            </p:blipFill>
            <p:spPr>
              <a:xfrm rot="17292979">
                <a:off x="9294569" y="2678779"/>
                <a:ext cx="696367" cy="148454"/>
              </a:xfrm>
              <a:prstGeom prst="rect">
                <a:avLst/>
              </a:prstGeom>
            </p:spPr>
          </p:pic>
          <p:pic>
            <p:nvPicPr>
              <p:cNvPr id="1048" name="Picture 1047"/>
              <p:cNvPicPr>
                <a:picLocks noChangeAspect="1"/>
              </p:cNvPicPr>
              <p:nvPr/>
            </p:nvPicPr>
            <p:blipFill>
              <a:blip r:embed="rId3"/>
              <a:stretch>
                <a:fillRect/>
              </a:stretch>
            </p:blipFill>
            <p:spPr>
              <a:xfrm rot="17292979">
                <a:off x="9809745" y="2678779"/>
                <a:ext cx="696367" cy="148454"/>
              </a:xfrm>
              <a:prstGeom prst="rect">
                <a:avLst/>
              </a:prstGeom>
            </p:spPr>
          </p:pic>
        </p:grpSp>
        <p:grpSp>
          <p:nvGrpSpPr>
            <p:cNvPr id="1049" name="Group 1048"/>
            <p:cNvGrpSpPr/>
            <p:nvPr/>
          </p:nvGrpSpPr>
          <p:grpSpPr>
            <a:xfrm>
              <a:off x="5221621" y="2807662"/>
              <a:ext cx="2429636" cy="522275"/>
              <a:chOff x="6992641" y="2404822"/>
              <a:chExt cx="3239515" cy="696367"/>
            </a:xfrm>
          </p:grpSpPr>
          <p:pic>
            <p:nvPicPr>
              <p:cNvPr id="1050" name="Picture 1049"/>
              <p:cNvPicPr>
                <a:picLocks noChangeAspect="1"/>
              </p:cNvPicPr>
              <p:nvPr/>
            </p:nvPicPr>
            <p:blipFill>
              <a:blip r:embed="rId3"/>
              <a:stretch>
                <a:fillRect/>
              </a:stretch>
            </p:blipFill>
            <p:spPr>
              <a:xfrm rot="17292979">
                <a:off x="6718684" y="2678779"/>
                <a:ext cx="696367" cy="148454"/>
              </a:xfrm>
              <a:prstGeom prst="rect">
                <a:avLst/>
              </a:prstGeom>
            </p:spPr>
          </p:pic>
          <p:pic>
            <p:nvPicPr>
              <p:cNvPr id="1051" name="Picture 1050"/>
              <p:cNvPicPr>
                <a:picLocks noChangeAspect="1"/>
              </p:cNvPicPr>
              <p:nvPr/>
            </p:nvPicPr>
            <p:blipFill>
              <a:blip r:embed="rId3"/>
              <a:stretch>
                <a:fillRect/>
              </a:stretch>
            </p:blipFill>
            <p:spPr>
              <a:xfrm rot="17292979">
                <a:off x="7233861" y="2678779"/>
                <a:ext cx="696367" cy="148454"/>
              </a:xfrm>
              <a:prstGeom prst="rect">
                <a:avLst/>
              </a:prstGeom>
            </p:spPr>
          </p:pic>
          <p:pic>
            <p:nvPicPr>
              <p:cNvPr id="1052" name="Picture 1051"/>
              <p:cNvPicPr>
                <a:picLocks noChangeAspect="1"/>
              </p:cNvPicPr>
              <p:nvPr/>
            </p:nvPicPr>
            <p:blipFill>
              <a:blip r:embed="rId3"/>
              <a:stretch>
                <a:fillRect/>
              </a:stretch>
            </p:blipFill>
            <p:spPr>
              <a:xfrm rot="17292979">
                <a:off x="7749038" y="2678779"/>
                <a:ext cx="696367" cy="148454"/>
              </a:xfrm>
              <a:prstGeom prst="rect">
                <a:avLst/>
              </a:prstGeom>
            </p:spPr>
          </p:pic>
          <p:pic>
            <p:nvPicPr>
              <p:cNvPr id="1053" name="Picture 1052"/>
              <p:cNvPicPr>
                <a:picLocks noChangeAspect="1"/>
              </p:cNvPicPr>
              <p:nvPr/>
            </p:nvPicPr>
            <p:blipFill>
              <a:blip r:embed="rId3"/>
              <a:stretch>
                <a:fillRect/>
              </a:stretch>
            </p:blipFill>
            <p:spPr>
              <a:xfrm rot="17292979">
                <a:off x="8264215" y="2678779"/>
                <a:ext cx="696367" cy="148454"/>
              </a:xfrm>
              <a:prstGeom prst="rect">
                <a:avLst/>
              </a:prstGeom>
            </p:spPr>
          </p:pic>
          <p:pic>
            <p:nvPicPr>
              <p:cNvPr id="1054" name="Picture 1053"/>
              <p:cNvPicPr>
                <a:picLocks noChangeAspect="1"/>
              </p:cNvPicPr>
              <p:nvPr/>
            </p:nvPicPr>
            <p:blipFill>
              <a:blip r:embed="rId3"/>
              <a:stretch>
                <a:fillRect/>
              </a:stretch>
            </p:blipFill>
            <p:spPr>
              <a:xfrm rot="17292979">
                <a:off x="8779392" y="2678779"/>
                <a:ext cx="696367" cy="148454"/>
              </a:xfrm>
              <a:prstGeom prst="rect">
                <a:avLst/>
              </a:prstGeom>
            </p:spPr>
          </p:pic>
          <p:pic>
            <p:nvPicPr>
              <p:cNvPr id="1055" name="Picture 1054"/>
              <p:cNvPicPr>
                <a:picLocks noChangeAspect="1"/>
              </p:cNvPicPr>
              <p:nvPr/>
            </p:nvPicPr>
            <p:blipFill>
              <a:blip r:embed="rId3"/>
              <a:stretch>
                <a:fillRect/>
              </a:stretch>
            </p:blipFill>
            <p:spPr>
              <a:xfrm rot="17292979">
                <a:off x="9294569" y="2678779"/>
                <a:ext cx="696367" cy="148454"/>
              </a:xfrm>
              <a:prstGeom prst="rect">
                <a:avLst/>
              </a:prstGeom>
            </p:spPr>
          </p:pic>
          <p:pic>
            <p:nvPicPr>
              <p:cNvPr id="1056" name="Picture 1055"/>
              <p:cNvPicPr>
                <a:picLocks noChangeAspect="1"/>
              </p:cNvPicPr>
              <p:nvPr/>
            </p:nvPicPr>
            <p:blipFill>
              <a:blip r:embed="rId3"/>
              <a:stretch>
                <a:fillRect/>
              </a:stretch>
            </p:blipFill>
            <p:spPr>
              <a:xfrm rot="17292979">
                <a:off x="9809745" y="2678779"/>
                <a:ext cx="696367" cy="148454"/>
              </a:xfrm>
              <a:prstGeom prst="rect">
                <a:avLst/>
              </a:prstGeom>
            </p:spPr>
          </p:pic>
        </p:grpSp>
      </p:grpSp>
      <p:grpSp>
        <p:nvGrpSpPr>
          <p:cNvPr id="16" name="Group 15"/>
          <p:cNvGrpSpPr/>
          <p:nvPr/>
        </p:nvGrpSpPr>
        <p:grpSpPr>
          <a:xfrm>
            <a:off x="5842181" y="4741764"/>
            <a:ext cx="1207855" cy="217858"/>
            <a:chOff x="5880280" y="3887652"/>
            <a:chExt cx="1207855" cy="163393"/>
          </a:xfrm>
        </p:grpSpPr>
        <p:pic>
          <p:nvPicPr>
            <p:cNvPr id="1040" name="Picture 1039"/>
            <p:cNvPicPr>
              <a:picLocks noChangeAspect="1"/>
            </p:cNvPicPr>
            <p:nvPr/>
          </p:nvPicPr>
          <p:blipFill>
            <a:blip r:embed="rId3"/>
            <a:stretch>
              <a:fillRect/>
            </a:stretch>
          </p:blipFill>
          <p:spPr>
            <a:xfrm>
              <a:off x="5880280" y="3939704"/>
              <a:ext cx="522275" cy="111341"/>
            </a:xfrm>
            <a:prstGeom prst="rect">
              <a:avLst/>
            </a:prstGeom>
          </p:spPr>
        </p:pic>
        <p:sp>
          <p:nvSpPr>
            <p:cNvPr id="4" name="Rectangle 3"/>
            <p:cNvSpPr/>
            <p:nvPr/>
          </p:nvSpPr>
          <p:spPr>
            <a:xfrm>
              <a:off x="6403332" y="3887652"/>
              <a:ext cx="684803" cy="161583"/>
            </a:xfrm>
            <a:prstGeom prst="rect">
              <a:avLst/>
            </a:prstGeom>
          </p:spPr>
          <p:txBody>
            <a:bodyPr wrap="none">
              <a:spAutoFit/>
            </a:bodyPr>
            <a:lstStyle/>
            <a:p>
              <a:pPr marL="0" marR="0" lvl="0" indent="0" algn="l" defTabSz="914355" rtl="0" eaLnBrk="1" fontAlgn="base" latinLnBrk="0" hangingPunct="1">
                <a:lnSpc>
                  <a:spcPct val="100000"/>
                </a:lnSpc>
                <a:spcBef>
                  <a:spcPct val="0"/>
                </a:spcBef>
                <a:spcAft>
                  <a:spcPct val="0"/>
                </a:spcAft>
                <a:buClrTx/>
                <a:buSzTx/>
                <a:buFontTx/>
                <a:buNone/>
                <a:tabLst>
                  <a:tab pos="447664" algn="l"/>
                  <a:tab pos="1704932" algn="l"/>
                  <a:tab pos="3138410" algn="l"/>
                  <a:tab pos="4395678" algn="l"/>
                </a:tabLst>
                <a:defRPr/>
              </a:pPr>
              <a:r>
                <a:rPr kumimoji="0" lang="en-GB" sz="800" b="1" i="0" u="none" strike="noStrike" kern="1200" cap="none" spc="0" normalizeH="0" baseline="0" noProof="0" dirty="0">
                  <a:ln>
                    <a:noFill/>
                  </a:ln>
                  <a:solidFill>
                    <a:srgbClr val="001965"/>
                  </a:solidFill>
                  <a:effectLst/>
                  <a:uLnTx/>
                  <a:uFillTx/>
                  <a:latin typeface="Verdana" pitchFamily="34" charset="0"/>
                  <a:ea typeface="+mn-ea"/>
                  <a:cs typeface="Arial" charset="0"/>
                </a:rPr>
                <a:t>IDegAsp</a:t>
              </a:r>
            </a:p>
          </p:txBody>
        </p:sp>
      </p:grpSp>
      <p:grpSp>
        <p:nvGrpSpPr>
          <p:cNvPr id="15" name="Group 14"/>
          <p:cNvGrpSpPr/>
          <p:nvPr/>
        </p:nvGrpSpPr>
        <p:grpSpPr>
          <a:xfrm>
            <a:off x="4255089" y="4741748"/>
            <a:ext cx="1392703" cy="215444"/>
            <a:chOff x="4302713" y="3887652"/>
            <a:chExt cx="1392703" cy="161583"/>
          </a:xfrm>
        </p:grpSpPr>
        <p:grpSp>
          <p:nvGrpSpPr>
            <p:cNvPr id="704" name="Group 703"/>
            <p:cNvGrpSpPr>
              <a:grpSpLocks noChangeAspect="1"/>
            </p:cNvGrpSpPr>
            <p:nvPr/>
          </p:nvGrpSpPr>
          <p:grpSpPr>
            <a:xfrm rot="16200000">
              <a:off x="4397338" y="3850110"/>
              <a:ext cx="101280" cy="290529"/>
              <a:chOff x="-1257300" y="4545014"/>
              <a:chExt cx="555625" cy="1593849"/>
            </a:xfrm>
          </p:grpSpPr>
          <p:sp>
            <p:nvSpPr>
              <p:cNvPr id="729" name="Freeform 7"/>
              <p:cNvSpPr>
                <a:spLocks/>
              </p:cNvSpPr>
              <p:nvPr/>
            </p:nvSpPr>
            <p:spPr bwMode="auto">
              <a:xfrm>
                <a:off x="-1200147" y="5070474"/>
                <a:ext cx="441326" cy="1068389"/>
              </a:xfrm>
              <a:custGeom>
                <a:avLst/>
                <a:gdLst>
                  <a:gd name="T0" fmla="*/ 118 w 118"/>
                  <a:gd name="T1" fmla="*/ 278 h 285"/>
                  <a:gd name="T2" fmla="*/ 59 w 118"/>
                  <a:gd name="T3" fmla="*/ 285 h 285"/>
                  <a:gd name="T4" fmla="*/ 0 w 118"/>
                  <a:gd name="T5" fmla="*/ 278 h 285"/>
                  <a:gd name="T6" fmla="*/ 0 w 118"/>
                  <a:gd name="T7" fmla="*/ 0 h 285"/>
                  <a:gd name="T8" fmla="*/ 118 w 118"/>
                  <a:gd name="T9" fmla="*/ 0 h 285"/>
                  <a:gd name="T10" fmla="*/ 118 w 118"/>
                  <a:gd name="T11" fmla="*/ 278 h 285"/>
                </a:gdLst>
                <a:ahLst/>
                <a:cxnLst>
                  <a:cxn ang="0">
                    <a:pos x="T0" y="T1"/>
                  </a:cxn>
                  <a:cxn ang="0">
                    <a:pos x="T2" y="T3"/>
                  </a:cxn>
                  <a:cxn ang="0">
                    <a:pos x="T4" y="T5"/>
                  </a:cxn>
                  <a:cxn ang="0">
                    <a:pos x="T6" y="T7"/>
                  </a:cxn>
                  <a:cxn ang="0">
                    <a:pos x="T8" y="T9"/>
                  </a:cxn>
                  <a:cxn ang="0">
                    <a:pos x="T10" y="T11"/>
                  </a:cxn>
                </a:cxnLst>
                <a:rect l="0" t="0" r="r" b="b"/>
                <a:pathLst>
                  <a:path w="118" h="285">
                    <a:moveTo>
                      <a:pt x="118" y="278"/>
                    </a:moveTo>
                    <a:cubicBezTo>
                      <a:pt x="118" y="278"/>
                      <a:pt x="102" y="285"/>
                      <a:pt x="59" y="285"/>
                    </a:cubicBezTo>
                    <a:cubicBezTo>
                      <a:pt x="17" y="285"/>
                      <a:pt x="0" y="278"/>
                      <a:pt x="0" y="278"/>
                    </a:cubicBezTo>
                    <a:cubicBezTo>
                      <a:pt x="0" y="0"/>
                      <a:pt x="0" y="0"/>
                      <a:pt x="0" y="0"/>
                    </a:cubicBezTo>
                    <a:cubicBezTo>
                      <a:pt x="118" y="0"/>
                      <a:pt x="118" y="0"/>
                      <a:pt x="118" y="0"/>
                    </a:cubicBezTo>
                    <a:lnTo>
                      <a:pt x="118" y="278"/>
                    </a:lnTo>
                    <a:close/>
                  </a:path>
                </a:pathLst>
              </a:custGeom>
              <a:no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730" name="Freeform 8"/>
              <p:cNvSpPr>
                <a:spLocks/>
              </p:cNvSpPr>
              <p:nvPr/>
            </p:nvSpPr>
            <p:spPr bwMode="auto">
              <a:xfrm>
                <a:off x="-1177923" y="4545014"/>
                <a:ext cx="396875" cy="536575"/>
              </a:xfrm>
              <a:custGeom>
                <a:avLst/>
                <a:gdLst>
                  <a:gd name="T0" fmla="*/ 106 w 106"/>
                  <a:gd name="T1" fmla="*/ 143 h 143"/>
                  <a:gd name="T2" fmla="*/ 0 w 106"/>
                  <a:gd name="T3" fmla="*/ 143 h 143"/>
                  <a:gd name="T4" fmla="*/ 14 w 106"/>
                  <a:gd name="T5" fmla="*/ 4 h 143"/>
                  <a:gd name="T6" fmla="*/ 53 w 106"/>
                  <a:gd name="T7" fmla="*/ 0 h 143"/>
                  <a:gd name="T8" fmla="*/ 92 w 106"/>
                  <a:gd name="T9" fmla="*/ 4 h 143"/>
                  <a:gd name="T10" fmla="*/ 106 w 106"/>
                  <a:gd name="T11" fmla="*/ 143 h 143"/>
                </a:gdLst>
                <a:ahLst/>
                <a:cxnLst>
                  <a:cxn ang="0">
                    <a:pos x="T0" y="T1"/>
                  </a:cxn>
                  <a:cxn ang="0">
                    <a:pos x="T2" y="T3"/>
                  </a:cxn>
                  <a:cxn ang="0">
                    <a:pos x="T4" y="T5"/>
                  </a:cxn>
                  <a:cxn ang="0">
                    <a:pos x="T6" y="T7"/>
                  </a:cxn>
                  <a:cxn ang="0">
                    <a:pos x="T8" y="T9"/>
                  </a:cxn>
                  <a:cxn ang="0">
                    <a:pos x="T10" y="T11"/>
                  </a:cxn>
                </a:cxnLst>
                <a:rect l="0" t="0" r="r" b="b"/>
                <a:pathLst>
                  <a:path w="106" h="143">
                    <a:moveTo>
                      <a:pt x="106" y="143"/>
                    </a:moveTo>
                    <a:cubicBezTo>
                      <a:pt x="55" y="143"/>
                      <a:pt x="53" y="143"/>
                      <a:pt x="0" y="143"/>
                    </a:cubicBezTo>
                    <a:cubicBezTo>
                      <a:pt x="0" y="79"/>
                      <a:pt x="14" y="4"/>
                      <a:pt x="14" y="4"/>
                    </a:cubicBezTo>
                    <a:cubicBezTo>
                      <a:pt x="14" y="4"/>
                      <a:pt x="26" y="0"/>
                      <a:pt x="53" y="0"/>
                    </a:cubicBezTo>
                    <a:cubicBezTo>
                      <a:pt x="81" y="0"/>
                      <a:pt x="92" y="4"/>
                      <a:pt x="92" y="4"/>
                    </a:cubicBezTo>
                    <a:cubicBezTo>
                      <a:pt x="92" y="4"/>
                      <a:pt x="106" y="78"/>
                      <a:pt x="106" y="143"/>
                    </a:cubicBezTo>
                    <a:close/>
                  </a:path>
                </a:pathLst>
              </a:custGeom>
              <a:no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731" name="Rectangle 9"/>
              <p:cNvSpPr>
                <a:spLocks noChangeArrowheads="1"/>
              </p:cNvSpPr>
              <p:nvPr/>
            </p:nvSpPr>
            <p:spPr bwMode="auto">
              <a:xfrm>
                <a:off x="-1257300" y="5024436"/>
                <a:ext cx="555625" cy="87313"/>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grpSp>
        <p:sp>
          <p:nvSpPr>
            <p:cNvPr id="2" name="Rectangle 1"/>
            <p:cNvSpPr/>
            <p:nvPr/>
          </p:nvSpPr>
          <p:spPr>
            <a:xfrm>
              <a:off x="4613068" y="3887652"/>
              <a:ext cx="1082348" cy="161583"/>
            </a:xfrm>
            <a:prstGeom prst="rect">
              <a:avLst/>
            </a:prstGeom>
          </p:spPr>
          <p:txBody>
            <a:bodyPr wrap="none">
              <a:spAutoFit/>
            </a:bodyPr>
            <a:lstStyle/>
            <a:p>
              <a:pPr marL="0" marR="0" lvl="0" indent="0" algn="l" defTabSz="914355" rtl="0" eaLnBrk="1" fontAlgn="base" latinLnBrk="0" hangingPunct="1">
                <a:lnSpc>
                  <a:spcPct val="100000"/>
                </a:lnSpc>
                <a:spcBef>
                  <a:spcPct val="0"/>
                </a:spcBef>
                <a:spcAft>
                  <a:spcPct val="0"/>
                </a:spcAft>
                <a:buClrTx/>
                <a:buSzTx/>
                <a:buFontTx/>
                <a:buNone/>
                <a:tabLst>
                  <a:tab pos="447664" algn="l"/>
                  <a:tab pos="1704932" algn="l"/>
                  <a:tab pos="3138410" algn="l"/>
                  <a:tab pos="4395678" algn="l"/>
                </a:tabLst>
                <a:defRPr/>
              </a:pPr>
              <a:r>
                <a:rPr kumimoji="0" lang="en-GB" sz="800" b="1" i="0" u="none" strike="noStrike" kern="1200" cap="none" spc="0" normalizeH="0" baseline="0" noProof="0" dirty="0">
                  <a:ln>
                    <a:noFill/>
                  </a:ln>
                  <a:solidFill>
                    <a:srgbClr val="001965"/>
                  </a:solidFill>
                  <a:effectLst/>
                  <a:uLnTx/>
                  <a:uFillTx/>
                  <a:latin typeface="Verdana" pitchFamily="34" charset="0"/>
                  <a:ea typeface="+mn-ea"/>
                  <a:cs typeface="Arial" charset="0"/>
                </a:rPr>
                <a:t>SMBG test strip</a:t>
              </a:r>
            </a:p>
          </p:txBody>
        </p:sp>
      </p:grpSp>
      <p:grpSp>
        <p:nvGrpSpPr>
          <p:cNvPr id="14" name="Group 13"/>
          <p:cNvGrpSpPr/>
          <p:nvPr/>
        </p:nvGrpSpPr>
        <p:grpSpPr>
          <a:xfrm>
            <a:off x="3016259" y="4741748"/>
            <a:ext cx="1036575" cy="215444"/>
            <a:chOff x="3054359" y="3887652"/>
            <a:chExt cx="1036575" cy="161583"/>
          </a:xfrm>
        </p:grpSpPr>
        <p:grpSp>
          <p:nvGrpSpPr>
            <p:cNvPr id="700" name="Group 699"/>
            <p:cNvGrpSpPr>
              <a:grpSpLocks noChangeAspect="1"/>
            </p:cNvGrpSpPr>
            <p:nvPr/>
          </p:nvGrpSpPr>
          <p:grpSpPr>
            <a:xfrm rot="5400000">
              <a:off x="3291436" y="3725374"/>
              <a:ext cx="65845" cy="540000"/>
              <a:chOff x="1680585" y="2041406"/>
              <a:chExt cx="70235" cy="576000"/>
            </a:xfrm>
          </p:grpSpPr>
          <p:sp>
            <p:nvSpPr>
              <p:cNvPr id="701"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02"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tx2">
                  <a:lumMod val="75000"/>
                  <a:lumOff val="2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703"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sp>
          <p:nvSpPr>
            <p:cNvPr id="5" name="Rectangle 4"/>
            <p:cNvSpPr/>
            <p:nvPr/>
          </p:nvSpPr>
          <p:spPr>
            <a:xfrm>
              <a:off x="3595135" y="3887652"/>
              <a:ext cx="495799" cy="161583"/>
            </a:xfrm>
            <a:prstGeom prst="rect">
              <a:avLst/>
            </a:prstGeom>
          </p:spPr>
          <p:txBody>
            <a:bodyPr wrap="none">
              <a:spAutoFit/>
            </a:bodyPr>
            <a:lstStyle/>
            <a:p>
              <a:pPr marL="0" marR="0" lvl="0" indent="0" algn="l" defTabSz="914355" rtl="0" eaLnBrk="1" fontAlgn="base" latinLnBrk="0" hangingPunct="1">
                <a:lnSpc>
                  <a:spcPct val="100000"/>
                </a:lnSpc>
                <a:spcBef>
                  <a:spcPct val="0"/>
                </a:spcBef>
                <a:spcAft>
                  <a:spcPct val="0"/>
                </a:spcAft>
                <a:buClrTx/>
                <a:buSzTx/>
                <a:buFontTx/>
                <a:buNone/>
                <a:tabLst>
                  <a:tab pos="447664" algn="l"/>
                  <a:tab pos="1704932" algn="l"/>
                  <a:tab pos="3138410" algn="l"/>
                  <a:tab pos="4395678" algn="l"/>
                </a:tabLst>
                <a:defRPr/>
              </a:pPr>
              <a:r>
                <a:rPr kumimoji="0" lang="en-GB" sz="800" b="1" i="0" u="none" strike="noStrike" kern="1200" cap="none" spc="0" normalizeH="0" baseline="0" noProof="0" dirty="0">
                  <a:ln>
                    <a:noFill/>
                  </a:ln>
                  <a:solidFill>
                    <a:srgbClr val="001965"/>
                  </a:solidFill>
                  <a:effectLst/>
                  <a:uLnTx/>
                  <a:uFillTx/>
                  <a:latin typeface="Verdana" pitchFamily="34" charset="0"/>
                  <a:ea typeface="+mn-ea"/>
                  <a:cs typeface="Arial" charset="0"/>
                </a:rPr>
                <a:t>Basal</a:t>
              </a:r>
            </a:p>
          </p:txBody>
        </p:sp>
      </p:grpSp>
      <p:grpSp>
        <p:nvGrpSpPr>
          <p:cNvPr id="9" name="Group 8"/>
          <p:cNvGrpSpPr/>
          <p:nvPr/>
        </p:nvGrpSpPr>
        <p:grpSpPr>
          <a:xfrm>
            <a:off x="1723950" y="4741748"/>
            <a:ext cx="1434408" cy="215444"/>
            <a:chOff x="1323900" y="3887652"/>
            <a:chExt cx="1434408" cy="161583"/>
          </a:xfrm>
        </p:grpSpPr>
        <p:grpSp>
          <p:nvGrpSpPr>
            <p:cNvPr id="684" name="Group 683"/>
            <p:cNvGrpSpPr>
              <a:grpSpLocks noChangeAspect="1"/>
            </p:cNvGrpSpPr>
            <p:nvPr/>
          </p:nvGrpSpPr>
          <p:grpSpPr>
            <a:xfrm rot="5400000">
              <a:off x="1560977" y="3725374"/>
              <a:ext cx="65845" cy="540000"/>
              <a:chOff x="1680585" y="2041406"/>
              <a:chExt cx="70235" cy="576000"/>
            </a:xfrm>
          </p:grpSpPr>
          <p:sp>
            <p:nvSpPr>
              <p:cNvPr id="685" name="Freeform 6"/>
              <p:cNvSpPr>
                <a:spLocks/>
              </p:cNvSpPr>
              <p:nvPr/>
            </p:nvSpPr>
            <p:spPr bwMode="auto">
              <a:xfrm>
                <a:off x="1683257" y="2044078"/>
                <a:ext cx="65654" cy="573328"/>
              </a:xfrm>
              <a:custGeom>
                <a:avLst/>
                <a:gdLst>
                  <a:gd name="T0" fmla="*/ 72 w 73"/>
                  <a:gd name="T1" fmla="*/ 262 h 636"/>
                  <a:gd name="T2" fmla="*/ 73 w 73"/>
                  <a:gd name="T3" fmla="*/ 234 h 636"/>
                  <a:gd name="T4" fmla="*/ 68 w 73"/>
                  <a:gd name="T5" fmla="*/ 9 h 636"/>
                  <a:gd name="T6" fmla="*/ 59 w 73"/>
                  <a:gd name="T7" fmla="*/ 0 h 636"/>
                  <a:gd name="T8" fmla="*/ 14 w 73"/>
                  <a:gd name="T9" fmla="*/ 0 h 636"/>
                  <a:gd name="T10" fmla="*/ 4 w 73"/>
                  <a:gd name="T11" fmla="*/ 8 h 636"/>
                  <a:gd name="T12" fmla="*/ 0 w 73"/>
                  <a:gd name="T13" fmla="*/ 234 h 636"/>
                  <a:gd name="T14" fmla="*/ 0 w 73"/>
                  <a:gd name="T15" fmla="*/ 262 h 636"/>
                  <a:gd name="T16" fmla="*/ 0 w 73"/>
                  <a:gd name="T17" fmla="*/ 263 h 636"/>
                  <a:gd name="T18" fmla="*/ 1 w 73"/>
                  <a:gd name="T19" fmla="*/ 294 h 636"/>
                  <a:gd name="T20" fmla="*/ 11 w 73"/>
                  <a:gd name="T21" fmla="*/ 620 h 636"/>
                  <a:gd name="T22" fmla="*/ 28 w 73"/>
                  <a:gd name="T23" fmla="*/ 636 h 636"/>
                  <a:gd name="T24" fmla="*/ 46 w 73"/>
                  <a:gd name="T25" fmla="*/ 636 h 636"/>
                  <a:gd name="T26" fmla="*/ 62 w 73"/>
                  <a:gd name="T27" fmla="*/ 620 h 636"/>
                  <a:gd name="T28" fmla="*/ 71 w 73"/>
                  <a:gd name="T29" fmla="*/ 291 h 636"/>
                  <a:gd name="T30" fmla="*/ 72 w 73"/>
                  <a:gd name="T31" fmla="*/ 262 h 636"/>
                  <a:gd name="T32" fmla="*/ 72 w 73"/>
                  <a:gd name="T33" fmla="*/ 262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636">
                    <a:moveTo>
                      <a:pt x="72" y="262"/>
                    </a:moveTo>
                    <a:cubicBezTo>
                      <a:pt x="72" y="262"/>
                      <a:pt x="73" y="245"/>
                      <a:pt x="73" y="234"/>
                    </a:cubicBezTo>
                    <a:cubicBezTo>
                      <a:pt x="73" y="92"/>
                      <a:pt x="68" y="9"/>
                      <a:pt x="68" y="9"/>
                    </a:cubicBezTo>
                    <a:cubicBezTo>
                      <a:pt x="68" y="4"/>
                      <a:pt x="64" y="0"/>
                      <a:pt x="59" y="0"/>
                    </a:cubicBezTo>
                    <a:cubicBezTo>
                      <a:pt x="14" y="0"/>
                      <a:pt x="14" y="0"/>
                      <a:pt x="14" y="0"/>
                    </a:cubicBezTo>
                    <a:cubicBezTo>
                      <a:pt x="9" y="0"/>
                      <a:pt x="5" y="4"/>
                      <a:pt x="4" y="8"/>
                    </a:cubicBezTo>
                    <a:cubicBezTo>
                      <a:pt x="4" y="8"/>
                      <a:pt x="0" y="32"/>
                      <a:pt x="0" y="234"/>
                    </a:cubicBezTo>
                    <a:cubicBezTo>
                      <a:pt x="0" y="246"/>
                      <a:pt x="0" y="262"/>
                      <a:pt x="0" y="262"/>
                    </a:cubicBezTo>
                    <a:cubicBezTo>
                      <a:pt x="0" y="262"/>
                      <a:pt x="0" y="262"/>
                      <a:pt x="0" y="263"/>
                    </a:cubicBezTo>
                    <a:cubicBezTo>
                      <a:pt x="1" y="294"/>
                      <a:pt x="1" y="294"/>
                      <a:pt x="1" y="294"/>
                    </a:cubicBezTo>
                    <a:cubicBezTo>
                      <a:pt x="11" y="620"/>
                      <a:pt x="11" y="620"/>
                      <a:pt x="11" y="620"/>
                    </a:cubicBezTo>
                    <a:cubicBezTo>
                      <a:pt x="11" y="629"/>
                      <a:pt x="19" y="636"/>
                      <a:pt x="28" y="636"/>
                    </a:cubicBezTo>
                    <a:cubicBezTo>
                      <a:pt x="46" y="636"/>
                      <a:pt x="46" y="636"/>
                      <a:pt x="46" y="636"/>
                    </a:cubicBezTo>
                    <a:cubicBezTo>
                      <a:pt x="54" y="636"/>
                      <a:pt x="62" y="629"/>
                      <a:pt x="62" y="620"/>
                    </a:cubicBezTo>
                    <a:cubicBezTo>
                      <a:pt x="71" y="291"/>
                      <a:pt x="71" y="291"/>
                      <a:pt x="71" y="291"/>
                    </a:cubicBezTo>
                    <a:cubicBezTo>
                      <a:pt x="72" y="262"/>
                      <a:pt x="72" y="262"/>
                      <a:pt x="72" y="262"/>
                    </a:cubicBezTo>
                    <a:cubicBezTo>
                      <a:pt x="72" y="262"/>
                      <a:pt x="72" y="262"/>
                      <a:pt x="72" y="262"/>
                    </a:cubicBezTo>
                    <a:close/>
                  </a:path>
                </a:pathLst>
              </a:custGeom>
              <a:solidFill>
                <a:schemeClr val="bg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690" name="Freeform 7"/>
              <p:cNvSpPr>
                <a:spLocks/>
              </p:cNvSpPr>
              <p:nvPr/>
            </p:nvSpPr>
            <p:spPr bwMode="auto">
              <a:xfrm>
                <a:off x="1680585" y="2041406"/>
                <a:ext cx="70235" cy="62982"/>
              </a:xfrm>
              <a:custGeom>
                <a:avLst/>
                <a:gdLst>
                  <a:gd name="T0" fmla="*/ 78 w 78"/>
                  <a:gd name="T1" fmla="*/ 70 h 70"/>
                  <a:gd name="T2" fmla="*/ 76 w 78"/>
                  <a:gd name="T3" fmla="*/ 10 h 70"/>
                  <a:gd name="T4" fmla="*/ 65 w 78"/>
                  <a:gd name="T5" fmla="*/ 0 h 70"/>
                  <a:gd name="T6" fmla="*/ 15 w 78"/>
                  <a:gd name="T7" fmla="*/ 0 h 70"/>
                  <a:gd name="T8" fmla="*/ 3 w 78"/>
                  <a:gd name="T9" fmla="*/ 10 h 70"/>
                  <a:gd name="T10" fmla="*/ 0 w 78"/>
                  <a:gd name="T11" fmla="*/ 70 h 70"/>
                  <a:gd name="T12" fmla="*/ 78 w 78"/>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8" h="70">
                    <a:moveTo>
                      <a:pt x="78" y="70"/>
                    </a:moveTo>
                    <a:cubicBezTo>
                      <a:pt x="77" y="31"/>
                      <a:pt x="76" y="10"/>
                      <a:pt x="76" y="10"/>
                    </a:cubicBezTo>
                    <a:cubicBezTo>
                      <a:pt x="76" y="5"/>
                      <a:pt x="71" y="0"/>
                      <a:pt x="65" y="0"/>
                    </a:cubicBezTo>
                    <a:cubicBezTo>
                      <a:pt x="15" y="0"/>
                      <a:pt x="15" y="0"/>
                      <a:pt x="15" y="0"/>
                    </a:cubicBezTo>
                    <a:cubicBezTo>
                      <a:pt x="9" y="0"/>
                      <a:pt x="4" y="5"/>
                      <a:pt x="3" y="10"/>
                    </a:cubicBezTo>
                    <a:cubicBezTo>
                      <a:pt x="3" y="10"/>
                      <a:pt x="1" y="19"/>
                      <a:pt x="0" y="70"/>
                    </a:cubicBezTo>
                    <a:lnTo>
                      <a:pt x="78" y="70"/>
                    </a:lnTo>
                    <a:close/>
                  </a:path>
                </a:pathLst>
              </a:custGeom>
              <a:solidFill>
                <a:schemeClr val="bg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sp>
            <p:nvSpPr>
              <p:cNvPr id="695" name="Freeform 10"/>
              <p:cNvSpPr>
                <a:spLocks/>
              </p:cNvSpPr>
              <p:nvPr/>
            </p:nvSpPr>
            <p:spPr bwMode="auto">
              <a:xfrm>
                <a:off x="1684202" y="2207134"/>
                <a:ext cx="64709" cy="141084"/>
              </a:xfrm>
              <a:custGeom>
                <a:avLst/>
                <a:gdLst>
                  <a:gd name="T0" fmla="*/ 0 w 73"/>
                  <a:gd name="T1" fmla="*/ 74 h 159"/>
                  <a:gd name="T2" fmla="*/ 0 w 73"/>
                  <a:gd name="T3" fmla="*/ 102 h 159"/>
                  <a:gd name="T4" fmla="*/ 0 w 73"/>
                  <a:gd name="T5" fmla="*/ 103 h 159"/>
                  <a:gd name="T6" fmla="*/ 2 w 73"/>
                  <a:gd name="T7" fmla="*/ 134 h 159"/>
                  <a:gd name="T8" fmla="*/ 2 w 73"/>
                  <a:gd name="T9" fmla="*/ 159 h 159"/>
                  <a:gd name="T10" fmla="*/ 71 w 73"/>
                  <a:gd name="T11" fmla="*/ 159 h 159"/>
                  <a:gd name="T12" fmla="*/ 72 w 73"/>
                  <a:gd name="T13" fmla="*/ 131 h 159"/>
                  <a:gd name="T14" fmla="*/ 73 w 73"/>
                  <a:gd name="T15" fmla="*/ 102 h 159"/>
                  <a:gd name="T16" fmla="*/ 73 w 73"/>
                  <a:gd name="T17" fmla="*/ 102 h 159"/>
                  <a:gd name="T18" fmla="*/ 73 w 73"/>
                  <a:gd name="T19" fmla="*/ 74 h 159"/>
                  <a:gd name="T20" fmla="*/ 73 w 73"/>
                  <a:gd name="T21" fmla="*/ 0 h 159"/>
                  <a:gd name="T22" fmla="*/ 0 w 73"/>
                  <a:gd name="T23" fmla="*/ 0 h 159"/>
                  <a:gd name="T24" fmla="*/ 0 w 73"/>
                  <a:gd name="T25" fmla="*/ 7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59">
                    <a:moveTo>
                      <a:pt x="0" y="74"/>
                    </a:moveTo>
                    <a:cubicBezTo>
                      <a:pt x="0" y="86"/>
                      <a:pt x="0" y="102"/>
                      <a:pt x="0" y="102"/>
                    </a:cubicBezTo>
                    <a:cubicBezTo>
                      <a:pt x="0" y="102"/>
                      <a:pt x="0" y="102"/>
                      <a:pt x="0" y="103"/>
                    </a:cubicBezTo>
                    <a:cubicBezTo>
                      <a:pt x="2" y="134"/>
                      <a:pt x="2" y="134"/>
                      <a:pt x="2" y="134"/>
                    </a:cubicBezTo>
                    <a:cubicBezTo>
                      <a:pt x="2" y="159"/>
                      <a:pt x="2" y="159"/>
                      <a:pt x="2" y="159"/>
                    </a:cubicBezTo>
                    <a:cubicBezTo>
                      <a:pt x="71" y="159"/>
                      <a:pt x="71" y="159"/>
                      <a:pt x="71" y="159"/>
                    </a:cubicBezTo>
                    <a:cubicBezTo>
                      <a:pt x="72" y="131"/>
                      <a:pt x="72" y="131"/>
                      <a:pt x="72" y="131"/>
                    </a:cubicBezTo>
                    <a:cubicBezTo>
                      <a:pt x="73" y="102"/>
                      <a:pt x="73" y="102"/>
                      <a:pt x="73" y="102"/>
                    </a:cubicBezTo>
                    <a:cubicBezTo>
                      <a:pt x="73" y="102"/>
                      <a:pt x="73" y="102"/>
                      <a:pt x="73" y="102"/>
                    </a:cubicBezTo>
                    <a:cubicBezTo>
                      <a:pt x="73" y="102"/>
                      <a:pt x="73" y="85"/>
                      <a:pt x="73" y="74"/>
                    </a:cubicBezTo>
                    <a:cubicBezTo>
                      <a:pt x="73" y="47"/>
                      <a:pt x="73" y="23"/>
                      <a:pt x="73" y="0"/>
                    </a:cubicBezTo>
                    <a:cubicBezTo>
                      <a:pt x="0" y="0"/>
                      <a:pt x="0" y="0"/>
                      <a:pt x="0" y="0"/>
                    </a:cubicBezTo>
                    <a:cubicBezTo>
                      <a:pt x="0" y="22"/>
                      <a:pt x="0" y="46"/>
                      <a:pt x="0" y="7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355"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Verdana" pitchFamily="34" charset="0"/>
                  <a:ea typeface="+mn-ea"/>
                  <a:cs typeface="Arial" charset="0"/>
                </a:endParaRPr>
              </a:p>
            </p:txBody>
          </p:sp>
        </p:grpSp>
        <p:sp>
          <p:nvSpPr>
            <p:cNvPr id="7" name="Rectangle 6"/>
            <p:cNvSpPr/>
            <p:nvPr/>
          </p:nvSpPr>
          <p:spPr>
            <a:xfrm>
              <a:off x="1874201" y="3887652"/>
              <a:ext cx="884107" cy="161583"/>
            </a:xfrm>
            <a:prstGeom prst="rect">
              <a:avLst/>
            </a:prstGeom>
          </p:spPr>
          <p:txBody>
            <a:bodyPr wrap="square">
              <a:spAutoFit/>
            </a:bodyPr>
            <a:lstStyle/>
            <a:p>
              <a:pPr marL="0" marR="0" lvl="0" indent="0" algn="l" defTabSz="914355" rtl="0" eaLnBrk="1" fontAlgn="base" latinLnBrk="0" hangingPunct="1">
                <a:lnSpc>
                  <a:spcPct val="100000"/>
                </a:lnSpc>
                <a:spcBef>
                  <a:spcPct val="0"/>
                </a:spcBef>
                <a:spcAft>
                  <a:spcPct val="0"/>
                </a:spcAft>
                <a:buClrTx/>
                <a:buSzTx/>
                <a:buFontTx/>
                <a:buNone/>
                <a:tabLst>
                  <a:tab pos="447664" algn="l"/>
                  <a:tab pos="1704932" algn="l"/>
                  <a:tab pos="3138410" algn="l"/>
                  <a:tab pos="4395678" algn="l"/>
                </a:tabLst>
                <a:defRPr/>
              </a:pPr>
              <a:r>
                <a:rPr kumimoji="0" lang="en-GB" sz="800" b="1" i="0" u="none" strike="noStrike" kern="1200" cap="none" spc="0" normalizeH="0" baseline="0" noProof="0" dirty="0">
                  <a:ln>
                    <a:noFill/>
                  </a:ln>
                  <a:solidFill>
                    <a:srgbClr val="001965"/>
                  </a:solidFill>
                  <a:effectLst/>
                  <a:uLnTx/>
                  <a:uFillTx/>
                  <a:latin typeface="Verdana" pitchFamily="34" charset="0"/>
                  <a:ea typeface="+mn-ea"/>
                  <a:cs typeface="Arial" charset="0"/>
                </a:rPr>
                <a:t>Bolus</a:t>
              </a:r>
            </a:p>
          </p:txBody>
        </p:sp>
      </p:grpSp>
    </p:spTree>
    <p:extLst>
      <p:ext uri="{BB962C8B-B14F-4D97-AF65-F5344CB8AC3E}">
        <p14:creationId xmlns:p14="http://schemas.microsoft.com/office/powerpoint/2010/main" val="16289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a:t>
            </a:r>
          </a:p>
        </p:txBody>
      </p:sp>
      <p:sp>
        <p:nvSpPr>
          <p:cNvPr id="3" name="Content Placeholder 2"/>
          <p:cNvSpPr>
            <a:spLocks noGrp="1"/>
          </p:cNvSpPr>
          <p:nvPr>
            <p:ph idx="1"/>
          </p:nvPr>
        </p:nvSpPr>
        <p:spPr/>
        <p:txBody>
          <a:bodyPr/>
          <a:lstStyle/>
          <a:p>
            <a:r>
              <a:rPr lang="en-US" dirty="0"/>
              <a:t>Screening with fasting blood glucose</a:t>
            </a:r>
          </a:p>
        </p:txBody>
      </p:sp>
    </p:spTree>
    <p:extLst>
      <p:ext uri="{BB962C8B-B14F-4D97-AF65-F5344CB8AC3E}">
        <p14:creationId xmlns:p14="http://schemas.microsoft.com/office/powerpoint/2010/main" val="4279049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53"/>
          <p:cNvSpPr/>
          <p:nvPr/>
        </p:nvSpPr>
        <p:spPr bwMode="auto">
          <a:xfrm>
            <a:off x="533401" y="2628422"/>
            <a:ext cx="3971835" cy="3402559"/>
          </a:xfrm>
          <a:prstGeom prst="roundRect">
            <a:avLst>
              <a:gd name="adj" fmla="val 5438"/>
            </a:avLst>
          </a:prstGeom>
          <a:solidFill>
            <a:srgbClr val="009FDA">
              <a:alpha val="14902"/>
            </a:srgbClr>
          </a:solidFill>
          <a:ln>
            <a:noFill/>
          </a:ln>
          <a:effectLst/>
        </p:spPr>
        <p:txBody>
          <a:bodyPr lIns="35999" tIns="180000" rIns="35999" bIns="69218" anchor="t"/>
          <a:lstStyle/>
          <a:p>
            <a:pPr marL="0" marR="0" lvl="0" indent="0" algn="ctr" defTabSz="879053" rtl="0" eaLnBrk="0" fontAlgn="base" latinLnBrk="0" hangingPunct="0">
              <a:lnSpc>
                <a:spcPct val="100000"/>
              </a:lnSpc>
              <a:spcBef>
                <a:spcPct val="50000"/>
              </a:spcBef>
              <a:spcAft>
                <a:spcPct val="0"/>
              </a:spcAft>
              <a:buClr>
                <a:srgbClr val="566E10"/>
              </a:buClr>
              <a:buSzTx/>
              <a:buFontTx/>
              <a:buNone/>
              <a:tabLst/>
              <a:defRPr/>
            </a:pPr>
            <a:endParaRPr kumimoji="0" lang="en-GB" sz="1200" b="0" i="0" u="none" strike="noStrike" kern="1200" cap="none" spc="0" normalizeH="0" baseline="30000" noProof="0" dirty="0">
              <a:ln>
                <a:noFill/>
              </a:ln>
              <a:solidFill>
                <a:srgbClr val="001965"/>
              </a:solidFill>
              <a:effectLst/>
              <a:uLnTx/>
              <a:uFillTx/>
              <a:latin typeface="Verdana"/>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normAutofit fontScale="90000"/>
          </a:bodyPr>
          <a:lstStyle/>
          <a:p>
            <a:r>
              <a:rPr lang="en-GB" dirty="0">
                <a:solidFill>
                  <a:srgbClr val="001965"/>
                </a:solidFill>
              </a:rPr>
              <a:t>Less complex dosing of IDegAsp BID </a:t>
            </a:r>
            <a:br>
              <a:rPr lang="en-GB" dirty="0">
                <a:solidFill>
                  <a:srgbClr val="001965"/>
                </a:solidFill>
              </a:rPr>
            </a:br>
            <a:r>
              <a:rPr lang="en-GB" dirty="0">
                <a:solidFill>
                  <a:srgbClr val="001965"/>
                </a:solidFill>
              </a:rPr>
              <a:t>vs. premix BID</a:t>
            </a:r>
            <a:endParaRPr lang="en-CA" dirty="0">
              <a:solidFill>
                <a:srgbClr val="001965"/>
              </a:solidFill>
            </a:endParaRPr>
          </a:p>
        </p:txBody>
      </p:sp>
      <p:sp>
        <p:nvSpPr>
          <p:cNvPr id="7" name="Rounded Rectangle 36"/>
          <p:cNvSpPr/>
          <p:nvPr/>
        </p:nvSpPr>
        <p:spPr bwMode="auto">
          <a:xfrm>
            <a:off x="533401" y="1727753"/>
            <a:ext cx="3971835" cy="1038695"/>
          </a:xfrm>
          <a:prstGeom prst="roundRect">
            <a:avLst>
              <a:gd name="adj" fmla="val 17429"/>
            </a:avLst>
          </a:prstGeom>
          <a:solidFill>
            <a:srgbClr val="009FDA"/>
          </a:solidFill>
          <a:ln>
            <a:noFill/>
          </a:ln>
          <a:effectLst/>
        </p:spPr>
        <p:txBody>
          <a:bodyPr lIns="35999" tIns="69218" rIns="35999" bIns="69218" anchor="ctr"/>
          <a:lstStyle/>
          <a:p>
            <a:pPr marL="0" marR="0" lvl="0" indent="0" algn="ctr" defTabSz="879053" rtl="0" eaLnBrk="0" fontAlgn="base" latinLnBrk="0" hangingPunct="0">
              <a:lnSpc>
                <a:spcPct val="100000"/>
              </a:lnSpc>
              <a:spcBef>
                <a:spcPts val="0"/>
              </a:spcBef>
              <a:spcAft>
                <a:spcPct val="0"/>
              </a:spcAft>
              <a:buClr>
                <a:srgbClr val="566E10"/>
              </a:buClr>
              <a:buSzTx/>
              <a:buFontTx/>
              <a:buNone/>
              <a:tabLst/>
              <a:defRPr/>
            </a:pPr>
            <a:r>
              <a:rPr kumimoji="0" lang="en-GB"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Mealtime </a:t>
            </a:r>
            <a:br>
              <a:rPr kumimoji="0" lang="en-GB"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br>
            <a:r>
              <a:rPr kumimoji="0" lang="en-GB"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flexibility</a:t>
            </a:r>
          </a:p>
        </p:txBody>
      </p:sp>
      <p:sp>
        <p:nvSpPr>
          <p:cNvPr id="14" name="Rounded Rectangle 54"/>
          <p:cNvSpPr/>
          <p:nvPr/>
        </p:nvSpPr>
        <p:spPr bwMode="auto">
          <a:xfrm>
            <a:off x="4712401" y="2637174"/>
            <a:ext cx="3971835" cy="3393807"/>
          </a:xfrm>
          <a:prstGeom prst="roundRect">
            <a:avLst>
              <a:gd name="adj" fmla="val 5438"/>
            </a:avLst>
          </a:prstGeom>
          <a:solidFill>
            <a:srgbClr val="D6E0FF">
              <a:alpha val="54902"/>
            </a:srgbClr>
          </a:solidFill>
          <a:ln>
            <a:noFill/>
          </a:ln>
          <a:effectLst/>
        </p:spPr>
        <p:txBody>
          <a:bodyPr lIns="69218" tIns="180000" rIns="69218" bIns="69218" anchor="t"/>
          <a:lstStyle/>
          <a:p>
            <a:pPr marL="0" marR="0" lvl="0" indent="0" algn="ctr" defTabSz="1224316" rtl="0" eaLnBrk="0" fontAlgn="base" latinLnBrk="0" hangingPunct="0">
              <a:lnSpc>
                <a:spcPct val="100000"/>
              </a:lnSpc>
              <a:spcBef>
                <a:spcPts val="720"/>
              </a:spcBef>
              <a:spcAft>
                <a:spcPct val="0"/>
              </a:spcAft>
              <a:buClr>
                <a:srgbClr val="566E10"/>
              </a:buClr>
              <a:buSzTx/>
              <a:buFontTx/>
              <a:buNone/>
              <a:tabLst/>
              <a:defRPr/>
            </a:pPr>
            <a:endParaRPr kumimoji="0" lang="en-US" sz="1200" b="0" i="0" u="none" strike="noStrike" kern="1200" cap="none" spc="0" normalizeH="0" baseline="30000" noProof="0" dirty="0">
              <a:ln>
                <a:noFill/>
              </a:ln>
              <a:solidFill>
                <a:srgbClr val="001965"/>
              </a:solidFill>
              <a:effectLst/>
              <a:uLnTx/>
              <a:uFillTx/>
              <a:latin typeface="Verdana"/>
              <a:ea typeface="Verdana" panose="020B0604030504040204" pitchFamily="34" charset="0"/>
              <a:cs typeface="Verdana" panose="020B0604030504040204" pitchFamily="34" charset="0"/>
            </a:endParaRPr>
          </a:p>
        </p:txBody>
      </p:sp>
      <p:sp>
        <p:nvSpPr>
          <p:cNvPr id="15" name="Rounded Rectangle 37"/>
          <p:cNvSpPr/>
          <p:nvPr/>
        </p:nvSpPr>
        <p:spPr bwMode="auto">
          <a:xfrm>
            <a:off x="4712401" y="1727753"/>
            <a:ext cx="3971835" cy="1042649"/>
          </a:xfrm>
          <a:prstGeom prst="roundRect">
            <a:avLst>
              <a:gd name="adj" fmla="val 17429"/>
            </a:avLst>
          </a:prstGeom>
          <a:solidFill>
            <a:schemeClr val="accent2"/>
          </a:solidFill>
          <a:ln>
            <a:noFill/>
          </a:ln>
          <a:effectLst/>
        </p:spPr>
        <p:txBody>
          <a:bodyPr lIns="69218" tIns="69218" rIns="69218" bIns="69218" anchor="ctr"/>
          <a:lstStyle/>
          <a:p>
            <a:pPr marL="0" marR="0" lvl="0" indent="0" algn="ctr" defTabSz="1224316" rtl="0" eaLnBrk="0" fontAlgn="base" latinLnBrk="0" hangingPunct="0">
              <a:lnSpc>
                <a:spcPct val="100000"/>
              </a:lnSpc>
              <a:spcBef>
                <a:spcPct val="0"/>
              </a:spcBef>
              <a:spcAft>
                <a:spcPct val="0"/>
              </a:spcAft>
              <a:buClr>
                <a:srgbClr val="566E10"/>
              </a:buClr>
              <a:buSzTx/>
              <a:buFontTx/>
              <a:buNone/>
              <a:tabLst/>
              <a:defRPr/>
            </a:pPr>
            <a:r>
              <a:rPr kumimoji="0" lang="en-GB"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Resuspension </a:t>
            </a:r>
            <a:br>
              <a:rPr kumimoji="0" lang="en-GB"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br>
            <a:r>
              <a:rPr kumimoji="0" lang="en-GB" sz="1600" b="1" i="0"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rPr>
              <a:t>not needed</a:t>
            </a:r>
            <a:endParaRPr kumimoji="0" lang="en-GB" sz="1050" b="1" i="1" u="none" strike="noStrike" kern="1200" cap="none" spc="0" normalizeH="0" baseline="0" noProof="0" dirty="0">
              <a:ln>
                <a:noFill/>
              </a:ln>
              <a:solidFill>
                <a:srgbClr val="FFFFFF"/>
              </a:solidFill>
              <a:effectLst/>
              <a:uLnTx/>
              <a:uFillTx/>
              <a:latin typeface="Verdana"/>
              <a:ea typeface="Verdana" panose="020B0604030504040204" pitchFamily="34" charset="0"/>
              <a:cs typeface="Verdana" panose="020B0604030504040204" pitchFamily="34" charset="0"/>
            </a:endParaRPr>
          </a:p>
        </p:txBody>
      </p:sp>
      <p:sp>
        <p:nvSpPr>
          <p:cNvPr id="24" name="Rectangle 23"/>
          <p:cNvSpPr/>
          <p:nvPr/>
        </p:nvSpPr>
        <p:spPr>
          <a:xfrm>
            <a:off x="1933607" y="3691762"/>
            <a:ext cx="3445231"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err="1">
                <a:ln>
                  <a:noFill/>
                </a:ln>
                <a:solidFill>
                  <a:srgbClr val="001965"/>
                </a:solidFill>
                <a:effectLst/>
                <a:uLnTx/>
                <a:uFillTx/>
                <a:latin typeface="Verdana" pitchFamily="34" charset="0"/>
                <a:ea typeface="+mn-ea"/>
                <a:cs typeface="Arial" charset="0"/>
              </a:rPr>
              <a:t>BiAsp</a:t>
            </a:r>
            <a:r>
              <a:rPr kumimoji="0" lang="en-GB" sz="1200" b="1" i="0" u="none" strike="noStrike" kern="1200" cap="none" spc="0" normalizeH="0" baseline="0" noProof="0" dirty="0">
                <a:ln>
                  <a:noFill/>
                </a:ln>
                <a:solidFill>
                  <a:srgbClr val="001965"/>
                </a:solidFill>
                <a:effectLst/>
                <a:uLnTx/>
                <a:uFillTx/>
                <a:latin typeface="Verdana" pitchFamily="34" charset="0"/>
                <a:ea typeface="+mn-ea"/>
                <a:cs typeface="Arial" charset="0"/>
              </a:rPr>
              <a:t>: shoulder effect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charset="0"/>
              </a:rPr>
              <a:t>BID dosing with pre-breakfast </a:t>
            </a:r>
            <a:br>
              <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charset="0"/>
              </a:rPr>
            </a:br>
            <a:r>
              <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charset="0"/>
              </a:rPr>
              <a:t>&amp; pre-main evening meal</a:t>
            </a:r>
            <a:endParaRPr kumimoji="0" lang="en-CA" sz="12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cxnSp>
        <p:nvCxnSpPr>
          <p:cNvPr id="33" name="Straight Connector 32"/>
          <p:cNvCxnSpPr/>
          <p:nvPr/>
        </p:nvCxnSpPr>
        <p:spPr bwMode="auto">
          <a:xfrm>
            <a:off x="825841" y="3301543"/>
            <a:ext cx="0" cy="2106648"/>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829016" y="5397772"/>
            <a:ext cx="3463585"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35" name="Freeform 42"/>
          <p:cNvSpPr/>
          <p:nvPr/>
        </p:nvSpPr>
        <p:spPr bwMode="auto">
          <a:xfrm>
            <a:off x="860767" y="3571922"/>
            <a:ext cx="3321045" cy="1458597"/>
          </a:xfrm>
          <a:custGeom>
            <a:avLst/>
            <a:gdLst>
              <a:gd name="connsiteX0" fmla="*/ 3627912 w 3627912"/>
              <a:gd name="connsiteY0" fmla="*/ 1347849 h 1347849"/>
              <a:gd name="connsiteX1" fmla="*/ 3004457 w 3627912"/>
              <a:gd name="connsiteY1" fmla="*/ 1294410 h 1347849"/>
              <a:gd name="connsiteX2" fmla="*/ 2891642 w 3627912"/>
              <a:gd name="connsiteY2" fmla="*/ 1282535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98468 w 3627912"/>
              <a:gd name="connsiteY8" fmla="*/ 1027215 h 1347849"/>
              <a:gd name="connsiteX9" fmla="*/ 1009403 w 3627912"/>
              <a:gd name="connsiteY9" fmla="*/ 955963 h 1347849"/>
              <a:gd name="connsiteX10" fmla="*/ 878774 w 3627912"/>
              <a:gd name="connsiteY10" fmla="*/ 860961 h 1347849"/>
              <a:gd name="connsiteX11" fmla="*/ 676894 w 3627912"/>
              <a:gd name="connsiteY11" fmla="*/ 486888 h 1347849"/>
              <a:gd name="connsiteX12" fmla="*/ 552203 w 3627912"/>
              <a:gd name="connsiteY12" fmla="*/ 201880 h 1347849"/>
              <a:gd name="connsiteX13" fmla="*/ 463138 w 3627912"/>
              <a:gd name="connsiteY13" fmla="*/ 77189 h 1347849"/>
              <a:gd name="connsiteX14" fmla="*/ 385948 w 3627912"/>
              <a:gd name="connsiteY14" fmla="*/ 5937 h 1347849"/>
              <a:gd name="connsiteX15" fmla="*/ 308758 w 3627912"/>
              <a:gd name="connsiteY15" fmla="*/ 0 h 1347849"/>
              <a:gd name="connsiteX16" fmla="*/ 267195 w 3627912"/>
              <a:gd name="connsiteY16" fmla="*/ 65314 h 1347849"/>
              <a:gd name="connsiteX17" fmla="*/ 178130 w 3627912"/>
              <a:gd name="connsiteY17" fmla="*/ 391885 h 1347849"/>
              <a:gd name="connsiteX18" fmla="*/ 59377 w 3627912"/>
              <a:gd name="connsiteY18" fmla="*/ 950026 h 1347849"/>
              <a:gd name="connsiteX19" fmla="*/ 0 w 3627912"/>
              <a:gd name="connsiteY19"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98468 w 3627912"/>
              <a:gd name="connsiteY8" fmla="*/ 1027215 h 1347849"/>
              <a:gd name="connsiteX9" fmla="*/ 1009403 w 3627912"/>
              <a:gd name="connsiteY9" fmla="*/ 955963 h 1347849"/>
              <a:gd name="connsiteX10" fmla="*/ 878774 w 3627912"/>
              <a:gd name="connsiteY10" fmla="*/ 860961 h 1347849"/>
              <a:gd name="connsiteX11" fmla="*/ 676894 w 3627912"/>
              <a:gd name="connsiteY11" fmla="*/ 486888 h 1347849"/>
              <a:gd name="connsiteX12" fmla="*/ 552203 w 3627912"/>
              <a:gd name="connsiteY12" fmla="*/ 201880 h 1347849"/>
              <a:gd name="connsiteX13" fmla="*/ 463138 w 3627912"/>
              <a:gd name="connsiteY13" fmla="*/ 77189 h 1347849"/>
              <a:gd name="connsiteX14" fmla="*/ 385948 w 3627912"/>
              <a:gd name="connsiteY14" fmla="*/ 5937 h 1347849"/>
              <a:gd name="connsiteX15" fmla="*/ 308758 w 3627912"/>
              <a:gd name="connsiteY15" fmla="*/ 0 h 1347849"/>
              <a:gd name="connsiteX16" fmla="*/ 267195 w 3627912"/>
              <a:gd name="connsiteY16" fmla="*/ 65314 h 1347849"/>
              <a:gd name="connsiteX17" fmla="*/ 178130 w 3627912"/>
              <a:gd name="connsiteY17" fmla="*/ 391885 h 1347849"/>
              <a:gd name="connsiteX18" fmla="*/ 59377 w 3627912"/>
              <a:gd name="connsiteY18" fmla="*/ 950026 h 1347849"/>
              <a:gd name="connsiteX19" fmla="*/ 0 w 3627912"/>
              <a:gd name="connsiteY19"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98468 w 3627912"/>
              <a:gd name="connsiteY8" fmla="*/ 1027215 h 1347849"/>
              <a:gd name="connsiteX9" fmla="*/ 1009403 w 3627912"/>
              <a:gd name="connsiteY9" fmla="*/ 955963 h 1347849"/>
              <a:gd name="connsiteX10" fmla="*/ 878774 w 3627912"/>
              <a:gd name="connsiteY10" fmla="*/ 860961 h 1347849"/>
              <a:gd name="connsiteX11" fmla="*/ 676894 w 3627912"/>
              <a:gd name="connsiteY11" fmla="*/ 486888 h 1347849"/>
              <a:gd name="connsiteX12" fmla="*/ 552203 w 3627912"/>
              <a:gd name="connsiteY12" fmla="*/ 201880 h 1347849"/>
              <a:gd name="connsiteX13" fmla="*/ 463138 w 3627912"/>
              <a:gd name="connsiteY13" fmla="*/ 77189 h 1347849"/>
              <a:gd name="connsiteX14" fmla="*/ 385948 w 3627912"/>
              <a:gd name="connsiteY14" fmla="*/ 5937 h 1347849"/>
              <a:gd name="connsiteX15" fmla="*/ 308758 w 3627912"/>
              <a:gd name="connsiteY15" fmla="*/ 0 h 1347849"/>
              <a:gd name="connsiteX16" fmla="*/ 267195 w 3627912"/>
              <a:gd name="connsiteY16" fmla="*/ 65314 h 1347849"/>
              <a:gd name="connsiteX17" fmla="*/ 178130 w 3627912"/>
              <a:gd name="connsiteY17" fmla="*/ 391885 h 1347849"/>
              <a:gd name="connsiteX18" fmla="*/ 59377 w 3627912"/>
              <a:gd name="connsiteY18" fmla="*/ 950026 h 1347849"/>
              <a:gd name="connsiteX19" fmla="*/ 0 w 3627912"/>
              <a:gd name="connsiteY19"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9403 w 3627912"/>
              <a:gd name="connsiteY9" fmla="*/ 955963 h 1347849"/>
              <a:gd name="connsiteX10" fmla="*/ 878774 w 3627912"/>
              <a:gd name="connsiteY10" fmla="*/ 860961 h 1347849"/>
              <a:gd name="connsiteX11" fmla="*/ 676894 w 3627912"/>
              <a:gd name="connsiteY11" fmla="*/ 486888 h 1347849"/>
              <a:gd name="connsiteX12" fmla="*/ 552203 w 3627912"/>
              <a:gd name="connsiteY12" fmla="*/ 201880 h 1347849"/>
              <a:gd name="connsiteX13" fmla="*/ 463138 w 3627912"/>
              <a:gd name="connsiteY13" fmla="*/ 77189 h 1347849"/>
              <a:gd name="connsiteX14" fmla="*/ 385948 w 3627912"/>
              <a:gd name="connsiteY14" fmla="*/ 5937 h 1347849"/>
              <a:gd name="connsiteX15" fmla="*/ 308758 w 3627912"/>
              <a:gd name="connsiteY15" fmla="*/ 0 h 1347849"/>
              <a:gd name="connsiteX16" fmla="*/ 267195 w 3627912"/>
              <a:gd name="connsiteY16" fmla="*/ 65314 h 1347849"/>
              <a:gd name="connsiteX17" fmla="*/ 178130 w 3627912"/>
              <a:gd name="connsiteY17" fmla="*/ 391885 h 1347849"/>
              <a:gd name="connsiteX18" fmla="*/ 59377 w 3627912"/>
              <a:gd name="connsiteY18" fmla="*/ 950026 h 1347849"/>
              <a:gd name="connsiteX19" fmla="*/ 0 w 3627912"/>
              <a:gd name="connsiteY19"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2653 w 3627912"/>
              <a:gd name="connsiteY9" fmla="*/ 947634 h 1347849"/>
              <a:gd name="connsiteX10" fmla="*/ 1009403 w 3627912"/>
              <a:gd name="connsiteY10" fmla="*/ 955963 h 1347849"/>
              <a:gd name="connsiteX11" fmla="*/ 878774 w 3627912"/>
              <a:gd name="connsiteY11" fmla="*/ 860961 h 1347849"/>
              <a:gd name="connsiteX12" fmla="*/ 676894 w 3627912"/>
              <a:gd name="connsiteY12" fmla="*/ 486888 h 1347849"/>
              <a:gd name="connsiteX13" fmla="*/ 552203 w 3627912"/>
              <a:gd name="connsiteY13" fmla="*/ 201880 h 1347849"/>
              <a:gd name="connsiteX14" fmla="*/ 463138 w 3627912"/>
              <a:gd name="connsiteY14" fmla="*/ 77189 h 1347849"/>
              <a:gd name="connsiteX15" fmla="*/ 385948 w 3627912"/>
              <a:gd name="connsiteY15" fmla="*/ 5937 h 1347849"/>
              <a:gd name="connsiteX16" fmla="*/ 308758 w 3627912"/>
              <a:gd name="connsiteY16" fmla="*/ 0 h 1347849"/>
              <a:gd name="connsiteX17" fmla="*/ 267195 w 3627912"/>
              <a:gd name="connsiteY17" fmla="*/ 65314 h 1347849"/>
              <a:gd name="connsiteX18" fmla="*/ 178130 w 3627912"/>
              <a:gd name="connsiteY18" fmla="*/ 391885 h 1347849"/>
              <a:gd name="connsiteX19" fmla="*/ 59377 w 3627912"/>
              <a:gd name="connsiteY19" fmla="*/ 950026 h 1347849"/>
              <a:gd name="connsiteX20" fmla="*/ 0 w 3627912"/>
              <a:gd name="connsiteY20"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2653 w 3627912"/>
              <a:gd name="connsiteY9" fmla="*/ 947634 h 1347849"/>
              <a:gd name="connsiteX10" fmla="*/ 1009403 w 3627912"/>
              <a:gd name="connsiteY10" fmla="*/ 955963 h 1347849"/>
              <a:gd name="connsiteX11" fmla="*/ 862328 w 3627912"/>
              <a:gd name="connsiteY11" fmla="*/ 847804 h 1347849"/>
              <a:gd name="connsiteX12" fmla="*/ 676894 w 3627912"/>
              <a:gd name="connsiteY12" fmla="*/ 486888 h 1347849"/>
              <a:gd name="connsiteX13" fmla="*/ 552203 w 3627912"/>
              <a:gd name="connsiteY13" fmla="*/ 201880 h 1347849"/>
              <a:gd name="connsiteX14" fmla="*/ 463138 w 3627912"/>
              <a:gd name="connsiteY14" fmla="*/ 77189 h 1347849"/>
              <a:gd name="connsiteX15" fmla="*/ 385948 w 3627912"/>
              <a:gd name="connsiteY15" fmla="*/ 5937 h 1347849"/>
              <a:gd name="connsiteX16" fmla="*/ 308758 w 3627912"/>
              <a:gd name="connsiteY16" fmla="*/ 0 h 1347849"/>
              <a:gd name="connsiteX17" fmla="*/ 267195 w 3627912"/>
              <a:gd name="connsiteY17" fmla="*/ 65314 h 1347849"/>
              <a:gd name="connsiteX18" fmla="*/ 178130 w 3627912"/>
              <a:gd name="connsiteY18" fmla="*/ 391885 h 1347849"/>
              <a:gd name="connsiteX19" fmla="*/ 59377 w 3627912"/>
              <a:gd name="connsiteY19" fmla="*/ 950026 h 1347849"/>
              <a:gd name="connsiteX20" fmla="*/ 0 w 3627912"/>
              <a:gd name="connsiteY20"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2653 w 3627912"/>
              <a:gd name="connsiteY9" fmla="*/ 947634 h 1347849"/>
              <a:gd name="connsiteX10" fmla="*/ 1009403 w 3627912"/>
              <a:gd name="connsiteY10" fmla="*/ 955963 h 1347849"/>
              <a:gd name="connsiteX11" fmla="*/ 862328 w 3627912"/>
              <a:gd name="connsiteY11" fmla="*/ 847804 h 1347849"/>
              <a:gd name="connsiteX12" fmla="*/ 676894 w 3627912"/>
              <a:gd name="connsiteY12" fmla="*/ 486888 h 1347849"/>
              <a:gd name="connsiteX13" fmla="*/ 552203 w 3627912"/>
              <a:gd name="connsiteY13" fmla="*/ 201880 h 1347849"/>
              <a:gd name="connsiteX14" fmla="*/ 463138 w 3627912"/>
              <a:gd name="connsiteY14" fmla="*/ 77189 h 1347849"/>
              <a:gd name="connsiteX15" fmla="*/ 385948 w 3627912"/>
              <a:gd name="connsiteY15" fmla="*/ 5937 h 1347849"/>
              <a:gd name="connsiteX16" fmla="*/ 308758 w 3627912"/>
              <a:gd name="connsiteY16" fmla="*/ 0 h 1347849"/>
              <a:gd name="connsiteX17" fmla="*/ 267195 w 3627912"/>
              <a:gd name="connsiteY17" fmla="*/ 65314 h 1347849"/>
              <a:gd name="connsiteX18" fmla="*/ 178130 w 3627912"/>
              <a:gd name="connsiteY18" fmla="*/ 391885 h 1347849"/>
              <a:gd name="connsiteX19" fmla="*/ 59377 w 3627912"/>
              <a:gd name="connsiteY19" fmla="*/ 950026 h 1347849"/>
              <a:gd name="connsiteX20" fmla="*/ 0 w 3627912"/>
              <a:gd name="connsiteY20"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2653 w 3627912"/>
              <a:gd name="connsiteY9" fmla="*/ 947634 h 1347849"/>
              <a:gd name="connsiteX10" fmla="*/ 1009403 w 3627912"/>
              <a:gd name="connsiteY10" fmla="*/ 955963 h 1347849"/>
              <a:gd name="connsiteX11" fmla="*/ 862328 w 3627912"/>
              <a:gd name="connsiteY11" fmla="*/ 837936 h 1347849"/>
              <a:gd name="connsiteX12" fmla="*/ 676894 w 3627912"/>
              <a:gd name="connsiteY12" fmla="*/ 486888 h 1347849"/>
              <a:gd name="connsiteX13" fmla="*/ 552203 w 3627912"/>
              <a:gd name="connsiteY13" fmla="*/ 201880 h 1347849"/>
              <a:gd name="connsiteX14" fmla="*/ 463138 w 3627912"/>
              <a:gd name="connsiteY14" fmla="*/ 77189 h 1347849"/>
              <a:gd name="connsiteX15" fmla="*/ 385948 w 3627912"/>
              <a:gd name="connsiteY15" fmla="*/ 5937 h 1347849"/>
              <a:gd name="connsiteX16" fmla="*/ 308758 w 3627912"/>
              <a:gd name="connsiteY16" fmla="*/ 0 h 1347849"/>
              <a:gd name="connsiteX17" fmla="*/ 267195 w 3627912"/>
              <a:gd name="connsiteY17" fmla="*/ 65314 h 1347849"/>
              <a:gd name="connsiteX18" fmla="*/ 178130 w 3627912"/>
              <a:gd name="connsiteY18" fmla="*/ 391885 h 1347849"/>
              <a:gd name="connsiteX19" fmla="*/ 59377 w 3627912"/>
              <a:gd name="connsiteY19" fmla="*/ 950026 h 1347849"/>
              <a:gd name="connsiteX20" fmla="*/ 0 w 3627912"/>
              <a:gd name="connsiteY20"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2653 w 3627912"/>
              <a:gd name="connsiteY9" fmla="*/ 947634 h 1347849"/>
              <a:gd name="connsiteX10" fmla="*/ 1009403 w 3627912"/>
              <a:gd name="connsiteY10" fmla="*/ 955963 h 1347849"/>
              <a:gd name="connsiteX11" fmla="*/ 862328 w 3627912"/>
              <a:gd name="connsiteY11" fmla="*/ 837936 h 1347849"/>
              <a:gd name="connsiteX12" fmla="*/ 676894 w 3627912"/>
              <a:gd name="connsiteY12" fmla="*/ 457285 h 1347849"/>
              <a:gd name="connsiteX13" fmla="*/ 552203 w 3627912"/>
              <a:gd name="connsiteY13" fmla="*/ 201880 h 1347849"/>
              <a:gd name="connsiteX14" fmla="*/ 463138 w 3627912"/>
              <a:gd name="connsiteY14" fmla="*/ 77189 h 1347849"/>
              <a:gd name="connsiteX15" fmla="*/ 385948 w 3627912"/>
              <a:gd name="connsiteY15" fmla="*/ 5937 h 1347849"/>
              <a:gd name="connsiteX16" fmla="*/ 308758 w 3627912"/>
              <a:gd name="connsiteY16" fmla="*/ 0 h 1347849"/>
              <a:gd name="connsiteX17" fmla="*/ 267195 w 3627912"/>
              <a:gd name="connsiteY17" fmla="*/ 65314 h 1347849"/>
              <a:gd name="connsiteX18" fmla="*/ 178130 w 3627912"/>
              <a:gd name="connsiteY18" fmla="*/ 391885 h 1347849"/>
              <a:gd name="connsiteX19" fmla="*/ 59377 w 3627912"/>
              <a:gd name="connsiteY19" fmla="*/ 950026 h 1347849"/>
              <a:gd name="connsiteX20" fmla="*/ 0 w 3627912"/>
              <a:gd name="connsiteY20"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2653 w 3627912"/>
              <a:gd name="connsiteY9" fmla="*/ 947634 h 1347849"/>
              <a:gd name="connsiteX10" fmla="*/ 1009403 w 3627912"/>
              <a:gd name="connsiteY10" fmla="*/ 955963 h 1347849"/>
              <a:gd name="connsiteX11" fmla="*/ 862328 w 3627912"/>
              <a:gd name="connsiteY11" fmla="*/ 837936 h 1347849"/>
              <a:gd name="connsiteX12" fmla="*/ 676894 w 3627912"/>
              <a:gd name="connsiteY12" fmla="*/ 457285 h 1347849"/>
              <a:gd name="connsiteX13" fmla="*/ 552203 w 3627912"/>
              <a:gd name="connsiteY13" fmla="*/ 201880 h 1347849"/>
              <a:gd name="connsiteX14" fmla="*/ 463138 w 3627912"/>
              <a:gd name="connsiteY14" fmla="*/ 77189 h 1347849"/>
              <a:gd name="connsiteX15" fmla="*/ 385948 w 3627912"/>
              <a:gd name="connsiteY15" fmla="*/ 5937 h 1347849"/>
              <a:gd name="connsiteX16" fmla="*/ 308758 w 3627912"/>
              <a:gd name="connsiteY16" fmla="*/ 0 h 1347849"/>
              <a:gd name="connsiteX17" fmla="*/ 267195 w 3627912"/>
              <a:gd name="connsiteY17" fmla="*/ 65314 h 1347849"/>
              <a:gd name="connsiteX18" fmla="*/ 178130 w 3627912"/>
              <a:gd name="connsiteY18" fmla="*/ 391885 h 1347849"/>
              <a:gd name="connsiteX19" fmla="*/ 59377 w 3627912"/>
              <a:gd name="connsiteY19" fmla="*/ 950026 h 1347849"/>
              <a:gd name="connsiteX20" fmla="*/ 0 w 3627912"/>
              <a:gd name="connsiteY20" fmla="*/ 1181595 h 1347849"/>
              <a:gd name="connsiteX0" fmla="*/ 3627912 w 3627912"/>
              <a:gd name="connsiteY0" fmla="*/ 1347849 h 1347849"/>
              <a:gd name="connsiteX1" fmla="*/ 3004457 w 3627912"/>
              <a:gd name="connsiteY1" fmla="*/ 1294410 h 1347849"/>
              <a:gd name="connsiteX2" fmla="*/ 2881774 w 3627912"/>
              <a:gd name="connsiteY2" fmla="*/ 1295691 h 1347849"/>
              <a:gd name="connsiteX3" fmla="*/ 2642260 w 3627912"/>
              <a:gd name="connsiteY3" fmla="*/ 1288472 h 1347849"/>
              <a:gd name="connsiteX4" fmla="*/ 2232561 w 3627912"/>
              <a:gd name="connsiteY4" fmla="*/ 1246909 h 1347849"/>
              <a:gd name="connsiteX5" fmla="*/ 1947553 w 3627912"/>
              <a:gd name="connsiteY5" fmla="*/ 1205345 h 1347849"/>
              <a:gd name="connsiteX6" fmla="*/ 1496291 w 3627912"/>
              <a:gd name="connsiteY6" fmla="*/ 1157844 h 1347849"/>
              <a:gd name="connsiteX7" fmla="*/ 1223158 w 3627912"/>
              <a:gd name="connsiteY7" fmla="*/ 1104405 h 1347849"/>
              <a:gd name="connsiteX8" fmla="*/ 1085311 w 3627912"/>
              <a:gd name="connsiteY8" fmla="*/ 1030504 h 1347849"/>
              <a:gd name="connsiteX9" fmla="*/ 1002653 w 3627912"/>
              <a:gd name="connsiteY9" fmla="*/ 947634 h 1347849"/>
              <a:gd name="connsiteX10" fmla="*/ 1009403 w 3627912"/>
              <a:gd name="connsiteY10" fmla="*/ 955963 h 1347849"/>
              <a:gd name="connsiteX11" fmla="*/ 862328 w 3627912"/>
              <a:gd name="connsiteY11" fmla="*/ 837936 h 1347849"/>
              <a:gd name="connsiteX12" fmla="*/ 676894 w 3627912"/>
              <a:gd name="connsiteY12" fmla="*/ 457285 h 1347849"/>
              <a:gd name="connsiteX13" fmla="*/ 545624 w 3627912"/>
              <a:gd name="connsiteY13" fmla="*/ 192012 h 1347849"/>
              <a:gd name="connsiteX14" fmla="*/ 463138 w 3627912"/>
              <a:gd name="connsiteY14" fmla="*/ 77189 h 1347849"/>
              <a:gd name="connsiteX15" fmla="*/ 385948 w 3627912"/>
              <a:gd name="connsiteY15" fmla="*/ 5937 h 1347849"/>
              <a:gd name="connsiteX16" fmla="*/ 308758 w 3627912"/>
              <a:gd name="connsiteY16" fmla="*/ 0 h 1347849"/>
              <a:gd name="connsiteX17" fmla="*/ 267195 w 3627912"/>
              <a:gd name="connsiteY17" fmla="*/ 65314 h 1347849"/>
              <a:gd name="connsiteX18" fmla="*/ 178130 w 3627912"/>
              <a:gd name="connsiteY18" fmla="*/ 391885 h 1347849"/>
              <a:gd name="connsiteX19" fmla="*/ 59377 w 3627912"/>
              <a:gd name="connsiteY19" fmla="*/ 950026 h 1347849"/>
              <a:gd name="connsiteX20" fmla="*/ 0 w 3627912"/>
              <a:gd name="connsiteY20" fmla="*/ 1181595 h 1347849"/>
              <a:gd name="connsiteX0" fmla="*/ 3627912 w 3627912"/>
              <a:gd name="connsiteY0" fmla="*/ 1353348 h 1353348"/>
              <a:gd name="connsiteX1" fmla="*/ 3004457 w 3627912"/>
              <a:gd name="connsiteY1" fmla="*/ 1299909 h 1353348"/>
              <a:gd name="connsiteX2" fmla="*/ 2881774 w 3627912"/>
              <a:gd name="connsiteY2" fmla="*/ 1301190 h 1353348"/>
              <a:gd name="connsiteX3" fmla="*/ 2642260 w 3627912"/>
              <a:gd name="connsiteY3" fmla="*/ 1293971 h 1353348"/>
              <a:gd name="connsiteX4" fmla="*/ 2232561 w 3627912"/>
              <a:gd name="connsiteY4" fmla="*/ 1252408 h 1353348"/>
              <a:gd name="connsiteX5" fmla="*/ 1947553 w 3627912"/>
              <a:gd name="connsiteY5" fmla="*/ 1210844 h 1353348"/>
              <a:gd name="connsiteX6" fmla="*/ 1496291 w 3627912"/>
              <a:gd name="connsiteY6" fmla="*/ 1163343 h 1353348"/>
              <a:gd name="connsiteX7" fmla="*/ 1223158 w 3627912"/>
              <a:gd name="connsiteY7" fmla="*/ 1109904 h 1353348"/>
              <a:gd name="connsiteX8" fmla="*/ 1085311 w 3627912"/>
              <a:gd name="connsiteY8" fmla="*/ 1036003 h 1353348"/>
              <a:gd name="connsiteX9" fmla="*/ 1002653 w 3627912"/>
              <a:gd name="connsiteY9" fmla="*/ 953133 h 1353348"/>
              <a:gd name="connsiteX10" fmla="*/ 1009403 w 3627912"/>
              <a:gd name="connsiteY10" fmla="*/ 961462 h 1353348"/>
              <a:gd name="connsiteX11" fmla="*/ 862328 w 3627912"/>
              <a:gd name="connsiteY11" fmla="*/ 843435 h 1353348"/>
              <a:gd name="connsiteX12" fmla="*/ 676894 w 3627912"/>
              <a:gd name="connsiteY12" fmla="*/ 462784 h 1353348"/>
              <a:gd name="connsiteX13" fmla="*/ 545624 w 3627912"/>
              <a:gd name="connsiteY13" fmla="*/ 197511 h 1353348"/>
              <a:gd name="connsiteX14" fmla="*/ 463138 w 3627912"/>
              <a:gd name="connsiteY14" fmla="*/ 82688 h 1353348"/>
              <a:gd name="connsiteX15" fmla="*/ 385948 w 3627912"/>
              <a:gd name="connsiteY15" fmla="*/ 11436 h 1353348"/>
              <a:gd name="connsiteX16" fmla="*/ 308758 w 3627912"/>
              <a:gd name="connsiteY16" fmla="*/ 5499 h 1353348"/>
              <a:gd name="connsiteX17" fmla="*/ 267195 w 3627912"/>
              <a:gd name="connsiteY17" fmla="*/ 70813 h 1353348"/>
              <a:gd name="connsiteX18" fmla="*/ 178130 w 3627912"/>
              <a:gd name="connsiteY18" fmla="*/ 397384 h 1353348"/>
              <a:gd name="connsiteX19" fmla="*/ 59377 w 3627912"/>
              <a:gd name="connsiteY19" fmla="*/ 955525 h 1353348"/>
              <a:gd name="connsiteX20" fmla="*/ 0 w 3627912"/>
              <a:gd name="connsiteY20" fmla="*/ 1187094 h 1353348"/>
              <a:gd name="connsiteX0" fmla="*/ 3627912 w 3627912"/>
              <a:gd name="connsiteY0" fmla="*/ 1353348 h 1353348"/>
              <a:gd name="connsiteX1" fmla="*/ 3004457 w 3627912"/>
              <a:gd name="connsiteY1" fmla="*/ 1299909 h 1353348"/>
              <a:gd name="connsiteX2" fmla="*/ 2881774 w 3627912"/>
              <a:gd name="connsiteY2" fmla="*/ 1301190 h 1353348"/>
              <a:gd name="connsiteX3" fmla="*/ 2642260 w 3627912"/>
              <a:gd name="connsiteY3" fmla="*/ 1293971 h 1353348"/>
              <a:gd name="connsiteX4" fmla="*/ 2232561 w 3627912"/>
              <a:gd name="connsiteY4" fmla="*/ 1252408 h 1353348"/>
              <a:gd name="connsiteX5" fmla="*/ 1947553 w 3627912"/>
              <a:gd name="connsiteY5" fmla="*/ 1210844 h 1353348"/>
              <a:gd name="connsiteX6" fmla="*/ 1496291 w 3627912"/>
              <a:gd name="connsiteY6" fmla="*/ 1163343 h 1353348"/>
              <a:gd name="connsiteX7" fmla="*/ 1223158 w 3627912"/>
              <a:gd name="connsiteY7" fmla="*/ 1109904 h 1353348"/>
              <a:gd name="connsiteX8" fmla="*/ 1085311 w 3627912"/>
              <a:gd name="connsiteY8" fmla="*/ 1036003 h 1353348"/>
              <a:gd name="connsiteX9" fmla="*/ 1002653 w 3627912"/>
              <a:gd name="connsiteY9" fmla="*/ 953133 h 1353348"/>
              <a:gd name="connsiteX10" fmla="*/ 1009403 w 3627912"/>
              <a:gd name="connsiteY10" fmla="*/ 961462 h 1353348"/>
              <a:gd name="connsiteX11" fmla="*/ 862328 w 3627912"/>
              <a:gd name="connsiteY11" fmla="*/ 843435 h 1353348"/>
              <a:gd name="connsiteX12" fmla="*/ 676894 w 3627912"/>
              <a:gd name="connsiteY12" fmla="*/ 462784 h 1353348"/>
              <a:gd name="connsiteX13" fmla="*/ 545624 w 3627912"/>
              <a:gd name="connsiteY13" fmla="*/ 197511 h 1353348"/>
              <a:gd name="connsiteX14" fmla="*/ 463138 w 3627912"/>
              <a:gd name="connsiteY14" fmla="*/ 82688 h 1353348"/>
              <a:gd name="connsiteX15" fmla="*/ 385948 w 3627912"/>
              <a:gd name="connsiteY15" fmla="*/ 11436 h 1353348"/>
              <a:gd name="connsiteX16" fmla="*/ 308758 w 3627912"/>
              <a:gd name="connsiteY16" fmla="*/ 5499 h 1353348"/>
              <a:gd name="connsiteX17" fmla="*/ 267195 w 3627912"/>
              <a:gd name="connsiteY17" fmla="*/ 70813 h 1353348"/>
              <a:gd name="connsiteX18" fmla="*/ 178130 w 3627912"/>
              <a:gd name="connsiteY18" fmla="*/ 397384 h 1353348"/>
              <a:gd name="connsiteX19" fmla="*/ 59377 w 3627912"/>
              <a:gd name="connsiteY19" fmla="*/ 955525 h 1353348"/>
              <a:gd name="connsiteX20" fmla="*/ 0 w 3627912"/>
              <a:gd name="connsiteY20" fmla="*/ 1187094 h 1353348"/>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76894 w 3627912"/>
              <a:gd name="connsiteY12" fmla="*/ 459965 h 1350529"/>
              <a:gd name="connsiteX13" fmla="*/ 545624 w 3627912"/>
              <a:gd name="connsiteY13" fmla="*/ 194692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76894 w 3627912"/>
              <a:gd name="connsiteY12" fmla="*/ 459965 h 1350529"/>
              <a:gd name="connsiteX13" fmla="*/ 545624 w 3627912"/>
              <a:gd name="connsiteY13" fmla="*/ 194692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76894 w 3627912"/>
              <a:gd name="connsiteY12" fmla="*/ 459965 h 1350529"/>
              <a:gd name="connsiteX13" fmla="*/ 545624 w 3627912"/>
              <a:gd name="connsiteY13" fmla="*/ 194692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76894 w 3627912"/>
              <a:gd name="connsiteY12" fmla="*/ 459965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1009403 w 3627912"/>
              <a:gd name="connsiteY10" fmla="*/ 958643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50314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2653 w 3627912"/>
              <a:gd name="connsiteY9" fmla="*/ 979917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085311 w 3627912"/>
              <a:gd name="connsiteY8" fmla="*/ 1033184 h 1350529"/>
              <a:gd name="connsiteX9" fmla="*/ 1009232 w 3627912"/>
              <a:gd name="connsiteY9" fmla="*/ 966761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3158 w 3627912"/>
              <a:gd name="connsiteY7" fmla="*/ 1107085 h 1350529"/>
              <a:gd name="connsiteX8" fmla="*/ 1108335 w 3627912"/>
              <a:gd name="connsiteY8" fmla="*/ 1043052 h 1350529"/>
              <a:gd name="connsiteX9" fmla="*/ 1009232 w 3627912"/>
              <a:gd name="connsiteY9" fmla="*/ 966761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29736 w 3627912"/>
              <a:gd name="connsiteY7" fmla="*/ 1100506 h 1350529"/>
              <a:gd name="connsiteX8" fmla="*/ 1108335 w 3627912"/>
              <a:gd name="connsiteY8" fmla="*/ 1043052 h 1350529"/>
              <a:gd name="connsiteX9" fmla="*/ 1009232 w 3627912"/>
              <a:gd name="connsiteY9" fmla="*/ 966761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59339 w 3627912"/>
              <a:gd name="connsiteY7" fmla="*/ 1116952 h 1350529"/>
              <a:gd name="connsiteX8" fmla="*/ 1108335 w 3627912"/>
              <a:gd name="connsiteY8" fmla="*/ 1043052 h 1350529"/>
              <a:gd name="connsiteX9" fmla="*/ 1009232 w 3627912"/>
              <a:gd name="connsiteY9" fmla="*/ 966761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496291 w 3627912"/>
              <a:gd name="connsiteY6" fmla="*/ 1160524 h 1350529"/>
              <a:gd name="connsiteX7" fmla="*/ 1259339 w 3627912"/>
              <a:gd name="connsiteY7" fmla="*/ 1116952 h 1350529"/>
              <a:gd name="connsiteX8" fmla="*/ 1108335 w 3627912"/>
              <a:gd name="connsiteY8" fmla="*/ 1043052 h 1350529"/>
              <a:gd name="connsiteX9" fmla="*/ 1009232 w 3627912"/>
              <a:gd name="connsiteY9" fmla="*/ 966761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50529 h 1350529"/>
              <a:gd name="connsiteX1" fmla="*/ 3004457 w 3627912"/>
              <a:gd name="connsiteY1" fmla="*/ 1297090 h 1350529"/>
              <a:gd name="connsiteX2" fmla="*/ 2881774 w 3627912"/>
              <a:gd name="connsiteY2" fmla="*/ 1298371 h 1350529"/>
              <a:gd name="connsiteX3" fmla="*/ 2642260 w 3627912"/>
              <a:gd name="connsiteY3" fmla="*/ 1291152 h 1350529"/>
              <a:gd name="connsiteX4" fmla="*/ 2232561 w 3627912"/>
              <a:gd name="connsiteY4" fmla="*/ 1249589 h 1350529"/>
              <a:gd name="connsiteX5" fmla="*/ 1947553 w 3627912"/>
              <a:gd name="connsiteY5" fmla="*/ 1208025 h 1350529"/>
              <a:gd name="connsiteX6" fmla="*/ 1529183 w 3627912"/>
              <a:gd name="connsiteY6" fmla="*/ 1170392 h 1350529"/>
              <a:gd name="connsiteX7" fmla="*/ 1259339 w 3627912"/>
              <a:gd name="connsiteY7" fmla="*/ 1116952 h 1350529"/>
              <a:gd name="connsiteX8" fmla="*/ 1108335 w 3627912"/>
              <a:gd name="connsiteY8" fmla="*/ 1043052 h 1350529"/>
              <a:gd name="connsiteX9" fmla="*/ 1009232 w 3627912"/>
              <a:gd name="connsiteY9" fmla="*/ 966761 h 1350529"/>
              <a:gd name="connsiteX10" fmla="*/ 946908 w 3627912"/>
              <a:gd name="connsiteY10" fmla="*/ 925750 h 1350529"/>
              <a:gd name="connsiteX11" fmla="*/ 862328 w 3627912"/>
              <a:gd name="connsiteY11" fmla="*/ 840616 h 1350529"/>
              <a:gd name="connsiteX12" fmla="*/ 686762 w 3627912"/>
              <a:gd name="connsiteY12" fmla="*/ 499436 h 1350529"/>
              <a:gd name="connsiteX13" fmla="*/ 548913 w 3627912"/>
              <a:gd name="connsiteY13" fmla="*/ 204560 h 1350529"/>
              <a:gd name="connsiteX14" fmla="*/ 463138 w 3627912"/>
              <a:gd name="connsiteY14" fmla="*/ 79869 h 1350529"/>
              <a:gd name="connsiteX15" fmla="*/ 385948 w 3627912"/>
              <a:gd name="connsiteY15" fmla="*/ 8617 h 1350529"/>
              <a:gd name="connsiteX16" fmla="*/ 308758 w 3627912"/>
              <a:gd name="connsiteY16" fmla="*/ 2680 h 1350529"/>
              <a:gd name="connsiteX17" fmla="*/ 267195 w 3627912"/>
              <a:gd name="connsiteY17" fmla="*/ 67994 h 1350529"/>
              <a:gd name="connsiteX18" fmla="*/ 178130 w 3627912"/>
              <a:gd name="connsiteY18" fmla="*/ 394565 h 1350529"/>
              <a:gd name="connsiteX19" fmla="*/ 59377 w 3627912"/>
              <a:gd name="connsiteY19" fmla="*/ 952706 h 1350529"/>
              <a:gd name="connsiteX20" fmla="*/ 0 w 3627912"/>
              <a:gd name="connsiteY20" fmla="*/ 1184275 h 1350529"/>
              <a:gd name="connsiteX0" fmla="*/ 3627912 w 3627912"/>
              <a:gd name="connsiteY0" fmla="*/ 1342680 h 1342680"/>
              <a:gd name="connsiteX1" fmla="*/ 3004457 w 3627912"/>
              <a:gd name="connsiteY1" fmla="*/ 1289241 h 1342680"/>
              <a:gd name="connsiteX2" fmla="*/ 2881774 w 3627912"/>
              <a:gd name="connsiteY2" fmla="*/ 1290522 h 1342680"/>
              <a:gd name="connsiteX3" fmla="*/ 2642260 w 3627912"/>
              <a:gd name="connsiteY3" fmla="*/ 1283303 h 1342680"/>
              <a:gd name="connsiteX4" fmla="*/ 2232561 w 3627912"/>
              <a:gd name="connsiteY4" fmla="*/ 1241740 h 1342680"/>
              <a:gd name="connsiteX5" fmla="*/ 1947553 w 3627912"/>
              <a:gd name="connsiteY5" fmla="*/ 1200176 h 1342680"/>
              <a:gd name="connsiteX6" fmla="*/ 1529183 w 3627912"/>
              <a:gd name="connsiteY6" fmla="*/ 1162543 h 1342680"/>
              <a:gd name="connsiteX7" fmla="*/ 1259339 w 3627912"/>
              <a:gd name="connsiteY7" fmla="*/ 1109103 h 1342680"/>
              <a:gd name="connsiteX8" fmla="*/ 1108335 w 3627912"/>
              <a:gd name="connsiteY8" fmla="*/ 1035203 h 1342680"/>
              <a:gd name="connsiteX9" fmla="*/ 1009232 w 3627912"/>
              <a:gd name="connsiteY9" fmla="*/ 958912 h 1342680"/>
              <a:gd name="connsiteX10" fmla="*/ 946908 w 3627912"/>
              <a:gd name="connsiteY10" fmla="*/ 917901 h 1342680"/>
              <a:gd name="connsiteX11" fmla="*/ 862328 w 3627912"/>
              <a:gd name="connsiteY11" fmla="*/ 832767 h 1342680"/>
              <a:gd name="connsiteX12" fmla="*/ 686762 w 3627912"/>
              <a:gd name="connsiteY12" fmla="*/ 491587 h 1342680"/>
              <a:gd name="connsiteX13" fmla="*/ 548913 w 3627912"/>
              <a:gd name="connsiteY13" fmla="*/ 196711 h 1342680"/>
              <a:gd name="connsiteX14" fmla="*/ 463138 w 3627912"/>
              <a:gd name="connsiteY14" fmla="*/ 72020 h 1342680"/>
              <a:gd name="connsiteX15" fmla="*/ 385948 w 3627912"/>
              <a:gd name="connsiteY15" fmla="*/ 768 h 1342680"/>
              <a:gd name="connsiteX16" fmla="*/ 267195 w 3627912"/>
              <a:gd name="connsiteY16" fmla="*/ 60145 h 1342680"/>
              <a:gd name="connsiteX17" fmla="*/ 178130 w 3627912"/>
              <a:gd name="connsiteY17" fmla="*/ 386716 h 1342680"/>
              <a:gd name="connsiteX18" fmla="*/ 59377 w 3627912"/>
              <a:gd name="connsiteY18" fmla="*/ 944857 h 1342680"/>
              <a:gd name="connsiteX19" fmla="*/ 0 w 3627912"/>
              <a:gd name="connsiteY19" fmla="*/ 1176426 h 1342680"/>
              <a:gd name="connsiteX0" fmla="*/ 3627912 w 3627912"/>
              <a:gd name="connsiteY0" fmla="*/ 1349582 h 1349582"/>
              <a:gd name="connsiteX1" fmla="*/ 3004457 w 3627912"/>
              <a:gd name="connsiteY1" fmla="*/ 1296143 h 1349582"/>
              <a:gd name="connsiteX2" fmla="*/ 2881774 w 3627912"/>
              <a:gd name="connsiteY2" fmla="*/ 1297424 h 1349582"/>
              <a:gd name="connsiteX3" fmla="*/ 2642260 w 3627912"/>
              <a:gd name="connsiteY3" fmla="*/ 1290205 h 1349582"/>
              <a:gd name="connsiteX4" fmla="*/ 2232561 w 3627912"/>
              <a:gd name="connsiteY4" fmla="*/ 1248642 h 1349582"/>
              <a:gd name="connsiteX5" fmla="*/ 1947553 w 3627912"/>
              <a:gd name="connsiteY5" fmla="*/ 1207078 h 1349582"/>
              <a:gd name="connsiteX6" fmla="*/ 1529183 w 3627912"/>
              <a:gd name="connsiteY6" fmla="*/ 1169445 h 1349582"/>
              <a:gd name="connsiteX7" fmla="*/ 1259339 w 3627912"/>
              <a:gd name="connsiteY7" fmla="*/ 1116005 h 1349582"/>
              <a:gd name="connsiteX8" fmla="*/ 1108335 w 3627912"/>
              <a:gd name="connsiteY8" fmla="*/ 1042105 h 1349582"/>
              <a:gd name="connsiteX9" fmla="*/ 1009232 w 3627912"/>
              <a:gd name="connsiteY9" fmla="*/ 965814 h 1349582"/>
              <a:gd name="connsiteX10" fmla="*/ 946908 w 3627912"/>
              <a:gd name="connsiteY10" fmla="*/ 924803 h 1349582"/>
              <a:gd name="connsiteX11" fmla="*/ 862328 w 3627912"/>
              <a:gd name="connsiteY11" fmla="*/ 839669 h 1349582"/>
              <a:gd name="connsiteX12" fmla="*/ 686762 w 3627912"/>
              <a:gd name="connsiteY12" fmla="*/ 498489 h 1349582"/>
              <a:gd name="connsiteX13" fmla="*/ 548913 w 3627912"/>
              <a:gd name="connsiteY13" fmla="*/ 203613 h 1349582"/>
              <a:gd name="connsiteX14" fmla="*/ 463138 w 3627912"/>
              <a:gd name="connsiteY14" fmla="*/ 78922 h 1349582"/>
              <a:gd name="connsiteX15" fmla="*/ 385948 w 3627912"/>
              <a:gd name="connsiteY15" fmla="*/ 7670 h 1349582"/>
              <a:gd name="connsiteX16" fmla="*/ 267195 w 3627912"/>
              <a:gd name="connsiteY16" fmla="*/ 67047 h 1349582"/>
              <a:gd name="connsiteX17" fmla="*/ 178130 w 3627912"/>
              <a:gd name="connsiteY17" fmla="*/ 393618 h 1349582"/>
              <a:gd name="connsiteX18" fmla="*/ 59377 w 3627912"/>
              <a:gd name="connsiteY18" fmla="*/ 951759 h 1349582"/>
              <a:gd name="connsiteX19" fmla="*/ 0 w 3627912"/>
              <a:gd name="connsiteY19" fmla="*/ 1183328 h 1349582"/>
              <a:gd name="connsiteX0" fmla="*/ 3627912 w 3627912"/>
              <a:gd name="connsiteY0" fmla="*/ 1349582 h 1349582"/>
              <a:gd name="connsiteX1" fmla="*/ 3004457 w 3627912"/>
              <a:gd name="connsiteY1" fmla="*/ 1296143 h 1349582"/>
              <a:gd name="connsiteX2" fmla="*/ 2881774 w 3627912"/>
              <a:gd name="connsiteY2" fmla="*/ 1297424 h 1349582"/>
              <a:gd name="connsiteX3" fmla="*/ 2642260 w 3627912"/>
              <a:gd name="connsiteY3" fmla="*/ 1290205 h 1349582"/>
              <a:gd name="connsiteX4" fmla="*/ 2232561 w 3627912"/>
              <a:gd name="connsiteY4" fmla="*/ 1248642 h 1349582"/>
              <a:gd name="connsiteX5" fmla="*/ 1947553 w 3627912"/>
              <a:gd name="connsiteY5" fmla="*/ 1207078 h 1349582"/>
              <a:gd name="connsiteX6" fmla="*/ 1529183 w 3627912"/>
              <a:gd name="connsiteY6" fmla="*/ 1169445 h 1349582"/>
              <a:gd name="connsiteX7" fmla="*/ 1259339 w 3627912"/>
              <a:gd name="connsiteY7" fmla="*/ 1116005 h 1349582"/>
              <a:gd name="connsiteX8" fmla="*/ 1108335 w 3627912"/>
              <a:gd name="connsiteY8" fmla="*/ 1042105 h 1349582"/>
              <a:gd name="connsiteX9" fmla="*/ 1009232 w 3627912"/>
              <a:gd name="connsiteY9" fmla="*/ 965814 h 1349582"/>
              <a:gd name="connsiteX10" fmla="*/ 946908 w 3627912"/>
              <a:gd name="connsiteY10" fmla="*/ 924803 h 1349582"/>
              <a:gd name="connsiteX11" fmla="*/ 862328 w 3627912"/>
              <a:gd name="connsiteY11" fmla="*/ 839669 h 1349582"/>
              <a:gd name="connsiteX12" fmla="*/ 686762 w 3627912"/>
              <a:gd name="connsiteY12" fmla="*/ 498489 h 1349582"/>
              <a:gd name="connsiteX13" fmla="*/ 548913 w 3627912"/>
              <a:gd name="connsiteY13" fmla="*/ 203613 h 1349582"/>
              <a:gd name="connsiteX14" fmla="*/ 385948 w 3627912"/>
              <a:gd name="connsiteY14" fmla="*/ 7670 h 1349582"/>
              <a:gd name="connsiteX15" fmla="*/ 267195 w 3627912"/>
              <a:gd name="connsiteY15" fmla="*/ 67047 h 1349582"/>
              <a:gd name="connsiteX16" fmla="*/ 178130 w 3627912"/>
              <a:gd name="connsiteY16" fmla="*/ 393618 h 1349582"/>
              <a:gd name="connsiteX17" fmla="*/ 59377 w 3627912"/>
              <a:gd name="connsiteY17" fmla="*/ 951759 h 1349582"/>
              <a:gd name="connsiteX18" fmla="*/ 0 w 3627912"/>
              <a:gd name="connsiteY18" fmla="*/ 1183328 h 1349582"/>
              <a:gd name="connsiteX0" fmla="*/ 3627912 w 3627912"/>
              <a:gd name="connsiteY0" fmla="*/ 1349582 h 1349582"/>
              <a:gd name="connsiteX1" fmla="*/ 3004457 w 3627912"/>
              <a:gd name="connsiteY1" fmla="*/ 1296143 h 1349582"/>
              <a:gd name="connsiteX2" fmla="*/ 2881774 w 3627912"/>
              <a:gd name="connsiteY2" fmla="*/ 1297424 h 1349582"/>
              <a:gd name="connsiteX3" fmla="*/ 2642260 w 3627912"/>
              <a:gd name="connsiteY3" fmla="*/ 1290205 h 1349582"/>
              <a:gd name="connsiteX4" fmla="*/ 2232561 w 3627912"/>
              <a:gd name="connsiteY4" fmla="*/ 1248642 h 1349582"/>
              <a:gd name="connsiteX5" fmla="*/ 1947553 w 3627912"/>
              <a:gd name="connsiteY5" fmla="*/ 1207078 h 1349582"/>
              <a:gd name="connsiteX6" fmla="*/ 1529183 w 3627912"/>
              <a:gd name="connsiteY6" fmla="*/ 1169445 h 1349582"/>
              <a:gd name="connsiteX7" fmla="*/ 1259339 w 3627912"/>
              <a:gd name="connsiteY7" fmla="*/ 1116005 h 1349582"/>
              <a:gd name="connsiteX8" fmla="*/ 1108335 w 3627912"/>
              <a:gd name="connsiteY8" fmla="*/ 1042105 h 1349582"/>
              <a:gd name="connsiteX9" fmla="*/ 1009232 w 3627912"/>
              <a:gd name="connsiteY9" fmla="*/ 965814 h 1349582"/>
              <a:gd name="connsiteX10" fmla="*/ 862328 w 3627912"/>
              <a:gd name="connsiteY10" fmla="*/ 839669 h 1349582"/>
              <a:gd name="connsiteX11" fmla="*/ 686762 w 3627912"/>
              <a:gd name="connsiteY11" fmla="*/ 498489 h 1349582"/>
              <a:gd name="connsiteX12" fmla="*/ 548913 w 3627912"/>
              <a:gd name="connsiteY12" fmla="*/ 203613 h 1349582"/>
              <a:gd name="connsiteX13" fmla="*/ 385948 w 3627912"/>
              <a:gd name="connsiteY13" fmla="*/ 7670 h 1349582"/>
              <a:gd name="connsiteX14" fmla="*/ 267195 w 3627912"/>
              <a:gd name="connsiteY14" fmla="*/ 67047 h 1349582"/>
              <a:gd name="connsiteX15" fmla="*/ 178130 w 3627912"/>
              <a:gd name="connsiteY15" fmla="*/ 393618 h 1349582"/>
              <a:gd name="connsiteX16" fmla="*/ 59377 w 3627912"/>
              <a:gd name="connsiteY16" fmla="*/ 951759 h 1349582"/>
              <a:gd name="connsiteX17" fmla="*/ 0 w 3627912"/>
              <a:gd name="connsiteY17" fmla="*/ 1183328 h 1349582"/>
              <a:gd name="connsiteX0" fmla="*/ 3627912 w 3627912"/>
              <a:gd name="connsiteY0" fmla="*/ 1349582 h 1349582"/>
              <a:gd name="connsiteX1" fmla="*/ 3004457 w 3627912"/>
              <a:gd name="connsiteY1" fmla="*/ 1296143 h 1349582"/>
              <a:gd name="connsiteX2" fmla="*/ 2881774 w 3627912"/>
              <a:gd name="connsiteY2" fmla="*/ 1297424 h 1349582"/>
              <a:gd name="connsiteX3" fmla="*/ 2642260 w 3627912"/>
              <a:gd name="connsiteY3" fmla="*/ 1290205 h 1349582"/>
              <a:gd name="connsiteX4" fmla="*/ 2232561 w 3627912"/>
              <a:gd name="connsiteY4" fmla="*/ 1248642 h 1349582"/>
              <a:gd name="connsiteX5" fmla="*/ 1947553 w 3627912"/>
              <a:gd name="connsiteY5" fmla="*/ 1207078 h 1349582"/>
              <a:gd name="connsiteX6" fmla="*/ 1529183 w 3627912"/>
              <a:gd name="connsiteY6" fmla="*/ 1169445 h 1349582"/>
              <a:gd name="connsiteX7" fmla="*/ 1259339 w 3627912"/>
              <a:gd name="connsiteY7" fmla="*/ 1116005 h 1349582"/>
              <a:gd name="connsiteX8" fmla="*/ 1108335 w 3627912"/>
              <a:gd name="connsiteY8" fmla="*/ 1042105 h 1349582"/>
              <a:gd name="connsiteX9" fmla="*/ 1009232 w 3627912"/>
              <a:gd name="connsiteY9" fmla="*/ 965814 h 1349582"/>
              <a:gd name="connsiteX10" fmla="*/ 862328 w 3627912"/>
              <a:gd name="connsiteY10" fmla="*/ 839669 h 1349582"/>
              <a:gd name="connsiteX11" fmla="*/ 686762 w 3627912"/>
              <a:gd name="connsiteY11" fmla="*/ 498489 h 1349582"/>
              <a:gd name="connsiteX12" fmla="*/ 548913 w 3627912"/>
              <a:gd name="connsiteY12" fmla="*/ 203613 h 1349582"/>
              <a:gd name="connsiteX13" fmla="*/ 385948 w 3627912"/>
              <a:gd name="connsiteY13" fmla="*/ 7670 h 1349582"/>
              <a:gd name="connsiteX14" fmla="*/ 267195 w 3627912"/>
              <a:gd name="connsiteY14" fmla="*/ 67047 h 1349582"/>
              <a:gd name="connsiteX15" fmla="*/ 178130 w 3627912"/>
              <a:gd name="connsiteY15" fmla="*/ 393618 h 1349582"/>
              <a:gd name="connsiteX16" fmla="*/ 59377 w 3627912"/>
              <a:gd name="connsiteY16" fmla="*/ 951759 h 1349582"/>
              <a:gd name="connsiteX17" fmla="*/ 0 w 3627912"/>
              <a:gd name="connsiteY17" fmla="*/ 1183328 h 1349582"/>
              <a:gd name="connsiteX0" fmla="*/ 3627912 w 3627912"/>
              <a:gd name="connsiteY0" fmla="*/ 1349582 h 1349582"/>
              <a:gd name="connsiteX1" fmla="*/ 3004457 w 3627912"/>
              <a:gd name="connsiteY1" fmla="*/ 1296143 h 1349582"/>
              <a:gd name="connsiteX2" fmla="*/ 2881774 w 3627912"/>
              <a:gd name="connsiteY2" fmla="*/ 1297424 h 1349582"/>
              <a:gd name="connsiteX3" fmla="*/ 2642260 w 3627912"/>
              <a:gd name="connsiteY3" fmla="*/ 1290205 h 1349582"/>
              <a:gd name="connsiteX4" fmla="*/ 2232561 w 3627912"/>
              <a:gd name="connsiteY4" fmla="*/ 1248642 h 1349582"/>
              <a:gd name="connsiteX5" fmla="*/ 1947553 w 3627912"/>
              <a:gd name="connsiteY5" fmla="*/ 1207078 h 1349582"/>
              <a:gd name="connsiteX6" fmla="*/ 1529183 w 3627912"/>
              <a:gd name="connsiteY6" fmla="*/ 1169445 h 1349582"/>
              <a:gd name="connsiteX7" fmla="*/ 1259339 w 3627912"/>
              <a:gd name="connsiteY7" fmla="*/ 1116005 h 1349582"/>
              <a:gd name="connsiteX8" fmla="*/ 1108335 w 3627912"/>
              <a:gd name="connsiteY8" fmla="*/ 1042105 h 1349582"/>
              <a:gd name="connsiteX9" fmla="*/ 1009232 w 3627912"/>
              <a:gd name="connsiteY9" fmla="*/ 965814 h 1349582"/>
              <a:gd name="connsiteX10" fmla="*/ 862328 w 3627912"/>
              <a:gd name="connsiteY10" fmla="*/ 839669 h 1349582"/>
              <a:gd name="connsiteX11" fmla="*/ 686762 w 3627912"/>
              <a:gd name="connsiteY11" fmla="*/ 498489 h 1349582"/>
              <a:gd name="connsiteX12" fmla="*/ 548913 w 3627912"/>
              <a:gd name="connsiteY12" fmla="*/ 203613 h 1349582"/>
              <a:gd name="connsiteX13" fmla="*/ 385948 w 3627912"/>
              <a:gd name="connsiteY13" fmla="*/ 7670 h 1349582"/>
              <a:gd name="connsiteX14" fmla="*/ 267195 w 3627912"/>
              <a:gd name="connsiteY14" fmla="*/ 67047 h 1349582"/>
              <a:gd name="connsiteX15" fmla="*/ 178130 w 3627912"/>
              <a:gd name="connsiteY15" fmla="*/ 393618 h 1349582"/>
              <a:gd name="connsiteX16" fmla="*/ 59377 w 3627912"/>
              <a:gd name="connsiteY16" fmla="*/ 951759 h 1349582"/>
              <a:gd name="connsiteX17" fmla="*/ 0 w 3627912"/>
              <a:gd name="connsiteY17" fmla="*/ 1183328 h 1349582"/>
              <a:gd name="connsiteX0" fmla="*/ 3627912 w 3627912"/>
              <a:gd name="connsiteY0" fmla="*/ 1349582 h 1349582"/>
              <a:gd name="connsiteX1" fmla="*/ 3004457 w 3627912"/>
              <a:gd name="connsiteY1" fmla="*/ 1296143 h 1349582"/>
              <a:gd name="connsiteX2" fmla="*/ 2881774 w 3627912"/>
              <a:gd name="connsiteY2" fmla="*/ 1297424 h 1349582"/>
              <a:gd name="connsiteX3" fmla="*/ 2642260 w 3627912"/>
              <a:gd name="connsiteY3" fmla="*/ 1290205 h 1349582"/>
              <a:gd name="connsiteX4" fmla="*/ 2232561 w 3627912"/>
              <a:gd name="connsiteY4" fmla="*/ 1248642 h 1349582"/>
              <a:gd name="connsiteX5" fmla="*/ 1947553 w 3627912"/>
              <a:gd name="connsiteY5" fmla="*/ 1207078 h 1349582"/>
              <a:gd name="connsiteX6" fmla="*/ 1529183 w 3627912"/>
              <a:gd name="connsiteY6" fmla="*/ 1169445 h 1349582"/>
              <a:gd name="connsiteX7" fmla="*/ 1259339 w 3627912"/>
              <a:gd name="connsiteY7" fmla="*/ 1116005 h 1349582"/>
              <a:gd name="connsiteX8" fmla="*/ 1108335 w 3627912"/>
              <a:gd name="connsiteY8" fmla="*/ 1042105 h 1349582"/>
              <a:gd name="connsiteX9" fmla="*/ 1028282 w 3627912"/>
              <a:gd name="connsiteY9" fmla="*/ 982483 h 1349582"/>
              <a:gd name="connsiteX10" fmla="*/ 862328 w 3627912"/>
              <a:gd name="connsiteY10" fmla="*/ 839669 h 1349582"/>
              <a:gd name="connsiteX11" fmla="*/ 686762 w 3627912"/>
              <a:gd name="connsiteY11" fmla="*/ 498489 h 1349582"/>
              <a:gd name="connsiteX12" fmla="*/ 548913 w 3627912"/>
              <a:gd name="connsiteY12" fmla="*/ 203613 h 1349582"/>
              <a:gd name="connsiteX13" fmla="*/ 385948 w 3627912"/>
              <a:gd name="connsiteY13" fmla="*/ 7670 h 1349582"/>
              <a:gd name="connsiteX14" fmla="*/ 267195 w 3627912"/>
              <a:gd name="connsiteY14" fmla="*/ 67047 h 1349582"/>
              <a:gd name="connsiteX15" fmla="*/ 178130 w 3627912"/>
              <a:gd name="connsiteY15" fmla="*/ 393618 h 1349582"/>
              <a:gd name="connsiteX16" fmla="*/ 59377 w 3627912"/>
              <a:gd name="connsiteY16" fmla="*/ 951759 h 1349582"/>
              <a:gd name="connsiteX17" fmla="*/ 0 w 3627912"/>
              <a:gd name="connsiteY17" fmla="*/ 1183328 h 1349582"/>
              <a:gd name="connsiteX0" fmla="*/ 3627912 w 3627912"/>
              <a:gd name="connsiteY0" fmla="*/ 1349582 h 1349582"/>
              <a:gd name="connsiteX1" fmla="*/ 3004457 w 3627912"/>
              <a:gd name="connsiteY1" fmla="*/ 1296143 h 1349582"/>
              <a:gd name="connsiteX2" fmla="*/ 2881774 w 3627912"/>
              <a:gd name="connsiteY2" fmla="*/ 1297424 h 1349582"/>
              <a:gd name="connsiteX3" fmla="*/ 2642260 w 3627912"/>
              <a:gd name="connsiteY3" fmla="*/ 1290205 h 1349582"/>
              <a:gd name="connsiteX4" fmla="*/ 2232561 w 3627912"/>
              <a:gd name="connsiteY4" fmla="*/ 1248642 h 1349582"/>
              <a:gd name="connsiteX5" fmla="*/ 1947553 w 3627912"/>
              <a:gd name="connsiteY5" fmla="*/ 1207078 h 1349582"/>
              <a:gd name="connsiteX6" fmla="*/ 1529183 w 3627912"/>
              <a:gd name="connsiteY6" fmla="*/ 1169445 h 1349582"/>
              <a:gd name="connsiteX7" fmla="*/ 1259339 w 3627912"/>
              <a:gd name="connsiteY7" fmla="*/ 1116005 h 1349582"/>
              <a:gd name="connsiteX8" fmla="*/ 1108335 w 3627912"/>
              <a:gd name="connsiteY8" fmla="*/ 1042105 h 1349582"/>
              <a:gd name="connsiteX9" fmla="*/ 1028282 w 3627912"/>
              <a:gd name="connsiteY9" fmla="*/ 982483 h 1349582"/>
              <a:gd name="connsiteX10" fmla="*/ 862328 w 3627912"/>
              <a:gd name="connsiteY10" fmla="*/ 839669 h 1349582"/>
              <a:gd name="connsiteX11" fmla="*/ 686762 w 3627912"/>
              <a:gd name="connsiteY11" fmla="*/ 498489 h 1349582"/>
              <a:gd name="connsiteX12" fmla="*/ 548913 w 3627912"/>
              <a:gd name="connsiteY12" fmla="*/ 203613 h 1349582"/>
              <a:gd name="connsiteX13" fmla="*/ 385948 w 3627912"/>
              <a:gd name="connsiteY13" fmla="*/ 7670 h 1349582"/>
              <a:gd name="connsiteX14" fmla="*/ 267195 w 3627912"/>
              <a:gd name="connsiteY14" fmla="*/ 67047 h 1349582"/>
              <a:gd name="connsiteX15" fmla="*/ 178130 w 3627912"/>
              <a:gd name="connsiteY15" fmla="*/ 393618 h 1349582"/>
              <a:gd name="connsiteX16" fmla="*/ 59377 w 3627912"/>
              <a:gd name="connsiteY16" fmla="*/ 951759 h 1349582"/>
              <a:gd name="connsiteX17" fmla="*/ 0 w 3627912"/>
              <a:gd name="connsiteY17" fmla="*/ 1183328 h 134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7912" h="1349582">
                <a:moveTo>
                  <a:pt x="3627912" y="1349582"/>
                </a:moveTo>
                <a:lnTo>
                  <a:pt x="3004457" y="1296143"/>
                </a:lnTo>
                <a:lnTo>
                  <a:pt x="2881774" y="1297424"/>
                </a:lnTo>
                <a:lnTo>
                  <a:pt x="2642260" y="1290205"/>
                </a:lnTo>
                <a:lnTo>
                  <a:pt x="2232561" y="1248642"/>
                </a:lnTo>
                <a:lnTo>
                  <a:pt x="1947553" y="1207078"/>
                </a:lnTo>
                <a:lnTo>
                  <a:pt x="1529183" y="1169445"/>
                </a:lnTo>
                <a:cubicBezTo>
                  <a:pt x="1450199" y="1154921"/>
                  <a:pt x="1354769" y="1143686"/>
                  <a:pt x="1259339" y="1116005"/>
                </a:cubicBezTo>
                <a:cubicBezTo>
                  <a:pt x="1171727" y="1083697"/>
                  <a:pt x="1149898" y="1067835"/>
                  <a:pt x="1108335" y="1042105"/>
                </a:cubicBezTo>
                <a:cubicBezTo>
                  <a:pt x="1075455" y="1017771"/>
                  <a:pt x="1049256" y="1006817"/>
                  <a:pt x="1028282" y="982483"/>
                </a:cubicBezTo>
                <a:cubicBezTo>
                  <a:pt x="900733" y="897572"/>
                  <a:pt x="918440" y="905530"/>
                  <a:pt x="862328" y="839669"/>
                </a:cubicBezTo>
                <a:cubicBezTo>
                  <a:pt x="747890" y="647002"/>
                  <a:pt x="768308" y="684578"/>
                  <a:pt x="686762" y="498489"/>
                </a:cubicBezTo>
                <a:cubicBezTo>
                  <a:pt x="605728" y="327835"/>
                  <a:pt x="590477" y="288748"/>
                  <a:pt x="548913" y="203613"/>
                </a:cubicBezTo>
                <a:cubicBezTo>
                  <a:pt x="498777" y="121810"/>
                  <a:pt x="432901" y="30431"/>
                  <a:pt x="385948" y="7670"/>
                </a:cubicBezTo>
                <a:cubicBezTo>
                  <a:pt x="339003" y="-10978"/>
                  <a:pt x="301831" y="2723"/>
                  <a:pt x="267195" y="67047"/>
                </a:cubicBezTo>
                <a:cubicBezTo>
                  <a:pt x="214482" y="231820"/>
                  <a:pt x="207818" y="284761"/>
                  <a:pt x="178130" y="393618"/>
                </a:cubicBezTo>
                <a:lnTo>
                  <a:pt x="59377" y="951759"/>
                </a:lnTo>
                <a:lnTo>
                  <a:pt x="0" y="1183328"/>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575" b="0" i="0" u="none" strike="noStrike" kern="1200" cap="none" spc="0" normalizeH="0" baseline="0" noProof="0" dirty="0">
              <a:ln>
                <a:noFill/>
              </a:ln>
              <a:solidFill>
                <a:srgbClr val="FFFFFF"/>
              </a:solidFill>
              <a:effectLst/>
              <a:uLnTx/>
              <a:uFillTx/>
              <a:latin typeface="Verdana"/>
              <a:ea typeface="+mn-ea"/>
              <a:cs typeface="+mn-cs"/>
            </a:endParaRPr>
          </a:p>
        </p:txBody>
      </p:sp>
      <p:sp>
        <p:nvSpPr>
          <p:cNvPr id="36" name="Freeform 75"/>
          <p:cNvSpPr/>
          <p:nvPr/>
        </p:nvSpPr>
        <p:spPr bwMode="auto">
          <a:xfrm>
            <a:off x="854445" y="3455045"/>
            <a:ext cx="3321045" cy="1901384"/>
          </a:xfrm>
          <a:custGeom>
            <a:avLst/>
            <a:gdLst>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5613 w 3623942"/>
              <a:gd name="connsiteY18" fmla="*/ 207563 h 1761482"/>
              <a:gd name="connsiteX19" fmla="*/ 112197 w 3623942"/>
              <a:gd name="connsiteY19" fmla="*/ 942449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2197 w 3623942"/>
              <a:gd name="connsiteY19" fmla="*/ 942449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531480 w 3623942"/>
              <a:gd name="connsiteY7" fmla="*/ 1178061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494242 w 3623942"/>
              <a:gd name="connsiteY7" fmla="*/ 1182199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27824 w 3623942"/>
              <a:gd name="connsiteY6" fmla="*/ 1290258 h 1761482"/>
              <a:gd name="connsiteX7" fmla="*/ 1494242 w 3623942"/>
              <a:gd name="connsiteY7" fmla="*/ 1182199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74656 w 3623942"/>
              <a:gd name="connsiteY5" fmla="*/ 1363185 h 1761482"/>
              <a:gd name="connsiteX6" fmla="*/ 1748512 w 3623942"/>
              <a:gd name="connsiteY6" fmla="*/ 1298534 h 1761482"/>
              <a:gd name="connsiteX7" fmla="*/ 1494242 w 3623942"/>
              <a:gd name="connsiteY7" fmla="*/ 1182199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48512 w 3623942"/>
              <a:gd name="connsiteY6" fmla="*/ 1298534 h 1761482"/>
              <a:gd name="connsiteX7" fmla="*/ 1494242 w 3623942"/>
              <a:gd name="connsiteY7" fmla="*/ 1182199 h 1761482"/>
              <a:gd name="connsiteX8" fmla="*/ 1267819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48512 w 3623942"/>
              <a:gd name="connsiteY6" fmla="*/ 1298534 h 1761482"/>
              <a:gd name="connsiteX7" fmla="*/ 1494242 w 3623942"/>
              <a:gd name="connsiteY7" fmla="*/ 1182199 h 1761482"/>
              <a:gd name="connsiteX8" fmla="*/ 1255406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48512 w 3623942"/>
              <a:gd name="connsiteY6" fmla="*/ 1298534 h 1761482"/>
              <a:gd name="connsiteX7" fmla="*/ 1494242 w 3623942"/>
              <a:gd name="connsiteY7" fmla="*/ 1182199 h 1761482"/>
              <a:gd name="connsiteX8" fmla="*/ 1255406 w 3623942"/>
              <a:gd name="connsiteY8" fmla="*/ 1082695 h 1761482"/>
              <a:gd name="connsiteX9" fmla="*/ 992938 w 3623942"/>
              <a:gd name="connsiteY9" fmla="*/ 925620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48512 w 3623942"/>
              <a:gd name="connsiteY6" fmla="*/ 1298534 h 1761482"/>
              <a:gd name="connsiteX7" fmla="*/ 1494242 w 3623942"/>
              <a:gd name="connsiteY7" fmla="*/ 1182199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48512 w 3623942"/>
              <a:gd name="connsiteY6" fmla="*/ 1298534 h 1761482"/>
              <a:gd name="connsiteX7" fmla="*/ 1519067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519067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37591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8279 w 3623942"/>
              <a:gd name="connsiteY2" fmla="*/ 1590726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0004 w 3623942"/>
              <a:gd name="connsiteY2" fmla="*/ 1681752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0004 w 3623942"/>
              <a:gd name="connsiteY2" fmla="*/ 1681752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8279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8279 w 3623942"/>
              <a:gd name="connsiteY2" fmla="*/ 1694165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84398 w 3623942"/>
              <a:gd name="connsiteY12" fmla="*/ 549762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63378 w 3623942"/>
              <a:gd name="connsiteY12" fmla="*/ 505093 h 1761482"/>
              <a:gd name="connsiteX13" fmla="*/ 555372 w 3623942"/>
              <a:gd name="connsiteY13" fmla="*/ 218783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63378 w 3623942"/>
              <a:gd name="connsiteY12" fmla="*/ 505093 h 1761482"/>
              <a:gd name="connsiteX13" fmla="*/ 552745 w 3623942"/>
              <a:gd name="connsiteY13" fmla="*/ 208272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63378 w 3623942"/>
              <a:gd name="connsiteY12" fmla="*/ 505093 h 1761482"/>
              <a:gd name="connsiteX13" fmla="*/ 552745 w 3623942"/>
              <a:gd name="connsiteY13" fmla="*/ 208272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63378 w 3623942"/>
              <a:gd name="connsiteY12" fmla="*/ 505093 h 1761482"/>
              <a:gd name="connsiteX13" fmla="*/ 552745 w 3623942"/>
              <a:gd name="connsiteY13" fmla="*/ 208272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701227 h 1761482"/>
              <a:gd name="connsiteX12" fmla="*/ 663378 w 3623942"/>
              <a:gd name="connsiteY12" fmla="*/ 505093 h 1761482"/>
              <a:gd name="connsiteX13" fmla="*/ 552745 w 3623942"/>
              <a:gd name="connsiteY13" fmla="*/ 208272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688089 h 1761482"/>
              <a:gd name="connsiteX12" fmla="*/ 663378 w 3623942"/>
              <a:gd name="connsiteY12" fmla="*/ 505093 h 1761482"/>
              <a:gd name="connsiteX13" fmla="*/ 552745 w 3623942"/>
              <a:gd name="connsiteY13" fmla="*/ 208272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688089 h 1761482"/>
              <a:gd name="connsiteX12" fmla="*/ 647612 w 3623942"/>
              <a:gd name="connsiteY12" fmla="*/ 486700 h 1761482"/>
              <a:gd name="connsiteX13" fmla="*/ 552745 w 3623942"/>
              <a:gd name="connsiteY13" fmla="*/ 208272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688089 h 1761482"/>
              <a:gd name="connsiteX12" fmla="*/ 647612 w 3623942"/>
              <a:gd name="connsiteY12" fmla="*/ 486700 h 1761482"/>
              <a:gd name="connsiteX13" fmla="*/ 552745 w 3623942"/>
              <a:gd name="connsiteY13" fmla="*/ 208272 h 1761482"/>
              <a:gd name="connsiteX14" fmla="*/ 493664 w 3623942"/>
              <a:gd name="connsiteY14" fmla="*/ 100977 h 1761482"/>
              <a:gd name="connsiteX15" fmla="*/ 437566 w 3623942"/>
              <a:gd name="connsiteY15" fmla="*/ 28049 h 1761482"/>
              <a:gd name="connsiteX16" fmla="*/ 364638 w 3623942"/>
              <a:gd name="connsiteY16" fmla="*/ 0 h 1761482"/>
              <a:gd name="connsiteX17" fmla="*/ 319760 w 3623942"/>
              <a:gd name="connsiteY17" fmla="*/ 16830 h 1761482"/>
              <a:gd name="connsiteX18" fmla="*/ 239750 w 3623942"/>
              <a:gd name="connsiteY18" fmla="*/ 228250 h 1761482"/>
              <a:gd name="connsiteX19" fmla="*/ 116334 w 3623942"/>
              <a:gd name="connsiteY19" fmla="*/ 963137 h 1761482"/>
              <a:gd name="connsiteX20" fmla="*/ 44879 w 3623942"/>
              <a:gd name="connsiteY20" fmla="*/ 1464162 h 1761482"/>
              <a:gd name="connsiteX21" fmla="*/ 0 w 3623942"/>
              <a:gd name="connsiteY21" fmla="*/ 1626847 h 1761482"/>
              <a:gd name="connsiteX0" fmla="*/ 3623942 w 3623942"/>
              <a:gd name="connsiteY0" fmla="*/ 1761482 h 1761482"/>
              <a:gd name="connsiteX1" fmla="*/ 3085399 w 3623942"/>
              <a:gd name="connsiteY1" fmla="*/ 1761482 h 1761482"/>
              <a:gd name="connsiteX2" fmla="*/ 2754142 w 3623942"/>
              <a:gd name="connsiteY2" fmla="*/ 1685890 h 1761482"/>
              <a:gd name="connsiteX3" fmla="*/ 2429051 w 3623942"/>
              <a:gd name="connsiteY3" fmla="*/ 1565139 h 1761482"/>
              <a:gd name="connsiteX4" fmla="*/ 2204658 w 3623942"/>
              <a:gd name="connsiteY4" fmla="*/ 1469772 h 1761482"/>
              <a:gd name="connsiteX5" fmla="*/ 1966381 w 3623942"/>
              <a:gd name="connsiteY5" fmla="*/ 1375598 h 1761482"/>
              <a:gd name="connsiteX6" fmla="*/ 1760925 w 3623942"/>
              <a:gd name="connsiteY6" fmla="*/ 1294396 h 1761482"/>
              <a:gd name="connsiteX7" fmla="*/ 1498379 w 3623942"/>
              <a:gd name="connsiteY7" fmla="*/ 1178062 h 1761482"/>
              <a:gd name="connsiteX8" fmla="*/ 1255406 w 3623942"/>
              <a:gd name="connsiteY8" fmla="*/ 1082695 h 1761482"/>
              <a:gd name="connsiteX9" fmla="*/ 968113 w 3623942"/>
              <a:gd name="connsiteY9" fmla="*/ 913208 h 1761482"/>
              <a:gd name="connsiteX10" fmla="*/ 835863 w 3623942"/>
              <a:gd name="connsiteY10" fmla="*/ 802204 h 1761482"/>
              <a:gd name="connsiteX11" fmla="*/ 746106 w 3623942"/>
              <a:gd name="connsiteY11" fmla="*/ 688089 h 1761482"/>
              <a:gd name="connsiteX12" fmla="*/ 647612 w 3623942"/>
              <a:gd name="connsiteY12" fmla="*/ 486700 h 1761482"/>
              <a:gd name="connsiteX13" fmla="*/ 552745 w 3623942"/>
              <a:gd name="connsiteY13" fmla="*/ 208272 h 1761482"/>
              <a:gd name="connsiteX14" fmla="*/ 493664 w 3623942"/>
              <a:gd name="connsiteY14" fmla="*/ 100977 h 1761482"/>
              <a:gd name="connsiteX15" fmla="*/ 364638 w 3623942"/>
              <a:gd name="connsiteY15" fmla="*/ 0 h 1761482"/>
              <a:gd name="connsiteX16" fmla="*/ 319760 w 3623942"/>
              <a:gd name="connsiteY16" fmla="*/ 16830 h 1761482"/>
              <a:gd name="connsiteX17" fmla="*/ 239750 w 3623942"/>
              <a:gd name="connsiteY17" fmla="*/ 228250 h 1761482"/>
              <a:gd name="connsiteX18" fmla="*/ 116334 w 3623942"/>
              <a:gd name="connsiteY18" fmla="*/ 963137 h 1761482"/>
              <a:gd name="connsiteX19" fmla="*/ 44879 w 3623942"/>
              <a:gd name="connsiteY19" fmla="*/ 1464162 h 1761482"/>
              <a:gd name="connsiteX20" fmla="*/ 0 w 3623942"/>
              <a:gd name="connsiteY20" fmla="*/ 1626847 h 1761482"/>
              <a:gd name="connsiteX0" fmla="*/ 3623942 w 3623942"/>
              <a:gd name="connsiteY0" fmla="*/ 1744652 h 1744652"/>
              <a:gd name="connsiteX1" fmla="*/ 3085399 w 3623942"/>
              <a:gd name="connsiteY1" fmla="*/ 1744652 h 1744652"/>
              <a:gd name="connsiteX2" fmla="*/ 2754142 w 3623942"/>
              <a:gd name="connsiteY2" fmla="*/ 1669060 h 1744652"/>
              <a:gd name="connsiteX3" fmla="*/ 2429051 w 3623942"/>
              <a:gd name="connsiteY3" fmla="*/ 1548309 h 1744652"/>
              <a:gd name="connsiteX4" fmla="*/ 2204658 w 3623942"/>
              <a:gd name="connsiteY4" fmla="*/ 1452942 h 1744652"/>
              <a:gd name="connsiteX5" fmla="*/ 1966381 w 3623942"/>
              <a:gd name="connsiteY5" fmla="*/ 1358768 h 1744652"/>
              <a:gd name="connsiteX6" fmla="*/ 1760925 w 3623942"/>
              <a:gd name="connsiteY6" fmla="*/ 1277566 h 1744652"/>
              <a:gd name="connsiteX7" fmla="*/ 1498379 w 3623942"/>
              <a:gd name="connsiteY7" fmla="*/ 1161232 h 1744652"/>
              <a:gd name="connsiteX8" fmla="*/ 1255406 w 3623942"/>
              <a:gd name="connsiteY8" fmla="*/ 1065865 h 1744652"/>
              <a:gd name="connsiteX9" fmla="*/ 968113 w 3623942"/>
              <a:gd name="connsiteY9" fmla="*/ 896378 h 1744652"/>
              <a:gd name="connsiteX10" fmla="*/ 835863 w 3623942"/>
              <a:gd name="connsiteY10" fmla="*/ 785374 h 1744652"/>
              <a:gd name="connsiteX11" fmla="*/ 746106 w 3623942"/>
              <a:gd name="connsiteY11" fmla="*/ 671259 h 1744652"/>
              <a:gd name="connsiteX12" fmla="*/ 647612 w 3623942"/>
              <a:gd name="connsiteY12" fmla="*/ 469870 h 1744652"/>
              <a:gd name="connsiteX13" fmla="*/ 552745 w 3623942"/>
              <a:gd name="connsiteY13" fmla="*/ 191442 h 1744652"/>
              <a:gd name="connsiteX14" fmla="*/ 493664 w 3623942"/>
              <a:gd name="connsiteY14" fmla="*/ 84147 h 1744652"/>
              <a:gd name="connsiteX15" fmla="*/ 319760 w 3623942"/>
              <a:gd name="connsiteY15" fmla="*/ 0 h 1744652"/>
              <a:gd name="connsiteX16" fmla="*/ 239750 w 3623942"/>
              <a:gd name="connsiteY16" fmla="*/ 211420 h 1744652"/>
              <a:gd name="connsiteX17" fmla="*/ 116334 w 3623942"/>
              <a:gd name="connsiteY17" fmla="*/ 946307 h 1744652"/>
              <a:gd name="connsiteX18" fmla="*/ 44879 w 3623942"/>
              <a:gd name="connsiteY18" fmla="*/ 1447332 h 1744652"/>
              <a:gd name="connsiteX19" fmla="*/ 0 w 3623942"/>
              <a:gd name="connsiteY19" fmla="*/ 1610017 h 1744652"/>
              <a:gd name="connsiteX0" fmla="*/ 3623942 w 3623942"/>
              <a:gd name="connsiteY0" fmla="*/ 1778746 h 1778746"/>
              <a:gd name="connsiteX1" fmla="*/ 3085399 w 3623942"/>
              <a:gd name="connsiteY1" fmla="*/ 1778746 h 1778746"/>
              <a:gd name="connsiteX2" fmla="*/ 2754142 w 3623942"/>
              <a:gd name="connsiteY2" fmla="*/ 1703154 h 1778746"/>
              <a:gd name="connsiteX3" fmla="*/ 2429051 w 3623942"/>
              <a:gd name="connsiteY3" fmla="*/ 1582403 h 1778746"/>
              <a:gd name="connsiteX4" fmla="*/ 2204658 w 3623942"/>
              <a:gd name="connsiteY4" fmla="*/ 1487036 h 1778746"/>
              <a:gd name="connsiteX5" fmla="*/ 1966381 w 3623942"/>
              <a:gd name="connsiteY5" fmla="*/ 1392862 h 1778746"/>
              <a:gd name="connsiteX6" fmla="*/ 1760925 w 3623942"/>
              <a:gd name="connsiteY6" fmla="*/ 1311660 h 1778746"/>
              <a:gd name="connsiteX7" fmla="*/ 1498379 w 3623942"/>
              <a:gd name="connsiteY7" fmla="*/ 1195326 h 1778746"/>
              <a:gd name="connsiteX8" fmla="*/ 1255406 w 3623942"/>
              <a:gd name="connsiteY8" fmla="*/ 1099959 h 1778746"/>
              <a:gd name="connsiteX9" fmla="*/ 968113 w 3623942"/>
              <a:gd name="connsiteY9" fmla="*/ 930472 h 1778746"/>
              <a:gd name="connsiteX10" fmla="*/ 835863 w 3623942"/>
              <a:gd name="connsiteY10" fmla="*/ 819468 h 1778746"/>
              <a:gd name="connsiteX11" fmla="*/ 746106 w 3623942"/>
              <a:gd name="connsiteY11" fmla="*/ 705353 h 1778746"/>
              <a:gd name="connsiteX12" fmla="*/ 647612 w 3623942"/>
              <a:gd name="connsiteY12" fmla="*/ 503964 h 1778746"/>
              <a:gd name="connsiteX13" fmla="*/ 552745 w 3623942"/>
              <a:gd name="connsiteY13" fmla="*/ 225536 h 1778746"/>
              <a:gd name="connsiteX14" fmla="*/ 456878 w 3623942"/>
              <a:gd name="connsiteY14" fmla="*/ 0 h 1778746"/>
              <a:gd name="connsiteX15" fmla="*/ 319760 w 3623942"/>
              <a:gd name="connsiteY15" fmla="*/ 34094 h 1778746"/>
              <a:gd name="connsiteX16" fmla="*/ 239750 w 3623942"/>
              <a:gd name="connsiteY16" fmla="*/ 245514 h 1778746"/>
              <a:gd name="connsiteX17" fmla="*/ 116334 w 3623942"/>
              <a:gd name="connsiteY17" fmla="*/ 980401 h 1778746"/>
              <a:gd name="connsiteX18" fmla="*/ 44879 w 3623942"/>
              <a:gd name="connsiteY18" fmla="*/ 1481426 h 1778746"/>
              <a:gd name="connsiteX19" fmla="*/ 0 w 3623942"/>
              <a:gd name="connsiteY19" fmla="*/ 1644111 h 1778746"/>
              <a:gd name="connsiteX0" fmla="*/ 3623942 w 3623942"/>
              <a:gd name="connsiteY0" fmla="*/ 1778746 h 1778746"/>
              <a:gd name="connsiteX1" fmla="*/ 3085399 w 3623942"/>
              <a:gd name="connsiteY1" fmla="*/ 1778746 h 1778746"/>
              <a:gd name="connsiteX2" fmla="*/ 2754142 w 3623942"/>
              <a:gd name="connsiteY2" fmla="*/ 1703154 h 1778746"/>
              <a:gd name="connsiteX3" fmla="*/ 2429051 w 3623942"/>
              <a:gd name="connsiteY3" fmla="*/ 1582403 h 1778746"/>
              <a:gd name="connsiteX4" fmla="*/ 2204658 w 3623942"/>
              <a:gd name="connsiteY4" fmla="*/ 1487036 h 1778746"/>
              <a:gd name="connsiteX5" fmla="*/ 1966381 w 3623942"/>
              <a:gd name="connsiteY5" fmla="*/ 1392862 h 1778746"/>
              <a:gd name="connsiteX6" fmla="*/ 1760925 w 3623942"/>
              <a:gd name="connsiteY6" fmla="*/ 1311660 h 1778746"/>
              <a:gd name="connsiteX7" fmla="*/ 1498379 w 3623942"/>
              <a:gd name="connsiteY7" fmla="*/ 1195326 h 1778746"/>
              <a:gd name="connsiteX8" fmla="*/ 1255406 w 3623942"/>
              <a:gd name="connsiteY8" fmla="*/ 1099959 h 1778746"/>
              <a:gd name="connsiteX9" fmla="*/ 968113 w 3623942"/>
              <a:gd name="connsiteY9" fmla="*/ 930472 h 1778746"/>
              <a:gd name="connsiteX10" fmla="*/ 835863 w 3623942"/>
              <a:gd name="connsiteY10" fmla="*/ 819468 h 1778746"/>
              <a:gd name="connsiteX11" fmla="*/ 746106 w 3623942"/>
              <a:gd name="connsiteY11" fmla="*/ 705353 h 1778746"/>
              <a:gd name="connsiteX12" fmla="*/ 647612 w 3623942"/>
              <a:gd name="connsiteY12" fmla="*/ 503964 h 1778746"/>
              <a:gd name="connsiteX13" fmla="*/ 552745 w 3623942"/>
              <a:gd name="connsiteY13" fmla="*/ 225536 h 1778746"/>
              <a:gd name="connsiteX14" fmla="*/ 456878 w 3623942"/>
              <a:gd name="connsiteY14" fmla="*/ 0 h 1778746"/>
              <a:gd name="connsiteX15" fmla="*/ 319760 w 3623942"/>
              <a:gd name="connsiteY15" fmla="*/ 34094 h 1778746"/>
              <a:gd name="connsiteX16" fmla="*/ 239750 w 3623942"/>
              <a:gd name="connsiteY16" fmla="*/ 245514 h 1778746"/>
              <a:gd name="connsiteX17" fmla="*/ 116334 w 3623942"/>
              <a:gd name="connsiteY17" fmla="*/ 980401 h 1778746"/>
              <a:gd name="connsiteX18" fmla="*/ 44879 w 3623942"/>
              <a:gd name="connsiteY18" fmla="*/ 1481426 h 1778746"/>
              <a:gd name="connsiteX19" fmla="*/ 0 w 3623942"/>
              <a:gd name="connsiteY19" fmla="*/ 1644111 h 1778746"/>
              <a:gd name="connsiteX0" fmla="*/ 3623942 w 3623942"/>
              <a:gd name="connsiteY0" fmla="*/ 1782190 h 1782190"/>
              <a:gd name="connsiteX1" fmla="*/ 3085399 w 3623942"/>
              <a:gd name="connsiteY1" fmla="*/ 1782190 h 1782190"/>
              <a:gd name="connsiteX2" fmla="*/ 2754142 w 3623942"/>
              <a:gd name="connsiteY2" fmla="*/ 1706598 h 1782190"/>
              <a:gd name="connsiteX3" fmla="*/ 2429051 w 3623942"/>
              <a:gd name="connsiteY3" fmla="*/ 1585847 h 1782190"/>
              <a:gd name="connsiteX4" fmla="*/ 2204658 w 3623942"/>
              <a:gd name="connsiteY4" fmla="*/ 1490480 h 1782190"/>
              <a:gd name="connsiteX5" fmla="*/ 1966381 w 3623942"/>
              <a:gd name="connsiteY5" fmla="*/ 1396306 h 1782190"/>
              <a:gd name="connsiteX6" fmla="*/ 1760925 w 3623942"/>
              <a:gd name="connsiteY6" fmla="*/ 1315104 h 1782190"/>
              <a:gd name="connsiteX7" fmla="*/ 1498379 w 3623942"/>
              <a:gd name="connsiteY7" fmla="*/ 1198770 h 1782190"/>
              <a:gd name="connsiteX8" fmla="*/ 1255406 w 3623942"/>
              <a:gd name="connsiteY8" fmla="*/ 1103403 h 1782190"/>
              <a:gd name="connsiteX9" fmla="*/ 968113 w 3623942"/>
              <a:gd name="connsiteY9" fmla="*/ 933916 h 1782190"/>
              <a:gd name="connsiteX10" fmla="*/ 835863 w 3623942"/>
              <a:gd name="connsiteY10" fmla="*/ 822912 h 1782190"/>
              <a:gd name="connsiteX11" fmla="*/ 746106 w 3623942"/>
              <a:gd name="connsiteY11" fmla="*/ 708797 h 1782190"/>
              <a:gd name="connsiteX12" fmla="*/ 647612 w 3623942"/>
              <a:gd name="connsiteY12" fmla="*/ 507408 h 1782190"/>
              <a:gd name="connsiteX13" fmla="*/ 552745 w 3623942"/>
              <a:gd name="connsiteY13" fmla="*/ 228980 h 1782190"/>
              <a:gd name="connsiteX14" fmla="*/ 456878 w 3623942"/>
              <a:gd name="connsiteY14" fmla="*/ 3444 h 1782190"/>
              <a:gd name="connsiteX15" fmla="*/ 319760 w 3623942"/>
              <a:gd name="connsiteY15" fmla="*/ 37538 h 1782190"/>
              <a:gd name="connsiteX16" fmla="*/ 239750 w 3623942"/>
              <a:gd name="connsiteY16" fmla="*/ 248958 h 1782190"/>
              <a:gd name="connsiteX17" fmla="*/ 116334 w 3623942"/>
              <a:gd name="connsiteY17" fmla="*/ 983845 h 1782190"/>
              <a:gd name="connsiteX18" fmla="*/ 44879 w 3623942"/>
              <a:gd name="connsiteY18" fmla="*/ 1484870 h 1782190"/>
              <a:gd name="connsiteX19" fmla="*/ 0 w 3623942"/>
              <a:gd name="connsiteY19" fmla="*/ 1647555 h 1782190"/>
              <a:gd name="connsiteX0" fmla="*/ 3623942 w 3623942"/>
              <a:gd name="connsiteY0" fmla="*/ 1780842 h 1780842"/>
              <a:gd name="connsiteX1" fmla="*/ 3085399 w 3623942"/>
              <a:gd name="connsiteY1" fmla="*/ 1780842 h 1780842"/>
              <a:gd name="connsiteX2" fmla="*/ 2754142 w 3623942"/>
              <a:gd name="connsiteY2" fmla="*/ 1705250 h 1780842"/>
              <a:gd name="connsiteX3" fmla="*/ 2429051 w 3623942"/>
              <a:gd name="connsiteY3" fmla="*/ 1584499 h 1780842"/>
              <a:gd name="connsiteX4" fmla="*/ 2204658 w 3623942"/>
              <a:gd name="connsiteY4" fmla="*/ 1489132 h 1780842"/>
              <a:gd name="connsiteX5" fmla="*/ 1966381 w 3623942"/>
              <a:gd name="connsiteY5" fmla="*/ 1394958 h 1780842"/>
              <a:gd name="connsiteX6" fmla="*/ 1760925 w 3623942"/>
              <a:gd name="connsiteY6" fmla="*/ 1313756 h 1780842"/>
              <a:gd name="connsiteX7" fmla="*/ 1498379 w 3623942"/>
              <a:gd name="connsiteY7" fmla="*/ 1197422 h 1780842"/>
              <a:gd name="connsiteX8" fmla="*/ 1255406 w 3623942"/>
              <a:gd name="connsiteY8" fmla="*/ 1102055 h 1780842"/>
              <a:gd name="connsiteX9" fmla="*/ 968113 w 3623942"/>
              <a:gd name="connsiteY9" fmla="*/ 932568 h 1780842"/>
              <a:gd name="connsiteX10" fmla="*/ 835863 w 3623942"/>
              <a:gd name="connsiteY10" fmla="*/ 821564 h 1780842"/>
              <a:gd name="connsiteX11" fmla="*/ 746106 w 3623942"/>
              <a:gd name="connsiteY11" fmla="*/ 707449 h 1780842"/>
              <a:gd name="connsiteX12" fmla="*/ 647612 w 3623942"/>
              <a:gd name="connsiteY12" fmla="*/ 506060 h 1780842"/>
              <a:gd name="connsiteX13" fmla="*/ 552745 w 3623942"/>
              <a:gd name="connsiteY13" fmla="*/ 227632 h 1780842"/>
              <a:gd name="connsiteX14" fmla="*/ 456878 w 3623942"/>
              <a:gd name="connsiteY14" fmla="*/ 2096 h 1780842"/>
              <a:gd name="connsiteX15" fmla="*/ 317132 w 3623942"/>
              <a:gd name="connsiteY15" fmla="*/ 67721 h 1780842"/>
              <a:gd name="connsiteX16" fmla="*/ 239750 w 3623942"/>
              <a:gd name="connsiteY16" fmla="*/ 247610 h 1780842"/>
              <a:gd name="connsiteX17" fmla="*/ 116334 w 3623942"/>
              <a:gd name="connsiteY17" fmla="*/ 982497 h 1780842"/>
              <a:gd name="connsiteX18" fmla="*/ 44879 w 3623942"/>
              <a:gd name="connsiteY18" fmla="*/ 1483522 h 1780842"/>
              <a:gd name="connsiteX19" fmla="*/ 0 w 3623942"/>
              <a:gd name="connsiteY19" fmla="*/ 1646207 h 1780842"/>
              <a:gd name="connsiteX0" fmla="*/ 3623942 w 3623942"/>
              <a:gd name="connsiteY0" fmla="*/ 1781782 h 1781782"/>
              <a:gd name="connsiteX1" fmla="*/ 3085399 w 3623942"/>
              <a:gd name="connsiteY1" fmla="*/ 1781782 h 1781782"/>
              <a:gd name="connsiteX2" fmla="*/ 2754142 w 3623942"/>
              <a:gd name="connsiteY2" fmla="*/ 1706190 h 1781782"/>
              <a:gd name="connsiteX3" fmla="*/ 2429051 w 3623942"/>
              <a:gd name="connsiteY3" fmla="*/ 1585439 h 1781782"/>
              <a:gd name="connsiteX4" fmla="*/ 2204658 w 3623942"/>
              <a:gd name="connsiteY4" fmla="*/ 1490072 h 1781782"/>
              <a:gd name="connsiteX5" fmla="*/ 1966381 w 3623942"/>
              <a:gd name="connsiteY5" fmla="*/ 1395898 h 1781782"/>
              <a:gd name="connsiteX6" fmla="*/ 1760925 w 3623942"/>
              <a:gd name="connsiteY6" fmla="*/ 1314696 h 1781782"/>
              <a:gd name="connsiteX7" fmla="*/ 1498379 w 3623942"/>
              <a:gd name="connsiteY7" fmla="*/ 1198362 h 1781782"/>
              <a:gd name="connsiteX8" fmla="*/ 1255406 w 3623942"/>
              <a:gd name="connsiteY8" fmla="*/ 1102995 h 1781782"/>
              <a:gd name="connsiteX9" fmla="*/ 968113 w 3623942"/>
              <a:gd name="connsiteY9" fmla="*/ 933508 h 1781782"/>
              <a:gd name="connsiteX10" fmla="*/ 835863 w 3623942"/>
              <a:gd name="connsiteY10" fmla="*/ 822504 h 1781782"/>
              <a:gd name="connsiteX11" fmla="*/ 746106 w 3623942"/>
              <a:gd name="connsiteY11" fmla="*/ 708389 h 1781782"/>
              <a:gd name="connsiteX12" fmla="*/ 647612 w 3623942"/>
              <a:gd name="connsiteY12" fmla="*/ 507000 h 1781782"/>
              <a:gd name="connsiteX13" fmla="*/ 552745 w 3623942"/>
              <a:gd name="connsiteY13" fmla="*/ 228572 h 1781782"/>
              <a:gd name="connsiteX14" fmla="*/ 456878 w 3623942"/>
              <a:gd name="connsiteY14" fmla="*/ 3036 h 1781782"/>
              <a:gd name="connsiteX15" fmla="*/ 317132 w 3623942"/>
              <a:gd name="connsiteY15" fmla="*/ 68661 h 1781782"/>
              <a:gd name="connsiteX16" fmla="*/ 239750 w 3623942"/>
              <a:gd name="connsiteY16" fmla="*/ 248550 h 1781782"/>
              <a:gd name="connsiteX17" fmla="*/ 116334 w 3623942"/>
              <a:gd name="connsiteY17" fmla="*/ 983437 h 1781782"/>
              <a:gd name="connsiteX18" fmla="*/ 44879 w 3623942"/>
              <a:gd name="connsiteY18" fmla="*/ 1484462 h 1781782"/>
              <a:gd name="connsiteX19" fmla="*/ 0 w 3623942"/>
              <a:gd name="connsiteY19" fmla="*/ 1647147 h 1781782"/>
              <a:gd name="connsiteX0" fmla="*/ 3623942 w 3623942"/>
              <a:gd name="connsiteY0" fmla="*/ 1781213 h 1781213"/>
              <a:gd name="connsiteX1" fmla="*/ 3085399 w 3623942"/>
              <a:gd name="connsiteY1" fmla="*/ 1781213 h 1781213"/>
              <a:gd name="connsiteX2" fmla="*/ 2754142 w 3623942"/>
              <a:gd name="connsiteY2" fmla="*/ 1705621 h 1781213"/>
              <a:gd name="connsiteX3" fmla="*/ 2429051 w 3623942"/>
              <a:gd name="connsiteY3" fmla="*/ 1584870 h 1781213"/>
              <a:gd name="connsiteX4" fmla="*/ 2204658 w 3623942"/>
              <a:gd name="connsiteY4" fmla="*/ 1489503 h 1781213"/>
              <a:gd name="connsiteX5" fmla="*/ 1966381 w 3623942"/>
              <a:gd name="connsiteY5" fmla="*/ 1395329 h 1781213"/>
              <a:gd name="connsiteX6" fmla="*/ 1760925 w 3623942"/>
              <a:gd name="connsiteY6" fmla="*/ 1314127 h 1781213"/>
              <a:gd name="connsiteX7" fmla="*/ 1498379 w 3623942"/>
              <a:gd name="connsiteY7" fmla="*/ 1197793 h 1781213"/>
              <a:gd name="connsiteX8" fmla="*/ 1255406 w 3623942"/>
              <a:gd name="connsiteY8" fmla="*/ 1102426 h 1781213"/>
              <a:gd name="connsiteX9" fmla="*/ 968113 w 3623942"/>
              <a:gd name="connsiteY9" fmla="*/ 932939 h 1781213"/>
              <a:gd name="connsiteX10" fmla="*/ 835863 w 3623942"/>
              <a:gd name="connsiteY10" fmla="*/ 821935 h 1781213"/>
              <a:gd name="connsiteX11" fmla="*/ 746106 w 3623942"/>
              <a:gd name="connsiteY11" fmla="*/ 707820 h 1781213"/>
              <a:gd name="connsiteX12" fmla="*/ 647612 w 3623942"/>
              <a:gd name="connsiteY12" fmla="*/ 506431 h 1781213"/>
              <a:gd name="connsiteX13" fmla="*/ 552745 w 3623942"/>
              <a:gd name="connsiteY13" fmla="*/ 228003 h 1781213"/>
              <a:gd name="connsiteX14" fmla="*/ 456878 w 3623942"/>
              <a:gd name="connsiteY14" fmla="*/ 2467 h 1781213"/>
              <a:gd name="connsiteX15" fmla="*/ 303994 w 3623942"/>
              <a:gd name="connsiteY15" fmla="*/ 81230 h 1781213"/>
              <a:gd name="connsiteX16" fmla="*/ 239750 w 3623942"/>
              <a:gd name="connsiteY16" fmla="*/ 247981 h 1781213"/>
              <a:gd name="connsiteX17" fmla="*/ 116334 w 3623942"/>
              <a:gd name="connsiteY17" fmla="*/ 982868 h 1781213"/>
              <a:gd name="connsiteX18" fmla="*/ 44879 w 3623942"/>
              <a:gd name="connsiteY18" fmla="*/ 1483893 h 1781213"/>
              <a:gd name="connsiteX19" fmla="*/ 0 w 3623942"/>
              <a:gd name="connsiteY19" fmla="*/ 1646578 h 1781213"/>
              <a:gd name="connsiteX0" fmla="*/ 3623942 w 3623942"/>
              <a:gd name="connsiteY0" fmla="*/ 1781403 h 1781403"/>
              <a:gd name="connsiteX1" fmla="*/ 3085399 w 3623942"/>
              <a:gd name="connsiteY1" fmla="*/ 1781403 h 1781403"/>
              <a:gd name="connsiteX2" fmla="*/ 2754142 w 3623942"/>
              <a:gd name="connsiteY2" fmla="*/ 1705811 h 1781403"/>
              <a:gd name="connsiteX3" fmla="*/ 2429051 w 3623942"/>
              <a:gd name="connsiteY3" fmla="*/ 1585060 h 1781403"/>
              <a:gd name="connsiteX4" fmla="*/ 2204658 w 3623942"/>
              <a:gd name="connsiteY4" fmla="*/ 1489693 h 1781403"/>
              <a:gd name="connsiteX5" fmla="*/ 1966381 w 3623942"/>
              <a:gd name="connsiteY5" fmla="*/ 1395519 h 1781403"/>
              <a:gd name="connsiteX6" fmla="*/ 1760925 w 3623942"/>
              <a:gd name="connsiteY6" fmla="*/ 1314317 h 1781403"/>
              <a:gd name="connsiteX7" fmla="*/ 1498379 w 3623942"/>
              <a:gd name="connsiteY7" fmla="*/ 1197983 h 1781403"/>
              <a:gd name="connsiteX8" fmla="*/ 1255406 w 3623942"/>
              <a:gd name="connsiteY8" fmla="*/ 1102616 h 1781403"/>
              <a:gd name="connsiteX9" fmla="*/ 968113 w 3623942"/>
              <a:gd name="connsiteY9" fmla="*/ 933129 h 1781403"/>
              <a:gd name="connsiteX10" fmla="*/ 835863 w 3623942"/>
              <a:gd name="connsiteY10" fmla="*/ 822125 h 1781403"/>
              <a:gd name="connsiteX11" fmla="*/ 746106 w 3623942"/>
              <a:gd name="connsiteY11" fmla="*/ 708010 h 1781403"/>
              <a:gd name="connsiteX12" fmla="*/ 647612 w 3623942"/>
              <a:gd name="connsiteY12" fmla="*/ 506621 h 1781403"/>
              <a:gd name="connsiteX13" fmla="*/ 552745 w 3623942"/>
              <a:gd name="connsiteY13" fmla="*/ 228193 h 1781403"/>
              <a:gd name="connsiteX14" fmla="*/ 456878 w 3623942"/>
              <a:gd name="connsiteY14" fmla="*/ 2657 h 1781403"/>
              <a:gd name="connsiteX15" fmla="*/ 303994 w 3623942"/>
              <a:gd name="connsiteY15" fmla="*/ 81420 h 1781403"/>
              <a:gd name="connsiteX16" fmla="*/ 239750 w 3623942"/>
              <a:gd name="connsiteY16" fmla="*/ 248171 h 1781403"/>
              <a:gd name="connsiteX17" fmla="*/ 116334 w 3623942"/>
              <a:gd name="connsiteY17" fmla="*/ 983058 h 1781403"/>
              <a:gd name="connsiteX18" fmla="*/ 44879 w 3623942"/>
              <a:gd name="connsiteY18" fmla="*/ 1484083 h 1781403"/>
              <a:gd name="connsiteX19" fmla="*/ 0 w 3623942"/>
              <a:gd name="connsiteY19" fmla="*/ 1646768 h 1781403"/>
              <a:gd name="connsiteX0" fmla="*/ 3623942 w 3623942"/>
              <a:gd name="connsiteY0" fmla="*/ 1782179 h 1782179"/>
              <a:gd name="connsiteX1" fmla="*/ 3085399 w 3623942"/>
              <a:gd name="connsiteY1" fmla="*/ 1782179 h 1782179"/>
              <a:gd name="connsiteX2" fmla="*/ 2754142 w 3623942"/>
              <a:gd name="connsiteY2" fmla="*/ 1706587 h 1782179"/>
              <a:gd name="connsiteX3" fmla="*/ 2429051 w 3623942"/>
              <a:gd name="connsiteY3" fmla="*/ 1585836 h 1782179"/>
              <a:gd name="connsiteX4" fmla="*/ 2204658 w 3623942"/>
              <a:gd name="connsiteY4" fmla="*/ 1490469 h 1782179"/>
              <a:gd name="connsiteX5" fmla="*/ 1966381 w 3623942"/>
              <a:gd name="connsiteY5" fmla="*/ 1396295 h 1782179"/>
              <a:gd name="connsiteX6" fmla="*/ 1760925 w 3623942"/>
              <a:gd name="connsiteY6" fmla="*/ 1315093 h 1782179"/>
              <a:gd name="connsiteX7" fmla="*/ 1498379 w 3623942"/>
              <a:gd name="connsiteY7" fmla="*/ 1198759 h 1782179"/>
              <a:gd name="connsiteX8" fmla="*/ 1255406 w 3623942"/>
              <a:gd name="connsiteY8" fmla="*/ 1103392 h 1782179"/>
              <a:gd name="connsiteX9" fmla="*/ 968113 w 3623942"/>
              <a:gd name="connsiteY9" fmla="*/ 933905 h 1782179"/>
              <a:gd name="connsiteX10" fmla="*/ 835863 w 3623942"/>
              <a:gd name="connsiteY10" fmla="*/ 822901 h 1782179"/>
              <a:gd name="connsiteX11" fmla="*/ 746106 w 3623942"/>
              <a:gd name="connsiteY11" fmla="*/ 708786 h 1782179"/>
              <a:gd name="connsiteX12" fmla="*/ 647612 w 3623942"/>
              <a:gd name="connsiteY12" fmla="*/ 507397 h 1782179"/>
              <a:gd name="connsiteX13" fmla="*/ 552745 w 3623942"/>
              <a:gd name="connsiteY13" fmla="*/ 228969 h 1782179"/>
              <a:gd name="connsiteX14" fmla="*/ 456878 w 3623942"/>
              <a:gd name="connsiteY14" fmla="*/ 3433 h 1782179"/>
              <a:gd name="connsiteX15" fmla="*/ 303994 w 3623942"/>
              <a:gd name="connsiteY15" fmla="*/ 82196 h 1782179"/>
              <a:gd name="connsiteX16" fmla="*/ 239750 w 3623942"/>
              <a:gd name="connsiteY16" fmla="*/ 248947 h 1782179"/>
              <a:gd name="connsiteX17" fmla="*/ 116334 w 3623942"/>
              <a:gd name="connsiteY17" fmla="*/ 983834 h 1782179"/>
              <a:gd name="connsiteX18" fmla="*/ 44879 w 3623942"/>
              <a:gd name="connsiteY18" fmla="*/ 1484859 h 1782179"/>
              <a:gd name="connsiteX19" fmla="*/ 0 w 3623942"/>
              <a:gd name="connsiteY19" fmla="*/ 1647544 h 1782179"/>
              <a:gd name="connsiteX0" fmla="*/ 3623942 w 3623942"/>
              <a:gd name="connsiteY0" fmla="*/ 1782179 h 1782179"/>
              <a:gd name="connsiteX1" fmla="*/ 3085399 w 3623942"/>
              <a:gd name="connsiteY1" fmla="*/ 1782179 h 1782179"/>
              <a:gd name="connsiteX2" fmla="*/ 2754142 w 3623942"/>
              <a:gd name="connsiteY2" fmla="*/ 1706587 h 1782179"/>
              <a:gd name="connsiteX3" fmla="*/ 2429051 w 3623942"/>
              <a:gd name="connsiteY3" fmla="*/ 1585836 h 1782179"/>
              <a:gd name="connsiteX4" fmla="*/ 2204658 w 3623942"/>
              <a:gd name="connsiteY4" fmla="*/ 1490469 h 1782179"/>
              <a:gd name="connsiteX5" fmla="*/ 1966381 w 3623942"/>
              <a:gd name="connsiteY5" fmla="*/ 1396295 h 1782179"/>
              <a:gd name="connsiteX6" fmla="*/ 1760925 w 3623942"/>
              <a:gd name="connsiteY6" fmla="*/ 1315093 h 1782179"/>
              <a:gd name="connsiteX7" fmla="*/ 1498379 w 3623942"/>
              <a:gd name="connsiteY7" fmla="*/ 1198759 h 1782179"/>
              <a:gd name="connsiteX8" fmla="*/ 1255406 w 3623942"/>
              <a:gd name="connsiteY8" fmla="*/ 1103392 h 1782179"/>
              <a:gd name="connsiteX9" fmla="*/ 968113 w 3623942"/>
              <a:gd name="connsiteY9" fmla="*/ 933905 h 1782179"/>
              <a:gd name="connsiteX10" fmla="*/ 835863 w 3623942"/>
              <a:gd name="connsiteY10" fmla="*/ 822901 h 1782179"/>
              <a:gd name="connsiteX11" fmla="*/ 746106 w 3623942"/>
              <a:gd name="connsiteY11" fmla="*/ 708786 h 1782179"/>
              <a:gd name="connsiteX12" fmla="*/ 647612 w 3623942"/>
              <a:gd name="connsiteY12" fmla="*/ 507397 h 1782179"/>
              <a:gd name="connsiteX13" fmla="*/ 552745 w 3623942"/>
              <a:gd name="connsiteY13" fmla="*/ 228969 h 1782179"/>
              <a:gd name="connsiteX14" fmla="*/ 456878 w 3623942"/>
              <a:gd name="connsiteY14" fmla="*/ 3433 h 1782179"/>
              <a:gd name="connsiteX15" fmla="*/ 303994 w 3623942"/>
              <a:gd name="connsiteY15" fmla="*/ 82196 h 1782179"/>
              <a:gd name="connsiteX16" fmla="*/ 239750 w 3623942"/>
              <a:gd name="connsiteY16" fmla="*/ 248947 h 1782179"/>
              <a:gd name="connsiteX17" fmla="*/ 116334 w 3623942"/>
              <a:gd name="connsiteY17" fmla="*/ 983834 h 1782179"/>
              <a:gd name="connsiteX18" fmla="*/ 44879 w 3623942"/>
              <a:gd name="connsiteY18" fmla="*/ 1484859 h 1782179"/>
              <a:gd name="connsiteX19" fmla="*/ 0 w 3623942"/>
              <a:gd name="connsiteY19" fmla="*/ 1647544 h 1782179"/>
              <a:gd name="connsiteX0" fmla="*/ 3623942 w 3623942"/>
              <a:gd name="connsiteY0" fmla="*/ 1748392 h 1748392"/>
              <a:gd name="connsiteX1" fmla="*/ 3085399 w 3623942"/>
              <a:gd name="connsiteY1" fmla="*/ 1748392 h 1748392"/>
              <a:gd name="connsiteX2" fmla="*/ 2754142 w 3623942"/>
              <a:gd name="connsiteY2" fmla="*/ 1672800 h 1748392"/>
              <a:gd name="connsiteX3" fmla="*/ 2429051 w 3623942"/>
              <a:gd name="connsiteY3" fmla="*/ 1552049 h 1748392"/>
              <a:gd name="connsiteX4" fmla="*/ 2204658 w 3623942"/>
              <a:gd name="connsiteY4" fmla="*/ 1456682 h 1748392"/>
              <a:gd name="connsiteX5" fmla="*/ 1966381 w 3623942"/>
              <a:gd name="connsiteY5" fmla="*/ 1362508 h 1748392"/>
              <a:gd name="connsiteX6" fmla="*/ 1760925 w 3623942"/>
              <a:gd name="connsiteY6" fmla="*/ 1281306 h 1748392"/>
              <a:gd name="connsiteX7" fmla="*/ 1498379 w 3623942"/>
              <a:gd name="connsiteY7" fmla="*/ 1164972 h 1748392"/>
              <a:gd name="connsiteX8" fmla="*/ 1255406 w 3623942"/>
              <a:gd name="connsiteY8" fmla="*/ 1069605 h 1748392"/>
              <a:gd name="connsiteX9" fmla="*/ 968113 w 3623942"/>
              <a:gd name="connsiteY9" fmla="*/ 900118 h 1748392"/>
              <a:gd name="connsiteX10" fmla="*/ 835863 w 3623942"/>
              <a:gd name="connsiteY10" fmla="*/ 789114 h 1748392"/>
              <a:gd name="connsiteX11" fmla="*/ 746106 w 3623942"/>
              <a:gd name="connsiteY11" fmla="*/ 674999 h 1748392"/>
              <a:gd name="connsiteX12" fmla="*/ 647612 w 3623942"/>
              <a:gd name="connsiteY12" fmla="*/ 473610 h 1748392"/>
              <a:gd name="connsiteX13" fmla="*/ 552745 w 3623942"/>
              <a:gd name="connsiteY13" fmla="*/ 195182 h 1748392"/>
              <a:gd name="connsiteX14" fmla="*/ 438343 w 3623942"/>
              <a:gd name="connsiteY14" fmla="*/ 9806 h 1748392"/>
              <a:gd name="connsiteX15" fmla="*/ 303994 w 3623942"/>
              <a:gd name="connsiteY15" fmla="*/ 48409 h 1748392"/>
              <a:gd name="connsiteX16" fmla="*/ 239750 w 3623942"/>
              <a:gd name="connsiteY16" fmla="*/ 215160 h 1748392"/>
              <a:gd name="connsiteX17" fmla="*/ 116334 w 3623942"/>
              <a:gd name="connsiteY17" fmla="*/ 950047 h 1748392"/>
              <a:gd name="connsiteX18" fmla="*/ 44879 w 3623942"/>
              <a:gd name="connsiteY18" fmla="*/ 1451072 h 1748392"/>
              <a:gd name="connsiteX19" fmla="*/ 0 w 3623942"/>
              <a:gd name="connsiteY19" fmla="*/ 1613757 h 1748392"/>
              <a:gd name="connsiteX0" fmla="*/ 3623942 w 3623942"/>
              <a:gd name="connsiteY0" fmla="*/ 1771635 h 1771635"/>
              <a:gd name="connsiteX1" fmla="*/ 3085399 w 3623942"/>
              <a:gd name="connsiteY1" fmla="*/ 1771635 h 1771635"/>
              <a:gd name="connsiteX2" fmla="*/ 2754142 w 3623942"/>
              <a:gd name="connsiteY2" fmla="*/ 1696043 h 1771635"/>
              <a:gd name="connsiteX3" fmla="*/ 2429051 w 3623942"/>
              <a:gd name="connsiteY3" fmla="*/ 1575292 h 1771635"/>
              <a:gd name="connsiteX4" fmla="*/ 2204658 w 3623942"/>
              <a:gd name="connsiteY4" fmla="*/ 1479925 h 1771635"/>
              <a:gd name="connsiteX5" fmla="*/ 1966381 w 3623942"/>
              <a:gd name="connsiteY5" fmla="*/ 1385751 h 1771635"/>
              <a:gd name="connsiteX6" fmla="*/ 1760925 w 3623942"/>
              <a:gd name="connsiteY6" fmla="*/ 1304549 h 1771635"/>
              <a:gd name="connsiteX7" fmla="*/ 1498379 w 3623942"/>
              <a:gd name="connsiteY7" fmla="*/ 1188215 h 1771635"/>
              <a:gd name="connsiteX8" fmla="*/ 1255406 w 3623942"/>
              <a:gd name="connsiteY8" fmla="*/ 1092848 h 1771635"/>
              <a:gd name="connsiteX9" fmla="*/ 968113 w 3623942"/>
              <a:gd name="connsiteY9" fmla="*/ 923361 h 1771635"/>
              <a:gd name="connsiteX10" fmla="*/ 835863 w 3623942"/>
              <a:gd name="connsiteY10" fmla="*/ 812357 h 1771635"/>
              <a:gd name="connsiteX11" fmla="*/ 746106 w 3623942"/>
              <a:gd name="connsiteY11" fmla="*/ 698242 h 1771635"/>
              <a:gd name="connsiteX12" fmla="*/ 647612 w 3623942"/>
              <a:gd name="connsiteY12" fmla="*/ 496853 h 1771635"/>
              <a:gd name="connsiteX13" fmla="*/ 552745 w 3623942"/>
              <a:gd name="connsiteY13" fmla="*/ 218425 h 1771635"/>
              <a:gd name="connsiteX14" fmla="*/ 438343 w 3623942"/>
              <a:gd name="connsiteY14" fmla="*/ 33049 h 1771635"/>
              <a:gd name="connsiteX15" fmla="*/ 303994 w 3623942"/>
              <a:gd name="connsiteY15" fmla="*/ 71652 h 1771635"/>
              <a:gd name="connsiteX16" fmla="*/ 239750 w 3623942"/>
              <a:gd name="connsiteY16" fmla="*/ 238403 h 1771635"/>
              <a:gd name="connsiteX17" fmla="*/ 116334 w 3623942"/>
              <a:gd name="connsiteY17" fmla="*/ 973290 h 1771635"/>
              <a:gd name="connsiteX18" fmla="*/ 44879 w 3623942"/>
              <a:gd name="connsiteY18" fmla="*/ 1474315 h 1771635"/>
              <a:gd name="connsiteX19" fmla="*/ 0 w 3623942"/>
              <a:gd name="connsiteY19" fmla="*/ 1637000 h 1771635"/>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46106 w 3623942"/>
              <a:gd name="connsiteY11" fmla="*/ 690021 h 1763414"/>
              <a:gd name="connsiteX12" fmla="*/ 647612 w 3623942"/>
              <a:gd name="connsiteY12" fmla="*/ 488632 h 1763414"/>
              <a:gd name="connsiteX13" fmla="*/ 552745 w 3623942"/>
              <a:gd name="connsiteY13" fmla="*/ 210204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46106 w 3623942"/>
              <a:gd name="connsiteY11" fmla="*/ 690021 h 1763414"/>
              <a:gd name="connsiteX12" fmla="*/ 647612 w 3623942"/>
              <a:gd name="connsiteY12" fmla="*/ 488632 h 1763414"/>
              <a:gd name="connsiteX13" fmla="*/ 543477 w 3623942"/>
              <a:gd name="connsiteY13" fmla="*/ 204026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46106 w 3623942"/>
              <a:gd name="connsiteY11" fmla="*/ 690021 h 1763414"/>
              <a:gd name="connsiteX12" fmla="*/ 663058 w 3623942"/>
              <a:gd name="connsiteY12" fmla="*/ 479365 h 1763414"/>
              <a:gd name="connsiteX13" fmla="*/ 543477 w 3623942"/>
              <a:gd name="connsiteY13" fmla="*/ 204026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46106 w 3623942"/>
              <a:gd name="connsiteY11" fmla="*/ 690021 h 1763414"/>
              <a:gd name="connsiteX12" fmla="*/ 663058 w 3623942"/>
              <a:gd name="connsiteY12" fmla="*/ 479365 h 1763414"/>
              <a:gd name="connsiteX13" fmla="*/ 543477 w 3623942"/>
              <a:gd name="connsiteY13" fmla="*/ 204026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46106 w 3623942"/>
              <a:gd name="connsiteY11" fmla="*/ 690021 h 1763414"/>
              <a:gd name="connsiteX12" fmla="*/ 656880 w 3623942"/>
              <a:gd name="connsiteY12" fmla="*/ 491722 h 1763414"/>
              <a:gd name="connsiteX13" fmla="*/ 543477 w 3623942"/>
              <a:gd name="connsiteY13" fmla="*/ 204026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46106 w 3623942"/>
              <a:gd name="connsiteY11" fmla="*/ 690021 h 1763414"/>
              <a:gd name="connsiteX12" fmla="*/ 656633 w 3623942"/>
              <a:gd name="connsiteY12" fmla="*/ 495936 h 1763414"/>
              <a:gd name="connsiteX13" fmla="*/ 656880 w 3623942"/>
              <a:gd name="connsiteY13" fmla="*/ 491722 h 1763414"/>
              <a:gd name="connsiteX14" fmla="*/ 543477 w 3623942"/>
              <a:gd name="connsiteY14" fmla="*/ 204026 h 1763414"/>
              <a:gd name="connsiteX15" fmla="*/ 438343 w 3623942"/>
              <a:gd name="connsiteY15" fmla="*/ 24828 h 1763414"/>
              <a:gd name="connsiteX16" fmla="*/ 303994 w 3623942"/>
              <a:gd name="connsiteY16" fmla="*/ 63431 h 1763414"/>
              <a:gd name="connsiteX17" fmla="*/ 239750 w 3623942"/>
              <a:gd name="connsiteY17" fmla="*/ 230182 h 1763414"/>
              <a:gd name="connsiteX18" fmla="*/ 116334 w 3623942"/>
              <a:gd name="connsiteY18" fmla="*/ 965069 h 1763414"/>
              <a:gd name="connsiteX19" fmla="*/ 44879 w 3623942"/>
              <a:gd name="connsiteY19" fmla="*/ 1466094 h 1763414"/>
              <a:gd name="connsiteX20" fmla="*/ 0 w 3623942"/>
              <a:gd name="connsiteY20"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46106 w 3623942"/>
              <a:gd name="connsiteY11" fmla="*/ 690021 h 1763414"/>
              <a:gd name="connsiteX12" fmla="*/ 656633 w 3623942"/>
              <a:gd name="connsiteY12" fmla="*/ 495936 h 1763414"/>
              <a:gd name="connsiteX13" fmla="*/ 669236 w 3623942"/>
              <a:gd name="connsiteY13" fmla="*/ 510257 h 1763414"/>
              <a:gd name="connsiteX14" fmla="*/ 543477 w 3623942"/>
              <a:gd name="connsiteY14" fmla="*/ 204026 h 1763414"/>
              <a:gd name="connsiteX15" fmla="*/ 438343 w 3623942"/>
              <a:gd name="connsiteY15" fmla="*/ 24828 h 1763414"/>
              <a:gd name="connsiteX16" fmla="*/ 303994 w 3623942"/>
              <a:gd name="connsiteY16" fmla="*/ 63431 h 1763414"/>
              <a:gd name="connsiteX17" fmla="*/ 239750 w 3623942"/>
              <a:gd name="connsiteY17" fmla="*/ 230182 h 1763414"/>
              <a:gd name="connsiteX18" fmla="*/ 116334 w 3623942"/>
              <a:gd name="connsiteY18" fmla="*/ 965069 h 1763414"/>
              <a:gd name="connsiteX19" fmla="*/ 44879 w 3623942"/>
              <a:gd name="connsiteY19" fmla="*/ 1466094 h 1763414"/>
              <a:gd name="connsiteX20" fmla="*/ 0 w 3623942"/>
              <a:gd name="connsiteY20"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58463 w 3623942"/>
              <a:gd name="connsiteY11" fmla="*/ 708556 h 1763414"/>
              <a:gd name="connsiteX12" fmla="*/ 656633 w 3623942"/>
              <a:gd name="connsiteY12" fmla="*/ 495936 h 1763414"/>
              <a:gd name="connsiteX13" fmla="*/ 669236 w 3623942"/>
              <a:gd name="connsiteY13" fmla="*/ 510257 h 1763414"/>
              <a:gd name="connsiteX14" fmla="*/ 543477 w 3623942"/>
              <a:gd name="connsiteY14" fmla="*/ 204026 h 1763414"/>
              <a:gd name="connsiteX15" fmla="*/ 438343 w 3623942"/>
              <a:gd name="connsiteY15" fmla="*/ 24828 h 1763414"/>
              <a:gd name="connsiteX16" fmla="*/ 303994 w 3623942"/>
              <a:gd name="connsiteY16" fmla="*/ 63431 h 1763414"/>
              <a:gd name="connsiteX17" fmla="*/ 239750 w 3623942"/>
              <a:gd name="connsiteY17" fmla="*/ 230182 h 1763414"/>
              <a:gd name="connsiteX18" fmla="*/ 116334 w 3623942"/>
              <a:gd name="connsiteY18" fmla="*/ 965069 h 1763414"/>
              <a:gd name="connsiteX19" fmla="*/ 44879 w 3623942"/>
              <a:gd name="connsiteY19" fmla="*/ 1466094 h 1763414"/>
              <a:gd name="connsiteX20" fmla="*/ 0 w 3623942"/>
              <a:gd name="connsiteY20"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58463 w 3623942"/>
              <a:gd name="connsiteY11" fmla="*/ 708556 h 1763414"/>
              <a:gd name="connsiteX12" fmla="*/ 656633 w 3623942"/>
              <a:gd name="connsiteY12" fmla="*/ 495936 h 1763414"/>
              <a:gd name="connsiteX13" fmla="*/ 543477 w 3623942"/>
              <a:gd name="connsiteY13" fmla="*/ 204026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58463 w 3623942"/>
              <a:gd name="connsiteY11" fmla="*/ 708556 h 1763414"/>
              <a:gd name="connsiteX12" fmla="*/ 656633 w 3623942"/>
              <a:gd name="connsiteY12" fmla="*/ 495936 h 1763414"/>
              <a:gd name="connsiteX13" fmla="*/ 543477 w 3623942"/>
              <a:gd name="connsiteY13" fmla="*/ 204026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966381 w 3623942"/>
              <a:gd name="connsiteY5" fmla="*/ 1377530 h 1763414"/>
              <a:gd name="connsiteX6" fmla="*/ 1760925 w 3623942"/>
              <a:gd name="connsiteY6" fmla="*/ 1296328 h 1763414"/>
              <a:gd name="connsiteX7" fmla="*/ 1498379 w 3623942"/>
              <a:gd name="connsiteY7" fmla="*/ 1179994 h 1763414"/>
              <a:gd name="connsiteX8" fmla="*/ 1255406 w 3623942"/>
              <a:gd name="connsiteY8" fmla="*/ 1084627 h 1763414"/>
              <a:gd name="connsiteX9" fmla="*/ 968113 w 3623942"/>
              <a:gd name="connsiteY9" fmla="*/ 915140 h 1763414"/>
              <a:gd name="connsiteX10" fmla="*/ 835863 w 3623942"/>
              <a:gd name="connsiteY10" fmla="*/ 804136 h 1763414"/>
              <a:gd name="connsiteX11" fmla="*/ 758463 w 3623942"/>
              <a:gd name="connsiteY11" fmla="*/ 708556 h 1763414"/>
              <a:gd name="connsiteX12" fmla="*/ 656633 w 3623942"/>
              <a:gd name="connsiteY12" fmla="*/ 495936 h 1763414"/>
              <a:gd name="connsiteX13" fmla="*/ 543477 w 3623942"/>
              <a:gd name="connsiteY13" fmla="*/ 204026 h 1763414"/>
              <a:gd name="connsiteX14" fmla="*/ 438343 w 3623942"/>
              <a:gd name="connsiteY14" fmla="*/ 24828 h 1763414"/>
              <a:gd name="connsiteX15" fmla="*/ 303994 w 3623942"/>
              <a:gd name="connsiteY15" fmla="*/ 63431 h 1763414"/>
              <a:gd name="connsiteX16" fmla="*/ 239750 w 3623942"/>
              <a:gd name="connsiteY16" fmla="*/ 230182 h 1763414"/>
              <a:gd name="connsiteX17" fmla="*/ 116334 w 3623942"/>
              <a:gd name="connsiteY17" fmla="*/ 965069 h 1763414"/>
              <a:gd name="connsiteX18" fmla="*/ 44879 w 3623942"/>
              <a:gd name="connsiteY18" fmla="*/ 1466094 h 1763414"/>
              <a:gd name="connsiteX19" fmla="*/ 0 w 3623942"/>
              <a:gd name="connsiteY19"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760925 w 3623942"/>
              <a:gd name="connsiteY5" fmla="*/ 1296328 h 1763414"/>
              <a:gd name="connsiteX6" fmla="*/ 1498379 w 3623942"/>
              <a:gd name="connsiteY6" fmla="*/ 1179994 h 1763414"/>
              <a:gd name="connsiteX7" fmla="*/ 1255406 w 3623942"/>
              <a:gd name="connsiteY7" fmla="*/ 1084627 h 1763414"/>
              <a:gd name="connsiteX8" fmla="*/ 968113 w 3623942"/>
              <a:gd name="connsiteY8" fmla="*/ 915140 h 1763414"/>
              <a:gd name="connsiteX9" fmla="*/ 835863 w 3623942"/>
              <a:gd name="connsiteY9" fmla="*/ 804136 h 1763414"/>
              <a:gd name="connsiteX10" fmla="*/ 758463 w 3623942"/>
              <a:gd name="connsiteY10" fmla="*/ 708556 h 1763414"/>
              <a:gd name="connsiteX11" fmla="*/ 656633 w 3623942"/>
              <a:gd name="connsiteY11" fmla="*/ 495936 h 1763414"/>
              <a:gd name="connsiteX12" fmla="*/ 543477 w 3623942"/>
              <a:gd name="connsiteY12" fmla="*/ 204026 h 1763414"/>
              <a:gd name="connsiteX13" fmla="*/ 438343 w 3623942"/>
              <a:gd name="connsiteY13" fmla="*/ 24828 h 1763414"/>
              <a:gd name="connsiteX14" fmla="*/ 303994 w 3623942"/>
              <a:gd name="connsiteY14" fmla="*/ 63431 h 1763414"/>
              <a:gd name="connsiteX15" fmla="*/ 239750 w 3623942"/>
              <a:gd name="connsiteY15" fmla="*/ 230182 h 1763414"/>
              <a:gd name="connsiteX16" fmla="*/ 116334 w 3623942"/>
              <a:gd name="connsiteY16" fmla="*/ 965069 h 1763414"/>
              <a:gd name="connsiteX17" fmla="*/ 44879 w 3623942"/>
              <a:gd name="connsiteY17" fmla="*/ 1466094 h 1763414"/>
              <a:gd name="connsiteX18" fmla="*/ 0 w 3623942"/>
              <a:gd name="connsiteY18" fmla="*/ 1628779 h 1763414"/>
              <a:gd name="connsiteX0" fmla="*/ 3623942 w 3623942"/>
              <a:gd name="connsiteY0" fmla="*/ 1763414 h 1763414"/>
              <a:gd name="connsiteX1" fmla="*/ 3085399 w 3623942"/>
              <a:gd name="connsiteY1" fmla="*/ 1763414 h 1763414"/>
              <a:gd name="connsiteX2" fmla="*/ 2754142 w 3623942"/>
              <a:gd name="connsiteY2" fmla="*/ 1687822 h 1763414"/>
              <a:gd name="connsiteX3" fmla="*/ 2429051 w 3623942"/>
              <a:gd name="connsiteY3" fmla="*/ 1567071 h 1763414"/>
              <a:gd name="connsiteX4" fmla="*/ 2204658 w 3623942"/>
              <a:gd name="connsiteY4" fmla="*/ 1471704 h 1763414"/>
              <a:gd name="connsiteX5" fmla="*/ 1760925 w 3623942"/>
              <a:gd name="connsiteY5" fmla="*/ 1296328 h 1763414"/>
              <a:gd name="connsiteX6" fmla="*/ 1255406 w 3623942"/>
              <a:gd name="connsiteY6" fmla="*/ 1084627 h 1763414"/>
              <a:gd name="connsiteX7" fmla="*/ 968113 w 3623942"/>
              <a:gd name="connsiteY7" fmla="*/ 915140 h 1763414"/>
              <a:gd name="connsiteX8" fmla="*/ 835863 w 3623942"/>
              <a:gd name="connsiteY8" fmla="*/ 804136 h 1763414"/>
              <a:gd name="connsiteX9" fmla="*/ 758463 w 3623942"/>
              <a:gd name="connsiteY9" fmla="*/ 708556 h 1763414"/>
              <a:gd name="connsiteX10" fmla="*/ 656633 w 3623942"/>
              <a:gd name="connsiteY10" fmla="*/ 495936 h 1763414"/>
              <a:gd name="connsiteX11" fmla="*/ 543477 w 3623942"/>
              <a:gd name="connsiteY11" fmla="*/ 204026 h 1763414"/>
              <a:gd name="connsiteX12" fmla="*/ 438343 w 3623942"/>
              <a:gd name="connsiteY12" fmla="*/ 24828 h 1763414"/>
              <a:gd name="connsiteX13" fmla="*/ 303994 w 3623942"/>
              <a:gd name="connsiteY13" fmla="*/ 63431 h 1763414"/>
              <a:gd name="connsiteX14" fmla="*/ 239750 w 3623942"/>
              <a:gd name="connsiteY14" fmla="*/ 230182 h 1763414"/>
              <a:gd name="connsiteX15" fmla="*/ 116334 w 3623942"/>
              <a:gd name="connsiteY15" fmla="*/ 965069 h 1763414"/>
              <a:gd name="connsiteX16" fmla="*/ 44879 w 3623942"/>
              <a:gd name="connsiteY16" fmla="*/ 1466094 h 1763414"/>
              <a:gd name="connsiteX17" fmla="*/ 0 w 3623942"/>
              <a:gd name="connsiteY17" fmla="*/ 1628779 h 176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23942" h="1763414">
                <a:moveTo>
                  <a:pt x="3623942" y="1763414"/>
                </a:moveTo>
                <a:lnTo>
                  <a:pt x="3085399" y="1763414"/>
                </a:lnTo>
                <a:cubicBezTo>
                  <a:pt x="2974980" y="1738217"/>
                  <a:pt x="2885249" y="1737844"/>
                  <a:pt x="2754142" y="1687822"/>
                </a:cubicBezTo>
                <a:cubicBezTo>
                  <a:pt x="2553373" y="1633780"/>
                  <a:pt x="2520632" y="1603091"/>
                  <a:pt x="2429051" y="1567071"/>
                </a:cubicBezTo>
                <a:cubicBezTo>
                  <a:pt x="2337470" y="1531051"/>
                  <a:pt x="2279456" y="1503493"/>
                  <a:pt x="2204658" y="1471704"/>
                </a:cubicBezTo>
                <a:lnTo>
                  <a:pt x="1760925" y="1296328"/>
                </a:lnTo>
                <a:cubicBezTo>
                  <a:pt x="1602716" y="1231815"/>
                  <a:pt x="1387541" y="1148158"/>
                  <a:pt x="1255406" y="1084627"/>
                </a:cubicBezTo>
                <a:cubicBezTo>
                  <a:pt x="1126542" y="1023994"/>
                  <a:pt x="1055602" y="967498"/>
                  <a:pt x="968113" y="915140"/>
                </a:cubicBezTo>
                <a:cubicBezTo>
                  <a:pt x="915755" y="874001"/>
                  <a:pt x="933342" y="888552"/>
                  <a:pt x="835863" y="804136"/>
                </a:cubicBezTo>
                <a:cubicBezTo>
                  <a:pt x="805944" y="770477"/>
                  <a:pt x="825620" y="791866"/>
                  <a:pt x="758463" y="708556"/>
                </a:cubicBezTo>
                <a:cubicBezTo>
                  <a:pt x="728591" y="658734"/>
                  <a:pt x="692464" y="580024"/>
                  <a:pt x="656633" y="495936"/>
                </a:cubicBezTo>
                <a:cubicBezTo>
                  <a:pt x="620802" y="411848"/>
                  <a:pt x="579859" y="282544"/>
                  <a:pt x="543477" y="204026"/>
                </a:cubicBezTo>
                <a:cubicBezTo>
                  <a:pt x="521155" y="149868"/>
                  <a:pt x="485189" y="55143"/>
                  <a:pt x="438343" y="24828"/>
                </a:cubicBezTo>
                <a:cubicBezTo>
                  <a:pt x="369907" y="-24064"/>
                  <a:pt x="341818" y="4770"/>
                  <a:pt x="303994" y="63431"/>
                </a:cubicBezTo>
                <a:cubicBezTo>
                  <a:pt x="244222" y="191830"/>
                  <a:pt x="266420" y="159709"/>
                  <a:pt x="239750" y="230182"/>
                </a:cubicBezTo>
                <a:cubicBezTo>
                  <a:pt x="169649" y="562032"/>
                  <a:pt x="157473" y="720107"/>
                  <a:pt x="116334" y="965069"/>
                </a:cubicBezTo>
                <a:lnTo>
                  <a:pt x="44879" y="1466094"/>
                </a:lnTo>
                <a:lnTo>
                  <a:pt x="0" y="1628779"/>
                </a:lnTo>
              </a:path>
            </a:pathLst>
          </a:custGeom>
          <a:noFill/>
          <a:ln w="3810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575" b="0" i="0" u="none" strike="noStrike" kern="1200" cap="none" spc="0" normalizeH="0" baseline="0" noProof="0" dirty="0">
              <a:ln>
                <a:noFill/>
              </a:ln>
              <a:solidFill>
                <a:srgbClr val="FFFFFF"/>
              </a:solidFill>
              <a:effectLst/>
              <a:uLnTx/>
              <a:uFillTx/>
              <a:latin typeface="Verdana"/>
              <a:ea typeface="+mn-ea"/>
              <a:cs typeface="+mn-cs"/>
            </a:endParaRPr>
          </a:p>
        </p:txBody>
      </p:sp>
      <p:sp>
        <p:nvSpPr>
          <p:cNvPr id="42" name="Rectangle 41"/>
          <p:cNvSpPr/>
          <p:nvPr/>
        </p:nvSpPr>
        <p:spPr>
          <a:xfrm>
            <a:off x="1432894" y="2943514"/>
            <a:ext cx="3445231"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9FDA"/>
                </a:solidFill>
                <a:effectLst/>
                <a:uLnTx/>
                <a:uFillTx/>
                <a:latin typeface="Verdana" pitchFamily="34" charset="0"/>
                <a:ea typeface="+mn-ea"/>
                <a:cs typeface="Arial" charset="0"/>
              </a:rPr>
              <a:t>IDegAsp: no shoulder effect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charset="0"/>
              </a:rPr>
              <a:t>BID dosing with the 2 main meals</a:t>
            </a:r>
            <a:endParaRPr kumimoji="0" lang="en-CA" sz="12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
        <p:nvSpPr>
          <p:cNvPr id="49" name="Rectangle 48"/>
          <p:cNvSpPr/>
          <p:nvPr/>
        </p:nvSpPr>
        <p:spPr>
          <a:xfrm>
            <a:off x="4833559" y="2986549"/>
            <a:ext cx="3807134" cy="224676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err="1">
                <a:ln>
                  <a:noFill/>
                </a:ln>
                <a:solidFill>
                  <a:srgbClr val="001965"/>
                </a:solidFill>
                <a:effectLst/>
                <a:uLnTx/>
                <a:uFillTx/>
                <a:latin typeface="Tahoma" panose="020B0604030504040204" pitchFamily="34" charset="0"/>
                <a:ea typeface="+mn-ea"/>
                <a:cs typeface="Arial" charset="0"/>
              </a:rPr>
              <a:t>BiAsp</a:t>
            </a:r>
            <a:r>
              <a:rPr kumimoji="0" lang="en-CA" sz="1200" b="1"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 re-suspension instructions: </a:t>
            </a:r>
          </a:p>
          <a:p>
            <a:pPr marL="174625" marR="0" lvl="0" indent="-174625"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Always make sure that you have </a:t>
            </a:r>
            <a:r>
              <a:rPr kumimoji="0" lang="en-CA" sz="1200" b="0" i="0" u="none" strike="noStrike" kern="1200" cap="none" spc="0" normalizeH="0" baseline="0" noProof="0" dirty="0" err="1">
                <a:ln>
                  <a:noFill/>
                </a:ln>
                <a:solidFill>
                  <a:srgbClr val="001965"/>
                </a:solidFill>
                <a:effectLst/>
                <a:uLnTx/>
                <a:uFillTx/>
                <a:latin typeface="Tahoma" panose="020B0604030504040204" pitchFamily="34" charset="0"/>
                <a:ea typeface="+mn-ea"/>
                <a:cs typeface="Arial" charset="0"/>
              </a:rPr>
              <a:t>resuspended</a:t>
            </a: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 the insulin prior to each injection. This reduces the risk of too high or too low blood sugar level</a:t>
            </a:r>
          </a:p>
          <a:p>
            <a:pPr marL="174625" marR="0" lvl="0" indent="-174625"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Always check there are at least </a:t>
            </a:r>
            <a:b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b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12 units of insulin in the cartridge</a:t>
            </a:r>
          </a:p>
          <a:p>
            <a:pPr marL="174625" marR="0" lvl="0" indent="-174625"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Move the pen up and </a:t>
            </a:r>
            <a:b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b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down at least 10 times </a:t>
            </a:r>
          </a:p>
          <a:p>
            <a:pPr marL="174625" marR="0" lvl="0" indent="-174625"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Do not use if the </a:t>
            </a:r>
            <a:r>
              <a:rPr kumimoji="0" lang="en-CA" sz="1200" b="0" i="0" u="none" strike="noStrike" kern="1200" cap="none" spc="0" normalizeH="0" baseline="0" noProof="0" dirty="0" err="1">
                <a:ln>
                  <a:noFill/>
                </a:ln>
                <a:solidFill>
                  <a:srgbClr val="001965"/>
                </a:solidFill>
                <a:effectLst/>
                <a:uLnTx/>
                <a:uFillTx/>
                <a:latin typeface="Tahoma" panose="020B0604030504040204" pitchFamily="34" charset="0"/>
                <a:ea typeface="+mn-ea"/>
                <a:cs typeface="Arial" charset="0"/>
              </a:rPr>
              <a:t>resuspended</a:t>
            </a:r>
            <a:r>
              <a:rPr kumimoji="0" lang="en-CA" sz="1200" b="0" i="0" u="none" strike="noStrike" kern="1200" cap="none" spc="0" normalizeH="0" baseline="0" noProof="0" dirty="0">
                <a:ln>
                  <a:noFill/>
                </a:ln>
                <a:solidFill>
                  <a:srgbClr val="001965"/>
                </a:solidFill>
                <a:effectLst/>
                <a:uLnTx/>
                <a:uFillTx/>
                <a:latin typeface="Tahoma" panose="020B0604030504040204" pitchFamily="34" charset="0"/>
                <a:ea typeface="+mn-ea"/>
                <a:cs typeface="Arial" charset="0"/>
              </a:rPr>
              <a:t> insulin does not look uniformly white, cloudy and aqueous</a:t>
            </a:r>
          </a:p>
        </p:txBody>
      </p:sp>
      <p:pic>
        <p:nvPicPr>
          <p:cNvPr id="56322" name="Picture 2" descr="Image result for novomix flexpen resuspen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821" y="4258887"/>
            <a:ext cx="580574" cy="1025581"/>
          </a:xfrm>
          <a:prstGeom prst="rect">
            <a:avLst/>
          </a:prstGeom>
          <a:noFill/>
          <a:extLst>
            <a:ext uri="{909E8E84-426E-40dd-AFC4-6F175D3DCCD1}">
              <a14:hiddenFill xmlns:a14="http://schemas.microsoft.com/office/drawing/2010/main" xmlns="">
                <a:solidFill>
                  <a:srgbClr val="FFFFFF"/>
                </a:solidFill>
              </a14:hiddenFill>
            </a:ext>
          </a:extLst>
        </p:spPr>
      </p:pic>
      <p:sp>
        <p:nvSpPr>
          <p:cNvPr id="53" name="Freeform 13"/>
          <p:cNvSpPr>
            <a:spLocks noChangeAspect="1"/>
          </p:cNvSpPr>
          <p:nvPr/>
        </p:nvSpPr>
        <p:spPr bwMode="auto">
          <a:xfrm rot="10800000">
            <a:off x="5137329" y="1952739"/>
            <a:ext cx="386601" cy="523156"/>
          </a:xfrm>
          <a:custGeom>
            <a:avLst/>
            <a:gdLst>
              <a:gd name="T0" fmla="*/ 449 w 509"/>
              <a:gd name="T1" fmla="*/ 147 h 516"/>
              <a:gd name="T2" fmla="*/ 222 w 509"/>
              <a:gd name="T3" fmla="*/ 374 h 516"/>
              <a:gd name="T4" fmla="*/ 198 w 509"/>
              <a:gd name="T5" fmla="*/ 354 h 516"/>
              <a:gd name="T6" fmla="*/ 95 w 509"/>
              <a:gd name="T7" fmla="*/ 437 h 516"/>
              <a:gd name="T8" fmla="*/ 87 w 509"/>
              <a:gd name="T9" fmla="*/ 429 h 516"/>
              <a:gd name="T10" fmla="*/ 0 w 509"/>
              <a:gd name="T11" fmla="*/ 516 h 516"/>
              <a:gd name="T12" fmla="*/ 10 w 509"/>
              <a:gd name="T13" fmla="*/ 492 h 516"/>
              <a:gd name="T14" fmla="*/ 79 w 509"/>
              <a:gd name="T15" fmla="*/ 422 h 516"/>
              <a:gd name="T16" fmla="*/ 73 w 509"/>
              <a:gd name="T17" fmla="*/ 415 h 516"/>
              <a:gd name="T18" fmla="*/ 155 w 509"/>
              <a:gd name="T19" fmla="*/ 311 h 516"/>
              <a:gd name="T20" fmla="*/ 135 w 509"/>
              <a:gd name="T21" fmla="*/ 287 h 516"/>
              <a:gd name="T22" fmla="*/ 361 w 509"/>
              <a:gd name="T23" fmla="*/ 61 h 516"/>
              <a:gd name="T24" fmla="*/ 390 w 509"/>
              <a:gd name="T25" fmla="*/ 89 h 516"/>
              <a:gd name="T26" fmla="*/ 430 w 509"/>
              <a:gd name="T27" fmla="*/ 49 h 516"/>
              <a:gd name="T28" fmla="*/ 402 w 509"/>
              <a:gd name="T29" fmla="*/ 22 h 516"/>
              <a:gd name="T30" fmla="*/ 423 w 509"/>
              <a:gd name="T31" fmla="*/ 0 h 516"/>
              <a:gd name="T32" fmla="*/ 509 w 509"/>
              <a:gd name="T33" fmla="*/ 86 h 516"/>
              <a:gd name="T34" fmla="*/ 489 w 509"/>
              <a:gd name="T35" fmla="*/ 107 h 516"/>
              <a:gd name="T36" fmla="*/ 461 w 509"/>
              <a:gd name="T37" fmla="*/ 79 h 516"/>
              <a:gd name="T38" fmla="*/ 421 w 509"/>
              <a:gd name="T39" fmla="*/ 119 h 516"/>
              <a:gd name="T40" fmla="*/ 449 w 509"/>
              <a:gd name="T41" fmla="*/ 14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9" h="516">
                <a:moveTo>
                  <a:pt x="449" y="147"/>
                </a:moveTo>
                <a:cubicBezTo>
                  <a:pt x="373" y="223"/>
                  <a:pt x="297" y="299"/>
                  <a:pt x="222" y="374"/>
                </a:cubicBezTo>
                <a:cubicBezTo>
                  <a:pt x="214" y="368"/>
                  <a:pt x="206" y="361"/>
                  <a:pt x="198" y="354"/>
                </a:cubicBezTo>
                <a:cubicBezTo>
                  <a:pt x="164" y="382"/>
                  <a:pt x="129" y="409"/>
                  <a:pt x="95" y="437"/>
                </a:cubicBezTo>
                <a:cubicBezTo>
                  <a:pt x="92" y="434"/>
                  <a:pt x="90" y="432"/>
                  <a:pt x="87" y="429"/>
                </a:cubicBezTo>
                <a:cubicBezTo>
                  <a:pt x="58" y="458"/>
                  <a:pt x="29" y="487"/>
                  <a:pt x="0" y="516"/>
                </a:cubicBezTo>
                <a:cubicBezTo>
                  <a:pt x="2" y="507"/>
                  <a:pt x="2" y="499"/>
                  <a:pt x="10" y="492"/>
                </a:cubicBezTo>
                <a:cubicBezTo>
                  <a:pt x="33" y="469"/>
                  <a:pt x="56" y="445"/>
                  <a:pt x="79" y="422"/>
                </a:cubicBezTo>
                <a:cubicBezTo>
                  <a:pt x="77" y="420"/>
                  <a:pt x="75" y="417"/>
                  <a:pt x="73" y="415"/>
                </a:cubicBezTo>
                <a:cubicBezTo>
                  <a:pt x="100" y="380"/>
                  <a:pt x="127" y="346"/>
                  <a:pt x="155" y="311"/>
                </a:cubicBezTo>
                <a:cubicBezTo>
                  <a:pt x="148" y="303"/>
                  <a:pt x="142" y="295"/>
                  <a:pt x="135" y="287"/>
                </a:cubicBezTo>
                <a:cubicBezTo>
                  <a:pt x="211" y="212"/>
                  <a:pt x="286" y="137"/>
                  <a:pt x="361" y="61"/>
                </a:cubicBezTo>
                <a:cubicBezTo>
                  <a:pt x="371" y="71"/>
                  <a:pt x="380" y="80"/>
                  <a:pt x="390" y="89"/>
                </a:cubicBezTo>
                <a:cubicBezTo>
                  <a:pt x="403" y="76"/>
                  <a:pt x="416" y="63"/>
                  <a:pt x="430" y="49"/>
                </a:cubicBezTo>
                <a:cubicBezTo>
                  <a:pt x="420" y="40"/>
                  <a:pt x="411" y="31"/>
                  <a:pt x="402" y="22"/>
                </a:cubicBezTo>
                <a:cubicBezTo>
                  <a:pt x="409" y="14"/>
                  <a:pt x="416" y="7"/>
                  <a:pt x="423" y="0"/>
                </a:cubicBezTo>
                <a:cubicBezTo>
                  <a:pt x="452" y="28"/>
                  <a:pt x="481" y="57"/>
                  <a:pt x="509" y="86"/>
                </a:cubicBezTo>
                <a:cubicBezTo>
                  <a:pt x="503" y="93"/>
                  <a:pt x="496" y="100"/>
                  <a:pt x="489" y="107"/>
                </a:cubicBezTo>
                <a:cubicBezTo>
                  <a:pt x="480" y="98"/>
                  <a:pt x="470" y="88"/>
                  <a:pt x="461" y="79"/>
                </a:cubicBezTo>
                <a:cubicBezTo>
                  <a:pt x="447" y="93"/>
                  <a:pt x="434" y="106"/>
                  <a:pt x="421" y="119"/>
                </a:cubicBezTo>
                <a:cubicBezTo>
                  <a:pt x="430" y="128"/>
                  <a:pt x="439" y="138"/>
                  <a:pt x="449" y="14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001965"/>
              </a:solidFill>
              <a:effectLst/>
              <a:uLnTx/>
              <a:uFillTx/>
              <a:latin typeface="Verdana"/>
              <a:ea typeface="+mn-ea"/>
              <a:cs typeface="Arial" charset="0"/>
            </a:endParaRPr>
          </a:p>
        </p:txBody>
      </p:sp>
      <p:grpSp>
        <p:nvGrpSpPr>
          <p:cNvPr id="57" name="Group 56"/>
          <p:cNvGrpSpPr>
            <a:grpSpLocks noChangeAspect="1"/>
          </p:cNvGrpSpPr>
          <p:nvPr/>
        </p:nvGrpSpPr>
        <p:grpSpPr>
          <a:xfrm>
            <a:off x="895823" y="1988521"/>
            <a:ext cx="501792" cy="508481"/>
            <a:chOff x="1438275" y="2760663"/>
            <a:chExt cx="317500" cy="241300"/>
          </a:xfrm>
          <a:solidFill>
            <a:schemeClr val="bg1"/>
          </a:solidFill>
        </p:grpSpPr>
        <p:sp>
          <p:nvSpPr>
            <p:cNvPr id="58" name="Freeform 540"/>
            <p:cNvSpPr>
              <a:spLocks/>
            </p:cNvSpPr>
            <p:nvPr/>
          </p:nvSpPr>
          <p:spPr bwMode="auto">
            <a:xfrm>
              <a:off x="1446213" y="2760663"/>
              <a:ext cx="303213" cy="65088"/>
            </a:xfrm>
            <a:custGeom>
              <a:avLst/>
              <a:gdLst>
                <a:gd name="T0" fmla="*/ 191 w 195"/>
                <a:gd name="T1" fmla="*/ 41 h 41"/>
                <a:gd name="T2" fmla="*/ 141 w 195"/>
                <a:gd name="T3" fmla="*/ 0 h 41"/>
                <a:gd name="T4" fmla="*/ 54 w 195"/>
                <a:gd name="T5" fmla="*/ 0 h 41"/>
                <a:gd name="T6" fmla="*/ 4 w 195"/>
                <a:gd name="T7" fmla="*/ 41 h 41"/>
                <a:gd name="T8" fmla="*/ 191 w 195"/>
                <a:gd name="T9" fmla="*/ 41 h 41"/>
              </a:gdLst>
              <a:ahLst/>
              <a:cxnLst>
                <a:cxn ang="0">
                  <a:pos x="T0" y="T1"/>
                </a:cxn>
                <a:cxn ang="0">
                  <a:pos x="T2" y="T3"/>
                </a:cxn>
                <a:cxn ang="0">
                  <a:pos x="T4" y="T5"/>
                </a:cxn>
                <a:cxn ang="0">
                  <a:pos x="T6" y="T7"/>
                </a:cxn>
                <a:cxn ang="0">
                  <a:pos x="T8" y="T9"/>
                </a:cxn>
              </a:cxnLst>
              <a:rect l="0" t="0" r="r" b="b"/>
              <a:pathLst>
                <a:path w="195" h="41">
                  <a:moveTo>
                    <a:pt x="191" y="41"/>
                  </a:moveTo>
                  <a:cubicBezTo>
                    <a:pt x="191" y="41"/>
                    <a:pt x="195" y="0"/>
                    <a:pt x="141" y="0"/>
                  </a:cubicBezTo>
                  <a:cubicBezTo>
                    <a:pt x="54" y="0"/>
                    <a:pt x="54" y="0"/>
                    <a:pt x="54" y="0"/>
                  </a:cubicBezTo>
                  <a:cubicBezTo>
                    <a:pt x="0" y="0"/>
                    <a:pt x="4" y="41"/>
                    <a:pt x="4" y="41"/>
                  </a:cubicBezTo>
                  <a:lnTo>
                    <a:pt x="191" y="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59" name="Freeform 541"/>
            <p:cNvSpPr>
              <a:spLocks/>
            </p:cNvSpPr>
            <p:nvPr/>
          </p:nvSpPr>
          <p:spPr bwMode="auto">
            <a:xfrm>
              <a:off x="1446213" y="2938463"/>
              <a:ext cx="303213" cy="63500"/>
            </a:xfrm>
            <a:custGeom>
              <a:avLst/>
              <a:gdLst>
                <a:gd name="T0" fmla="*/ 4 w 195"/>
                <a:gd name="T1" fmla="*/ 0 h 41"/>
                <a:gd name="T2" fmla="*/ 54 w 195"/>
                <a:gd name="T3" fmla="*/ 41 h 41"/>
                <a:gd name="T4" fmla="*/ 141 w 195"/>
                <a:gd name="T5" fmla="*/ 41 h 41"/>
                <a:gd name="T6" fmla="*/ 191 w 195"/>
                <a:gd name="T7" fmla="*/ 0 h 41"/>
                <a:gd name="T8" fmla="*/ 4 w 195"/>
                <a:gd name="T9" fmla="*/ 0 h 41"/>
              </a:gdLst>
              <a:ahLst/>
              <a:cxnLst>
                <a:cxn ang="0">
                  <a:pos x="T0" y="T1"/>
                </a:cxn>
                <a:cxn ang="0">
                  <a:pos x="T2" y="T3"/>
                </a:cxn>
                <a:cxn ang="0">
                  <a:pos x="T4" y="T5"/>
                </a:cxn>
                <a:cxn ang="0">
                  <a:pos x="T6" y="T7"/>
                </a:cxn>
                <a:cxn ang="0">
                  <a:pos x="T8" y="T9"/>
                </a:cxn>
              </a:cxnLst>
              <a:rect l="0" t="0" r="r" b="b"/>
              <a:pathLst>
                <a:path w="195" h="41">
                  <a:moveTo>
                    <a:pt x="4" y="0"/>
                  </a:moveTo>
                  <a:cubicBezTo>
                    <a:pt x="4" y="0"/>
                    <a:pt x="0" y="41"/>
                    <a:pt x="54" y="41"/>
                  </a:cubicBezTo>
                  <a:cubicBezTo>
                    <a:pt x="141" y="41"/>
                    <a:pt x="141" y="41"/>
                    <a:pt x="141" y="41"/>
                  </a:cubicBezTo>
                  <a:cubicBezTo>
                    <a:pt x="195" y="41"/>
                    <a:pt x="191" y="0"/>
                    <a:pt x="191" y="0"/>
                  </a:cubicBezTo>
                  <a:lnTo>
                    <a:pt x="4"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60" name="Freeform 542"/>
            <p:cNvSpPr>
              <a:spLocks/>
            </p:cNvSpPr>
            <p:nvPr/>
          </p:nvSpPr>
          <p:spPr bwMode="auto">
            <a:xfrm>
              <a:off x="1438275" y="2878138"/>
              <a:ext cx="317500" cy="41275"/>
            </a:xfrm>
            <a:custGeom>
              <a:avLst/>
              <a:gdLst>
                <a:gd name="T0" fmla="*/ 188 w 204"/>
                <a:gd name="T1" fmla="*/ 27 h 27"/>
                <a:gd name="T2" fmla="*/ 204 w 204"/>
                <a:gd name="T3" fmla="*/ 14 h 27"/>
                <a:gd name="T4" fmla="*/ 188 w 204"/>
                <a:gd name="T5" fmla="*/ 0 h 27"/>
                <a:gd name="T6" fmla="*/ 16 w 204"/>
                <a:gd name="T7" fmla="*/ 0 h 27"/>
                <a:gd name="T8" fmla="*/ 0 w 204"/>
                <a:gd name="T9" fmla="*/ 14 h 27"/>
                <a:gd name="T10" fmla="*/ 16 w 204"/>
                <a:gd name="T11" fmla="*/ 27 h 27"/>
                <a:gd name="T12" fmla="*/ 188 w 204"/>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04" h="27">
                  <a:moveTo>
                    <a:pt x="188" y="27"/>
                  </a:moveTo>
                  <a:cubicBezTo>
                    <a:pt x="197" y="27"/>
                    <a:pt x="204" y="21"/>
                    <a:pt x="204" y="14"/>
                  </a:cubicBezTo>
                  <a:cubicBezTo>
                    <a:pt x="204" y="6"/>
                    <a:pt x="197" y="0"/>
                    <a:pt x="188" y="0"/>
                  </a:cubicBezTo>
                  <a:cubicBezTo>
                    <a:pt x="16" y="0"/>
                    <a:pt x="16" y="0"/>
                    <a:pt x="16" y="0"/>
                  </a:cubicBezTo>
                  <a:cubicBezTo>
                    <a:pt x="7" y="0"/>
                    <a:pt x="0" y="6"/>
                    <a:pt x="0" y="14"/>
                  </a:cubicBezTo>
                  <a:cubicBezTo>
                    <a:pt x="0" y="21"/>
                    <a:pt x="7" y="27"/>
                    <a:pt x="16" y="27"/>
                  </a:cubicBezTo>
                  <a:lnTo>
                    <a:pt x="188"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
          <p:nvSpPr>
            <p:cNvPr id="61" name="Freeform 543"/>
            <p:cNvSpPr>
              <a:spLocks/>
            </p:cNvSpPr>
            <p:nvPr/>
          </p:nvSpPr>
          <p:spPr bwMode="auto">
            <a:xfrm>
              <a:off x="1454150" y="2838451"/>
              <a:ext cx="285750" cy="25400"/>
            </a:xfrm>
            <a:custGeom>
              <a:avLst/>
              <a:gdLst>
                <a:gd name="T0" fmla="*/ 168 w 184"/>
                <a:gd name="T1" fmla="*/ 11 h 16"/>
                <a:gd name="T2" fmla="*/ 168 w 184"/>
                <a:gd name="T3" fmla="*/ 11 h 16"/>
                <a:gd name="T4" fmla="*/ 168 w 184"/>
                <a:gd name="T5" fmla="*/ 11 h 16"/>
                <a:gd name="T6" fmla="*/ 158 w 184"/>
                <a:gd name="T7" fmla="*/ 8 h 16"/>
                <a:gd name="T8" fmla="*/ 149 w 184"/>
                <a:gd name="T9" fmla="*/ 11 h 16"/>
                <a:gd name="T10" fmla="*/ 136 w 184"/>
                <a:gd name="T11" fmla="*/ 16 h 16"/>
                <a:gd name="T12" fmla="*/ 124 w 184"/>
                <a:gd name="T13" fmla="*/ 11 h 16"/>
                <a:gd name="T14" fmla="*/ 115 w 184"/>
                <a:gd name="T15" fmla="*/ 8 h 16"/>
                <a:gd name="T16" fmla="*/ 114 w 184"/>
                <a:gd name="T17" fmla="*/ 8 h 16"/>
                <a:gd name="T18" fmla="*/ 114 w 184"/>
                <a:gd name="T19" fmla="*/ 8 h 16"/>
                <a:gd name="T20" fmla="*/ 105 w 184"/>
                <a:gd name="T21" fmla="*/ 11 h 16"/>
                <a:gd name="T22" fmla="*/ 92 w 184"/>
                <a:gd name="T23" fmla="*/ 16 h 16"/>
                <a:gd name="T24" fmla="*/ 79 w 184"/>
                <a:gd name="T25" fmla="*/ 11 h 16"/>
                <a:gd name="T26" fmla="*/ 70 w 184"/>
                <a:gd name="T27" fmla="*/ 8 h 16"/>
                <a:gd name="T28" fmla="*/ 61 w 184"/>
                <a:gd name="T29" fmla="*/ 11 h 16"/>
                <a:gd name="T30" fmla="*/ 48 w 184"/>
                <a:gd name="T31" fmla="*/ 16 h 16"/>
                <a:gd name="T32" fmla="*/ 48 w 184"/>
                <a:gd name="T33" fmla="*/ 16 h 16"/>
                <a:gd name="T34" fmla="*/ 48 w 184"/>
                <a:gd name="T35" fmla="*/ 16 h 16"/>
                <a:gd name="T36" fmla="*/ 35 w 184"/>
                <a:gd name="T37" fmla="*/ 11 h 16"/>
                <a:gd name="T38" fmla="*/ 26 w 184"/>
                <a:gd name="T39" fmla="*/ 8 h 16"/>
                <a:gd name="T40" fmla="*/ 17 w 184"/>
                <a:gd name="T41" fmla="*/ 11 h 16"/>
                <a:gd name="T42" fmla="*/ 4 w 184"/>
                <a:gd name="T43" fmla="*/ 16 h 16"/>
                <a:gd name="T44" fmla="*/ 0 w 184"/>
                <a:gd name="T45" fmla="*/ 13 h 16"/>
                <a:gd name="T46" fmla="*/ 4 w 184"/>
                <a:gd name="T47" fmla="*/ 9 h 16"/>
                <a:gd name="T48" fmla="*/ 4 w 184"/>
                <a:gd name="T49" fmla="*/ 9 h 16"/>
                <a:gd name="T50" fmla="*/ 13 w 184"/>
                <a:gd name="T51" fmla="*/ 5 h 16"/>
                <a:gd name="T52" fmla="*/ 26 w 184"/>
                <a:gd name="T53" fmla="*/ 0 h 16"/>
                <a:gd name="T54" fmla="*/ 39 w 184"/>
                <a:gd name="T55" fmla="*/ 5 h 16"/>
                <a:gd name="T56" fmla="*/ 48 w 184"/>
                <a:gd name="T57" fmla="*/ 9 h 16"/>
                <a:gd name="T58" fmla="*/ 48 w 184"/>
                <a:gd name="T59" fmla="*/ 9 h 16"/>
                <a:gd name="T60" fmla="*/ 48 w 184"/>
                <a:gd name="T61" fmla="*/ 9 h 16"/>
                <a:gd name="T62" fmla="*/ 48 w 184"/>
                <a:gd name="T63" fmla="*/ 9 h 16"/>
                <a:gd name="T64" fmla="*/ 57 w 184"/>
                <a:gd name="T65" fmla="*/ 5 h 16"/>
                <a:gd name="T66" fmla="*/ 70 w 184"/>
                <a:gd name="T67" fmla="*/ 0 h 16"/>
                <a:gd name="T68" fmla="*/ 83 w 184"/>
                <a:gd name="T69" fmla="*/ 5 h 16"/>
                <a:gd name="T70" fmla="*/ 92 w 184"/>
                <a:gd name="T71" fmla="*/ 9 h 16"/>
                <a:gd name="T72" fmla="*/ 102 w 184"/>
                <a:gd name="T73" fmla="*/ 5 h 16"/>
                <a:gd name="T74" fmla="*/ 114 w 184"/>
                <a:gd name="T75" fmla="*/ 0 h 16"/>
                <a:gd name="T76" fmla="*/ 127 w 184"/>
                <a:gd name="T77" fmla="*/ 5 h 16"/>
                <a:gd name="T78" fmla="*/ 137 w 184"/>
                <a:gd name="T79" fmla="*/ 9 h 16"/>
                <a:gd name="T80" fmla="*/ 146 w 184"/>
                <a:gd name="T81" fmla="*/ 5 h 16"/>
                <a:gd name="T82" fmla="*/ 159 w 184"/>
                <a:gd name="T83" fmla="*/ 0 h 16"/>
                <a:gd name="T84" fmla="*/ 171 w 184"/>
                <a:gd name="T85" fmla="*/ 5 h 16"/>
                <a:gd name="T86" fmla="*/ 181 w 184"/>
                <a:gd name="T87" fmla="*/ 9 h 16"/>
                <a:gd name="T88" fmla="*/ 181 w 184"/>
                <a:gd name="T89" fmla="*/ 9 h 16"/>
                <a:gd name="T90" fmla="*/ 184 w 184"/>
                <a:gd name="T91" fmla="*/ 13 h 16"/>
                <a:gd name="T92" fmla="*/ 181 w 184"/>
                <a:gd name="T93" fmla="*/ 16 h 16"/>
                <a:gd name="T94" fmla="*/ 168 w 184"/>
                <a:gd name="T9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4" h="16">
                  <a:moveTo>
                    <a:pt x="168" y="11"/>
                  </a:moveTo>
                  <a:cubicBezTo>
                    <a:pt x="168" y="11"/>
                    <a:pt x="168" y="11"/>
                    <a:pt x="168" y="11"/>
                  </a:cubicBezTo>
                  <a:cubicBezTo>
                    <a:pt x="168" y="11"/>
                    <a:pt x="168" y="11"/>
                    <a:pt x="168" y="11"/>
                  </a:cubicBezTo>
                  <a:cubicBezTo>
                    <a:pt x="164" y="9"/>
                    <a:pt x="160" y="7"/>
                    <a:pt x="158" y="8"/>
                  </a:cubicBezTo>
                  <a:cubicBezTo>
                    <a:pt x="156" y="7"/>
                    <a:pt x="153" y="9"/>
                    <a:pt x="149" y="11"/>
                  </a:cubicBezTo>
                  <a:cubicBezTo>
                    <a:pt x="146" y="13"/>
                    <a:pt x="141" y="16"/>
                    <a:pt x="136" y="16"/>
                  </a:cubicBezTo>
                  <a:cubicBezTo>
                    <a:pt x="132" y="16"/>
                    <a:pt x="127" y="13"/>
                    <a:pt x="124" y="11"/>
                  </a:cubicBezTo>
                  <a:cubicBezTo>
                    <a:pt x="120" y="9"/>
                    <a:pt x="117" y="7"/>
                    <a:pt x="115" y="8"/>
                  </a:cubicBezTo>
                  <a:cubicBezTo>
                    <a:pt x="115" y="8"/>
                    <a:pt x="114" y="8"/>
                    <a:pt x="114" y="8"/>
                  </a:cubicBezTo>
                  <a:cubicBezTo>
                    <a:pt x="114" y="8"/>
                    <a:pt x="114" y="8"/>
                    <a:pt x="114" y="8"/>
                  </a:cubicBezTo>
                  <a:cubicBezTo>
                    <a:pt x="112" y="7"/>
                    <a:pt x="109" y="9"/>
                    <a:pt x="105" y="11"/>
                  </a:cubicBezTo>
                  <a:cubicBezTo>
                    <a:pt x="102" y="13"/>
                    <a:pt x="97" y="16"/>
                    <a:pt x="92" y="16"/>
                  </a:cubicBezTo>
                  <a:cubicBezTo>
                    <a:pt x="88" y="16"/>
                    <a:pt x="83" y="13"/>
                    <a:pt x="79" y="11"/>
                  </a:cubicBezTo>
                  <a:cubicBezTo>
                    <a:pt x="76" y="9"/>
                    <a:pt x="72" y="7"/>
                    <a:pt x="70" y="8"/>
                  </a:cubicBezTo>
                  <a:cubicBezTo>
                    <a:pt x="68" y="7"/>
                    <a:pt x="64" y="9"/>
                    <a:pt x="61" y="11"/>
                  </a:cubicBezTo>
                  <a:cubicBezTo>
                    <a:pt x="57" y="13"/>
                    <a:pt x="53" y="16"/>
                    <a:pt x="48" y="16"/>
                  </a:cubicBezTo>
                  <a:cubicBezTo>
                    <a:pt x="48" y="16"/>
                    <a:pt x="48" y="16"/>
                    <a:pt x="48" y="16"/>
                  </a:cubicBezTo>
                  <a:cubicBezTo>
                    <a:pt x="48" y="16"/>
                    <a:pt x="48" y="16"/>
                    <a:pt x="48" y="16"/>
                  </a:cubicBezTo>
                  <a:cubicBezTo>
                    <a:pt x="43" y="16"/>
                    <a:pt x="39" y="13"/>
                    <a:pt x="35" y="11"/>
                  </a:cubicBezTo>
                  <a:cubicBezTo>
                    <a:pt x="31" y="9"/>
                    <a:pt x="28" y="7"/>
                    <a:pt x="26" y="8"/>
                  </a:cubicBezTo>
                  <a:cubicBezTo>
                    <a:pt x="23" y="7"/>
                    <a:pt x="20" y="9"/>
                    <a:pt x="17" y="11"/>
                  </a:cubicBezTo>
                  <a:cubicBezTo>
                    <a:pt x="13" y="13"/>
                    <a:pt x="9" y="16"/>
                    <a:pt x="4" y="16"/>
                  </a:cubicBezTo>
                  <a:cubicBezTo>
                    <a:pt x="2" y="16"/>
                    <a:pt x="0" y="15"/>
                    <a:pt x="0" y="13"/>
                  </a:cubicBezTo>
                  <a:cubicBezTo>
                    <a:pt x="0" y="11"/>
                    <a:pt x="2" y="9"/>
                    <a:pt x="4" y="9"/>
                  </a:cubicBezTo>
                  <a:cubicBezTo>
                    <a:pt x="4" y="9"/>
                    <a:pt x="4" y="9"/>
                    <a:pt x="4" y="9"/>
                  </a:cubicBezTo>
                  <a:cubicBezTo>
                    <a:pt x="6" y="9"/>
                    <a:pt x="10" y="7"/>
                    <a:pt x="13" y="5"/>
                  </a:cubicBezTo>
                  <a:cubicBezTo>
                    <a:pt x="17" y="3"/>
                    <a:pt x="22" y="0"/>
                    <a:pt x="26" y="0"/>
                  </a:cubicBezTo>
                  <a:cubicBezTo>
                    <a:pt x="30" y="0"/>
                    <a:pt x="35" y="3"/>
                    <a:pt x="39" y="5"/>
                  </a:cubicBezTo>
                  <a:cubicBezTo>
                    <a:pt x="42" y="7"/>
                    <a:pt x="46" y="9"/>
                    <a:pt x="48" y="9"/>
                  </a:cubicBezTo>
                  <a:cubicBezTo>
                    <a:pt x="48" y="9"/>
                    <a:pt x="48" y="9"/>
                    <a:pt x="48" y="9"/>
                  </a:cubicBezTo>
                  <a:cubicBezTo>
                    <a:pt x="48" y="9"/>
                    <a:pt x="48" y="9"/>
                    <a:pt x="48" y="9"/>
                  </a:cubicBezTo>
                  <a:cubicBezTo>
                    <a:pt x="48" y="9"/>
                    <a:pt x="48" y="9"/>
                    <a:pt x="48" y="9"/>
                  </a:cubicBezTo>
                  <a:cubicBezTo>
                    <a:pt x="51" y="9"/>
                    <a:pt x="54" y="7"/>
                    <a:pt x="57" y="5"/>
                  </a:cubicBezTo>
                  <a:cubicBezTo>
                    <a:pt x="61" y="3"/>
                    <a:pt x="65" y="0"/>
                    <a:pt x="70" y="0"/>
                  </a:cubicBezTo>
                  <a:cubicBezTo>
                    <a:pt x="75" y="0"/>
                    <a:pt x="79" y="3"/>
                    <a:pt x="83" y="5"/>
                  </a:cubicBezTo>
                  <a:cubicBezTo>
                    <a:pt x="87" y="7"/>
                    <a:pt x="90" y="9"/>
                    <a:pt x="92" y="9"/>
                  </a:cubicBezTo>
                  <a:cubicBezTo>
                    <a:pt x="95" y="9"/>
                    <a:pt x="98" y="7"/>
                    <a:pt x="102" y="5"/>
                  </a:cubicBezTo>
                  <a:cubicBezTo>
                    <a:pt x="105" y="3"/>
                    <a:pt x="109" y="0"/>
                    <a:pt x="114" y="0"/>
                  </a:cubicBezTo>
                  <a:cubicBezTo>
                    <a:pt x="119" y="0"/>
                    <a:pt x="124" y="3"/>
                    <a:pt x="127" y="5"/>
                  </a:cubicBezTo>
                  <a:cubicBezTo>
                    <a:pt x="131" y="7"/>
                    <a:pt x="134" y="9"/>
                    <a:pt x="137" y="9"/>
                  </a:cubicBezTo>
                  <a:cubicBezTo>
                    <a:pt x="139" y="9"/>
                    <a:pt x="142" y="7"/>
                    <a:pt x="146" y="5"/>
                  </a:cubicBezTo>
                  <a:cubicBezTo>
                    <a:pt x="149" y="3"/>
                    <a:pt x="154" y="0"/>
                    <a:pt x="159" y="0"/>
                  </a:cubicBezTo>
                  <a:cubicBezTo>
                    <a:pt x="163" y="0"/>
                    <a:pt x="168" y="3"/>
                    <a:pt x="171" y="5"/>
                  </a:cubicBezTo>
                  <a:cubicBezTo>
                    <a:pt x="175" y="7"/>
                    <a:pt x="178" y="9"/>
                    <a:pt x="181" y="9"/>
                  </a:cubicBezTo>
                  <a:cubicBezTo>
                    <a:pt x="181" y="9"/>
                    <a:pt x="181" y="9"/>
                    <a:pt x="181" y="9"/>
                  </a:cubicBezTo>
                  <a:cubicBezTo>
                    <a:pt x="183" y="9"/>
                    <a:pt x="184" y="11"/>
                    <a:pt x="184" y="13"/>
                  </a:cubicBezTo>
                  <a:cubicBezTo>
                    <a:pt x="184" y="15"/>
                    <a:pt x="183" y="16"/>
                    <a:pt x="181" y="16"/>
                  </a:cubicBezTo>
                  <a:cubicBezTo>
                    <a:pt x="176" y="16"/>
                    <a:pt x="171" y="13"/>
                    <a:pt x="168" y="1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grpSp>
    </p:spTree>
    <p:extLst>
      <p:ext uri="{BB962C8B-B14F-4D97-AF65-F5344CB8AC3E}">
        <p14:creationId xmlns:p14="http://schemas.microsoft.com/office/powerpoint/2010/main" val="47678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6322"/>
                                        </p:tgtEl>
                                        <p:attrNameLst>
                                          <p:attrName>style.visibility</p:attrName>
                                        </p:attrNameLst>
                                      </p:cBhvr>
                                      <p:to>
                                        <p:strVal val="visible"/>
                                      </p:to>
                                    </p:set>
                                    <p:animEffect transition="in" filter="fade">
                                      <p:cBhvr>
                                        <p:cTn id="36"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4" grpId="0"/>
      <p:bldP spid="35" grpId="0" animBg="1"/>
      <p:bldP spid="36" grpId="0" animBg="1"/>
      <p:bldP spid="42"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169046" y="328774"/>
            <a:ext cx="8853766" cy="756556"/>
          </a:xfrm>
        </p:spPr>
        <p:txBody>
          <a:bodyPr>
            <a:normAutofit fontScale="90000"/>
          </a:bodyPr>
          <a:lstStyle/>
          <a:p>
            <a:r>
              <a:rPr lang="en-GB" sz="3600" dirty="0">
                <a:solidFill>
                  <a:schemeClr val="tx1"/>
                </a:solidFill>
              </a:rPr>
              <a:t>Challenges of maintaining glycaemic control</a:t>
            </a:r>
            <a:br>
              <a:rPr lang="en-GB" sz="3600" dirty="0">
                <a:solidFill>
                  <a:schemeClr val="tx1"/>
                </a:solidFill>
              </a:rPr>
            </a:br>
            <a:r>
              <a:rPr lang="en-GB" sz="1867" dirty="0">
                <a:solidFill>
                  <a:schemeClr val="tx1"/>
                </a:solidFill>
              </a:rPr>
              <a:t>Surveys identifying challenges with rigid regimens and the fear of hypoglycaemia </a:t>
            </a:r>
            <a:endParaRPr lang="en-GB" sz="2667" dirty="0">
              <a:solidFill>
                <a:schemeClr val="tx1"/>
              </a:solidFill>
            </a:endParaRPr>
          </a:p>
        </p:txBody>
      </p:sp>
      <p:sp>
        <p:nvSpPr>
          <p:cNvPr id="4" name="Text Placeholder 3"/>
          <p:cNvSpPr>
            <a:spLocks noGrp="1"/>
          </p:cNvSpPr>
          <p:nvPr>
            <p:ph type="body" sz="quarter" idx="4294967295"/>
          </p:nvPr>
        </p:nvSpPr>
        <p:spPr>
          <a:xfrm>
            <a:off x="317502" y="6219559"/>
            <a:ext cx="8509000" cy="543719"/>
          </a:xfrm>
          <a:prstGeom prst="rect">
            <a:avLst/>
          </a:prstGeom>
        </p:spPr>
        <p:txBody>
          <a:bodyPr>
            <a:normAutofit/>
          </a:bodyPr>
          <a:lstStyle/>
          <a:p>
            <a:pPr marL="0" indent="0" algn="ctr">
              <a:buNone/>
            </a:pPr>
            <a:r>
              <a:rPr lang="en-GB" sz="1200" dirty="0">
                <a:cs typeface="Arial" pitchFamily="34" charset="0"/>
              </a:rPr>
              <a:t>HFS, Hypoglycaemia Fear Survey; 2. Total patient sample, n=1984</a:t>
            </a:r>
          </a:p>
          <a:p>
            <a:pPr marL="0" indent="0" algn="ctr">
              <a:buNone/>
            </a:pPr>
            <a:r>
              <a:rPr lang="en-GB" sz="1200" dirty="0"/>
              <a:t>1. Peyrot </a:t>
            </a:r>
            <a:r>
              <a:rPr lang="en-GB" sz="1200" i="1" dirty="0"/>
              <a:t>et al. </a:t>
            </a:r>
            <a:r>
              <a:rPr lang="en-GB" sz="1200" i="1" dirty="0" err="1"/>
              <a:t>Diabet</a:t>
            </a:r>
            <a:r>
              <a:rPr lang="en-GB" sz="1200" i="1" dirty="0"/>
              <a:t> Med </a:t>
            </a:r>
            <a:r>
              <a:rPr lang="en-GB" sz="1200" dirty="0"/>
              <a:t>2012;29:682–9; 2. </a:t>
            </a:r>
            <a:r>
              <a:rPr lang="en-GB" sz="1200" dirty="0" err="1">
                <a:ea typeface="MS PGothic" pitchFamily="34" charset="-128"/>
                <a:cs typeface="Verdana" pitchFamily="34" charset="0"/>
              </a:rPr>
              <a:t>Marrett</a:t>
            </a:r>
            <a:r>
              <a:rPr lang="en-GB" sz="1200" dirty="0">
                <a:ea typeface="MS PGothic" pitchFamily="34" charset="-128"/>
                <a:cs typeface="Verdana" pitchFamily="34" charset="0"/>
              </a:rPr>
              <a:t> </a:t>
            </a:r>
            <a:r>
              <a:rPr lang="en-GB" sz="1200" i="1" dirty="0">
                <a:ea typeface="MS PGothic" pitchFamily="34" charset="-128"/>
                <a:cs typeface="Verdana" pitchFamily="34" charset="0"/>
              </a:rPr>
              <a:t>et al</a:t>
            </a:r>
            <a:r>
              <a:rPr lang="en-GB" sz="1200" dirty="0">
                <a:ea typeface="MS PGothic" pitchFamily="34" charset="-128"/>
                <a:cs typeface="Verdana" pitchFamily="34" charset="0"/>
              </a:rPr>
              <a:t>. </a:t>
            </a:r>
            <a:r>
              <a:rPr lang="en-GB" sz="1200" i="1" dirty="0">
                <a:ea typeface="MS PGothic" pitchFamily="34" charset="-128"/>
                <a:cs typeface="Verdana" pitchFamily="34" charset="0"/>
              </a:rPr>
              <a:t>Diabetes </a:t>
            </a:r>
            <a:r>
              <a:rPr lang="en-GB" sz="1200" dirty="0">
                <a:ea typeface="MS PGothic" pitchFamily="34" charset="-128"/>
                <a:cs typeface="Verdana" pitchFamily="34" charset="0"/>
              </a:rPr>
              <a:t>2008;57(Suppl. 1):A174</a:t>
            </a:r>
            <a:r>
              <a:rPr lang="en-GB" sz="1200" dirty="0"/>
              <a:t> </a:t>
            </a:r>
          </a:p>
        </p:txBody>
      </p:sp>
      <p:sp>
        <p:nvSpPr>
          <p:cNvPr id="55" name="Rounded Rectangle 17"/>
          <p:cNvSpPr>
            <a:spLocks noChangeArrowheads="1"/>
          </p:cNvSpPr>
          <p:nvPr/>
        </p:nvSpPr>
        <p:spPr bwMode="auto">
          <a:xfrm>
            <a:off x="504653" y="1679062"/>
            <a:ext cx="4445801" cy="568841"/>
          </a:xfrm>
          <a:prstGeom prst="roundRect">
            <a:avLst/>
          </a:prstGeom>
          <a:solidFill>
            <a:srgbClr val="E0DED8"/>
          </a:solidFill>
          <a:ln>
            <a:noFill/>
          </a:ln>
          <a:effectLst>
            <a:innerShdw blurRad="76200" dist="19050" dir="13800000">
              <a:prstClr val="black">
                <a:alpha val="16000"/>
              </a:prstClr>
            </a:innerShdw>
          </a:effectLst>
        </p:spPr>
        <p:txBody>
          <a:bodyPr vert="horz" wrap="square" lIns="91440" tIns="45720" rIns="91440" bIns="45720" numCol="1" anchor="ctr" anchorCtr="0" compatLnSpc="1">
            <a:prstTxWarp prst="textNoShape">
              <a:avLst/>
            </a:prstTxWarp>
          </a:bodyPr>
          <a:lstStyle/>
          <a:p>
            <a:pPr marL="182558" algn="ctr">
              <a:spcAft>
                <a:spcPts val="600"/>
              </a:spcAft>
            </a:pPr>
            <a:r>
              <a:rPr lang="en-GB" sz="1867" b="1" dirty="0">
                <a:solidFill>
                  <a:srgbClr val="001965"/>
                </a:solidFill>
                <a:cs typeface="Arial" charset="0"/>
              </a:rPr>
              <a:t>Complex and inflexible regimens</a:t>
            </a:r>
            <a:r>
              <a:rPr lang="en-GB" sz="1867" b="1" baseline="30000" dirty="0">
                <a:solidFill>
                  <a:srgbClr val="001965"/>
                </a:solidFill>
                <a:cs typeface="Arial" charset="0"/>
              </a:rPr>
              <a:t>1</a:t>
            </a:r>
          </a:p>
        </p:txBody>
      </p:sp>
      <p:sp>
        <p:nvSpPr>
          <p:cNvPr id="56" name="Rounded Rectangle 55"/>
          <p:cNvSpPr/>
          <p:nvPr/>
        </p:nvSpPr>
        <p:spPr>
          <a:xfrm>
            <a:off x="5082127" y="1738560"/>
            <a:ext cx="3490391" cy="412165"/>
          </a:xfrm>
          <a:prstGeom prst="roundRect">
            <a:avLst/>
          </a:prstGeom>
          <a:solidFill>
            <a:srgbClr val="E0DED8"/>
          </a:solidFill>
          <a:ln>
            <a:noFill/>
          </a:ln>
          <a:effectLst>
            <a:innerShdw blurRad="76200" dist="19050" dir="13800000">
              <a:prstClr val="black">
                <a:alpha val="16000"/>
              </a:prstClr>
            </a:innerShdw>
          </a:effectLst>
        </p:spPr>
        <p:txBody>
          <a:bodyPr vert="horz" wrap="square" lIns="91440" tIns="45720" rIns="91440" bIns="45720" numCol="1" anchor="ctr" anchorCtr="0" compatLnSpc="1">
            <a:prstTxWarp prst="textNoShape">
              <a:avLst/>
            </a:prstTxWarp>
          </a:bodyPr>
          <a:lstStyle/>
          <a:p>
            <a:pPr marL="182558" algn="ctr">
              <a:spcAft>
                <a:spcPts val="600"/>
              </a:spcAft>
            </a:pPr>
            <a:r>
              <a:rPr lang="en-GB" sz="1867" b="1" dirty="0">
                <a:solidFill>
                  <a:srgbClr val="001965"/>
                </a:solidFill>
                <a:cs typeface="Arial" charset="0"/>
              </a:rPr>
              <a:t>Fear of hypoglycaemia</a:t>
            </a:r>
            <a:r>
              <a:rPr lang="en-GB" sz="1867" b="1" baseline="30000" dirty="0">
                <a:solidFill>
                  <a:srgbClr val="001965"/>
                </a:solidFill>
                <a:cs typeface="Arial" charset="0"/>
              </a:rPr>
              <a:t>2</a:t>
            </a:r>
          </a:p>
        </p:txBody>
      </p:sp>
      <p:graphicFrame>
        <p:nvGraphicFramePr>
          <p:cNvPr id="57" name="Chart 56"/>
          <p:cNvGraphicFramePr/>
          <p:nvPr>
            <p:extLst>
              <p:ext uri="{D42A27DB-BD31-4B8C-83A1-F6EECF244321}">
                <p14:modId xmlns:p14="http://schemas.microsoft.com/office/powerpoint/2010/main" val="762946512"/>
              </p:ext>
            </p:extLst>
          </p:nvPr>
        </p:nvGraphicFramePr>
        <p:xfrm>
          <a:off x="365431" y="2484581"/>
          <a:ext cx="4585023" cy="350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8" name="Straight Connector 10"/>
          <p:cNvCxnSpPr>
            <a:cxnSpLocks noChangeShapeType="1"/>
          </p:cNvCxnSpPr>
          <p:nvPr/>
        </p:nvCxnSpPr>
        <p:spPr bwMode="auto">
          <a:xfrm>
            <a:off x="4590647" y="1738559"/>
            <a:ext cx="0" cy="0"/>
          </a:xfrm>
          <a:prstGeom prst="line">
            <a:avLst/>
          </a:prstGeom>
          <a:noFill/>
          <a:ln w="3175" algn="ctr">
            <a:solidFill>
              <a:schemeClr val="accent1"/>
            </a:solidFill>
            <a:round/>
            <a:headEnd/>
            <a:tailEnd/>
          </a:ln>
        </p:spPr>
      </p:cxnSp>
      <p:sp>
        <p:nvSpPr>
          <p:cNvPr id="59" name="Right Arrow 58"/>
          <p:cNvSpPr/>
          <p:nvPr/>
        </p:nvSpPr>
        <p:spPr bwMode="auto">
          <a:xfrm>
            <a:off x="5522716" y="5466953"/>
            <a:ext cx="3193838" cy="362276"/>
          </a:xfrm>
          <a:prstGeom prst="rightArrow">
            <a:avLst>
              <a:gd name="adj1" fmla="val 100000"/>
              <a:gd name="adj2" fmla="val 50000"/>
            </a:avLst>
          </a:prstGeom>
          <a:gradFill flip="none" rotWithShape="1">
            <a:gsLst>
              <a:gs pos="95000">
                <a:schemeClr val="bg2">
                  <a:lumMod val="20000"/>
                  <a:lumOff val="80000"/>
                </a:schemeClr>
              </a:gs>
              <a:gs pos="0">
                <a:schemeClr val="bg2">
                  <a:lumMod val="75000"/>
                </a:schemeClr>
              </a:gs>
            </a:gsLst>
            <a:lin ang="10800000" scaled="1"/>
            <a:tileRect/>
          </a:gradFill>
          <a:ln w="3175"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algn="ctr" defTabSz="914377" fontAlgn="base">
              <a:spcBef>
                <a:spcPct val="50000"/>
              </a:spcBef>
              <a:spcAft>
                <a:spcPct val="0"/>
              </a:spcAft>
            </a:pPr>
            <a:endParaRPr lang="en-GB" sz="1867" b="1" dirty="0">
              <a:solidFill>
                <a:srgbClr val="001965"/>
              </a:solidFill>
              <a:latin typeface="Verdana" charset="0"/>
            </a:endParaRPr>
          </a:p>
        </p:txBody>
      </p:sp>
      <p:sp>
        <p:nvSpPr>
          <p:cNvPr id="60" name="Text Box 5"/>
          <p:cNvSpPr txBox="1">
            <a:spLocks noChangeArrowheads="1"/>
          </p:cNvSpPr>
          <p:nvPr/>
        </p:nvSpPr>
        <p:spPr bwMode="auto">
          <a:xfrm>
            <a:off x="5564665" y="5519818"/>
            <a:ext cx="3109941" cy="256545"/>
          </a:xfrm>
          <a:prstGeom prst="rect">
            <a:avLst/>
          </a:prstGeom>
          <a:noFill/>
          <a:ln w="9525">
            <a:noFill/>
            <a:miter lim="800000"/>
            <a:headEnd/>
            <a:tailEnd/>
          </a:ln>
        </p:spPr>
        <p:txBody>
          <a:bodyPr wrap="square" lIns="91440" tIns="45720" rIns="91440" bIns="45720" anchor="ctr">
            <a:spAutoFit/>
          </a:bodyPr>
          <a:lstStyle/>
          <a:p>
            <a:pPr algn="ctr" eaLnBrk="0" fontAlgn="base" hangingPunct="0">
              <a:spcBef>
                <a:spcPct val="50000"/>
              </a:spcBef>
              <a:spcAft>
                <a:spcPct val="0"/>
              </a:spcAft>
            </a:pPr>
            <a:r>
              <a:rPr lang="en-GB" sz="1067" b="1" dirty="0">
                <a:solidFill>
                  <a:srgbClr val="001965"/>
                </a:solidFill>
                <a:ea typeface="MS PGothic" pitchFamily="34" charset="-128"/>
                <a:cs typeface="Verdana" pitchFamily="34" charset="0"/>
              </a:rPr>
              <a:t>Increasing severity of hypoglycaemia</a:t>
            </a:r>
          </a:p>
        </p:txBody>
      </p:sp>
      <p:sp>
        <p:nvSpPr>
          <p:cNvPr id="62" name="Text Box 8"/>
          <p:cNvSpPr txBox="1">
            <a:spLocks noChangeArrowheads="1"/>
          </p:cNvSpPr>
          <p:nvPr/>
        </p:nvSpPr>
        <p:spPr bwMode="auto">
          <a:xfrm>
            <a:off x="5731352" y="2594298"/>
            <a:ext cx="2776569" cy="256545"/>
          </a:xfrm>
          <a:prstGeom prst="rect">
            <a:avLst/>
          </a:prstGeom>
          <a:noFill/>
          <a:ln w="9525">
            <a:noFill/>
            <a:miter lim="800000"/>
            <a:headEnd/>
            <a:tailEnd/>
          </a:ln>
        </p:spPr>
        <p:txBody>
          <a:bodyPr wrap="square" lIns="91440" tIns="45720" rIns="91440" bIns="45720">
            <a:spAutoFit/>
          </a:bodyPr>
          <a:lstStyle/>
          <a:p>
            <a:pPr algn="ctr" eaLnBrk="0" fontAlgn="base" hangingPunct="0">
              <a:spcBef>
                <a:spcPct val="50000"/>
              </a:spcBef>
              <a:spcAft>
                <a:spcPct val="0"/>
              </a:spcAft>
            </a:pPr>
            <a:r>
              <a:rPr lang="en-GB" sz="1067" dirty="0">
                <a:ea typeface="MS PGothic" pitchFamily="34" charset="-128"/>
                <a:cs typeface="Verdana" pitchFamily="34" charset="0"/>
              </a:rPr>
              <a:t>All comparisons significant</a:t>
            </a:r>
            <a:endParaRPr lang="en-GB" sz="1067" i="1" dirty="0">
              <a:ea typeface="MS PGothic" pitchFamily="34" charset="-128"/>
              <a:cs typeface="Verdana" pitchFamily="34" charset="0"/>
            </a:endParaRPr>
          </a:p>
        </p:txBody>
      </p:sp>
      <p:sp>
        <p:nvSpPr>
          <p:cNvPr id="91" name="Rounded Rectangle 5"/>
          <p:cNvSpPr>
            <a:spLocks noChangeArrowheads="1"/>
          </p:cNvSpPr>
          <p:nvPr/>
        </p:nvSpPr>
        <p:spPr bwMode="auto">
          <a:xfrm>
            <a:off x="314326" y="1412875"/>
            <a:ext cx="8631908" cy="4743451"/>
          </a:xfrm>
          <a:prstGeom prst="roundRect">
            <a:avLst>
              <a:gd name="adj" fmla="val 4372"/>
            </a:avLst>
          </a:prstGeom>
          <a:noFill/>
          <a:ln w="25400" algn="ctr">
            <a:solidFill>
              <a:srgbClr val="AEA79F"/>
            </a:solidFill>
            <a:round/>
            <a:headEnd/>
            <a:tailEnd/>
          </a:ln>
          <a:extLst>
            <a:ext uri="{909E8E84-426E-40dd-AFC4-6F175D3DCCD1}">
              <a14:hiddenFill xmlns:a14="http://schemas.microsoft.com/office/drawing/2010/main" xmlns="">
                <a:solidFill>
                  <a:srgbClr val="FFFFFF"/>
                </a:solidFill>
              </a14:hiddenFill>
            </a:ext>
          </a:extLst>
        </p:spPr>
        <p:txBody>
          <a:bodyPr wrap="none" lIns="96000" tIns="96000" rIns="96000" bIns="9600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354">
              <a:spcBef>
                <a:spcPct val="50000"/>
              </a:spcBef>
            </a:pPr>
            <a:endParaRPr lang="en-GB" altLang="en-US" sz="800" b="1" dirty="0"/>
          </a:p>
        </p:txBody>
      </p:sp>
      <p:sp>
        <p:nvSpPr>
          <p:cNvPr id="41" name="Freeform 62">
            <a:hlinkClick r:id="rId4" action="ppaction://hlinksldjump"/>
          </p:cNvPr>
          <p:cNvSpPr>
            <a:spLocks/>
          </p:cNvSpPr>
          <p:nvPr/>
        </p:nvSpPr>
        <p:spPr bwMode="auto">
          <a:xfrm>
            <a:off x="8869657" y="6509440"/>
            <a:ext cx="153155" cy="172235"/>
          </a:xfrm>
          <a:custGeom>
            <a:avLst/>
            <a:gdLst>
              <a:gd name="T0" fmla="*/ 79 w 198"/>
              <a:gd name="T1" fmla="*/ 167 h 167"/>
              <a:gd name="T2" fmla="*/ 79 w 198"/>
              <a:gd name="T3" fmla="*/ 108 h 167"/>
              <a:gd name="T4" fmla="*/ 119 w 198"/>
              <a:gd name="T5" fmla="*/ 108 h 167"/>
              <a:gd name="T6" fmla="*/ 119 w 198"/>
              <a:gd name="T7" fmla="*/ 167 h 167"/>
              <a:gd name="T8" fmla="*/ 168 w 198"/>
              <a:gd name="T9" fmla="*/ 167 h 167"/>
              <a:gd name="T10" fmla="*/ 168 w 198"/>
              <a:gd name="T11" fmla="*/ 89 h 167"/>
              <a:gd name="T12" fmla="*/ 198 w 198"/>
              <a:gd name="T13" fmla="*/ 89 h 167"/>
              <a:gd name="T14" fmla="*/ 99 w 198"/>
              <a:gd name="T15" fmla="*/ 0 h 167"/>
              <a:gd name="T16" fmla="*/ 0 w 198"/>
              <a:gd name="T17" fmla="*/ 89 h 167"/>
              <a:gd name="T18" fmla="*/ 30 w 198"/>
              <a:gd name="T19" fmla="*/ 89 h 167"/>
              <a:gd name="T20" fmla="*/ 30 w 198"/>
              <a:gd name="T21" fmla="*/ 167 h 167"/>
              <a:gd name="T22" fmla="*/ 79 w 198"/>
              <a:gd name="T23"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67">
                <a:moveTo>
                  <a:pt x="79" y="167"/>
                </a:moveTo>
                <a:lnTo>
                  <a:pt x="79" y="108"/>
                </a:lnTo>
                <a:lnTo>
                  <a:pt x="119" y="108"/>
                </a:lnTo>
                <a:lnTo>
                  <a:pt x="119" y="167"/>
                </a:lnTo>
                <a:lnTo>
                  <a:pt x="168" y="167"/>
                </a:lnTo>
                <a:lnTo>
                  <a:pt x="168" y="89"/>
                </a:lnTo>
                <a:lnTo>
                  <a:pt x="198" y="89"/>
                </a:lnTo>
                <a:lnTo>
                  <a:pt x="99" y="0"/>
                </a:lnTo>
                <a:lnTo>
                  <a:pt x="0" y="89"/>
                </a:lnTo>
                <a:lnTo>
                  <a:pt x="30" y="89"/>
                </a:lnTo>
                <a:lnTo>
                  <a:pt x="30" y="167"/>
                </a:lnTo>
                <a:lnTo>
                  <a:pt x="79" y="1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42" name="Text Box 7"/>
          <p:cNvSpPr txBox="1">
            <a:spLocks noChangeArrowheads="1"/>
          </p:cNvSpPr>
          <p:nvPr/>
        </p:nvSpPr>
        <p:spPr bwMode="auto">
          <a:xfrm rot="16200000">
            <a:off x="-678357" y="3607925"/>
            <a:ext cx="2283785" cy="256532"/>
          </a:xfrm>
          <a:prstGeom prst="rect">
            <a:avLst/>
          </a:prstGeom>
          <a:noFill/>
          <a:ln w="9525">
            <a:noFill/>
            <a:miter lim="800000"/>
            <a:headEnd/>
            <a:tailEnd/>
          </a:ln>
        </p:spPr>
        <p:txBody>
          <a:bodyPr wrap="square" lIns="91440" tIns="45720" rIns="91440" bIns="45720">
            <a:spAutoFit/>
          </a:bodyPr>
          <a:lstStyle/>
          <a:p>
            <a:pPr algn="ctr" eaLnBrk="0" fontAlgn="base" hangingPunct="0">
              <a:spcBef>
                <a:spcPct val="50000"/>
              </a:spcBef>
              <a:spcAft>
                <a:spcPct val="0"/>
              </a:spcAft>
            </a:pPr>
            <a:r>
              <a:rPr lang="en-GB" sz="1067" dirty="0">
                <a:ea typeface="MS PGothic" pitchFamily="34" charset="-128"/>
                <a:cs typeface="Verdana" pitchFamily="34" charset="0"/>
              </a:rPr>
              <a:t>Proportion of patients (%)</a:t>
            </a:r>
          </a:p>
        </p:txBody>
      </p:sp>
      <p:graphicFrame>
        <p:nvGraphicFramePr>
          <p:cNvPr id="44" name="Chart 43"/>
          <p:cNvGraphicFramePr/>
          <p:nvPr>
            <p:extLst>
              <p:ext uri="{D42A27DB-BD31-4B8C-83A1-F6EECF244321}">
                <p14:modId xmlns:p14="http://schemas.microsoft.com/office/powerpoint/2010/main" val="2103832377"/>
              </p:ext>
            </p:extLst>
          </p:nvPr>
        </p:nvGraphicFramePr>
        <p:xfrm>
          <a:off x="5082127" y="2199709"/>
          <a:ext cx="3864107" cy="33797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226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4" name="Group 3"/>
          <p:cNvGrpSpPr/>
          <p:nvPr/>
        </p:nvGrpSpPr>
        <p:grpSpPr>
          <a:xfrm>
            <a:off x="3068402" y="1476329"/>
            <a:ext cx="1288738" cy="1733451"/>
            <a:chOff x="0" y="0"/>
            <a:chExt cx="1718316" cy="1733450"/>
          </a:xfrm>
        </p:grpSpPr>
        <p:sp>
          <p:nvSpPr>
            <p:cNvPr id="1362" name="Oval 4"/>
            <p:cNvSpPr/>
            <p:nvPr/>
          </p:nvSpPr>
          <p:spPr>
            <a:xfrm>
              <a:off x="-1" y="-1"/>
              <a:ext cx="1718318" cy="1733452"/>
            </a:xfrm>
            <a:prstGeom prst="ellipse">
              <a:avLst/>
            </a:prstGeom>
            <a:solidFill>
              <a:srgbClr val="ED1C92"/>
            </a:solidFill>
            <a:ln w="12700" cap="flat">
              <a:noFill/>
              <a:miter lim="400000"/>
            </a:ln>
            <a:effectLst/>
          </p:spPr>
          <p:txBody>
            <a:bodyPr wrap="square" lIns="36000" tIns="36000" rIns="36000" bIns="36000" numCol="1" anchor="ctr">
              <a:noAutofit/>
            </a:bodyPr>
            <a:lstStyle/>
            <a:p>
              <a:pPr algn="ctr">
                <a:defRPr>
                  <a:solidFill>
                    <a:srgbClr val="FFFFFF"/>
                  </a:solidFill>
                  <a:latin typeface="Apis"/>
                  <a:ea typeface="Apis"/>
                  <a:cs typeface="Apis"/>
                  <a:sym typeface="Apis"/>
                </a:defRPr>
              </a:pPr>
              <a:endParaRPr/>
            </a:p>
          </p:txBody>
        </p:sp>
        <p:pic>
          <p:nvPicPr>
            <p:cNvPr id="1363" name="Graphic 5" descr="Graphic 5"/>
            <p:cNvPicPr>
              <a:picLocks noChangeAspect="1"/>
            </p:cNvPicPr>
            <p:nvPr/>
          </p:nvPicPr>
          <p:blipFill>
            <a:blip r:embed="rId2"/>
            <a:stretch>
              <a:fillRect/>
            </a:stretch>
          </p:blipFill>
          <p:spPr>
            <a:xfrm>
              <a:off x="371601" y="339329"/>
              <a:ext cx="992165" cy="1045387"/>
            </a:xfrm>
            <a:prstGeom prst="rect">
              <a:avLst/>
            </a:prstGeom>
            <a:ln w="12700" cap="flat">
              <a:noFill/>
              <a:miter lim="400000"/>
            </a:ln>
            <a:effectLst/>
          </p:spPr>
        </p:pic>
      </p:grpSp>
      <p:sp>
        <p:nvSpPr>
          <p:cNvPr id="1365" name="Title 2"/>
          <p:cNvSpPr txBox="1">
            <a:spLocks noGrp="1"/>
          </p:cNvSpPr>
          <p:nvPr>
            <p:ph type="title"/>
          </p:nvPr>
        </p:nvSpPr>
        <p:spPr>
          <a:xfrm>
            <a:off x="130251" y="108617"/>
            <a:ext cx="8824479" cy="998432"/>
          </a:xfrm>
          <a:prstGeom prst="rect">
            <a:avLst/>
          </a:prstGeom>
        </p:spPr>
        <p:txBody>
          <a:bodyPr>
            <a:noAutofit/>
          </a:bodyPr>
          <a:lstStyle/>
          <a:p>
            <a:pPr algn="ctr">
              <a:defRPr sz="3200" b="1">
                <a:latin typeface="Verdana"/>
                <a:ea typeface="Verdana"/>
                <a:cs typeface="Verdana"/>
                <a:sym typeface="Verdana"/>
              </a:defRPr>
            </a:pPr>
            <a:r>
              <a:rPr lang="en-US" sz="2800" dirty="0"/>
              <a:t>Ultra long acting insulin and GLP-1RA combination</a:t>
            </a:r>
            <a:r>
              <a:rPr sz="2800" dirty="0"/>
              <a:t> benefits </a:t>
            </a:r>
          </a:p>
        </p:txBody>
      </p:sp>
      <p:grpSp>
        <p:nvGrpSpPr>
          <p:cNvPr id="1368" name="Text Box 146"/>
          <p:cNvGrpSpPr/>
          <p:nvPr/>
        </p:nvGrpSpPr>
        <p:grpSpPr>
          <a:xfrm>
            <a:off x="2923239" y="3850217"/>
            <a:ext cx="1572854" cy="1918472"/>
            <a:chOff x="0" y="-10886"/>
            <a:chExt cx="2097136" cy="1918470"/>
          </a:xfrm>
        </p:grpSpPr>
        <p:sp>
          <p:nvSpPr>
            <p:cNvPr id="1366" name="Rounded Rectangle"/>
            <p:cNvSpPr/>
            <p:nvPr/>
          </p:nvSpPr>
          <p:spPr>
            <a:xfrm>
              <a:off x="0" y="0"/>
              <a:ext cx="2097136" cy="1896698"/>
            </a:xfrm>
            <a:prstGeom prst="roundRect">
              <a:avLst>
                <a:gd name="adj" fmla="val 16667"/>
              </a:avLst>
            </a:prstGeom>
            <a:solidFill>
              <a:srgbClr val="002060"/>
            </a:solidFill>
            <a:ln w="12700" cap="flat">
              <a:noFill/>
              <a:miter lim="400000"/>
            </a:ln>
            <a:effectLst/>
          </p:spPr>
          <p:txBody>
            <a:bodyPr wrap="square" lIns="36000" tIns="36000" rIns="36000" bIns="36000" numCol="1" anchor="ctr">
              <a:noAutofit/>
            </a:bodyPr>
            <a:lstStyle/>
            <a:p>
              <a:pPr algn="ctr">
                <a:spcBef>
                  <a:spcPts val="800"/>
                </a:spcBef>
                <a:defRPr b="1">
                  <a:solidFill>
                    <a:srgbClr val="FFFFFF"/>
                  </a:solidFill>
                  <a:latin typeface="Verdana"/>
                  <a:ea typeface="Verdana"/>
                  <a:cs typeface="Verdana"/>
                  <a:sym typeface="Verdana"/>
                </a:defRPr>
              </a:pPr>
              <a:endParaRPr/>
            </a:p>
          </p:txBody>
        </p:sp>
        <p:sp>
          <p:nvSpPr>
            <p:cNvPr id="1367" name="Reduced injection burden:…"/>
            <p:cNvSpPr txBox="1"/>
            <p:nvPr/>
          </p:nvSpPr>
          <p:spPr>
            <a:xfrm>
              <a:off x="138308" y="-10886"/>
              <a:ext cx="1820520" cy="191847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spcBef>
                  <a:spcPts val="800"/>
                </a:spcBef>
                <a:defRPr b="1">
                  <a:solidFill>
                    <a:srgbClr val="FFFFFF"/>
                  </a:solidFill>
                  <a:latin typeface="Verdana"/>
                  <a:ea typeface="Verdana"/>
                  <a:cs typeface="Verdana"/>
                  <a:sym typeface="Verdana"/>
                </a:defRPr>
              </a:pPr>
              <a:r>
                <a:rPr sz="1600" dirty="0"/>
                <a:t>Reduced injection burden:</a:t>
              </a:r>
            </a:p>
            <a:p>
              <a:pPr algn="ctr">
                <a:spcBef>
                  <a:spcPts val="800"/>
                </a:spcBef>
                <a:defRPr b="1">
                  <a:solidFill>
                    <a:srgbClr val="FFFFFF"/>
                  </a:solidFill>
                  <a:latin typeface="Verdana"/>
                  <a:ea typeface="Verdana"/>
                  <a:cs typeface="Verdana"/>
                  <a:sym typeface="Verdana"/>
                </a:defRPr>
              </a:pPr>
              <a:r>
                <a:rPr sz="1600" dirty="0"/>
                <a:t>Fewer injections vs basal bolus</a:t>
              </a:r>
            </a:p>
          </p:txBody>
        </p:sp>
      </p:grpSp>
      <p:sp>
        <p:nvSpPr>
          <p:cNvPr id="1391" name="Straight Connector 7"/>
          <p:cNvSpPr/>
          <p:nvPr/>
        </p:nvSpPr>
        <p:spPr>
          <a:xfrm>
            <a:off x="3710859" y="3209735"/>
            <a:ext cx="821" cy="65136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57150">
            <a:solidFill>
              <a:srgbClr val="001F7F"/>
            </a:solidFill>
            <a:miter/>
          </a:ln>
        </p:spPr>
        <p:txBody>
          <a:bodyPr/>
          <a:lstStyle/>
          <a:p>
            <a:endParaRPr/>
          </a:p>
        </p:txBody>
      </p:sp>
      <p:grpSp>
        <p:nvGrpSpPr>
          <p:cNvPr id="1372" name="Text Box 147"/>
          <p:cNvGrpSpPr/>
          <p:nvPr/>
        </p:nvGrpSpPr>
        <p:grpSpPr>
          <a:xfrm>
            <a:off x="4682616" y="3861103"/>
            <a:ext cx="1572854" cy="1896700"/>
            <a:chOff x="0" y="0"/>
            <a:chExt cx="2097136" cy="1896698"/>
          </a:xfrm>
        </p:grpSpPr>
        <p:sp>
          <p:nvSpPr>
            <p:cNvPr id="1370" name="Rounded Rectangle"/>
            <p:cNvSpPr/>
            <p:nvPr/>
          </p:nvSpPr>
          <p:spPr>
            <a:xfrm>
              <a:off x="0" y="0"/>
              <a:ext cx="2097136" cy="1896698"/>
            </a:xfrm>
            <a:prstGeom prst="roundRect">
              <a:avLst>
                <a:gd name="adj" fmla="val 16667"/>
              </a:avLst>
            </a:prstGeom>
            <a:solidFill>
              <a:srgbClr val="002060"/>
            </a:solidFill>
            <a:ln w="12700" cap="flat">
              <a:noFill/>
              <a:miter lim="400000"/>
            </a:ln>
            <a:effectLst/>
          </p:spPr>
          <p:txBody>
            <a:bodyPr wrap="square" lIns="36000" tIns="36000" rIns="36000" bIns="36000" numCol="1" anchor="ctr">
              <a:noAutofit/>
            </a:bodyPr>
            <a:lstStyle/>
            <a:p>
              <a:pPr algn="ctr">
                <a:spcBef>
                  <a:spcPts val="800"/>
                </a:spcBef>
                <a:defRPr b="1">
                  <a:solidFill>
                    <a:srgbClr val="FFFFFF"/>
                  </a:solidFill>
                  <a:latin typeface="Verdana"/>
                  <a:ea typeface="Verdana"/>
                  <a:cs typeface="Verdana"/>
                  <a:sym typeface="Verdana"/>
                </a:defRPr>
              </a:pPr>
              <a:endParaRPr/>
            </a:p>
          </p:txBody>
        </p:sp>
        <p:sp>
          <p:nvSpPr>
            <p:cNvPr id="1371" name="Improved compliance and  adherence"/>
            <p:cNvSpPr txBox="1"/>
            <p:nvPr/>
          </p:nvSpPr>
          <p:spPr>
            <a:xfrm>
              <a:off x="138306" y="409741"/>
              <a:ext cx="1958828" cy="107721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spcBef>
                  <a:spcPts val="800"/>
                </a:spcBef>
                <a:defRPr b="1">
                  <a:solidFill>
                    <a:srgbClr val="FFFFFF"/>
                  </a:solidFill>
                  <a:latin typeface="Verdana"/>
                  <a:ea typeface="Verdana"/>
                  <a:cs typeface="Verdana"/>
                  <a:sym typeface="Verdana"/>
                </a:defRPr>
              </a:lvl1pPr>
            </a:lstStyle>
            <a:p>
              <a:r>
                <a:rPr sz="1600" dirty="0"/>
                <a:t>Improved compliance and  adherence</a:t>
              </a:r>
            </a:p>
          </p:txBody>
        </p:sp>
      </p:grpSp>
      <p:sp>
        <p:nvSpPr>
          <p:cNvPr id="1392" name="Straight Connector 9"/>
          <p:cNvSpPr/>
          <p:nvPr/>
        </p:nvSpPr>
        <p:spPr>
          <a:xfrm>
            <a:off x="5469042" y="3191881"/>
            <a:ext cx="1" cy="66922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57150">
            <a:solidFill>
              <a:srgbClr val="001F7F"/>
            </a:solidFill>
            <a:miter/>
          </a:ln>
        </p:spPr>
        <p:txBody>
          <a:bodyPr/>
          <a:lstStyle/>
          <a:p>
            <a:endParaRPr/>
          </a:p>
        </p:txBody>
      </p:sp>
      <p:grpSp>
        <p:nvGrpSpPr>
          <p:cNvPr id="1376" name="Text Box 148"/>
          <p:cNvGrpSpPr/>
          <p:nvPr/>
        </p:nvGrpSpPr>
        <p:grpSpPr>
          <a:xfrm>
            <a:off x="6594945" y="3861104"/>
            <a:ext cx="1572854" cy="1896699"/>
            <a:chOff x="0" y="37394"/>
            <a:chExt cx="2097136" cy="1896698"/>
          </a:xfrm>
        </p:grpSpPr>
        <p:sp>
          <p:nvSpPr>
            <p:cNvPr id="1374" name="Rounded Rectangle"/>
            <p:cNvSpPr/>
            <p:nvPr/>
          </p:nvSpPr>
          <p:spPr>
            <a:xfrm>
              <a:off x="0" y="37394"/>
              <a:ext cx="2097136" cy="1896698"/>
            </a:xfrm>
            <a:prstGeom prst="roundRect">
              <a:avLst>
                <a:gd name="adj" fmla="val 16667"/>
              </a:avLst>
            </a:prstGeom>
            <a:solidFill>
              <a:srgbClr val="002060"/>
            </a:solidFill>
            <a:ln w="12700" cap="flat">
              <a:noFill/>
              <a:miter lim="400000"/>
            </a:ln>
            <a:effectLst/>
          </p:spPr>
          <p:txBody>
            <a:bodyPr wrap="square" lIns="36000" tIns="36000" rIns="36000" bIns="36000" numCol="1" anchor="ctr">
              <a:noAutofit/>
            </a:bodyPr>
            <a:lstStyle/>
            <a:p>
              <a:pPr algn="ctr">
                <a:spcBef>
                  <a:spcPts val="800"/>
                </a:spcBef>
                <a:defRPr b="1">
                  <a:solidFill>
                    <a:srgbClr val="FFFFFF"/>
                  </a:solidFill>
                  <a:latin typeface="Verdana"/>
                  <a:ea typeface="Verdana"/>
                  <a:cs typeface="Verdana"/>
                  <a:sym typeface="Verdana"/>
                </a:defRPr>
              </a:pPr>
              <a:endParaRPr/>
            </a:p>
          </p:txBody>
        </p:sp>
        <p:sp>
          <p:nvSpPr>
            <p:cNvPr id="1375" name="Cost effective:…"/>
            <p:cNvSpPr txBox="1"/>
            <p:nvPr/>
          </p:nvSpPr>
          <p:spPr>
            <a:xfrm>
              <a:off x="138308" y="82934"/>
              <a:ext cx="1820520" cy="18056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spcBef>
                  <a:spcPts val="800"/>
                </a:spcBef>
                <a:defRPr b="1">
                  <a:solidFill>
                    <a:srgbClr val="FFFFFF"/>
                  </a:solidFill>
                  <a:latin typeface="Verdana"/>
                  <a:ea typeface="Verdana"/>
                  <a:cs typeface="Verdana"/>
                  <a:sym typeface="Verdana"/>
                </a:defRPr>
              </a:pPr>
              <a:r>
                <a:rPr sz="1400" dirty="0"/>
                <a:t>Cost effective:</a:t>
              </a:r>
            </a:p>
            <a:p>
              <a:pPr algn="ctr">
                <a:spcBef>
                  <a:spcPts val="800"/>
                </a:spcBef>
                <a:defRPr b="1">
                  <a:solidFill>
                    <a:srgbClr val="FFFFFF"/>
                  </a:solidFill>
                  <a:latin typeface="Verdana"/>
                  <a:ea typeface="Verdana"/>
                  <a:cs typeface="Verdana"/>
                  <a:sym typeface="Verdana"/>
                </a:defRPr>
              </a:pPr>
              <a:r>
                <a:rPr sz="1400" b="0" dirty="0">
                  <a:latin typeface="Wingdings"/>
                  <a:ea typeface="Wingdings"/>
                  <a:cs typeface="Wingdings"/>
                  <a:sym typeface="Wingdings"/>
                </a:rPr>
                <a:t></a:t>
              </a:r>
              <a:r>
                <a:rPr sz="1400" dirty="0"/>
                <a:t> medication costs</a:t>
              </a:r>
            </a:p>
            <a:p>
              <a:pPr algn="ctr">
                <a:spcBef>
                  <a:spcPts val="800"/>
                </a:spcBef>
                <a:defRPr b="1">
                  <a:solidFill>
                    <a:srgbClr val="FFFFFF"/>
                  </a:solidFill>
                  <a:latin typeface="Verdana"/>
                  <a:ea typeface="Verdana"/>
                  <a:cs typeface="Verdana"/>
                  <a:sym typeface="Verdana"/>
                </a:defRPr>
              </a:pPr>
              <a:r>
                <a:rPr sz="1400" b="0" dirty="0">
                  <a:latin typeface="Wingdings"/>
                  <a:ea typeface="Wingdings"/>
                  <a:cs typeface="Wingdings"/>
                  <a:sym typeface="Wingdings"/>
                </a:rPr>
                <a:t></a:t>
              </a:r>
              <a:r>
                <a:rPr sz="1400" dirty="0"/>
                <a:t> Hypo events costs</a:t>
              </a:r>
            </a:p>
          </p:txBody>
        </p:sp>
      </p:grpSp>
      <p:sp>
        <p:nvSpPr>
          <p:cNvPr id="1393" name="Straight Connector 11"/>
          <p:cNvSpPr/>
          <p:nvPr/>
        </p:nvSpPr>
        <p:spPr>
          <a:xfrm>
            <a:off x="7381371" y="3263954"/>
            <a:ext cx="1" cy="5597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57150">
            <a:solidFill>
              <a:srgbClr val="001F7F"/>
            </a:solidFill>
            <a:miter/>
          </a:ln>
        </p:spPr>
        <p:txBody>
          <a:bodyPr/>
          <a:lstStyle/>
          <a:p>
            <a:endParaRPr/>
          </a:p>
        </p:txBody>
      </p:sp>
      <p:grpSp>
        <p:nvGrpSpPr>
          <p:cNvPr id="1380" name="Text Box 145"/>
          <p:cNvGrpSpPr/>
          <p:nvPr/>
        </p:nvGrpSpPr>
        <p:grpSpPr>
          <a:xfrm>
            <a:off x="1225438" y="3861102"/>
            <a:ext cx="1544853" cy="1896701"/>
            <a:chOff x="0" y="0"/>
            <a:chExt cx="2059802" cy="1896699"/>
          </a:xfrm>
        </p:grpSpPr>
        <p:sp>
          <p:nvSpPr>
            <p:cNvPr id="1378" name="Rounded Rectangle"/>
            <p:cNvSpPr/>
            <p:nvPr/>
          </p:nvSpPr>
          <p:spPr>
            <a:xfrm>
              <a:off x="0" y="0"/>
              <a:ext cx="2059802" cy="1896699"/>
            </a:xfrm>
            <a:prstGeom prst="roundRect">
              <a:avLst>
                <a:gd name="adj" fmla="val 16667"/>
              </a:avLst>
            </a:prstGeom>
            <a:solidFill>
              <a:srgbClr val="002060"/>
            </a:solidFill>
            <a:ln w="12700" cap="flat">
              <a:noFill/>
              <a:miter lim="400000"/>
            </a:ln>
            <a:effectLst/>
          </p:spPr>
          <p:txBody>
            <a:bodyPr wrap="square" lIns="36000" tIns="36000" rIns="36000" bIns="36000" numCol="1" anchor="ctr">
              <a:noAutofit/>
            </a:bodyPr>
            <a:lstStyle/>
            <a:p>
              <a:pPr algn="ctr">
                <a:spcBef>
                  <a:spcPts val="800"/>
                </a:spcBef>
                <a:defRPr b="1">
                  <a:solidFill>
                    <a:srgbClr val="FFFFFF"/>
                  </a:solidFill>
                  <a:latin typeface="Verdana"/>
                  <a:ea typeface="Verdana"/>
                  <a:cs typeface="Verdana"/>
                  <a:sym typeface="Verdana"/>
                </a:defRPr>
              </a:pPr>
              <a:endParaRPr/>
            </a:p>
          </p:txBody>
        </p:sp>
        <p:sp>
          <p:nvSpPr>
            <p:cNvPr id="1379" name="Once daily dosing:…"/>
            <p:cNvSpPr txBox="1"/>
            <p:nvPr/>
          </p:nvSpPr>
          <p:spPr>
            <a:xfrm>
              <a:off x="138309" y="281502"/>
              <a:ext cx="1783184" cy="13336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spcBef>
                  <a:spcPts val="800"/>
                </a:spcBef>
                <a:defRPr b="1">
                  <a:solidFill>
                    <a:srgbClr val="FFFFFF"/>
                  </a:solidFill>
                  <a:latin typeface="Verdana"/>
                  <a:ea typeface="Verdana"/>
                  <a:cs typeface="Verdana"/>
                  <a:sym typeface="Verdana"/>
                </a:defRPr>
              </a:pPr>
              <a:r>
                <a:rPr sz="1600" dirty="0"/>
                <a:t>Once daily dosing: </a:t>
              </a:r>
            </a:p>
            <a:p>
              <a:pPr algn="ctr">
                <a:spcBef>
                  <a:spcPts val="800"/>
                </a:spcBef>
                <a:defRPr b="1">
                  <a:solidFill>
                    <a:srgbClr val="FFFFFF"/>
                  </a:solidFill>
                  <a:latin typeface="Verdana"/>
                  <a:ea typeface="Verdana"/>
                  <a:cs typeface="Verdana"/>
                  <a:sym typeface="Verdana"/>
                </a:defRPr>
              </a:pPr>
              <a:r>
                <a:rPr sz="1400" dirty="0"/>
                <a:t>2 medications in 1 device</a:t>
              </a:r>
            </a:p>
          </p:txBody>
        </p:sp>
      </p:grpSp>
      <p:sp>
        <p:nvSpPr>
          <p:cNvPr id="1394" name="Straight Connector 13"/>
          <p:cNvSpPr/>
          <p:nvPr/>
        </p:nvSpPr>
        <p:spPr>
          <a:xfrm>
            <a:off x="1997863" y="3209737"/>
            <a:ext cx="1" cy="651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57150">
            <a:solidFill>
              <a:srgbClr val="001F7F"/>
            </a:solidFill>
            <a:miter/>
          </a:ln>
        </p:spPr>
        <p:txBody>
          <a:bodyPr/>
          <a:lstStyle/>
          <a:p>
            <a:endParaRPr/>
          </a:p>
        </p:txBody>
      </p:sp>
      <p:grpSp>
        <p:nvGrpSpPr>
          <p:cNvPr id="1384" name="Group 14"/>
          <p:cNvGrpSpPr/>
          <p:nvPr/>
        </p:nvGrpSpPr>
        <p:grpSpPr>
          <a:xfrm>
            <a:off x="1324211" y="1476329"/>
            <a:ext cx="1347305" cy="1733451"/>
            <a:chOff x="0" y="0"/>
            <a:chExt cx="1796406" cy="1733450"/>
          </a:xfrm>
        </p:grpSpPr>
        <p:sp>
          <p:nvSpPr>
            <p:cNvPr id="1382" name="Oval 15"/>
            <p:cNvSpPr/>
            <p:nvPr/>
          </p:nvSpPr>
          <p:spPr>
            <a:xfrm>
              <a:off x="-1" y="-1"/>
              <a:ext cx="1796408" cy="1733452"/>
            </a:xfrm>
            <a:prstGeom prst="ellipse">
              <a:avLst/>
            </a:prstGeom>
            <a:solidFill>
              <a:srgbClr val="9A669B"/>
            </a:solidFill>
            <a:ln w="12700" cap="flat">
              <a:noFill/>
              <a:miter lim="400000"/>
            </a:ln>
            <a:effectLst/>
          </p:spPr>
          <p:txBody>
            <a:bodyPr wrap="square" lIns="36000" tIns="36000" rIns="36000" bIns="36000" numCol="1" anchor="ctr">
              <a:noAutofit/>
            </a:bodyPr>
            <a:lstStyle/>
            <a:p>
              <a:pPr algn="ctr">
                <a:defRPr>
                  <a:solidFill>
                    <a:srgbClr val="FFFFFF"/>
                  </a:solidFill>
                  <a:latin typeface="Apis"/>
                  <a:ea typeface="Apis"/>
                  <a:cs typeface="Apis"/>
                  <a:sym typeface="Apis"/>
                </a:defRPr>
              </a:pPr>
              <a:endParaRPr/>
            </a:p>
          </p:txBody>
        </p:sp>
        <p:pic>
          <p:nvPicPr>
            <p:cNvPr id="1383" name="Graphic 16" descr="Graphic 16"/>
            <p:cNvPicPr>
              <a:picLocks noChangeAspect="1"/>
            </p:cNvPicPr>
            <p:nvPr/>
          </p:nvPicPr>
          <p:blipFill>
            <a:blip r:embed="rId3"/>
            <a:stretch>
              <a:fillRect/>
            </a:stretch>
          </p:blipFill>
          <p:spPr>
            <a:xfrm>
              <a:off x="592539" y="373910"/>
              <a:ext cx="612963" cy="981859"/>
            </a:xfrm>
            <a:prstGeom prst="rect">
              <a:avLst/>
            </a:prstGeom>
            <a:ln w="12700" cap="flat">
              <a:noFill/>
              <a:miter lim="400000"/>
            </a:ln>
            <a:effectLst/>
          </p:spPr>
        </p:pic>
      </p:grpSp>
      <p:grpSp>
        <p:nvGrpSpPr>
          <p:cNvPr id="1387" name="Group 17"/>
          <p:cNvGrpSpPr/>
          <p:nvPr/>
        </p:nvGrpSpPr>
        <p:grpSpPr>
          <a:xfrm>
            <a:off x="4795390" y="1458473"/>
            <a:ext cx="1347305" cy="1733451"/>
            <a:chOff x="0" y="0"/>
            <a:chExt cx="1796406" cy="1733450"/>
          </a:xfrm>
        </p:grpSpPr>
        <p:sp>
          <p:nvSpPr>
            <p:cNvPr id="1385" name="Oval 18"/>
            <p:cNvSpPr/>
            <p:nvPr/>
          </p:nvSpPr>
          <p:spPr>
            <a:xfrm>
              <a:off x="-1" y="-1"/>
              <a:ext cx="1796408" cy="1733452"/>
            </a:xfrm>
            <a:prstGeom prst="ellipse">
              <a:avLst/>
            </a:prstGeom>
            <a:solidFill>
              <a:srgbClr val="9A669B"/>
            </a:solidFill>
            <a:ln w="12700" cap="flat">
              <a:noFill/>
              <a:miter lim="400000"/>
            </a:ln>
            <a:effectLst/>
          </p:spPr>
          <p:txBody>
            <a:bodyPr wrap="square" lIns="36000" tIns="36000" rIns="36000" bIns="36000" numCol="1" anchor="ctr">
              <a:noAutofit/>
            </a:bodyPr>
            <a:lstStyle/>
            <a:p>
              <a:pPr algn="ctr">
                <a:defRPr>
                  <a:solidFill>
                    <a:srgbClr val="FFFFFF"/>
                  </a:solidFill>
                  <a:latin typeface="Apis"/>
                  <a:ea typeface="Apis"/>
                  <a:cs typeface="Apis"/>
                  <a:sym typeface="Apis"/>
                </a:defRPr>
              </a:pPr>
              <a:endParaRPr/>
            </a:p>
          </p:txBody>
        </p:sp>
        <p:pic>
          <p:nvPicPr>
            <p:cNvPr id="1386" name="Graphic 19" descr="Graphic 19"/>
            <p:cNvPicPr>
              <a:picLocks noChangeAspect="1"/>
            </p:cNvPicPr>
            <p:nvPr/>
          </p:nvPicPr>
          <p:blipFill>
            <a:blip r:embed="rId4"/>
            <a:stretch>
              <a:fillRect/>
            </a:stretch>
          </p:blipFill>
          <p:spPr>
            <a:xfrm>
              <a:off x="470130" y="393017"/>
              <a:ext cx="959756" cy="892240"/>
            </a:xfrm>
            <a:prstGeom prst="rect">
              <a:avLst/>
            </a:prstGeom>
            <a:ln w="12700" cap="flat">
              <a:noFill/>
              <a:miter lim="400000"/>
            </a:ln>
            <a:effectLst/>
          </p:spPr>
        </p:pic>
      </p:grpSp>
      <p:sp>
        <p:nvSpPr>
          <p:cNvPr id="1388" name="Flowchart: Connector 23"/>
          <p:cNvSpPr/>
          <p:nvPr/>
        </p:nvSpPr>
        <p:spPr>
          <a:xfrm>
            <a:off x="6730640" y="1524055"/>
            <a:ext cx="1301462" cy="1733451"/>
          </a:xfrm>
          <a:prstGeom prst="ellipse">
            <a:avLst/>
          </a:prstGeom>
          <a:solidFill>
            <a:srgbClr val="ED1C92"/>
          </a:solidFill>
          <a:ln w="12700">
            <a:solidFill>
              <a:srgbClr val="ED1C92"/>
            </a:solidFill>
            <a:miter/>
          </a:ln>
        </p:spPr>
        <p:txBody>
          <a:bodyPr lIns="36000" tIns="36000" rIns="36000" bIns="36000" anchor="ctr"/>
          <a:lstStyle/>
          <a:p>
            <a:pPr algn="ctr">
              <a:defRPr>
                <a:solidFill>
                  <a:srgbClr val="1D2235"/>
                </a:solidFill>
                <a:latin typeface="Apis"/>
                <a:ea typeface="Apis"/>
                <a:cs typeface="Apis"/>
                <a:sym typeface="Apis"/>
              </a:defRPr>
            </a:pPr>
            <a:endParaRPr/>
          </a:p>
        </p:txBody>
      </p:sp>
      <p:sp>
        <p:nvSpPr>
          <p:cNvPr id="1389" name="TextBox 20"/>
          <p:cNvSpPr txBox="1"/>
          <p:nvPr/>
        </p:nvSpPr>
        <p:spPr>
          <a:xfrm>
            <a:off x="6992755" y="1953629"/>
            <a:ext cx="777231" cy="7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4400" b="1">
                <a:solidFill>
                  <a:srgbClr val="FFFFFF"/>
                </a:solidFill>
                <a:latin typeface="Calibri"/>
                <a:ea typeface="Calibri"/>
                <a:cs typeface="Calibri"/>
                <a:sym typeface="Calibri"/>
              </a:defRPr>
            </a:lvl1pPr>
          </a:lstStyle>
          <a:p>
            <a:r>
              <a:t>R</a:t>
            </a:r>
          </a:p>
        </p:txBody>
      </p:sp>
      <p:sp>
        <p:nvSpPr>
          <p:cNvPr id="1390" name="TextBox 26"/>
          <p:cNvSpPr txBox="1"/>
          <p:nvPr/>
        </p:nvSpPr>
        <p:spPr>
          <a:xfrm>
            <a:off x="1225437" y="5999213"/>
            <a:ext cx="6908007" cy="370841"/>
          </a:xfrm>
          <a:prstGeom prst="rect">
            <a:avLst/>
          </a:prstGeom>
          <a:solidFill>
            <a:srgbClr val="EC1F91"/>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a:solidFill>
                  <a:srgbClr val="FFFFFF"/>
                </a:solidFill>
                <a:latin typeface="Verdana"/>
                <a:ea typeface="Verdana"/>
                <a:cs typeface="Verdana"/>
                <a:sym typeface="Verdana"/>
              </a:defRPr>
            </a:lvl1pPr>
          </a:lstStyle>
          <a:p>
            <a:r>
              <a:t>Established with extensive clinical trial evidence</a:t>
            </a:r>
          </a:p>
        </p:txBody>
      </p:sp>
    </p:spTree>
    <p:extLst>
      <p:ext uri="{BB962C8B-B14F-4D97-AF65-F5344CB8AC3E}">
        <p14:creationId xmlns:p14="http://schemas.microsoft.com/office/powerpoint/2010/main" val="288239772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p:tmAbs val="0"/>
                                  </p:iterate>
                                  <p:childTnLst>
                                    <p:set>
                                      <p:cBhvr>
                                        <p:cTn id="6" fill="hold"/>
                                        <p:tgtEl>
                                          <p:spTgt spid="1384"/>
                                        </p:tgtEl>
                                        <p:attrNameLst>
                                          <p:attrName>style.visibility</p:attrName>
                                        </p:attrNameLst>
                                      </p:cBhvr>
                                      <p:to>
                                        <p:strVal val="visible"/>
                                      </p:to>
                                    </p:set>
                                    <p:anim calcmode="lin" valueType="num">
                                      <p:cBhvr>
                                        <p:cTn id="7" dur="500" fill="hold"/>
                                        <p:tgtEl>
                                          <p:spTgt spid="1384"/>
                                        </p:tgtEl>
                                        <p:attrNameLst>
                                          <p:attrName>ppt_w</p:attrName>
                                        </p:attrNameLst>
                                      </p:cBhvr>
                                      <p:tavLst>
                                        <p:tav tm="0">
                                          <p:val>
                                            <p:fltVal val="0"/>
                                          </p:val>
                                        </p:tav>
                                        <p:tav tm="100000">
                                          <p:val>
                                            <p:strVal val="#ppt_w"/>
                                          </p:val>
                                        </p:tav>
                                      </p:tavLst>
                                    </p:anim>
                                    <p:anim calcmode="lin" valueType="num">
                                      <p:cBhvr>
                                        <p:cTn id="8" dur="500" fill="hold"/>
                                        <p:tgtEl>
                                          <p:spTgt spid="1384"/>
                                        </p:tgtEl>
                                        <p:attrNameLst>
                                          <p:attrName>ppt_h</p:attrName>
                                        </p:attrNameLst>
                                      </p:cBhvr>
                                      <p:tavLst>
                                        <p:tav tm="0">
                                          <p:val>
                                            <p:fltVal val="0"/>
                                          </p:val>
                                        </p:tav>
                                        <p:tav tm="100000">
                                          <p:val>
                                            <p:strVal val="#ppt_h"/>
                                          </p:val>
                                        </p:tav>
                                      </p:tavLst>
                                    </p:anim>
                                    <p:anim calcmode="lin" valueType="num">
                                      <p:cBhvr>
                                        <p:cTn id="9" dur="500" fill="hold"/>
                                        <p:tgtEl>
                                          <p:spTgt spid="1384"/>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38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22" presetClass="entr" presetSubtype="1" fill="hold" grpId="0" nodeType="afterEffect">
                                  <p:stCondLst>
                                    <p:cond delay="0"/>
                                  </p:stCondLst>
                                  <p:iterate>
                                    <p:tmAbs val="0"/>
                                  </p:iterate>
                                  <p:childTnLst>
                                    <p:set>
                                      <p:cBhvr>
                                        <p:cTn id="13" fill="hold"/>
                                        <p:tgtEl>
                                          <p:spTgt spid="1394"/>
                                        </p:tgtEl>
                                        <p:attrNameLst>
                                          <p:attrName>style.visibility</p:attrName>
                                        </p:attrNameLst>
                                      </p:cBhvr>
                                      <p:to>
                                        <p:strVal val="visible"/>
                                      </p:to>
                                    </p:set>
                                    <p:animEffect transition="in" filter="wipe(up)">
                                      <p:cBhvr>
                                        <p:cTn id="14" dur="500"/>
                                        <p:tgtEl>
                                          <p:spTgt spid="1394"/>
                                        </p:tgtEl>
                                      </p:cBhvr>
                                    </p:animEffect>
                                  </p:childTnLst>
                                </p:cTn>
                              </p:par>
                            </p:childTnLst>
                          </p:cTn>
                        </p:par>
                        <p:par>
                          <p:cTn id="15" fill="hold">
                            <p:stCondLst>
                              <p:cond delay="1000"/>
                            </p:stCondLst>
                            <p:childTnLst>
                              <p:par>
                                <p:cTn id="16" presetID="10" presetClass="entr" fill="hold" grpId="0" nodeType="afterEffect">
                                  <p:stCondLst>
                                    <p:cond delay="0"/>
                                  </p:stCondLst>
                                  <p:iterate>
                                    <p:tmAbs val="0"/>
                                  </p:iterate>
                                  <p:childTnLst>
                                    <p:set>
                                      <p:cBhvr>
                                        <p:cTn id="17" fill="hold"/>
                                        <p:tgtEl>
                                          <p:spTgt spid="1380"/>
                                        </p:tgtEl>
                                        <p:attrNameLst>
                                          <p:attrName>style.visibility</p:attrName>
                                        </p:attrNameLst>
                                      </p:cBhvr>
                                      <p:to>
                                        <p:strVal val="visible"/>
                                      </p:to>
                                    </p:set>
                                    <p:animEffect transition="in" filter="fade">
                                      <p:cBhvr>
                                        <p:cTn id="18" dur="500"/>
                                        <p:tgtEl>
                                          <p:spTgt spid="1380"/>
                                        </p:tgtEl>
                                      </p:cBhvr>
                                    </p:animEffect>
                                  </p:childTnLst>
                                </p:cTn>
                              </p:par>
                            </p:childTnLst>
                          </p:cTn>
                        </p:par>
                        <p:par>
                          <p:cTn id="19" fill="hold">
                            <p:stCondLst>
                              <p:cond delay="1500"/>
                            </p:stCondLst>
                            <p:childTnLst>
                              <p:par>
                                <p:cTn id="20" presetID="15" presetClass="entr" presetSubtype="0" fill="hold" grpId="0" nodeType="afterEffect">
                                  <p:stCondLst>
                                    <p:cond delay="0"/>
                                  </p:stCondLst>
                                  <p:iterate>
                                    <p:tmAbs val="0"/>
                                  </p:iterate>
                                  <p:childTnLst>
                                    <p:set>
                                      <p:cBhvr>
                                        <p:cTn id="21" fill="hold"/>
                                        <p:tgtEl>
                                          <p:spTgt spid="1364"/>
                                        </p:tgtEl>
                                        <p:attrNameLst>
                                          <p:attrName>style.visibility</p:attrName>
                                        </p:attrNameLst>
                                      </p:cBhvr>
                                      <p:to>
                                        <p:strVal val="visible"/>
                                      </p:to>
                                    </p:set>
                                    <p:anim calcmode="lin" valueType="num">
                                      <p:cBhvr>
                                        <p:cTn id="22" dur="500" fill="hold"/>
                                        <p:tgtEl>
                                          <p:spTgt spid="1364"/>
                                        </p:tgtEl>
                                        <p:attrNameLst>
                                          <p:attrName>ppt_w</p:attrName>
                                        </p:attrNameLst>
                                      </p:cBhvr>
                                      <p:tavLst>
                                        <p:tav tm="0">
                                          <p:val>
                                            <p:fltVal val="0"/>
                                          </p:val>
                                        </p:tav>
                                        <p:tav tm="100000">
                                          <p:val>
                                            <p:strVal val="#ppt_w"/>
                                          </p:val>
                                        </p:tav>
                                      </p:tavLst>
                                    </p:anim>
                                    <p:anim calcmode="lin" valueType="num">
                                      <p:cBhvr>
                                        <p:cTn id="23" dur="500" fill="hold"/>
                                        <p:tgtEl>
                                          <p:spTgt spid="1364"/>
                                        </p:tgtEl>
                                        <p:attrNameLst>
                                          <p:attrName>ppt_h</p:attrName>
                                        </p:attrNameLst>
                                      </p:cBhvr>
                                      <p:tavLst>
                                        <p:tav tm="0">
                                          <p:val>
                                            <p:fltVal val="0"/>
                                          </p:val>
                                        </p:tav>
                                        <p:tav tm="100000">
                                          <p:val>
                                            <p:strVal val="#ppt_h"/>
                                          </p:val>
                                        </p:tav>
                                      </p:tavLst>
                                    </p:anim>
                                    <p:anim calcmode="lin" valueType="num">
                                      <p:cBhvr>
                                        <p:cTn id="24" dur="500" fill="hold"/>
                                        <p:tgtEl>
                                          <p:spTgt spid="1364"/>
                                        </p:tgtEl>
                                        <p:attrNameLst>
                                          <p:attrName>ppt_x</p:attrName>
                                        </p:attrNameLst>
                                      </p:cBhvr>
                                      <p:tavLst>
                                        <p:tav tm="0" fmla="#ppt_x+(cos(-2*pi*(1-$))*-#ppt_x-sin(-2*pi*(1-$))*(1-#ppt_y))*(1-$)">
                                          <p:val>
                                            <p:fltVal val="0"/>
                                          </p:val>
                                        </p:tav>
                                        <p:tav tm="100000">
                                          <p:val>
                                            <p:fltVal val="1"/>
                                          </p:val>
                                        </p:tav>
                                      </p:tavLst>
                                    </p:anim>
                                    <p:anim calcmode="lin" valueType="num">
                                      <p:cBhvr>
                                        <p:cTn id="25" dur="500" fill="hold"/>
                                        <p:tgtEl>
                                          <p:spTgt spid="1364"/>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000"/>
                            </p:stCondLst>
                            <p:childTnLst>
                              <p:par>
                                <p:cTn id="27" presetID="22" presetClass="entr" presetSubtype="1" fill="hold" grpId="0" nodeType="afterEffect">
                                  <p:stCondLst>
                                    <p:cond delay="0"/>
                                  </p:stCondLst>
                                  <p:iterate>
                                    <p:tmAbs val="0"/>
                                  </p:iterate>
                                  <p:childTnLst>
                                    <p:set>
                                      <p:cBhvr>
                                        <p:cTn id="28" fill="hold"/>
                                        <p:tgtEl>
                                          <p:spTgt spid="1391"/>
                                        </p:tgtEl>
                                        <p:attrNameLst>
                                          <p:attrName>style.visibility</p:attrName>
                                        </p:attrNameLst>
                                      </p:cBhvr>
                                      <p:to>
                                        <p:strVal val="visible"/>
                                      </p:to>
                                    </p:set>
                                    <p:animEffect transition="in" filter="wipe(up)">
                                      <p:cBhvr>
                                        <p:cTn id="29" dur="500"/>
                                        <p:tgtEl>
                                          <p:spTgt spid="1391"/>
                                        </p:tgtEl>
                                      </p:cBhvr>
                                    </p:animEffect>
                                  </p:childTnLst>
                                </p:cTn>
                              </p:par>
                            </p:childTnLst>
                          </p:cTn>
                        </p:par>
                        <p:par>
                          <p:cTn id="30" fill="hold">
                            <p:stCondLst>
                              <p:cond delay="2500"/>
                            </p:stCondLst>
                            <p:childTnLst>
                              <p:par>
                                <p:cTn id="31" presetID="10" presetClass="entr" fill="hold" grpId="0" nodeType="afterEffect">
                                  <p:stCondLst>
                                    <p:cond delay="0"/>
                                  </p:stCondLst>
                                  <p:iterate>
                                    <p:tmAbs val="0"/>
                                  </p:iterate>
                                  <p:childTnLst>
                                    <p:set>
                                      <p:cBhvr>
                                        <p:cTn id="32" fill="hold"/>
                                        <p:tgtEl>
                                          <p:spTgt spid="1368"/>
                                        </p:tgtEl>
                                        <p:attrNameLst>
                                          <p:attrName>style.visibility</p:attrName>
                                        </p:attrNameLst>
                                      </p:cBhvr>
                                      <p:to>
                                        <p:strVal val="visible"/>
                                      </p:to>
                                    </p:set>
                                    <p:animEffect transition="in" filter="fade">
                                      <p:cBhvr>
                                        <p:cTn id="33" dur="500"/>
                                        <p:tgtEl>
                                          <p:spTgt spid="1368"/>
                                        </p:tgtEl>
                                      </p:cBhvr>
                                    </p:animEffect>
                                  </p:childTnLst>
                                </p:cTn>
                              </p:par>
                            </p:childTnLst>
                          </p:cTn>
                        </p:par>
                        <p:par>
                          <p:cTn id="34" fill="hold">
                            <p:stCondLst>
                              <p:cond delay="3000"/>
                            </p:stCondLst>
                            <p:childTnLst>
                              <p:par>
                                <p:cTn id="35" presetID="15" presetClass="entr" presetSubtype="0" fill="hold" grpId="0" nodeType="afterEffect">
                                  <p:stCondLst>
                                    <p:cond delay="0"/>
                                  </p:stCondLst>
                                  <p:iterate>
                                    <p:tmAbs val="0"/>
                                  </p:iterate>
                                  <p:childTnLst>
                                    <p:set>
                                      <p:cBhvr>
                                        <p:cTn id="36" fill="hold"/>
                                        <p:tgtEl>
                                          <p:spTgt spid="1387"/>
                                        </p:tgtEl>
                                        <p:attrNameLst>
                                          <p:attrName>style.visibility</p:attrName>
                                        </p:attrNameLst>
                                      </p:cBhvr>
                                      <p:to>
                                        <p:strVal val="visible"/>
                                      </p:to>
                                    </p:set>
                                    <p:anim calcmode="lin" valueType="num">
                                      <p:cBhvr>
                                        <p:cTn id="37" dur="500" fill="hold"/>
                                        <p:tgtEl>
                                          <p:spTgt spid="1387"/>
                                        </p:tgtEl>
                                        <p:attrNameLst>
                                          <p:attrName>ppt_w</p:attrName>
                                        </p:attrNameLst>
                                      </p:cBhvr>
                                      <p:tavLst>
                                        <p:tav tm="0">
                                          <p:val>
                                            <p:fltVal val="0"/>
                                          </p:val>
                                        </p:tav>
                                        <p:tav tm="100000">
                                          <p:val>
                                            <p:strVal val="#ppt_w"/>
                                          </p:val>
                                        </p:tav>
                                      </p:tavLst>
                                    </p:anim>
                                    <p:anim calcmode="lin" valueType="num">
                                      <p:cBhvr>
                                        <p:cTn id="38" dur="500" fill="hold"/>
                                        <p:tgtEl>
                                          <p:spTgt spid="1387"/>
                                        </p:tgtEl>
                                        <p:attrNameLst>
                                          <p:attrName>ppt_h</p:attrName>
                                        </p:attrNameLst>
                                      </p:cBhvr>
                                      <p:tavLst>
                                        <p:tav tm="0">
                                          <p:val>
                                            <p:fltVal val="0"/>
                                          </p:val>
                                        </p:tav>
                                        <p:tav tm="100000">
                                          <p:val>
                                            <p:strVal val="#ppt_h"/>
                                          </p:val>
                                        </p:tav>
                                      </p:tavLst>
                                    </p:anim>
                                    <p:anim calcmode="lin" valueType="num">
                                      <p:cBhvr>
                                        <p:cTn id="39" dur="500" fill="hold"/>
                                        <p:tgtEl>
                                          <p:spTgt spid="1387"/>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1387"/>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3500"/>
                            </p:stCondLst>
                            <p:childTnLst>
                              <p:par>
                                <p:cTn id="42" presetID="22" presetClass="entr" presetSubtype="1" fill="hold" grpId="0" nodeType="afterEffect">
                                  <p:stCondLst>
                                    <p:cond delay="0"/>
                                  </p:stCondLst>
                                  <p:iterate>
                                    <p:tmAbs val="0"/>
                                  </p:iterate>
                                  <p:childTnLst>
                                    <p:set>
                                      <p:cBhvr>
                                        <p:cTn id="43" fill="hold"/>
                                        <p:tgtEl>
                                          <p:spTgt spid="1392"/>
                                        </p:tgtEl>
                                        <p:attrNameLst>
                                          <p:attrName>style.visibility</p:attrName>
                                        </p:attrNameLst>
                                      </p:cBhvr>
                                      <p:to>
                                        <p:strVal val="visible"/>
                                      </p:to>
                                    </p:set>
                                    <p:animEffect transition="in" filter="wipe(up)">
                                      <p:cBhvr>
                                        <p:cTn id="44" dur="500"/>
                                        <p:tgtEl>
                                          <p:spTgt spid="1392"/>
                                        </p:tgtEl>
                                      </p:cBhvr>
                                    </p:animEffect>
                                  </p:childTnLst>
                                </p:cTn>
                              </p:par>
                            </p:childTnLst>
                          </p:cTn>
                        </p:par>
                        <p:par>
                          <p:cTn id="45" fill="hold">
                            <p:stCondLst>
                              <p:cond delay="4000"/>
                            </p:stCondLst>
                            <p:childTnLst>
                              <p:par>
                                <p:cTn id="46" presetID="10" presetClass="entr" fill="hold" grpId="0" nodeType="afterEffect">
                                  <p:stCondLst>
                                    <p:cond delay="0"/>
                                  </p:stCondLst>
                                  <p:iterate>
                                    <p:tmAbs val="0"/>
                                  </p:iterate>
                                  <p:childTnLst>
                                    <p:set>
                                      <p:cBhvr>
                                        <p:cTn id="47" fill="hold"/>
                                        <p:tgtEl>
                                          <p:spTgt spid="1372"/>
                                        </p:tgtEl>
                                        <p:attrNameLst>
                                          <p:attrName>style.visibility</p:attrName>
                                        </p:attrNameLst>
                                      </p:cBhvr>
                                      <p:to>
                                        <p:strVal val="visible"/>
                                      </p:to>
                                    </p:set>
                                    <p:animEffect transition="in" filter="fade">
                                      <p:cBhvr>
                                        <p:cTn id="48" dur="500"/>
                                        <p:tgtEl>
                                          <p:spTgt spid="1372"/>
                                        </p:tgtEl>
                                      </p:cBhvr>
                                    </p:animEffect>
                                  </p:childTnLst>
                                </p:cTn>
                              </p:par>
                            </p:childTnLst>
                          </p:cTn>
                        </p:par>
                        <p:par>
                          <p:cTn id="49" fill="hold">
                            <p:stCondLst>
                              <p:cond delay="4500"/>
                            </p:stCondLst>
                            <p:childTnLst>
                              <p:par>
                                <p:cTn id="50" presetID="22" presetClass="entr" presetSubtype="1" fill="hold" grpId="0" nodeType="afterEffect">
                                  <p:stCondLst>
                                    <p:cond delay="0"/>
                                  </p:stCondLst>
                                  <p:iterate>
                                    <p:tmAbs val="0"/>
                                  </p:iterate>
                                  <p:childTnLst>
                                    <p:set>
                                      <p:cBhvr>
                                        <p:cTn id="51" fill="hold"/>
                                        <p:tgtEl>
                                          <p:spTgt spid="1393"/>
                                        </p:tgtEl>
                                        <p:attrNameLst>
                                          <p:attrName>style.visibility</p:attrName>
                                        </p:attrNameLst>
                                      </p:cBhvr>
                                      <p:to>
                                        <p:strVal val="visible"/>
                                      </p:to>
                                    </p:set>
                                    <p:animEffect transition="in" filter="wipe(up)">
                                      <p:cBhvr>
                                        <p:cTn id="52" dur="500"/>
                                        <p:tgtEl>
                                          <p:spTgt spid="1393"/>
                                        </p:tgtEl>
                                      </p:cBhvr>
                                    </p:animEffect>
                                  </p:childTnLst>
                                </p:cTn>
                              </p:par>
                            </p:childTnLst>
                          </p:cTn>
                        </p:par>
                        <p:par>
                          <p:cTn id="53" fill="hold">
                            <p:stCondLst>
                              <p:cond delay="5000"/>
                            </p:stCondLst>
                            <p:childTnLst>
                              <p:par>
                                <p:cTn id="54" presetID="10" presetClass="entr" fill="hold" grpId="0" nodeType="afterEffect">
                                  <p:stCondLst>
                                    <p:cond delay="0"/>
                                  </p:stCondLst>
                                  <p:iterate>
                                    <p:tmAbs val="0"/>
                                  </p:iterate>
                                  <p:childTnLst>
                                    <p:set>
                                      <p:cBhvr>
                                        <p:cTn id="55" fill="hold"/>
                                        <p:tgtEl>
                                          <p:spTgt spid="1376"/>
                                        </p:tgtEl>
                                        <p:attrNameLst>
                                          <p:attrName>style.visibility</p:attrName>
                                        </p:attrNameLst>
                                      </p:cBhvr>
                                      <p:to>
                                        <p:strVal val="visible"/>
                                      </p:to>
                                    </p:set>
                                    <p:animEffect transition="in" filter="fade">
                                      <p:cBhvr>
                                        <p:cTn id="56" dur="500"/>
                                        <p:tgtEl>
                                          <p:spTgt spid="1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 grpId="0" animBg="1" advAuto="0"/>
      <p:bldP spid="1368" grpId="0" animBg="1" advAuto="0"/>
      <p:bldP spid="1391" grpId="0" animBg="1" advAuto="0"/>
      <p:bldP spid="1372" grpId="0" animBg="1" advAuto="0"/>
      <p:bldP spid="1392" grpId="0" animBg="1" advAuto="0"/>
      <p:bldP spid="1376" grpId="0" animBg="1" advAuto="0"/>
      <p:bldP spid="1393" grpId="0" animBg="1" advAuto="0"/>
      <p:bldP spid="1380" grpId="0" animBg="1" advAuto="0"/>
      <p:bldP spid="1394" grpId="0" animBg="1" advAuto="0"/>
      <p:bldP spid="1384" grpId="0" animBg="1" advAuto="0"/>
      <p:bldP spid="1387" grpId="0"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Treatment</a:t>
            </a:r>
          </a:p>
        </p:txBody>
      </p:sp>
      <p:sp>
        <p:nvSpPr>
          <p:cNvPr id="5" name="Text Placeholder 4"/>
          <p:cNvSpPr>
            <a:spLocks noGrp="1"/>
          </p:cNvSpPr>
          <p:nvPr>
            <p:ph type="body" idx="1"/>
          </p:nvPr>
        </p:nvSpPr>
        <p:spPr/>
        <p:txBody>
          <a:bodyPr/>
          <a:lstStyle/>
          <a:p>
            <a:r>
              <a:rPr lang="en-US" dirty="0"/>
              <a:t>Natural products : DM</a:t>
            </a:r>
          </a:p>
        </p:txBody>
      </p:sp>
      <p:sp>
        <p:nvSpPr>
          <p:cNvPr id="6" name="Content Placeholder 5"/>
          <p:cNvSpPr>
            <a:spLocks noGrp="1"/>
          </p:cNvSpPr>
          <p:nvPr>
            <p:ph sz="half" idx="2"/>
          </p:nvPr>
        </p:nvSpPr>
        <p:spPr/>
        <p:txBody>
          <a:bodyPr>
            <a:normAutofit fontScale="92500" lnSpcReduction="10000"/>
          </a:bodyPr>
          <a:lstStyle/>
          <a:p>
            <a:r>
              <a:rPr lang="en-US" dirty="0"/>
              <a:t>Chromium </a:t>
            </a:r>
            <a:r>
              <a:rPr lang="en-US" dirty="0" err="1"/>
              <a:t>polynicotinate</a:t>
            </a:r>
            <a:endParaRPr lang="en-US" dirty="0"/>
          </a:p>
          <a:p>
            <a:r>
              <a:rPr lang="en-US" dirty="0"/>
              <a:t>Guar gum</a:t>
            </a:r>
          </a:p>
          <a:p>
            <a:r>
              <a:rPr lang="en-US" dirty="0"/>
              <a:t>HCA</a:t>
            </a:r>
          </a:p>
          <a:p>
            <a:r>
              <a:rPr lang="en-US" dirty="0"/>
              <a:t>Bitter Melon</a:t>
            </a:r>
          </a:p>
          <a:p>
            <a:r>
              <a:rPr lang="en-US" dirty="0"/>
              <a:t>Cinnamon</a:t>
            </a:r>
          </a:p>
          <a:p>
            <a:r>
              <a:rPr lang="en-US" dirty="0"/>
              <a:t>D-</a:t>
            </a:r>
            <a:r>
              <a:rPr lang="en-US" dirty="0" err="1"/>
              <a:t>Chiro</a:t>
            </a:r>
            <a:r>
              <a:rPr lang="en-US" dirty="0"/>
              <a:t> inositol</a:t>
            </a:r>
          </a:p>
          <a:p>
            <a:r>
              <a:rPr lang="en-US" dirty="0" err="1"/>
              <a:t>Berberine</a:t>
            </a:r>
            <a:endParaRPr lang="en-US" dirty="0"/>
          </a:p>
          <a:p>
            <a:r>
              <a:rPr lang="en-US" dirty="0"/>
              <a:t>Alpha </a:t>
            </a:r>
            <a:r>
              <a:rPr lang="en-US" dirty="0" err="1"/>
              <a:t>lipoic</a:t>
            </a:r>
            <a:r>
              <a:rPr lang="en-US" dirty="0"/>
              <a:t> acid</a:t>
            </a:r>
          </a:p>
          <a:p>
            <a:r>
              <a:rPr lang="en-US" dirty="0" err="1"/>
              <a:t>Gymneva</a:t>
            </a:r>
            <a:r>
              <a:rPr lang="en-US" dirty="0"/>
              <a:t> </a:t>
            </a:r>
            <a:r>
              <a:rPr lang="en-US" dirty="0" err="1"/>
              <a:t>sylvestra</a:t>
            </a:r>
            <a:endParaRPr lang="en-US" dirty="0"/>
          </a:p>
          <a:p>
            <a:r>
              <a:rPr lang="en-US" dirty="0" err="1"/>
              <a:t>Vit</a:t>
            </a:r>
            <a:r>
              <a:rPr lang="en-US" dirty="0"/>
              <a:t> B’s and Magnesium</a:t>
            </a:r>
          </a:p>
        </p:txBody>
      </p:sp>
      <p:sp>
        <p:nvSpPr>
          <p:cNvPr id="7" name="Text Placeholder 6"/>
          <p:cNvSpPr>
            <a:spLocks noGrp="1"/>
          </p:cNvSpPr>
          <p:nvPr>
            <p:ph type="body" sz="quarter" idx="3"/>
          </p:nvPr>
        </p:nvSpPr>
        <p:spPr/>
        <p:txBody>
          <a:bodyPr>
            <a:normAutofit/>
          </a:bodyPr>
          <a:lstStyle/>
          <a:p>
            <a:r>
              <a:rPr lang="en-US" dirty="0"/>
              <a:t>Natural products : Metabolic</a:t>
            </a:r>
          </a:p>
        </p:txBody>
      </p:sp>
      <p:sp>
        <p:nvSpPr>
          <p:cNvPr id="8" name="Content Placeholder 7"/>
          <p:cNvSpPr>
            <a:spLocks noGrp="1"/>
          </p:cNvSpPr>
          <p:nvPr>
            <p:ph sz="quarter" idx="4"/>
          </p:nvPr>
        </p:nvSpPr>
        <p:spPr/>
        <p:txBody>
          <a:bodyPr/>
          <a:lstStyle/>
          <a:p>
            <a:r>
              <a:rPr lang="en-US" dirty="0"/>
              <a:t>Cholesterol Balance</a:t>
            </a:r>
          </a:p>
          <a:p>
            <a:r>
              <a:rPr lang="en-US" dirty="0"/>
              <a:t>Liver Balance</a:t>
            </a:r>
          </a:p>
          <a:p>
            <a:r>
              <a:rPr lang="en-US" dirty="0"/>
              <a:t>Weight loss products</a:t>
            </a:r>
          </a:p>
          <a:p>
            <a:r>
              <a:rPr lang="en-US" dirty="0" err="1"/>
              <a:t>Vit</a:t>
            </a:r>
            <a:r>
              <a:rPr lang="en-US" dirty="0"/>
              <a:t> D3</a:t>
            </a:r>
          </a:p>
        </p:txBody>
      </p:sp>
    </p:spTree>
    <p:extLst>
      <p:ext uri="{BB962C8B-B14F-4D97-AF65-F5344CB8AC3E}">
        <p14:creationId xmlns:p14="http://schemas.microsoft.com/office/powerpoint/2010/main" val="171172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BFC232C-0355-D6A7-D9CE-A26C206EBD2C}"/>
              </a:ext>
            </a:extLst>
          </p:cNvPr>
          <p:cNvGraphicFramePr>
            <a:graphicFrameLocks noGrp="1"/>
          </p:cNvGraphicFramePr>
          <p:nvPr>
            <p:ph idx="1"/>
            <p:extLst>
              <p:ext uri="{D42A27DB-BD31-4B8C-83A1-F6EECF244321}">
                <p14:modId xmlns:p14="http://schemas.microsoft.com/office/powerpoint/2010/main" val="12536397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181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A093-C577-46B6-A89E-B11A657A2C86}"/>
              </a:ext>
            </a:extLst>
          </p:cNvPr>
          <p:cNvSpPr>
            <a:spLocks noGrp="1"/>
          </p:cNvSpPr>
          <p:nvPr>
            <p:ph type="title"/>
          </p:nvPr>
        </p:nvSpPr>
        <p:spPr/>
        <p:txBody>
          <a:bodyPr/>
          <a:lstStyle/>
          <a:p>
            <a:r>
              <a:rPr lang="en-ZA" cap="small" dirty="0"/>
              <a:t>What are the criteria for prediabetes?</a:t>
            </a:r>
          </a:p>
        </p:txBody>
      </p:sp>
      <p:graphicFrame>
        <p:nvGraphicFramePr>
          <p:cNvPr id="11" name="Table 9">
            <a:extLst>
              <a:ext uri="{FF2B5EF4-FFF2-40B4-BE49-F238E27FC236}">
                <a16:creationId xmlns:a16="http://schemas.microsoft.com/office/drawing/2014/main" id="{88DAFC7A-234E-47AD-84DC-04AB5AC6EF57}"/>
              </a:ext>
            </a:extLst>
          </p:cNvPr>
          <p:cNvGraphicFramePr>
            <a:graphicFrameLocks noGrp="1"/>
          </p:cNvGraphicFramePr>
          <p:nvPr>
            <p:extLst>
              <p:ext uri="{D42A27DB-BD31-4B8C-83A1-F6EECF244321}">
                <p14:modId xmlns:p14="http://schemas.microsoft.com/office/powerpoint/2010/main" val="1276191052"/>
              </p:ext>
            </p:extLst>
          </p:nvPr>
        </p:nvGraphicFramePr>
        <p:xfrm>
          <a:off x="346416" y="1845156"/>
          <a:ext cx="8451169" cy="3327400"/>
        </p:xfrm>
        <a:graphic>
          <a:graphicData uri="http://schemas.openxmlformats.org/drawingml/2006/table">
            <a:tbl>
              <a:tblPr firstRow="1" bandRow="1">
                <a:tableStyleId>{5C22544A-7EE6-4342-B048-85BDC9FD1C3A}</a:tableStyleId>
              </a:tblPr>
              <a:tblGrid>
                <a:gridCol w="1498209">
                  <a:extLst>
                    <a:ext uri="{9D8B030D-6E8A-4147-A177-3AD203B41FA5}">
                      <a16:colId xmlns:a16="http://schemas.microsoft.com/office/drawing/2014/main" val="196538400"/>
                    </a:ext>
                  </a:extLst>
                </a:gridCol>
                <a:gridCol w="1738240">
                  <a:extLst>
                    <a:ext uri="{9D8B030D-6E8A-4147-A177-3AD203B41FA5}">
                      <a16:colId xmlns:a16="http://schemas.microsoft.com/office/drawing/2014/main" val="1100290346"/>
                    </a:ext>
                  </a:extLst>
                </a:gridCol>
                <a:gridCol w="1738240">
                  <a:extLst>
                    <a:ext uri="{9D8B030D-6E8A-4147-A177-3AD203B41FA5}">
                      <a16:colId xmlns:a16="http://schemas.microsoft.com/office/drawing/2014/main" val="448337528"/>
                    </a:ext>
                  </a:extLst>
                </a:gridCol>
                <a:gridCol w="1738240">
                  <a:extLst>
                    <a:ext uri="{9D8B030D-6E8A-4147-A177-3AD203B41FA5}">
                      <a16:colId xmlns:a16="http://schemas.microsoft.com/office/drawing/2014/main" val="1105803593"/>
                    </a:ext>
                  </a:extLst>
                </a:gridCol>
                <a:gridCol w="1738240">
                  <a:extLst>
                    <a:ext uri="{9D8B030D-6E8A-4147-A177-3AD203B41FA5}">
                      <a16:colId xmlns:a16="http://schemas.microsoft.com/office/drawing/2014/main" val="201806434"/>
                    </a:ext>
                  </a:extLst>
                </a:gridCol>
              </a:tblGrid>
              <a:tr h="293883">
                <a:tc>
                  <a:txBody>
                    <a:bodyPr/>
                    <a:lstStyle/>
                    <a:p>
                      <a:endParaRPr lang="en-ZA" sz="2200" dirty="0"/>
                    </a:p>
                  </a:txBody>
                  <a:tcPr marL="68580" marR="68580">
                    <a:solidFill>
                      <a:schemeClr val="accent1">
                        <a:lumMod val="50000"/>
                      </a:schemeClr>
                    </a:solidFill>
                  </a:tcPr>
                </a:tc>
                <a:tc>
                  <a:txBody>
                    <a:bodyPr/>
                    <a:lstStyle/>
                    <a:p>
                      <a:endParaRPr lang="en-US" dirty="0"/>
                    </a:p>
                  </a:txBody>
                  <a:tcPr marL="68580" marR="68580">
                    <a:solidFill>
                      <a:schemeClr val="accent1">
                        <a:lumMod val="50000"/>
                      </a:schemeClr>
                    </a:solidFill>
                  </a:tcPr>
                </a:tc>
                <a:tc>
                  <a:txBody>
                    <a:bodyPr/>
                    <a:lstStyle/>
                    <a:p>
                      <a:pPr algn="ctr"/>
                      <a:r>
                        <a:rPr lang="en-ZA" sz="2200" dirty="0"/>
                        <a:t>SEMDSA</a:t>
                      </a:r>
                    </a:p>
                  </a:txBody>
                  <a:tcPr marL="68580" marR="68580">
                    <a:solidFill>
                      <a:schemeClr val="accent1">
                        <a:lumMod val="50000"/>
                      </a:schemeClr>
                    </a:solidFill>
                  </a:tcPr>
                </a:tc>
                <a:tc>
                  <a:txBody>
                    <a:bodyPr/>
                    <a:lstStyle/>
                    <a:p>
                      <a:pPr algn="ctr"/>
                      <a:r>
                        <a:rPr lang="en-ZA" sz="2200" dirty="0"/>
                        <a:t>ADA</a:t>
                      </a:r>
                    </a:p>
                  </a:txBody>
                  <a:tcPr marL="68580" marR="68580">
                    <a:solidFill>
                      <a:schemeClr val="accent1">
                        <a:lumMod val="50000"/>
                      </a:schemeClr>
                    </a:solidFill>
                  </a:tcPr>
                </a:tc>
                <a:tc>
                  <a:txBody>
                    <a:bodyPr/>
                    <a:lstStyle/>
                    <a:p>
                      <a:pPr algn="ctr"/>
                      <a:endParaRPr lang="en-ZA" sz="2200" dirty="0"/>
                    </a:p>
                  </a:txBody>
                  <a:tcPr marL="68580" marR="68580">
                    <a:solidFill>
                      <a:schemeClr val="accent1">
                        <a:lumMod val="50000"/>
                      </a:schemeClr>
                    </a:solidFill>
                  </a:tcPr>
                </a:tc>
                <a:extLst>
                  <a:ext uri="{0D108BD9-81ED-4DB2-BD59-A6C34878D82A}">
                    <a16:rowId xmlns:a16="http://schemas.microsoft.com/office/drawing/2014/main" val="92612835"/>
                  </a:ext>
                </a:extLst>
              </a:tr>
              <a:tr h="370840">
                <a:tc>
                  <a:txBody>
                    <a:bodyPr/>
                    <a:lstStyle/>
                    <a:p>
                      <a:r>
                        <a:rPr lang="en-ZA" sz="2200" b="1" dirty="0"/>
                        <a:t>HbA</a:t>
                      </a:r>
                      <a:r>
                        <a:rPr lang="en-ZA" sz="2200" b="1" baseline="-25000" dirty="0"/>
                        <a:t>1c</a:t>
                      </a:r>
                    </a:p>
                  </a:txBody>
                  <a:tcPr marL="68580" marR="68580" anchor="ctr"/>
                </a:tc>
                <a:tc>
                  <a:txBody>
                    <a:bodyPr/>
                    <a:lstStyle/>
                    <a:p>
                      <a:endParaRPr lang="en-US"/>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dirty="0"/>
                        <a:t>Not recommended for diagnosis</a:t>
                      </a:r>
                    </a:p>
                  </a:txBody>
                  <a:tcPr marL="68580" marR="68580" anchor="ctr"/>
                </a:tc>
                <a:tc>
                  <a:txBody>
                    <a:bodyPr/>
                    <a:lstStyle/>
                    <a:p>
                      <a:pPr algn="ctr"/>
                      <a:r>
                        <a:rPr lang="en-ZA" sz="2200" dirty="0"/>
                        <a:t>5.7 – 6.4%</a:t>
                      </a:r>
                    </a:p>
                  </a:txBody>
                  <a:tcPr marL="68580" marR="68580" anchor="ctr"/>
                </a:tc>
                <a:tc>
                  <a:txBody>
                    <a:bodyPr/>
                    <a:lstStyle/>
                    <a:p>
                      <a:endParaRPr lang="en-US" dirty="0"/>
                    </a:p>
                  </a:txBody>
                  <a:tcPr marL="68580" marR="68580" anchor="ctr"/>
                </a:tc>
                <a:extLst>
                  <a:ext uri="{0D108BD9-81ED-4DB2-BD59-A6C34878D82A}">
                    <a16:rowId xmlns:a16="http://schemas.microsoft.com/office/drawing/2014/main" val="3452407209"/>
                  </a:ext>
                </a:extLst>
              </a:tr>
              <a:tr h="370840">
                <a:tc>
                  <a:txBody>
                    <a:bodyPr/>
                    <a:lstStyle/>
                    <a:p>
                      <a:endParaRPr lang="en-ZA" sz="2200" b="1" i="0" u="none" strike="noStrike" kern="1200" baseline="0" dirty="0">
                        <a:solidFill>
                          <a:schemeClr val="dk1"/>
                        </a:solidFill>
                        <a:latin typeface="+mn-lt"/>
                        <a:ea typeface="+mn-ea"/>
                        <a:cs typeface="+mn-cs"/>
                      </a:endParaRPr>
                    </a:p>
                  </a:txBody>
                  <a:tcPr marL="68580" marR="68580" anchor="ctr"/>
                </a:tc>
                <a:tc>
                  <a:txBody>
                    <a:bodyPr/>
                    <a:lstStyle/>
                    <a:p>
                      <a:endParaRPr lang="en-US"/>
                    </a:p>
                  </a:txBody>
                  <a:tcPr marL="68580" marR="68580" anchor="ctr"/>
                </a:tc>
                <a:tc>
                  <a:txBody>
                    <a:bodyPr/>
                    <a:lstStyle/>
                    <a:p>
                      <a:endParaRPr lang="en-US" dirty="0"/>
                    </a:p>
                  </a:txBody>
                  <a:tcPr marL="68580" marR="68580" anchor="ctr"/>
                </a:tc>
                <a:tc>
                  <a:txBody>
                    <a:bodyPr/>
                    <a:lstStyle/>
                    <a:p>
                      <a:endParaRPr lang="en-US" dirty="0"/>
                    </a:p>
                  </a:txBody>
                  <a:tcPr marL="68580" marR="68580" anchor="ctr"/>
                </a:tc>
                <a:tc>
                  <a:txBody>
                    <a:bodyPr/>
                    <a:lstStyle/>
                    <a:p>
                      <a:endParaRPr lang="en-US"/>
                    </a:p>
                  </a:txBody>
                  <a:tcPr marL="68580" marR="68580" anchor="ctr"/>
                </a:tc>
                <a:extLst>
                  <a:ext uri="{0D108BD9-81ED-4DB2-BD59-A6C34878D82A}">
                    <a16:rowId xmlns:a16="http://schemas.microsoft.com/office/drawing/2014/main" val="2883469610"/>
                  </a:ext>
                </a:extLst>
              </a:tr>
              <a:tr h="370840">
                <a:tc>
                  <a:txBody>
                    <a:bodyPr/>
                    <a:lstStyle/>
                    <a:p>
                      <a:r>
                        <a:rPr lang="en-ZA" sz="2200" b="1" i="0" u="none" strike="noStrike" kern="1200" baseline="0" dirty="0">
                          <a:solidFill>
                            <a:schemeClr val="dk1"/>
                          </a:solidFill>
                          <a:latin typeface="+mn-lt"/>
                          <a:ea typeface="+mn-ea"/>
                          <a:cs typeface="+mn-cs"/>
                        </a:rPr>
                        <a:t>Fasting Plasma Glucose</a:t>
                      </a:r>
                    </a:p>
                  </a:txBody>
                  <a:tcPr marL="68580" marR="68580" anchor="ctr"/>
                </a:tc>
                <a:tc>
                  <a:txBody>
                    <a:bodyPr/>
                    <a:lstStyle/>
                    <a:p>
                      <a:endParaRPr lang="en-US" dirty="0"/>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200" dirty="0"/>
                        <a:t>6.0 – 6.9 mmol/l</a:t>
                      </a:r>
                    </a:p>
                  </a:txBody>
                  <a:tcPr marL="68580" marR="68580" anchor="ctr"/>
                </a:tc>
                <a:tc>
                  <a:txBody>
                    <a:bodyPr/>
                    <a:lstStyle/>
                    <a:p>
                      <a:pPr algn="ctr"/>
                      <a:r>
                        <a:rPr lang="en-ZA" sz="2200" dirty="0"/>
                        <a:t>5.6 – 6.9 mmol/l</a:t>
                      </a:r>
                    </a:p>
                  </a:txBody>
                  <a:tcPr marL="68580" marR="68580" anchor="ctr"/>
                </a:tc>
                <a:tc>
                  <a:txBody>
                    <a:bodyPr/>
                    <a:lstStyle/>
                    <a:p>
                      <a:endParaRPr lang="en-US" dirty="0"/>
                    </a:p>
                  </a:txBody>
                  <a:tcPr marL="68580" marR="68580" anchor="ctr"/>
                </a:tc>
                <a:extLst>
                  <a:ext uri="{0D108BD9-81ED-4DB2-BD59-A6C34878D82A}">
                    <a16:rowId xmlns:a16="http://schemas.microsoft.com/office/drawing/2014/main" val="3778794111"/>
                  </a:ext>
                </a:extLst>
              </a:tr>
              <a:tr h="370840">
                <a:tc gridSpan="5">
                  <a:txBody>
                    <a:bodyPr/>
                    <a:lstStyle/>
                    <a:p>
                      <a:endParaRPr lang="en-ZA" sz="1800" b="0" i="0" u="none" strike="noStrike" kern="1200" baseline="0" dirty="0">
                        <a:solidFill>
                          <a:schemeClr val="dk1"/>
                        </a:solidFill>
                        <a:latin typeface="+mn-lt"/>
                        <a:ea typeface="+mn-ea"/>
                        <a:cs typeface="+mn-cs"/>
                      </a:endParaRPr>
                    </a:p>
                  </a:txBody>
                  <a:tcPr marL="68580" marR="68580"/>
                </a:tc>
                <a:tc hMerge="1">
                  <a:txBody>
                    <a:bodyPr/>
                    <a:lstStyle/>
                    <a:p>
                      <a:pPr algn="ctr"/>
                      <a:endParaRPr lang="en-ZA" sz="1900" dirty="0"/>
                    </a:p>
                  </a:txBody>
                  <a:tcPr/>
                </a:tc>
                <a:tc hMerge="1">
                  <a:txBody>
                    <a:bodyPr/>
                    <a:lstStyle/>
                    <a:p>
                      <a:endParaRPr lang="en-ZA"/>
                    </a:p>
                  </a:txBody>
                  <a:tcPr/>
                </a:tc>
                <a:tc hMerge="1">
                  <a:txBody>
                    <a:bodyPr/>
                    <a:lstStyle/>
                    <a:p>
                      <a:pPr algn="ctr"/>
                      <a:endParaRPr lang="en-ZA" sz="1900" dirty="0"/>
                    </a:p>
                  </a:txBody>
                  <a:tcPr/>
                </a:tc>
                <a:tc hMerge="1">
                  <a:txBody>
                    <a:bodyPr/>
                    <a:lstStyle/>
                    <a:p>
                      <a:pPr algn="ctr"/>
                      <a:endParaRPr lang="en-ZA" sz="1900" dirty="0"/>
                    </a:p>
                  </a:txBody>
                  <a:tcPr/>
                </a:tc>
                <a:extLst>
                  <a:ext uri="{0D108BD9-81ED-4DB2-BD59-A6C34878D82A}">
                    <a16:rowId xmlns:a16="http://schemas.microsoft.com/office/drawing/2014/main" val="3790062633"/>
                  </a:ext>
                </a:extLst>
              </a:tr>
            </a:tbl>
          </a:graphicData>
        </a:graphic>
      </p:graphicFrame>
    </p:spTree>
    <p:extLst>
      <p:ext uri="{BB962C8B-B14F-4D97-AF65-F5344CB8AC3E}">
        <p14:creationId xmlns:p14="http://schemas.microsoft.com/office/powerpoint/2010/main" val="336936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of pre-DM</a:t>
            </a:r>
          </a:p>
        </p:txBody>
      </p:sp>
      <p:sp>
        <p:nvSpPr>
          <p:cNvPr id="3" name="Content Placeholder 2"/>
          <p:cNvSpPr>
            <a:spLocks noGrp="1"/>
          </p:cNvSpPr>
          <p:nvPr>
            <p:ph idx="1"/>
          </p:nvPr>
        </p:nvSpPr>
        <p:spPr/>
        <p:txBody>
          <a:bodyPr/>
          <a:lstStyle/>
          <a:p>
            <a:r>
              <a:rPr lang="en-US" dirty="0"/>
              <a:t>Lifestyle changes</a:t>
            </a:r>
          </a:p>
          <a:p>
            <a:r>
              <a:rPr lang="en-US" dirty="0"/>
              <a:t>Metformin</a:t>
            </a:r>
          </a:p>
          <a:p>
            <a:r>
              <a:rPr lang="en-US" dirty="0"/>
              <a:t>Supplements</a:t>
            </a:r>
          </a:p>
        </p:txBody>
      </p:sp>
    </p:spTree>
    <p:extLst>
      <p:ext uri="{BB962C8B-B14F-4D97-AF65-F5344CB8AC3E}">
        <p14:creationId xmlns:p14="http://schemas.microsoft.com/office/powerpoint/2010/main" val="129119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A093-C577-46B6-A89E-B11A657A2C86}"/>
              </a:ext>
            </a:extLst>
          </p:cNvPr>
          <p:cNvSpPr>
            <a:spLocks noGrp="1"/>
          </p:cNvSpPr>
          <p:nvPr>
            <p:ph type="title"/>
          </p:nvPr>
        </p:nvSpPr>
        <p:spPr/>
        <p:txBody>
          <a:bodyPr/>
          <a:lstStyle/>
          <a:p>
            <a:r>
              <a:rPr lang="en-ZA" cap="small" dirty="0"/>
              <a:t>What are the criteria for diabetes?</a:t>
            </a:r>
          </a:p>
        </p:txBody>
      </p:sp>
      <p:graphicFrame>
        <p:nvGraphicFramePr>
          <p:cNvPr id="11" name="Table 9">
            <a:extLst>
              <a:ext uri="{FF2B5EF4-FFF2-40B4-BE49-F238E27FC236}">
                <a16:creationId xmlns:a16="http://schemas.microsoft.com/office/drawing/2014/main" id="{88DAFC7A-234E-47AD-84DC-04AB5AC6EF57}"/>
              </a:ext>
            </a:extLst>
          </p:cNvPr>
          <p:cNvGraphicFramePr>
            <a:graphicFrameLocks noGrp="1"/>
          </p:cNvGraphicFramePr>
          <p:nvPr>
            <p:extLst>
              <p:ext uri="{D42A27DB-BD31-4B8C-83A1-F6EECF244321}">
                <p14:modId xmlns:p14="http://schemas.microsoft.com/office/powerpoint/2010/main" val="3577395659"/>
              </p:ext>
            </p:extLst>
          </p:nvPr>
        </p:nvGraphicFramePr>
        <p:xfrm>
          <a:off x="346416" y="1845156"/>
          <a:ext cx="8451169" cy="3022600"/>
        </p:xfrm>
        <a:graphic>
          <a:graphicData uri="http://schemas.openxmlformats.org/drawingml/2006/table">
            <a:tbl>
              <a:tblPr firstRow="1" bandRow="1">
                <a:tableStyleId>{5C22544A-7EE6-4342-B048-85BDC9FD1C3A}</a:tableStyleId>
              </a:tblPr>
              <a:tblGrid>
                <a:gridCol w="1498209">
                  <a:extLst>
                    <a:ext uri="{9D8B030D-6E8A-4147-A177-3AD203B41FA5}">
                      <a16:colId xmlns:a16="http://schemas.microsoft.com/office/drawing/2014/main" val="196538400"/>
                    </a:ext>
                  </a:extLst>
                </a:gridCol>
                <a:gridCol w="1738240">
                  <a:extLst>
                    <a:ext uri="{9D8B030D-6E8A-4147-A177-3AD203B41FA5}">
                      <a16:colId xmlns:a16="http://schemas.microsoft.com/office/drawing/2014/main" val="1100290346"/>
                    </a:ext>
                  </a:extLst>
                </a:gridCol>
                <a:gridCol w="1738240">
                  <a:extLst>
                    <a:ext uri="{9D8B030D-6E8A-4147-A177-3AD203B41FA5}">
                      <a16:colId xmlns:a16="http://schemas.microsoft.com/office/drawing/2014/main" val="448337528"/>
                    </a:ext>
                  </a:extLst>
                </a:gridCol>
                <a:gridCol w="1738240">
                  <a:extLst>
                    <a:ext uri="{9D8B030D-6E8A-4147-A177-3AD203B41FA5}">
                      <a16:colId xmlns:a16="http://schemas.microsoft.com/office/drawing/2014/main" val="1105803593"/>
                    </a:ext>
                  </a:extLst>
                </a:gridCol>
                <a:gridCol w="1738240">
                  <a:extLst>
                    <a:ext uri="{9D8B030D-6E8A-4147-A177-3AD203B41FA5}">
                      <a16:colId xmlns:a16="http://schemas.microsoft.com/office/drawing/2014/main" val="201806434"/>
                    </a:ext>
                  </a:extLst>
                </a:gridCol>
              </a:tblGrid>
              <a:tr h="293883">
                <a:tc>
                  <a:txBody>
                    <a:bodyPr/>
                    <a:lstStyle/>
                    <a:p>
                      <a:endParaRPr lang="en-ZA" sz="2200" dirty="0"/>
                    </a:p>
                  </a:txBody>
                  <a:tcPr marL="68580" marR="68580">
                    <a:solidFill>
                      <a:schemeClr val="accent1">
                        <a:lumMod val="50000"/>
                      </a:schemeClr>
                    </a:solidFill>
                  </a:tcPr>
                </a:tc>
                <a:tc>
                  <a:txBody>
                    <a:bodyPr/>
                    <a:lstStyle/>
                    <a:p>
                      <a:endParaRPr lang="en-US" dirty="0"/>
                    </a:p>
                  </a:txBody>
                  <a:tcPr marL="68580" marR="68580">
                    <a:solidFill>
                      <a:schemeClr val="accent1">
                        <a:lumMod val="50000"/>
                      </a:schemeClr>
                    </a:solidFill>
                  </a:tcPr>
                </a:tc>
                <a:tc>
                  <a:txBody>
                    <a:bodyPr/>
                    <a:lstStyle/>
                    <a:p>
                      <a:pPr algn="ctr"/>
                      <a:r>
                        <a:rPr lang="en-ZA" sz="2200" dirty="0"/>
                        <a:t>SEMDSA</a:t>
                      </a:r>
                    </a:p>
                  </a:txBody>
                  <a:tcPr marL="68580" marR="68580">
                    <a:solidFill>
                      <a:schemeClr val="accent1">
                        <a:lumMod val="50000"/>
                      </a:schemeClr>
                    </a:solidFill>
                  </a:tcPr>
                </a:tc>
                <a:tc>
                  <a:txBody>
                    <a:bodyPr/>
                    <a:lstStyle/>
                    <a:p>
                      <a:pPr algn="ctr"/>
                      <a:r>
                        <a:rPr lang="en-ZA" sz="2200" dirty="0"/>
                        <a:t>ADA</a:t>
                      </a:r>
                    </a:p>
                  </a:txBody>
                  <a:tcPr marL="68580" marR="68580">
                    <a:solidFill>
                      <a:schemeClr val="accent1">
                        <a:lumMod val="50000"/>
                      </a:schemeClr>
                    </a:solidFill>
                  </a:tcPr>
                </a:tc>
                <a:tc>
                  <a:txBody>
                    <a:bodyPr/>
                    <a:lstStyle/>
                    <a:p>
                      <a:pPr algn="ctr"/>
                      <a:endParaRPr lang="en-ZA" sz="2200" dirty="0"/>
                    </a:p>
                  </a:txBody>
                  <a:tcPr marL="68580" marR="68580">
                    <a:solidFill>
                      <a:schemeClr val="accent1">
                        <a:lumMod val="50000"/>
                      </a:schemeClr>
                    </a:solidFill>
                  </a:tcPr>
                </a:tc>
                <a:extLst>
                  <a:ext uri="{0D108BD9-81ED-4DB2-BD59-A6C34878D82A}">
                    <a16:rowId xmlns:a16="http://schemas.microsoft.com/office/drawing/2014/main" val="92612835"/>
                  </a:ext>
                </a:extLst>
              </a:tr>
              <a:tr h="370840">
                <a:tc>
                  <a:txBody>
                    <a:bodyPr/>
                    <a:lstStyle/>
                    <a:p>
                      <a:r>
                        <a:rPr lang="en-ZA" sz="2200" b="1" dirty="0"/>
                        <a:t>HbA</a:t>
                      </a:r>
                      <a:r>
                        <a:rPr lang="en-ZA" sz="2200" b="1" baseline="-25000" dirty="0"/>
                        <a:t>1c</a:t>
                      </a:r>
                    </a:p>
                  </a:txBody>
                  <a:tcPr marL="68580" marR="68580" anchor="ctr"/>
                </a:tc>
                <a:tc>
                  <a:txBody>
                    <a:bodyPr/>
                    <a:lstStyle/>
                    <a:p>
                      <a:endParaRPr lang="en-US"/>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000" dirty="0"/>
                        <a:t>Not</a:t>
                      </a:r>
                      <a:r>
                        <a:rPr lang="en-ZA" sz="2000" baseline="0" dirty="0"/>
                        <a:t> recommended</a:t>
                      </a:r>
                      <a:endParaRPr lang="en-ZA" sz="2000" dirty="0"/>
                    </a:p>
                  </a:txBody>
                  <a:tcPr marL="68580" marR="68580" anchor="ctr"/>
                </a:tc>
                <a:tc>
                  <a:txBody>
                    <a:bodyPr/>
                    <a:lstStyle/>
                    <a:p>
                      <a:pPr algn="ctr"/>
                      <a:r>
                        <a:rPr lang="en-ZA" sz="2200" dirty="0"/>
                        <a:t>&gt;6.5%</a:t>
                      </a:r>
                    </a:p>
                  </a:txBody>
                  <a:tcPr marL="68580" marR="68580" anchor="ctr"/>
                </a:tc>
                <a:tc>
                  <a:txBody>
                    <a:bodyPr/>
                    <a:lstStyle/>
                    <a:p>
                      <a:endParaRPr lang="en-US" dirty="0"/>
                    </a:p>
                  </a:txBody>
                  <a:tcPr marL="68580" marR="68580" anchor="ctr"/>
                </a:tc>
                <a:extLst>
                  <a:ext uri="{0D108BD9-81ED-4DB2-BD59-A6C34878D82A}">
                    <a16:rowId xmlns:a16="http://schemas.microsoft.com/office/drawing/2014/main" val="3452407209"/>
                  </a:ext>
                </a:extLst>
              </a:tr>
              <a:tr h="370840">
                <a:tc>
                  <a:txBody>
                    <a:bodyPr/>
                    <a:lstStyle/>
                    <a:p>
                      <a:endParaRPr lang="en-ZA" sz="2200" b="1" i="0" u="none" strike="noStrike" kern="1200" baseline="0" dirty="0">
                        <a:solidFill>
                          <a:schemeClr val="dk1"/>
                        </a:solidFill>
                        <a:latin typeface="+mn-lt"/>
                        <a:ea typeface="+mn-ea"/>
                        <a:cs typeface="+mn-cs"/>
                      </a:endParaRPr>
                    </a:p>
                  </a:txBody>
                  <a:tcPr marL="68580" marR="68580" anchor="ctr"/>
                </a:tc>
                <a:tc>
                  <a:txBody>
                    <a:bodyPr/>
                    <a:lstStyle/>
                    <a:p>
                      <a:endParaRPr lang="en-US"/>
                    </a:p>
                  </a:txBody>
                  <a:tcPr marL="68580" marR="68580" anchor="ctr"/>
                </a:tc>
                <a:tc>
                  <a:txBody>
                    <a:bodyPr/>
                    <a:lstStyle/>
                    <a:p>
                      <a:endParaRPr lang="en-US" dirty="0"/>
                    </a:p>
                  </a:txBody>
                  <a:tcPr marL="68580" marR="68580" anchor="ctr"/>
                </a:tc>
                <a:tc>
                  <a:txBody>
                    <a:bodyPr/>
                    <a:lstStyle/>
                    <a:p>
                      <a:endParaRPr lang="en-US" dirty="0"/>
                    </a:p>
                  </a:txBody>
                  <a:tcPr marL="68580" marR="68580" anchor="ctr"/>
                </a:tc>
                <a:tc>
                  <a:txBody>
                    <a:bodyPr/>
                    <a:lstStyle/>
                    <a:p>
                      <a:endParaRPr lang="en-US"/>
                    </a:p>
                  </a:txBody>
                  <a:tcPr marL="68580" marR="68580" anchor="ctr"/>
                </a:tc>
                <a:extLst>
                  <a:ext uri="{0D108BD9-81ED-4DB2-BD59-A6C34878D82A}">
                    <a16:rowId xmlns:a16="http://schemas.microsoft.com/office/drawing/2014/main" val="2883469610"/>
                  </a:ext>
                </a:extLst>
              </a:tr>
              <a:tr h="370840">
                <a:tc>
                  <a:txBody>
                    <a:bodyPr/>
                    <a:lstStyle/>
                    <a:p>
                      <a:r>
                        <a:rPr lang="en-ZA" sz="2200" b="1" i="0" u="none" strike="noStrike" kern="1200" baseline="0" dirty="0">
                          <a:solidFill>
                            <a:schemeClr val="dk1"/>
                          </a:solidFill>
                          <a:latin typeface="+mn-lt"/>
                          <a:ea typeface="+mn-ea"/>
                          <a:cs typeface="+mn-cs"/>
                        </a:rPr>
                        <a:t>Fasting Plasma Glucose</a:t>
                      </a:r>
                    </a:p>
                  </a:txBody>
                  <a:tcPr marL="68580" marR="68580" anchor="ctr"/>
                </a:tc>
                <a:tc>
                  <a:txBody>
                    <a:bodyPr/>
                    <a:lstStyle/>
                    <a:p>
                      <a:endParaRPr lang="en-US" dirty="0"/>
                    </a:p>
                  </a:txBody>
                  <a:tcPr marL="68580" marR="6858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200" dirty="0"/>
                        <a:t>&gt;7.0mmol/l</a:t>
                      </a:r>
                    </a:p>
                  </a:txBody>
                  <a:tcPr marL="68580" marR="68580" anchor="ctr"/>
                </a:tc>
                <a:tc>
                  <a:txBody>
                    <a:bodyPr/>
                    <a:lstStyle/>
                    <a:p>
                      <a:pPr algn="ctr"/>
                      <a:r>
                        <a:rPr lang="en-ZA" sz="2200" dirty="0"/>
                        <a:t>&gt;7.0mmol/l</a:t>
                      </a:r>
                    </a:p>
                  </a:txBody>
                  <a:tcPr marL="68580" marR="68580" anchor="ctr"/>
                </a:tc>
                <a:tc>
                  <a:txBody>
                    <a:bodyPr/>
                    <a:lstStyle/>
                    <a:p>
                      <a:endParaRPr lang="en-US" dirty="0"/>
                    </a:p>
                  </a:txBody>
                  <a:tcPr marL="68580" marR="68580" anchor="ctr"/>
                </a:tc>
                <a:extLst>
                  <a:ext uri="{0D108BD9-81ED-4DB2-BD59-A6C34878D82A}">
                    <a16:rowId xmlns:a16="http://schemas.microsoft.com/office/drawing/2014/main" val="3778794111"/>
                  </a:ext>
                </a:extLst>
              </a:tr>
              <a:tr h="370840">
                <a:tc gridSpan="5">
                  <a:txBody>
                    <a:bodyPr/>
                    <a:lstStyle/>
                    <a:p>
                      <a:endParaRPr lang="en-ZA" sz="1800" b="0" i="0" u="none" strike="noStrike" kern="1200" baseline="0" dirty="0">
                        <a:solidFill>
                          <a:schemeClr val="dk1"/>
                        </a:solidFill>
                        <a:latin typeface="+mn-lt"/>
                        <a:ea typeface="+mn-ea"/>
                        <a:cs typeface="+mn-cs"/>
                      </a:endParaRPr>
                    </a:p>
                  </a:txBody>
                  <a:tcPr marL="68580" marR="68580"/>
                </a:tc>
                <a:tc hMerge="1">
                  <a:txBody>
                    <a:bodyPr/>
                    <a:lstStyle/>
                    <a:p>
                      <a:pPr algn="ctr"/>
                      <a:endParaRPr lang="en-ZA" sz="1900" dirty="0"/>
                    </a:p>
                  </a:txBody>
                  <a:tcPr/>
                </a:tc>
                <a:tc hMerge="1">
                  <a:txBody>
                    <a:bodyPr/>
                    <a:lstStyle/>
                    <a:p>
                      <a:endParaRPr lang="en-ZA"/>
                    </a:p>
                  </a:txBody>
                  <a:tcPr/>
                </a:tc>
                <a:tc hMerge="1">
                  <a:txBody>
                    <a:bodyPr/>
                    <a:lstStyle/>
                    <a:p>
                      <a:pPr algn="ctr"/>
                      <a:endParaRPr lang="en-ZA" sz="1900" dirty="0"/>
                    </a:p>
                  </a:txBody>
                  <a:tcPr/>
                </a:tc>
                <a:tc hMerge="1">
                  <a:txBody>
                    <a:bodyPr/>
                    <a:lstStyle/>
                    <a:p>
                      <a:pPr algn="ctr"/>
                      <a:endParaRPr lang="en-ZA" sz="1900" dirty="0"/>
                    </a:p>
                  </a:txBody>
                  <a:tcPr/>
                </a:tc>
                <a:extLst>
                  <a:ext uri="{0D108BD9-81ED-4DB2-BD59-A6C34878D82A}">
                    <a16:rowId xmlns:a16="http://schemas.microsoft.com/office/drawing/2014/main" val="3790062633"/>
                  </a:ext>
                </a:extLst>
              </a:tr>
            </a:tbl>
          </a:graphicData>
        </a:graphic>
      </p:graphicFrame>
    </p:spTree>
    <p:extLst>
      <p:ext uri="{BB962C8B-B14F-4D97-AF65-F5344CB8AC3E}">
        <p14:creationId xmlns:p14="http://schemas.microsoft.com/office/powerpoint/2010/main" val="177576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7638" y="127000"/>
            <a:ext cx="7262812" cy="86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GB" sz="2800" b="1">
                <a:solidFill>
                  <a:srgbClr val="FFFFFF"/>
                </a:solidFill>
                <a:latin typeface="Trebuchet MS" charset="0"/>
              </a:rPr>
              <a:t>T2DM treatment strategies revisited</a:t>
            </a:r>
            <a:endParaRPr lang="en-US" sz="2800" b="1">
              <a:solidFill>
                <a:srgbClr val="FFFFFF"/>
              </a:solidFill>
              <a:latin typeface="Trebuchet MS" charset="0"/>
            </a:endParaRPr>
          </a:p>
          <a:p>
            <a:pPr>
              <a:lnSpc>
                <a:spcPct val="90000"/>
              </a:lnSpc>
              <a:defRPr/>
            </a:pPr>
            <a:endParaRPr lang="en-US" sz="2800" b="1">
              <a:solidFill>
                <a:srgbClr val="FFFFFF"/>
              </a:solidFill>
              <a:latin typeface="Trebuchet MS" charset="0"/>
            </a:endParaRPr>
          </a:p>
        </p:txBody>
      </p:sp>
      <p:sp>
        <p:nvSpPr>
          <p:cNvPr id="124944" name="Text Box 16"/>
          <p:cNvSpPr txBox="1">
            <a:spLocks noChangeArrowheads="1"/>
          </p:cNvSpPr>
          <p:nvPr/>
        </p:nvSpPr>
        <p:spPr bwMode="auto">
          <a:xfrm>
            <a:off x="2552700" y="1519238"/>
            <a:ext cx="444023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GB" b="1" i="1">
                <a:solidFill>
                  <a:srgbClr val="FFFFFF"/>
                </a:solidFill>
                <a:latin typeface="Trebuchet MS" charset="0"/>
              </a:rPr>
              <a:t>Target</a:t>
            </a:r>
            <a:r>
              <a:rPr lang="en-GB" b="1">
                <a:solidFill>
                  <a:srgbClr val="FFFFFF"/>
                </a:solidFill>
                <a:latin typeface="Trebuchet MS" charset="0"/>
              </a:rPr>
              <a:t>-</a:t>
            </a:r>
            <a:r>
              <a:rPr lang="en-GB" b="1" i="1">
                <a:solidFill>
                  <a:srgbClr val="FFFFFF"/>
                </a:solidFill>
                <a:latin typeface="Trebuchet MS" charset="0"/>
              </a:rPr>
              <a:t>driven therapy*</a:t>
            </a:r>
            <a:endParaRPr lang="en-GB" b="1">
              <a:solidFill>
                <a:srgbClr val="FFFFFF"/>
              </a:solidFill>
              <a:latin typeface="Trebuchet MS" charset="0"/>
            </a:endParaRPr>
          </a:p>
          <a:p>
            <a:pPr algn="ctr">
              <a:defRPr/>
            </a:pPr>
            <a:endParaRPr lang="en-GB" b="1">
              <a:solidFill>
                <a:srgbClr val="FFFFFF"/>
              </a:solidFill>
              <a:latin typeface="Trebuchet MS" charset="0"/>
            </a:endParaRPr>
          </a:p>
        </p:txBody>
      </p:sp>
      <p:sp>
        <p:nvSpPr>
          <p:cNvPr id="124945" name="Text Box 17"/>
          <p:cNvSpPr txBox="1">
            <a:spLocks noChangeArrowheads="1"/>
          </p:cNvSpPr>
          <p:nvPr/>
        </p:nvSpPr>
        <p:spPr bwMode="auto">
          <a:xfrm>
            <a:off x="133350" y="6405563"/>
            <a:ext cx="4335463" cy="428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p>
            <a:pPr eaLnBrk="0" hangingPunct="0">
              <a:spcBef>
                <a:spcPct val="50000"/>
              </a:spcBef>
              <a:defRPr/>
            </a:pPr>
            <a:r>
              <a:rPr lang="en-GB" sz="1100">
                <a:solidFill>
                  <a:srgbClr val="FFFFFF"/>
                </a:solidFill>
                <a:latin typeface="Trebuchet MS" charset="0"/>
              </a:rPr>
              <a:t>Adapted from Riddle M. Endo Metab Clin NA 1997;26:659</a:t>
            </a:r>
            <a:r>
              <a:rPr lang="en-GB" sz="1100">
                <a:solidFill>
                  <a:srgbClr val="FFFFFF"/>
                </a:solidFill>
                <a:latin typeface="Trebuchet MS" charset="0"/>
                <a:cs typeface="Arial Unicode MS" charset="0"/>
              </a:rPr>
              <a:t>―77.</a:t>
            </a:r>
            <a:br>
              <a:rPr lang="en-GB" sz="1100">
                <a:solidFill>
                  <a:srgbClr val="FFFFFF"/>
                </a:solidFill>
                <a:latin typeface="Trebuchet MS" charset="0"/>
                <a:cs typeface="Arial Unicode MS" charset="0"/>
              </a:rPr>
            </a:br>
            <a:r>
              <a:rPr lang="en-GB" sz="1100">
                <a:solidFill>
                  <a:srgbClr val="FFFFFF"/>
                </a:solidFill>
                <a:latin typeface="Trebuchet MS" charset="0"/>
                <a:cs typeface="Arial Unicode MS" charset="0"/>
              </a:rPr>
              <a:t>Riddle M. Am J Med 2004;116:35</a:t>
            </a:r>
            <a:r>
              <a:rPr lang="en-GB" sz="1100">
                <a:solidFill>
                  <a:srgbClr val="FFFFFF"/>
                </a:solidFill>
                <a:latin typeface="Arial Unicode MS" charset="0"/>
                <a:cs typeface="Arial Unicode MS" charset="0"/>
              </a:rPr>
              <a:t>―95.</a:t>
            </a:r>
          </a:p>
        </p:txBody>
      </p:sp>
      <p:sp>
        <p:nvSpPr>
          <p:cNvPr id="124946" name="Rectangle 18"/>
          <p:cNvSpPr>
            <a:spLocks noChangeArrowheads="1"/>
          </p:cNvSpPr>
          <p:nvPr/>
        </p:nvSpPr>
        <p:spPr bwMode="auto">
          <a:xfrm>
            <a:off x="7612063" y="6442075"/>
            <a:ext cx="1301750" cy="304800"/>
          </a:xfrm>
          <a:prstGeom prst="rect">
            <a:avLst/>
          </a:prstGeom>
          <a:noFill/>
          <a:ln>
            <a:noFill/>
          </a:ln>
          <a:effectLst/>
          <a:extLst>
            <a:ext uri="{909E8E84-426E-40dd-AFC4-6F175D3DCCD1}">
              <a14:hiddenFill xmlns:a14="http://schemas.microsoft.com/office/drawing/2010/main" xmlns="">
                <a:solidFill>
                  <a:srgbClr val="FFCC66">
                    <a:alpha val="50000"/>
                  </a:srgbClr>
                </a:solidFill>
              </a14:hiddenFill>
            </a:ext>
            <a:ext uri="{91240B29-F687-4f45-9708-019B960494DF}">
              <a14:hiddenLine xmlns:a14="http://schemas.microsoft.com/office/drawing/2010/main" xmlns="" w="9525">
                <a:solidFill>
                  <a:srgbClr val="FFCC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1400" b="1">
                <a:solidFill>
                  <a:srgbClr val="FFFFFF"/>
                </a:solidFill>
                <a:latin typeface="Trebuchet MS" charset="0"/>
              </a:rPr>
              <a:t>*Individualise</a:t>
            </a:r>
          </a:p>
        </p:txBody>
      </p:sp>
      <p:sp>
        <p:nvSpPr>
          <p:cNvPr id="124947" name="Text Box 19"/>
          <p:cNvSpPr txBox="1">
            <a:spLocks noChangeArrowheads="1"/>
          </p:cNvSpPr>
          <p:nvPr/>
        </p:nvSpPr>
        <p:spPr bwMode="auto">
          <a:xfrm>
            <a:off x="1528763" y="5346700"/>
            <a:ext cx="1149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b="1">
                <a:solidFill>
                  <a:srgbClr val="FFFFFF"/>
                </a:solidFill>
                <a:latin typeface="Trebuchet MS" charset="0"/>
              </a:rPr>
              <a:t>STEP 1</a:t>
            </a:r>
          </a:p>
        </p:txBody>
      </p:sp>
      <p:sp>
        <p:nvSpPr>
          <p:cNvPr id="124948" name="Text Box 20"/>
          <p:cNvSpPr txBox="1">
            <a:spLocks noChangeArrowheads="1"/>
          </p:cNvSpPr>
          <p:nvPr/>
        </p:nvSpPr>
        <p:spPr bwMode="auto">
          <a:xfrm>
            <a:off x="2789238" y="4665663"/>
            <a:ext cx="1149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b="1">
                <a:solidFill>
                  <a:srgbClr val="FFFFFF"/>
                </a:solidFill>
                <a:latin typeface="Trebuchet MS" charset="0"/>
              </a:rPr>
              <a:t>STEP 2</a:t>
            </a:r>
          </a:p>
        </p:txBody>
      </p:sp>
      <p:sp>
        <p:nvSpPr>
          <p:cNvPr id="124949" name="Text Box 21"/>
          <p:cNvSpPr txBox="1">
            <a:spLocks noChangeArrowheads="1"/>
          </p:cNvSpPr>
          <p:nvPr/>
        </p:nvSpPr>
        <p:spPr bwMode="auto">
          <a:xfrm>
            <a:off x="5297488" y="3430588"/>
            <a:ext cx="1149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b="1">
                <a:solidFill>
                  <a:srgbClr val="FFFFFF"/>
                </a:solidFill>
                <a:latin typeface="Trebuchet MS" charset="0"/>
              </a:rPr>
              <a:t>STEP 4</a:t>
            </a:r>
          </a:p>
        </p:txBody>
      </p:sp>
      <p:sp>
        <p:nvSpPr>
          <p:cNvPr id="124950" name="Rectangle 22"/>
          <p:cNvSpPr>
            <a:spLocks noChangeArrowheads="1"/>
          </p:cNvSpPr>
          <p:nvPr/>
        </p:nvSpPr>
        <p:spPr bwMode="auto">
          <a:xfrm>
            <a:off x="2903538" y="5364163"/>
            <a:ext cx="6026150" cy="396875"/>
          </a:xfrm>
          <a:prstGeom prst="rect">
            <a:avLst/>
          </a:prstGeom>
          <a:solidFill>
            <a:srgbClr val="8F8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8F89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124951" name="Text Box 23"/>
          <p:cNvSpPr txBox="1">
            <a:spLocks noChangeArrowheads="1"/>
          </p:cNvSpPr>
          <p:nvPr/>
        </p:nvSpPr>
        <p:spPr bwMode="auto">
          <a:xfrm>
            <a:off x="2952750" y="5349875"/>
            <a:ext cx="2352675" cy="396875"/>
          </a:xfrm>
          <a:prstGeom prst="rect">
            <a:avLst/>
          </a:prstGeom>
          <a:noFill/>
          <a:ln>
            <a:noFill/>
          </a:ln>
          <a:effectLst/>
          <a:extLst>
            <a:ext uri="{909E8E84-426E-40dd-AFC4-6F175D3DCCD1}">
              <a14:hiddenFill xmlns:a14="http://schemas.microsoft.com/office/drawing/2010/main" xmlns="">
                <a:solidFill>
                  <a:srgbClr val="00008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2000" b="1">
                <a:solidFill>
                  <a:srgbClr val="FFFFFF"/>
                </a:solidFill>
                <a:latin typeface="Trebuchet MS" charset="0"/>
              </a:rPr>
              <a:t>OHA monotherapy</a:t>
            </a:r>
          </a:p>
        </p:txBody>
      </p:sp>
      <p:sp>
        <p:nvSpPr>
          <p:cNvPr id="124952" name="Rectangle 24"/>
          <p:cNvSpPr>
            <a:spLocks noChangeArrowheads="1"/>
          </p:cNvSpPr>
          <p:nvPr/>
        </p:nvSpPr>
        <p:spPr bwMode="auto">
          <a:xfrm>
            <a:off x="4173538" y="4721225"/>
            <a:ext cx="4756150" cy="649288"/>
          </a:xfrm>
          <a:prstGeom prst="rect">
            <a:avLst/>
          </a:prstGeom>
          <a:solidFill>
            <a:srgbClr val="8F8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8F89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124953" name="Text Box 25"/>
          <p:cNvSpPr txBox="1">
            <a:spLocks noChangeArrowheads="1"/>
          </p:cNvSpPr>
          <p:nvPr/>
        </p:nvSpPr>
        <p:spPr bwMode="auto">
          <a:xfrm>
            <a:off x="4173538" y="4830763"/>
            <a:ext cx="23542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2000" b="1">
                <a:solidFill>
                  <a:srgbClr val="FFFFFF"/>
                </a:solidFill>
                <a:latin typeface="Trebuchet MS" charset="0"/>
              </a:rPr>
              <a:t>OHA combinations</a:t>
            </a:r>
          </a:p>
        </p:txBody>
      </p:sp>
      <p:sp>
        <p:nvSpPr>
          <p:cNvPr id="124954" name="Text Box 26"/>
          <p:cNvSpPr txBox="1">
            <a:spLocks noChangeArrowheads="1"/>
          </p:cNvSpPr>
          <p:nvPr/>
        </p:nvSpPr>
        <p:spPr bwMode="auto">
          <a:xfrm>
            <a:off x="4068763" y="4062413"/>
            <a:ext cx="1149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b="1">
                <a:solidFill>
                  <a:srgbClr val="FFFFFF"/>
                </a:solidFill>
                <a:latin typeface="Trebuchet MS" charset="0"/>
              </a:rPr>
              <a:t>STEP 3</a:t>
            </a:r>
          </a:p>
        </p:txBody>
      </p:sp>
      <p:sp>
        <p:nvSpPr>
          <p:cNvPr id="124955" name="Text Box 27"/>
          <p:cNvSpPr txBox="1">
            <a:spLocks noChangeArrowheads="1"/>
          </p:cNvSpPr>
          <p:nvPr/>
        </p:nvSpPr>
        <p:spPr bwMode="auto">
          <a:xfrm>
            <a:off x="250825" y="5976938"/>
            <a:ext cx="8678863" cy="398462"/>
          </a:xfrm>
          <a:prstGeom prst="rect">
            <a:avLst/>
          </a:prstGeom>
          <a:solidFill>
            <a:srgbClr val="FFFDB9"/>
          </a:solidFill>
          <a:ln>
            <a:noFill/>
          </a:ln>
          <a:effectLst/>
          <a:scene3d>
            <a:camera prst="legacyObliqueTopRight"/>
            <a:lightRig rig="legacyFlat1" dir="t"/>
          </a:scene3d>
          <a:sp3d extrusionH="430200" prstMaterial="legacyMatte">
            <a:bevelT w="13500" h="13500" prst="angle"/>
            <a:bevelB w="13500" h="13500" prst="angle"/>
            <a:extrusionClr>
              <a:srgbClr val="FFFDB9"/>
            </a:extrusionClr>
          </a:sp3d>
          <a:extLst>
            <a:ext uri="{91240B29-F687-4f45-9708-019B960494DF}">
              <a14:hiddenLine xmlns:a14="http://schemas.microsoft.com/office/drawing/2010/main" xmlns="" w="9525">
                <a:no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nchorCtr="1">
            <a:flatTx/>
          </a:bodyPr>
          <a:lstStyle/>
          <a:p>
            <a:pPr algn="ctr">
              <a:spcBef>
                <a:spcPct val="50000"/>
              </a:spcBef>
              <a:defRPr/>
            </a:pPr>
            <a:r>
              <a:rPr lang="en-GB" sz="2000" b="1">
                <a:solidFill>
                  <a:schemeClr val="accent2"/>
                </a:solidFill>
                <a:latin typeface="Trebuchet MS" charset="0"/>
              </a:rPr>
              <a:t>Lifestyle modification</a:t>
            </a:r>
          </a:p>
        </p:txBody>
      </p:sp>
      <p:sp>
        <p:nvSpPr>
          <p:cNvPr id="124956" name="Rectangle 28"/>
          <p:cNvSpPr>
            <a:spLocks noChangeArrowheads="1"/>
          </p:cNvSpPr>
          <p:nvPr/>
        </p:nvSpPr>
        <p:spPr bwMode="auto">
          <a:xfrm>
            <a:off x="5475288" y="4089400"/>
            <a:ext cx="3454400" cy="649288"/>
          </a:xfrm>
          <a:prstGeom prst="rect">
            <a:avLst/>
          </a:prstGeom>
          <a:solidFill>
            <a:srgbClr val="8F8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8F89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124957" name="Text Box 29"/>
          <p:cNvSpPr txBox="1">
            <a:spLocks noChangeArrowheads="1"/>
          </p:cNvSpPr>
          <p:nvPr/>
        </p:nvSpPr>
        <p:spPr bwMode="auto">
          <a:xfrm>
            <a:off x="5475288" y="4200525"/>
            <a:ext cx="1651000" cy="396875"/>
          </a:xfrm>
          <a:prstGeom prst="rect">
            <a:avLst/>
          </a:prstGeom>
          <a:noFill/>
          <a:ln>
            <a:noFill/>
          </a:ln>
          <a:effectLst/>
          <a:extLst>
            <a:ext uri="{909E8E84-426E-40dd-AFC4-6F175D3DCCD1}">
              <a14:hiddenFill xmlns:a14="http://schemas.microsoft.com/office/drawing/2010/main" xmlns="">
                <a:solidFill>
                  <a:srgbClr val="000086"/>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GB" sz="2000" b="1">
                <a:solidFill>
                  <a:srgbClr val="FFFFFF"/>
                </a:solidFill>
                <a:latin typeface="Trebuchet MS" charset="0"/>
              </a:rPr>
              <a:t>Basal insulin</a:t>
            </a:r>
          </a:p>
        </p:txBody>
      </p:sp>
      <p:sp>
        <p:nvSpPr>
          <p:cNvPr id="124958" name="Rectangle 30"/>
          <p:cNvSpPr>
            <a:spLocks noChangeArrowheads="1"/>
          </p:cNvSpPr>
          <p:nvPr/>
        </p:nvSpPr>
        <p:spPr bwMode="auto">
          <a:xfrm>
            <a:off x="6656388" y="3621088"/>
            <a:ext cx="2273300" cy="468312"/>
          </a:xfrm>
          <a:prstGeom prst="rect">
            <a:avLst/>
          </a:prstGeom>
          <a:solidFill>
            <a:srgbClr val="8F89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8F89FF"/>
            </a:extrusionClr>
          </a:sp3d>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flatTx/>
          </a:bodyPr>
          <a:lstStyle/>
          <a:p>
            <a:pPr>
              <a:defRPr/>
            </a:pPr>
            <a:endParaRPr lang="en-US">
              <a:cs typeface="+mn-cs"/>
            </a:endParaRPr>
          </a:p>
        </p:txBody>
      </p:sp>
      <p:sp>
        <p:nvSpPr>
          <p:cNvPr id="124959" name="Text Box 31"/>
          <p:cNvSpPr txBox="1">
            <a:spLocks noChangeArrowheads="1"/>
          </p:cNvSpPr>
          <p:nvPr/>
        </p:nvSpPr>
        <p:spPr bwMode="auto">
          <a:xfrm>
            <a:off x="6591300" y="3606800"/>
            <a:ext cx="23971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GB" sz="2000" b="1">
                <a:solidFill>
                  <a:srgbClr val="FFFFFF"/>
                </a:solidFill>
                <a:latin typeface="Trebuchet MS" charset="0"/>
              </a:rPr>
              <a:t>Basal plus prandial</a:t>
            </a:r>
          </a:p>
        </p:txBody>
      </p:sp>
      <p:sp>
        <p:nvSpPr>
          <p:cNvPr id="124960" name="Freeform 32"/>
          <p:cNvSpPr>
            <a:spLocks/>
          </p:cNvSpPr>
          <p:nvPr/>
        </p:nvSpPr>
        <p:spPr bwMode="auto">
          <a:xfrm>
            <a:off x="2692400" y="3530600"/>
            <a:ext cx="5905500" cy="2273300"/>
          </a:xfrm>
          <a:custGeom>
            <a:avLst/>
            <a:gdLst>
              <a:gd name="T0" fmla="*/ 0 w 3720"/>
              <a:gd name="T1" fmla="*/ 1432 h 1432"/>
              <a:gd name="T2" fmla="*/ 8 w 3720"/>
              <a:gd name="T3" fmla="*/ 1088 h 1432"/>
              <a:gd name="T4" fmla="*/ 792 w 3720"/>
              <a:gd name="T5" fmla="*/ 1088 h 1432"/>
              <a:gd name="T6" fmla="*/ 800 w 3720"/>
              <a:gd name="T7" fmla="*/ 704 h 1432"/>
              <a:gd name="T8" fmla="*/ 1615 w 3720"/>
              <a:gd name="T9" fmla="*/ 704 h 1432"/>
              <a:gd name="T10" fmla="*/ 1616 w 3720"/>
              <a:gd name="T11" fmla="*/ 312 h 1432"/>
              <a:gd name="T12" fmla="*/ 2352 w 3720"/>
              <a:gd name="T13" fmla="*/ 304 h 1432"/>
              <a:gd name="T14" fmla="*/ 2360 w 3720"/>
              <a:gd name="T15" fmla="*/ 8 h 1432"/>
              <a:gd name="T16" fmla="*/ 3720 w 3720"/>
              <a:gd name="T17" fmla="*/ 0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0" h="1432">
                <a:moveTo>
                  <a:pt x="0" y="1432"/>
                </a:moveTo>
                <a:lnTo>
                  <a:pt x="8" y="1088"/>
                </a:lnTo>
                <a:lnTo>
                  <a:pt x="792" y="1088"/>
                </a:lnTo>
                <a:lnTo>
                  <a:pt x="800" y="704"/>
                </a:lnTo>
                <a:lnTo>
                  <a:pt x="1615" y="704"/>
                </a:lnTo>
                <a:lnTo>
                  <a:pt x="1616" y="312"/>
                </a:lnTo>
                <a:lnTo>
                  <a:pt x="2352" y="304"/>
                </a:lnTo>
                <a:lnTo>
                  <a:pt x="2360" y="8"/>
                </a:lnTo>
                <a:lnTo>
                  <a:pt x="3720" y="0"/>
                </a:lnTo>
              </a:path>
            </a:pathLst>
          </a:custGeom>
          <a:noFill/>
          <a:ln w="57150" cmpd="sng">
            <a:solidFill>
              <a:srgbClr val="23C7CB"/>
            </a:solidFill>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23C7CB"/>
            </a:extrusionClr>
          </a:sp3d>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flatTx/>
          </a:bodyPr>
          <a:lstStyle/>
          <a:p>
            <a:pPr>
              <a:defRPr/>
            </a:pPr>
            <a:endParaRPr lang="en-US">
              <a:cs typeface="+mn-cs"/>
            </a:endParaRPr>
          </a:p>
        </p:txBody>
      </p:sp>
    </p:spTree>
    <p:extLst>
      <p:ext uri="{BB962C8B-B14F-4D97-AF65-F5344CB8AC3E}">
        <p14:creationId xmlns:p14="http://schemas.microsoft.com/office/powerpoint/2010/main" val="239669621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READYFORQC" val="2"/>
  <p:tag name="STATOUTPUTNEEDED" val="2"/>
  <p:tag name="STATOUTPUTREQUESTED" val="2"/>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A3iiqBc50GoL4nFgB480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mWUNOcHVkSZpISrcMWe8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Z3UdEnMn0GarKZ.ue3CR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7DfteIP5ke.8B3Q60nkAg"/>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dark-money_POWER_USER_SEPARATOR_ICONS_anonymous_POWER_USER_SEPARATOR_ICONS_coin_POWER_USER_SEPARATOR_ICONS_corruption_POWER_USER_SEPARATOR_ICONS_election_POWER_USER_SEPARATOR_ICONS_money_POWER_USER_SEPARATOR_ICONS_pac_POWER_USER_SEPARATOR_ICONS_politic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729</TotalTime>
  <Words>7976</Words>
  <Application>Microsoft Office PowerPoint</Application>
  <PresentationFormat>On-screen Show (4:3)</PresentationFormat>
  <Paragraphs>997</Paragraphs>
  <Slides>54</Slides>
  <Notes>29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Apis</vt:lpstr>
      <vt:lpstr>Arial</vt:lpstr>
      <vt:lpstr>Arial Unicode MS</vt:lpstr>
      <vt:lpstr>Calibri</vt:lpstr>
      <vt:lpstr>Roche Sans Condensed Light</vt:lpstr>
      <vt:lpstr>Roche Sans Medium</vt:lpstr>
      <vt:lpstr>Tahoma</vt:lpstr>
      <vt:lpstr>Times</vt:lpstr>
      <vt:lpstr>Trebuchet MS</vt:lpstr>
      <vt:lpstr>Univers 55</vt:lpstr>
      <vt:lpstr>Verdana</vt:lpstr>
      <vt:lpstr>Wingdings</vt:lpstr>
      <vt:lpstr>Office Theme</vt:lpstr>
      <vt:lpstr>The role of pharmacists in  Type 2 DM</vt:lpstr>
      <vt:lpstr>Disclaimer</vt:lpstr>
      <vt:lpstr>Disclosures</vt:lpstr>
      <vt:lpstr>Number of adults with diabetes worldwide</vt:lpstr>
      <vt:lpstr>Diagnosis </vt:lpstr>
      <vt:lpstr>What are the criteria for prediabetes?</vt:lpstr>
      <vt:lpstr>Treatment of pre-DM</vt:lpstr>
      <vt:lpstr>What are the criteria for diabetes?</vt:lpstr>
      <vt:lpstr>PowerPoint Presentation</vt:lpstr>
      <vt:lpstr>Causes of Hyperglycemia in  Type 2 Diabetes</vt:lpstr>
      <vt:lpstr>11 INTERLOCKING PATHWAYS WHICH  CONTRIBUTE TO HYPERGLYCAEMIA</vt:lpstr>
      <vt:lpstr>β-CELL CENTRIC MODEL PROPOSES  OPTIMISED INDIVIDUAL CARE</vt:lpstr>
      <vt:lpstr>TARGETING THE 11 INTERLOCKING PATHWAYS WHICH CONTRIBUTE TO HYPERGLYCAEMIA</vt:lpstr>
      <vt:lpstr>A multifactorial approach is recommended for  control of CV risk in patients with T2D</vt:lpstr>
      <vt:lpstr>ADA/EASD 2018 consensus for glucose-lowering medication in T2D</vt:lpstr>
      <vt:lpstr>ADA/EASD 2018 consensus recommendations for patients with established ASCVD, HF, or CKD</vt:lpstr>
      <vt:lpstr>Choosing glucose-lowering medication</vt:lpstr>
      <vt:lpstr>Choosing glucose-lowering medication</vt:lpstr>
      <vt:lpstr>ADA/EASD 2018 consensus recommendations for patients with a compelling need to minimise hypoglycaemia</vt:lpstr>
      <vt:lpstr>ADA/EASD 2018 consensus for glucose-lowering medication in T2D</vt:lpstr>
      <vt:lpstr>The worldwide challenge of glycaemic control HbA1c in T1D and T2D </vt:lpstr>
      <vt:lpstr>Common barriers to achieving glycaemic control</vt:lpstr>
      <vt:lpstr>Weighing the concerns of the patient when choosing the right medication</vt:lpstr>
      <vt:lpstr>Metformin: mechanism of action</vt:lpstr>
      <vt:lpstr>Metformin pros and cons</vt:lpstr>
      <vt:lpstr>Sulphonylureas: mechanism of action</vt:lpstr>
      <vt:lpstr>SUs: pros and cons</vt:lpstr>
      <vt:lpstr>Thiazolidinediones (TZD; PPAR-γ agonists): mechanism of action</vt:lpstr>
      <vt:lpstr>TZDs: Pros and cons</vt:lpstr>
      <vt:lpstr>Mechanism of action of DPP-4 inhibitors</vt:lpstr>
      <vt:lpstr>DPP4 inhibitors: Pros and cons</vt:lpstr>
      <vt:lpstr>GLP-1R mechanism of action</vt:lpstr>
      <vt:lpstr>GLP-1R agonists: Pros and cons</vt:lpstr>
      <vt:lpstr>Urinary glucose excretion via SGLT2 inhibition</vt:lpstr>
      <vt:lpstr>SGLT2 inhibitors: Pros and cons</vt:lpstr>
      <vt:lpstr>PowerPoint Presentation</vt:lpstr>
      <vt:lpstr>What challenges do patients face? </vt:lpstr>
      <vt:lpstr> Potential barriers to optimal treatment</vt:lpstr>
      <vt:lpstr>Case # 1</vt:lpstr>
      <vt:lpstr>Case #1: Pieter, 57-year-old male with T2D </vt:lpstr>
      <vt:lpstr>Case #1: Pieter, 57 year-old male with T2D </vt:lpstr>
      <vt:lpstr>Consequences of non-adherence in diabetes </vt:lpstr>
      <vt:lpstr>Case #1: Pieter, 57-year-old male with T2D </vt:lpstr>
      <vt:lpstr>Case #1: Pieter, 57-year-old male with T2D </vt:lpstr>
      <vt:lpstr>Simplification of medication dosing improves adherence</vt:lpstr>
      <vt:lpstr>Simplicity of using IDegAsp </vt:lpstr>
      <vt:lpstr>PowerPoint Presentation</vt:lpstr>
      <vt:lpstr> Study Efficacy summary</vt:lpstr>
      <vt:lpstr>Less complex dosing of IDegAsp BID  vs. basal–bolus1-10</vt:lpstr>
      <vt:lpstr>Less complex dosing of IDegAsp BID  vs. premix BID</vt:lpstr>
      <vt:lpstr>Challenges of maintaining glycaemic control Surveys identifying challenges with rigid regimens and the fear of hypoglycaemia </vt:lpstr>
      <vt:lpstr>Ultra long acting insulin and GLP-1RA combination benefits </vt:lpstr>
      <vt:lpstr>Treatment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dc:creator>
  <cp:lastModifiedBy>Nicky Belseck</cp:lastModifiedBy>
  <cp:revision>17</cp:revision>
  <cp:lastPrinted>2023-10-17T13:06:40Z</cp:lastPrinted>
  <dcterms:created xsi:type="dcterms:W3CDTF">2023-10-16T16:03:51Z</dcterms:created>
  <dcterms:modified xsi:type="dcterms:W3CDTF">2023-10-17T18:56:19Z</dcterms:modified>
</cp:coreProperties>
</file>